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56" r:id="rId3"/>
    <p:sldId id="376" r:id="rId4"/>
    <p:sldId id="417" r:id="rId5"/>
    <p:sldId id="337" r:id="rId6"/>
    <p:sldId id="418" r:id="rId7"/>
    <p:sldId id="341" r:id="rId8"/>
    <p:sldId id="450" r:id="rId9"/>
    <p:sldId id="426" r:id="rId10"/>
    <p:sldId id="424" r:id="rId11"/>
    <p:sldId id="453" r:id="rId12"/>
    <p:sldId id="439" r:id="rId13"/>
    <p:sldId id="419" r:id="rId14"/>
    <p:sldId id="436" r:id="rId15"/>
    <p:sldId id="441" r:id="rId16"/>
    <p:sldId id="454" r:id="rId17"/>
    <p:sldId id="382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ngdandan (2012)" initials="L(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63" autoAdjust="0"/>
    <p:restoredTop sz="96309" autoAdjust="0"/>
  </p:normalViewPr>
  <p:slideViewPr>
    <p:cSldViewPr>
      <p:cViewPr varScale="1">
        <p:scale>
          <a:sx n="108" d="100"/>
          <a:sy n="108" d="100"/>
        </p:scale>
        <p:origin x="207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 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936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</a:t>
            </a:r>
            <a:r>
              <a:rPr lang="en-GB" dirty="0" err="1" smtClean="0"/>
              <a:t>etc</a:t>
            </a:r>
            <a:r>
              <a:rPr lang="en-GB" dirty="0" smtClean="0"/>
              <a:t>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 smtClean="0"/>
              <a:t>Dandan</a:t>
            </a:r>
            <a:r>
              <a:rPr lang="en-GB" baseline="0" dirty="0" smtClean="0"/>
              <a:t> Liang</a:t>
            </a:r>
            <a:r>
              <a:rPr lang="en-GB" dirty="0" smtClean="0"/>
              <a:t>  et al. 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1072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68032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 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10250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10254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5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6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7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8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9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0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1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2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3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4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5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6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141599"/>
      </p:ext>
    </p:extLst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en-GB" dirty="0" smtClean="0"/>
              <a:t>x EHT-LTFs Sequences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2020-</a:t>
            </a:r>
            <a:r>
              <a:rPr lang="en-US" dirty="0" smtClean="0"/>
              <a:t>07</a:t>
            </a:r>
            <a:r>
              <a:rPr lang="en-US" altLang="zh-CN" dirty="0" smtClean="0"/>
              <a:t>-16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680752"/>
              </p:ext>
            </p:extLst>
          </p:nvPr>
        </p:nvGraphicFramePr>
        <p:xfrm>
          <a:off x="1219198" y="2821146"/>
          <a:ext cx="6629400" cy="23114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691642"/>
                <a:gridCol w="960118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smtClean="0"/>
                        <a:t>Dandan Liang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1200" dirty="0" smtClean="0"/>
                        <a:t>Huawei</a:t>
                      </a:r>
                      <a:r>
                        <a:rPr lang="en-US" sz="1200" baseline="0" dirty="0" smtClean="0"/>
                        <a:t> Technologies Co., Ltd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Base, Bantian, Shenzhen</a:t>
                      </a:r>
                      <a:endParaRPr lang="en-US" altLang="zh-CN" sz="16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D</a:t>
                      </a:r>
                      <a:r>
                        <a:rPr lang="en-US" altLang="zh-CN" sz="1200" smtClean="0"/>
                        <a:t>andan.liang</a:t>
                      </a:r>
                      <a:r>
                        <a:rPr lang="en-US" sz="1200" smtClean="0"/>
                        <a:t>@huawei.com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smtClean="0"/>
                        <a:t>Chenchen Liu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smtClean="0"/>
                        <a:t>Ming Gan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Yan Xin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Wei</a:t>
                      </a:r>
                      <a:r>
                        <a:rPr lang="en-US" altLang="zh-CN" sz="1200" baseline="0" dirty="0" smtClean="0"/>
                        <a:t> Lin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579294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New </a:t>
            </a:r>
            <a:r>
              <a:rPr lang="en-US" altLang="zh-CN" dirty="0" smtClean="0"/>
              <a:t>Sequences </a:t>
            </a:r>
            <a:r>
              <a:rPr lang="en-US" altLang="zh-CN" dirty="0"/>
              <a:t>Simulation Results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882700"/>
              </p:ext>
            </p:extLst>
          </p:nvPr>
        </p:nvGraphicFramePr>
        <p:xfrm>
          <a:off x="1675602" y="3810000"/>
          <a:ext cx="5867407" cy="26043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15453"/>
                <a:gridCol w="515453"/>
                <a:gridCol w="515453"/>
                <a:gridCol w="515454"/>
                <a:gridCol w="515454"/>
                <a:gridCol w="515453"/>
                <a:gridCol w="515454"/>
                <a:gridCol w="515453"/>
                <a:gridCol w="1743780"/>
              </a:tblGrid>
              <a:tr h="2189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8.5730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8.6474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00" dirty="0" smtClean="0">
                          <a:solidFill>
                            <a:srgbClr val="FF0000"/>
                          </a:solidFill>
                          <a:effectLst/>
                        </a:rPr>
                        <a:t>9.4816</a:t>
                      </a:r>
                      <a:endParaRPr lang="zh-CN" sz="10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tx1"/>
                          </a:solidFill>
                          <a:effectLst/>
                        </a:rPr>
                        <a:t>9.4493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tx1"/>
                          </a:solidFill>
                          <a:effectLst/>
                        </a:rPr>
                        <a:t>9.4493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9.4816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8.6474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8.5370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effectLst/>
                        </a:rPr>
                        <a:t>RU484+3*RU996</a:t>
                      </a:r>
                      <a:endParaRPr lang="zh-CN" sz="105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</a:tr>
              <a:tr h="21685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9.0403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9.0403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7.7216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7.7216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effectLst/>
                        </a:rPr>
                        <a:t>3*RU996</a:t>
                      </a:r>
                      <a:endParaRPr lang="zh-CN" sz="105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</a:tr>
              <a:tr h="21685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8.4307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8.5269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9.1371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9.1493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8.9239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8.9006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effectLst/>
                        </a:rPr>
                        <a:t>RU484+2*RU996</a:t>
                      </a:r>
                      <a:endParaRPr lang="zh-CN" sz="105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</a:tr>
              <a:tr h="21685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8.9006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8.9239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9.1493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9.1371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8.5269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8.4307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1685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7.5159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7.6273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8.6393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8.3794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7.4898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7.5082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1685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7.5082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7.4898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8.3794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8.6393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7.6273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7.5159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16858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8.4047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8.5372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sz="1000" dirty="0" smtClean="0">
                          <a:latin typeface="+mn-lt"/>
                        </a:rPr>
                        <a:t>8.5134</a:t>
                      </a:r>
                      <a:endParaRPr lang="zh-CN" altLang="en-US" sz="1000" dirty="0">
                        <a:latin typeface="+mn-lt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endParaRPr lang="zh-CN" altLang="en-US" sz="1000" dirty="0">
                        <a:latin typeface="+mn-lt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effectLst/>
                        </a:rPr>
                        <a:t>2*RU996</a:t>
                      </a:r>
                      <a:endParaRPr lang="zh-CN" sz="105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</a:tr>
              <a:tr h="216858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8.5134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8.5372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sz="1000" dirty="0" smtClean="0">
                          <a:latin typeface="+mn-lt"/>
                        </a:rPr>
                        <a:t>8.4047</a:t>
                      </a:r>
                      <a:endParaRPr lang="zh-CN" altLang="en-US" sz="1000" dirty="0">
                        <a:latin typeface="+mn-lt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endParaRPr lang="zh-CN" altLang="en-US" sz="1000" dirty="0">
                        <a:latin typeface="+mn-lt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16858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8.5628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8.5134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sz="1000" dirty="0" smtClean="0">
                          <a:latin typeface="+mn-lt"/>
                        </a:rPr>
                        <a:t>8.4047</a:t>
                      </a:r>
                      <a:endParaRPr lang="zh-CN" altLang="en-US" sz="1000" dirty="0">
                        <a:latin typeface="+mn-lt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endParaRPr lang="zh-CN" altLang="en-US" sz="1000" dirty="0">
                        <a:latin typeface="+mn-lt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16858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8.4047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8.5134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sz="1000" dirty="0" smtClean="0">
                          <a:latin typeface="+mn-lt"/>
                        </a:rPr>
                        <a:t>8.5628</a:t>
                      </a:r>
                      <a:endParaRPr lang="zh-CN" altLang="en-US" sz="1000" dirty="0">
                        <a:latin typeface="+mn-lt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gridSpan="2">
                  <a:txBody>
                    <a:bodyPr/>
                    <a:lstStyle/>
                    <a:p>
                      <a:endParaRPr lang="zh-CN" altLang="en-US" sz="1000" dirty="0">
                        <a:latin typeface="+mn-lt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1685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7.5193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7.5032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7.5032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7.5193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7.5193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宋体" panose="02010600030101010101" pitchFamily="2" charset="-122"/>
                        </a:rPr>
                        <a:t>7.5032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7.5032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7.5193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effectLst/>
                        </a:rPr>
                        <a:t>RU484+RU996</a:t>
                      </a:r>
                      <a:endParaRPr lang="zh-CN" sz="105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</a:tr>
              <a:tr h="216858">
                <a:tc gridSpan="8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</a:rPr>
                        <a:t>9.0743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effectLst/>
                        </a:rPr>
                        <a:t>4*RU996</a:t>
                      </a:r>
                      <a:endParaRPr lang="zh-CN" sz="105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293" marR="7293" marT="7293" marB="0" anchor="b"/>
                </a:tc>
              </a:tr>
            </a:tbl>
          </a:graphicData>
        </a:graphic>
      </p:graphicFrame>
      <p:graphicFrame>
        <p:nvGraphicFramePr>
          <p:cNvPr id="6" name="表格 4">
            <a:extLst>
              <a:ext uri="{FF2B5EF4-FFF2-40B4-BE49-F238E27FC236}">
                <a16:creationId xmlns:a16="http://schemas.microsoft.com/office/drawing/2014/main" xmlns="" id="{D07D55EE-BA09-4EC5-A00B-83B8535010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6346072"/>
              </p:ext>
            </p:extLst>
          </p:nvPr>
        </p:nvGraphicFramePr>
        <p:xfrm>
          <a:off x="609600" y="1447800"/>
          <a:ext cx="7769894" cy="2146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908">
                  <a:extLst>
                    <a:ext uri="{9D8B030D-6E8A-4147-A177-3AD203B41FA5}">
                      <a16:colId xmlns:a16="http://schemas.microsoft.com/office/drawing/2014/main" xmlns="" val="1336365833"/>
                    </a:ext>
                  </a:extLst>
                </a:gridCol>
                <a:gridCol w="226222">
                  <a:extLst>
                    <a:ext uri="{9D8B030D-6E8A-4147-A177-3AD203B41FA5}">
                      <a16:colId xmlns:a16="http://schemas.microsoft.com/office/drawing/2014/main" xmlns="" val="2253560681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20831242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03575019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21381568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14361241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846801597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371559268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81340487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50783751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504579913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915559015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59201610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265157810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93346783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59130617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74495885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812108957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73618735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77330982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73147552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20006567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39885177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99019810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18074916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87982073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492788068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38332412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978142683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42332151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38312210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83134511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447287411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21293111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96387755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717510068"/>
                    </a:ext>
                  </a:extLst>
                </a:gridCol>
              </a:tblGrid>
              <a:tr h="23686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4.6419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5.1960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5.0680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5.2566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5.1442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3.7540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4.9816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4.2895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4.6706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4.9486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4.8713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3.9825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4.2895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3.9825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4.4949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4.8274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5.2037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4.6280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4.6280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5.2037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4.8274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4.4949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3.9825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4.2895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3.9825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4.8713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4.9486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4.6706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4.2895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4.9816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3.7540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5.1442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5.2566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5.0680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5.1960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4.6419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176992585"/>
                  </a:ext>
                </a:extLst>
              </a:tr>
              <a:tr h="236864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4.4756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4.1344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4.4544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4.4096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4.3064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4.5803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4.3063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4.4896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4.4896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4.3063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4.5803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4.3064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4.4096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4.4544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4.1344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4.4756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5308790"/>
                  </a:ext>
                </a:extLst>
              </a:tr>
              <a:tr h="236864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4.7971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4.9860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5.1920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4.8907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4.8907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5.1920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4.8960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4.7971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9509826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5.3570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5.4249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5.4249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5.3570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65380444"/>
                  </a:ext>
                </a:extLst>
              </a:tr>
              <a:tr h="236864"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5.5066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5.5066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9593153"/>
                  </a:ext>
                </a:extLst>
              </a:tr>
              <a:tr h="236864">
                <a:tc gridSpan="36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5.7787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703709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5.1865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5.1216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5.1216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5.1865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2169272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5.9815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5.8047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5.8047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5.9815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1729838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6.9761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6.7322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6.7322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6.9761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7104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7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b="0" dirty="0"/>
              <a:t>In this contribution, </a:t>
            </a:r>
            <a:r>
              <a:rPr lang="en-GB" altLang="zh-CN" b="0" dirty="0" smtClean="0"/>
              <a:t>2x </a:t>
            </a:r>
            <a:r>
              <a:rPr lang="en-GB" altLang="zh-CN" b="0" dirty="0"/>
              <a:t>EHT-LTF sequences in</a:t>
            </a:r>
          </a:p>
          <a:p>
            <a:r>
              <a:rPr lang="en-GB" altLang="zh-CN" b="0" dirty="0"/>
              <a:t>320MHz/160+160 transmission are proposed.</a:t>
            </a:r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0214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0" dirty="0"/>
              <a:t>[</a:t>
            </a:r>
            <a:r>
              <a:rPr lang="en-US" altLang="zh-CN" sz="1600" b="0" dirty="0" smtClean="0"/>
              <a:t>1] </a:t>
            </a:r>
            <a:r>
              <a:rPr lang="en-US" altLang="zh-CN" sz="1600" b="0" dirty="0" err="1" smtClean="0"/>
              <a:t>Dandan</a:t>
            </a:r>
            <a:r>
              <a:rPr lang="en-US" altLang="zh-CN" sz="1600" b="0" dirty="0" smtClean="0"/>
              <a:t> Liang, </a:t>
            </a:r>
            <a:r>
              <a:rPr lang="en-US" altLang="zh-CN" sz="1600" b="0" i="1" dirty="0" smtClean="0"/>
              <a:t>et al</a:t>
            </a:r>
            <a:r>
              <a:rPr lang="en-US" altLang="zh-CN" sz="1600" b="0" dirty="0" smtClean="0"/>
              <a:t>, &lt;EHT-LTFs Sequences Design&gt;, IEEE 802.11-20/0926r0 </a:t>
            </a:r>
          </a:p>
          <a:p>
            <a:r>
              <a:rPr lang="en-US" altLang="zh-CN" sz="1600" b="0" dirty="0" smtClean="0"/>
              <a:t>[2] Edward </a:t>
            </a:r>
            <a:r>
              <a:rPr lang="en-US" altLang="zh-CN" sz="1600" b="0" dirty="0"/>
              <a:t>Au, &lt;IEEE P802.11 Wireless LANs&gt;, IEEE 802.11-20/0566r29</a:t>
            </a:r>
          </a:p>
          <a:p>
            <a:r>
              <a:rPr lang="en-US" altLang="zh-CN" sz="1600" b="0" dirty="0" smtClean="0"/>
              <a:t>[3] </a:t>
            </a:r>
            <a:r>
              <a:rPr lang="en-US" altLang="zh-CN" sz="1600" b="0" dirty="0"/>
              <a:t>&lt;802.11ax Draft&gt;, D6.0.</a:t>
            </a:r>
          </a:p>
          <a:p>
            <a:r>
              <a:rPr lang="en-US" altLang="zh-CN" sz="1600" b="0" dirty="0" smtClean="0"/>
              <a:t>[4] </a:t>
            </a:r>
            <a:r>
              <a:rPr lang="en-US" altLang="zh-CN" sz="1600" b="0" dirty="0" err="1"/>
              <a:t>Jinyoung</a:t>
            </a:r>
            <a:r>
              <a:rPr lang="en-US" altLang="zh-CN" sz="1600" b="0" dirty="0"/>
              <a:t> Chun,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&lt;EHT-LTF sequences in new tone plan&gt;, IEEE 802.11-20/825r1</a:t>
            </a:r>
          </a:p>
          <a:p>
            <a:r>
              <a:rPr lang="en-US" altLang="zh-CN" sz="1600" b="0" dirty="0" smtClean="0"/>
              <a:t>[5] </a:t>
            </a:r>
            <a:r>
              <a:rPr lang="en-US" altLang="zh-CN" sz="1600" b="0" dirty="0"/>
              <a:t>Le Liu,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&lt;HE-LTF Sequence Design&gt;, IEEE 802.11-15/1334</a:t>
            </a:r>
          </a:p>
          <a:p>
            <a:r>
              <a:rPr lang="en-US" altLang="zh-CN" dirty="0"/>
              <a:t> 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10532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254" y="1741043"/>
            <a:ext cx="7770813" cy="4113213"/>
          </a:xfrm>
        </p:spPr>
        <p:txBody>
          <a:bodyPr/>
          <a:lstStyle/>
          <a:p>
            <a:r>
              <a:rPr lang="en-US" altLang="zh-CN" dirty="0"/>
              <a:t>Do you support to add to SFD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320MHz/160+160MHz 2x </a:t>
            </a:r>
            <a:r>
              <a:rPr lang="en-US" altLang="zh-CN" dirty="0"/>
              <a:t>EHT-LTF sequences</a:t>
            </a:r>
            <a:r>
              <a:rPr lang="en-US" altLang="zh-CN" dirty="0" smtClean="0"/>
              <a:t>: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738492" y="2590800"/>
            <a:ext cx="7872108" cy="28553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320MHz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2x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= [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80MHz_part2_2x 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600" b="0" dirty="0">
                <a:solidFill>
                  <a:schemeClr val="tx1"/>
                </a:solidFill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600" b="0" dirty="0">
                <a:solidFill>
                  <a:schemeClr val="tx1"/>
                </a:solidFill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600" b="0" dirty="0">
                <a:solidFill>
                  <a:schemeClr val="tx1"/>
                </a:solidFill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];</a:t>
            </a:r>
          </a:p>
          <a:p>
            <a:pPr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Coefficient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[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1 -1 -1 -1  -1 -1 -1 -1 -1 -1 1 1 1 1 1 1 1 1 1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</a:p>
          <a:p>
            <a:endParaRPr lang="en-US" altLang="zh-CN" sz="1600" b="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04388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523" y="582836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Straw Poll </a:t>
            </a: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371600"/>
            <a:ext cx="7770813" cy="4113213"/>
          </a:xfrm>
        </p:spPr>
        <p:txBody>
          <a:bodyPr/>
          <a:lstStyle/>
          <a:p>
            <a:r>
              <a:rPr lang="en-US" altLang="zh-CN" dirty="0"/>
              <a:t>Do you support to add to SFD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320MHz/160+160MHz 2x </a:t>
            </a:r>
            <a:r>
              <a:rPr lang="en-US" altLang="zh-CN" dirty="0"/>
              <a:t>EHT-LTF sequences</a:t>
            </a:r>
            <a:r>
              <a:rPr lang="en-US" altLang="zh-CN" dirty="0" smtClean="0"/>
              <a:t>: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内容占位符 2"/>
              <p:cNvSpPr txBox="1">
                <a:spLocks/>
              </p:cNvSpPr>
              <p:nvPr/>
            </p:nvSpPr>
            <p:spPr bwMode="auto">
              <a:xfrm>
                <a:off x="659166" y="2136775"/>
                <a:ext cx="8085746" cy="411321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altLang="zh-CN" sz="1600" kern="0" dirty="0" smtClean="0"/>
                  <a:t>320MHz 2x EHT-LTF</a:t>
                </a:r>
                <a:r>
                  <a:rPr lang="en-US" altLang="zh-CN" sz="1600" b="0" kern="0" baseline="-25000" dirty="0"/>
                  <a:t>-2036,2036</a:t>
                </a:r>
                <a:r>
                  <a:rPr lang="en-US" altLang="zh-CN" sz="1600" b="0" kern="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en-US" altLang="zh-CN" sz="1600" kern="0" dirty="0" smtClean="0"/>
                  <a:t>=[-2x</a:t>
                </a:r>
                <a:r>
                  <a:rPr lang="en-US" altLang="zh-CN" sz="1600" kern="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EHT-</a:t>
                </a:r>
                <a:r>
                  <a:rPr lang="en-US" altLang="ko-KR" sz="1600" kern="0" dirty="0" smtClean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600" kern="0" baseline="-25000" dirty="0" smtClean="0">
                    <a:solidFill>
                      <a:schemeClr val="tx1"/>
                    </a:solidFill>
                  </a:rPr>
                  <a:t>160MHz</a:t>
                </a:r>
                <a:r>
                  <a:rPr lang="en-US" altLang="zh-CN" sz="1600" kern="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 kern="0" smtClea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b>
                        <m:r>
                          <a:rPr lang="en-US" altLang="zh-CN" sz="1600" i="1" kern="0" smtClean="0">
                            <a:latin typeface="Cambria Math" panose="02040503050406030204" pitchFamily="18" charset="0"/>
                          </a:rPr>
                          <m:t>𝟐𝟑</m:t>
                        </m:r>
                      </m:sub>
                    </m:sSub>
                  </m:oMath>
                </a14:m>
                <a:r>
                  <a:rPr lang="en-US" altLang="zh-CN" sz="1600" kern="0" dirty="0" smtClean="0"/>
                  <a:t>, 2x</a:t>
                </a:r>
                <a:r>
                  <a:rPr lang="en-US" altLang="zh-CN" sz="1600" kern="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EHT-</a:t>
                </a:r>
                <a:r>
                  <a:rPr lang="en-US" altLang="ko-KR" sz="1600" kern="0" dirty="0" smtClean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600" kern="0" baseline="-25000" dirty="0" smtClean="0">
                    <a:solidFill>
                      <a:schemeClr val="tx1"/>
                    </a:solidFill>
                  </a:rPr>
                  <a:t>160MHz</a:t>
                </a:r>
                <a:r>
                  <a:rPr lang="en-US" altLang="zh-CN" sz="1600" kern="0" dirty="0" smtClean="0"/>
                  <a:t>]</a:t>
                </a:r>
              </a:p>
              <a:p>
                <a:r>
                  <a:rPr lang="en-US" altLang="zh-CN" sz="1200" b="0" kern="0" dirty="0" smtClean="0"/>
                  <a:t>Where </a:t>
                </a:r>
                <a:r>
                  <a:rPr lang="en-US" altLang="zh-CN" sz="1200" kern="0" dirty="0" smtClean="0"/>
                  <a:t>2x</a:t>
                </a:r>
                <a:r>
                  <a:rPr lang="en-US" altLang="zh-CN" sz="1200" kern="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EHT-</a:t>
                </a:r>
                <a:r>
                  <a:rPr lang="en-US" altLang="ko-KR" sz="1200" kern="0" dirty="0" smtClean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200" kern="0" baseline="-25000" dirty="0" smtClean="0">
                    <a:solidFill>
                      <a:schemeClr val="tx1"/>
                    </a:solidFill>
                  </a:rPr>
                  <a:t>160MHz </a:t>
                </a:r>
                <a:r>
                  <a:rPr lang="en-US" altLang="zh-CN" sz="1200" b="0" kern="0" dirty="0" smtClean="0"/>
                  <a:t>=[</a:t>
                </a:r>
                <a:r>
                  <a:rPr lang="en-US" altLang="zh-CN" sz="1200" kern="0" dirty="0"/>
                  <a:t>2x</a:t>
                </a:r>
                <a:r>
                  <a:rPr lang="en-US" altLang="zh-CN" sz="1200" kern="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EHT-</a:t>
                </a:r>
                <a:r>
                  <a:rPr lang="en-US" altLang="ko-KR" sz="1200" kern="0" dirty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200" kern="0" baseline="-25000" dirty="0">
                    <a:solidFill>
                      <a:schemeClr val="tx1"/>
                    </a:solidFill>
                  </a:rPr>
                  <a:t>160MHz_Lower</a:t>
                </a:r>
                <a:r>
                  <a:rPr lang="en-US" altLang="zh-CN" sz="1200" kern="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i="1" kern="0" smtClea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b>
                        <m:r>
                          <a:rPr lang="en-US" altLang="zh-CN" sz="1200" i="1" kern="0" smtClean="0">
                            <a:latin typeface="Cambria Math" panose="02040503050406030204" pitchFamily="18" charset="0"/>
                          </a:rPr>
                          <m:t>𝟐𝟑</m:t>
                        </m:r>
                      </m:sub>
                    </m:sSub>
                  </m:oMath>
                </a14:m>
                <a:r>
                  <a:rPr lang="en-US" altLang="zh-CN" sz="1200" kern="0" dirty="0" smtClean="0"/>
                  <a:t>, 2x</a:t>
                </a:r>
                <a:r>
                  <a:rPr lang="en-US" altLang="zh-CN" sz="1200" kern="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EHT-</a:t>
                </a:r>
                <a:r>
                  <a:rPr lang="en-US" altLang="ko-KR" sz="1200" kern="0" dirty="0" smtClean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200" kern="0" baseline="-25000" dirty="0" smtClean="0">
                    <a:solidFill>
                      <a:schemeClr val="tx1"/>
                    </a:solidFill>
                  </a:rPr>
                  <a:t>160MHz_Upper</a:t>
                </a:r>
                <a:r>
                  <a:rPr lang="en-US" altLang="zh-CN" sz="1200" b="0" kern="0" dirty="0" smtClean="0"/>
                  <a:t>], </a:t>
                </a:r>
              </a:p>
              <a:p>
                <a:r>
                  <a:rPr lang="en-US" altLang="zh-CN" sz="1400" kern="0" dirty="0" smtClean="0"/>
                  <a:t>2x</a:t>
                </a:r>
                <a:r>
                  <a:rPr lang="en-US" altLang="zh-CN" sz="1400" kern="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EHT-</a:t>
                </a:r>
                <a:r>
                  <a:rPr lang="en-US" altLang="ko-KR" sz="1400" kern="0" dirty="0" smtClean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400" kern="0" baseline="-25000" dirty="0" smtClean="0">
                    <a:solidFill>
                      <a:schemeClr val="tx1"/>
                    </a:solidFill>
                  </a:rPr>
                  <a:t>160MHz_Lower</a:t>
                </a:r>
                <a:r>
                  <a:rPr lang="en-US" altLang="zh-CN" sz="700" b="0" kern="0" dirty="0"/>
                  <a:t>=</a:t>
                </a:r>
                <a:r>
                  <a:rPr lang="en-US" altLang="zh-CN" sz="600" b="0" kern="0" dirty="0"/>
                  <a:t>{-1     0    -1     0    -1     0     1     0     1     0    -1     0    -1     0     1     0     1     0     1     0     1     0     1     0    -1     0     1     0     1     0     1     0     1     0     1     0     1     0     1</a:t>
                </a:r>
              </a:p>
              <a:p>
                <a:r>
                  <a:rPr lang="en-US" altLang="zh-CN" sz="600" b="0" kern="0" dirty="0"/>
                  <a:t> 0    -1     0     1     0    -1     0     1     0    -1     0    -1     0     1     0     1     0     1     0    -1     0     1     0    -1     0     1     0    -1     0    -1     0     1     0    -1     0    -1     0     1     0    -1     0    -1     0    -1     0     1     0     1     0     1     0</a:t>
                </a:r>
              </a:p>
              <a:p>
                <a:r>
                  <a:rPr lang="en-US" altLang="zh-CN" sz="600" b="0" kern="0" dirty="0"/>
                  <a:t>-1     0    -1     0    -1     0    -1     0     1     0    -1     0    -1     0     1     0     1     0    -1     0     1     0     1     0     1     0    -1     0    -1     0    -1     0    -1     0     1     0    -1     0     1     0     1     0    -1     0     1     0     1     0     1     0     1</a:t>
                </a:r>
              </a:p>
              <a:p>
                <a:r>
                  <a:rPr lang="en-US" altLang="zh-CN" sz="600" b="0" kern="0" dirty="0"/>
                  <a:t> 0    -1     0    -1     0    -1     0     1     0    -1     0    -1     0     1     0     1     0    -1     0     1     0     1     0    -1     0     1     0    -1     0     1     0     1     0    -1     0     1     0    -1     0    -1     0    -1     0    -1     0    -1     0    -1     0    -1     0</a:t>
                </a:r>
              </a:p>
              <a:p>
                <a:r>
                  <a:rPr lang="en-US" altLang="zh-CN" sz="600" b="0" kern="0" dirty="0"/>
                  <a:t> 1     0    -1     0    -1     0    -1     0     1     0     1     0     1     0     1     0    -1     0     1     0     1     0    -1     0     1     0    -1     0     1     0     1     0     1     0    -1     0     1     0    -1     0    -1     0    -1     0     1     0     1     0    -1     0     1</a:t>
                </a:r>
              </a:p>
              <a:p>
                <a:r>
                  <a:rPr lang="en-US" altLang="zh-CN" sz="600" b="0" kern="0" dirty="0"/>
                  <a:t> 0    -1     0    -1     0    -1     0     1     0    -1     0    -1     0     1     0    -1     0    -1     0     1     0     1     0     1     0    -1     0    -1     0     1     0     1     0    -1     0     1     0    -1     0     1     0     1     0     1     0    -1     0    -1     0    -1     0</a:t>
                </a:r>
              </a:p>
              <a:p>
                <a:r>
                  <a:rPr lang="en-US" altLang="zh-CN" sz="600" b="0" kern="0" dirty="0"/>
                  <a:t>-1     0    -1     0    -1     0    -1     0     1     0     1     0    -1     0    -1     0    -1     0     1     0     1     0     1     0     1     0     1     0     1     0    -1     0     1     0    -1     0    -1     0     1     0    -1     0     1     0    -1     0     1     0    -1     0    -1</a:t>
                </a:r>
              </a:p>
              <a:p>
                <a:r>
                  <a:rPr lang="en-US" altLang="zh-CN" sz="600" b="0" kern="0" dirty="0"/>
                  <a:t> 0     1     0     1     0    -1     0    -1     0    -1     0    -1     0     1     0     1     0    -1     0    -1     0    -1     0    -1     0    -1     0     1     0    -1     0     1     0    -1     0    -1     0     1     0    -1     0    -1     0    -1     0    -1     0    -1     0    -1     0</a:t>
                </a:r>
              </a:p>
              <a:p>
                <a:r>
                  <a:rPr lang="en-US" altLang="zh-CN" sz="600" b="0" kern="0" dirty="0"/>
                  <a:t> 1     0    -1     0     1     0     1     0    -1     0    -1     0    -1     0     1     0     1     0    -1     0     1     0    -1     0    -1     0    -1     0     1     0    -1     0     1     0    -1     0    -1     0     1     0    -1     0    -1     0     1     0     1     0    -1     0     1</a:t>
                </a:r>
              </a:p>
              <a:p>
                <a:r>
                  <a:rPr lang="en-US" altLang="zh-CN" sz="600" b="0" kern="0" dirty="0"/>
                  <a:t> 0     1     0     1     0    -1     0    -1     0     1     0    -1     0     1     0    -1     0    -1     0    -1     0     1     0     1     0     1     0    -1     0     1     0     1     0     1     0     1     0     1     0    -1     0     1     0     1     0     1     0    -1     0    -1     0</a:t>
                </a:r>
              </a:p>
              <a:p>
                <a:r>
                  <a:rPr lang="en-US" altLang="zh-CN" sz="600" b="0" kern="0" dirty="0"/>
                  <a:t> 0     0     0     0     0     0    -1     0     1     0     1     0    -1     0     1     0     1     0     1     0    -1     0     1     0    -1     0     1     0     1     0     1     0    -1     0     1     0     1     0    -1     0     1     0     1     0     1     0     1     0     1     0    -1</a:t>
                </a:r>
              </a:p>
              <a:p>
                <a:r>
                  <a:rPr lang="en-US" altLang="zh-CN" sz="600" b="0" kern="0" dirty="0"/>
                  <a:t> 0    -1     0     1     0    -1     0    -1     0    -1     0     1     0     1     0    -1     0    -1     0    -1     0     1     0     1     0     1     0     1     0     1     0    -1     0     1     0     1     0     1     0     1     0    -1     0    -1     0     1     0    -1     0    -1     0</a:t>
                </a:r>
              </a:p>
              <a:p>
                <a:r>
                  <a:rPr lang="en-US" altLang="zh-CN" sz="600" b="0" kern="0" dirty="0"/>
                  <a:t> 1     0     1     0     1     0     1     0    -1     0     1     0    -1     0     1     0    -1     0    -1     0    -1     0     1     0     1     0     1     0     1     0     1     0    -1     0     1     0    -1     0     1     0     1     0    -1     0    -1     0     1     0    -1     0     1</a:t>
                </a:r>
              </a:p>
              <a:p>
                <a:r>
                  <a:rPr lang="en-US" altLang="zh-CN" sz="600" b="0" kern="0" dirty="0"/>
                  <a:t> 0     1     0    -1     0    -1     0     1     0     1     0     1     0     1     0     1     0     1     0     1     0    -1     0    -1     0    -1     0    -1     0     1     0    -1     0     1     0    -1     0     1     0     1     0    -1     0     1     0     1     0    -1     0    -1     0</a:t>
                </a:r>
              </a:p>
              <a:p>
                <a:r>
                  <a:rPr lang="en-US" altLang="zh-CN" sz="600" b="0" kern="0" dirty="0"/>
                  <a:t> 1     0    -1     0     1     0    -1     0     1     0    -1     0    -1     0     1     0    -1     0    -1     0    -1     0    -1     0    -1     0     1     0     1     0    -1     0    -1     0     1     0    -1     0    -1     0     1     0     1     0     1     0    -1     0    -1     0    -1</a:t>
                </a:r>
              </a:p>
              <a:p>
                <a:r>
                  <a:rPr lang="en-US" altLang="zh-CN" sz="600" b="0" kern="0" dirty="0"/>
                  <a:t> 0     1     0    -1     0    -1     0    -1     0    -1     0     1     0     1     0    -1     0     1     0     1     0     1     0     1     0    -1     0     1     0     1     0     1     0     1     0     1     0    -1     0    -1     0    -1     0     1     0    -1     0     1     0     1     0</a:t>
                </a:r>
              </a:p>
              <a:p>
                <a:r>
                  <a:rPr lang="en-US" altLang="zh-CN" sz="600" b="0" kern="0" dirty="0"/>
                  <a:t>-1     0     1     0     1     0     1     0    -1     0     1     0    -1     0     1     0    -1     0     1     0     1     0     1     0     1     0    -1     0    -1     0    -1     0    -1     0    -1     0     1     0     1     0     1     0    -1     0    -1     0     1     0     1     0     1</a:t>
                </a:r>
              </a:p>
              <a:p>
                <a:r>
                  <a:rPr lang="en-US" altLang="zh-CN" sz="600" b="0" kern="0" dirty="0"/>
                  <a:t> 0    -1     0     1     0     1     0    -1     0     1     0    -1     0    -1     0    -1     0     1     0     1     0     1     0     1     0    -1     0     1     0    -1     0    -1     0     1     0    -1     0    -1     0    -1     0     1     0     1     0    -1     0    -1     0    -1     0</a:t>
                </a:r>
              </a:p>
              <a:p>
                <a:r>
                  <a:rPr lang="en-US" altLang="zh-CN" sz="600" b="0" kern="0" dirty="0"/>
                  <a:t> 1     0    -1     0     1     0     1     0    -1     0     1     0     1     0    -1     0     1     0     1     0     1     0    -1     0    -1     0    -1     0     1     0     1     0     1     0     1     0     1     0     1     0    -1     0     1     0     1     0    -1     0    -1     0    -1</a:t>
                </a:r>
              </a:p>
              <a:p>
                <a:r>
                  <a:rPr lang="en-US" altLang="zh-CN" sz="600" b="0" kern="0" dirty="0"/>
                  <a:t> 0    -1     0    -1     0    -1     0     1     0    -1     0     1     0    -1     0     1     0    -1     0    -1     0    -1     0     1     0    -1     0     1     0    -1     0    -1     0     1     0     1     0    -1     0    -1     0     1     0    -1  </a:t>
                </a:r>
                <a:r>
                  <a:rPr lang="en-US" altLang="zh-CN" sz="600" b="0" kern="0" dirty="0" smtClean="0"/>
                  <a:t>}</a:t>
                </a:r>
              </a:p>
              <a:p>
                <a:r>
                  <a:rPr lang="en-US" altLang="zh-CN" sz="1000" kern="0" dirty="0" smtClean="0"/>
                  <a:t>2x</a:t>
                </a:r>
                <a:r>
                  <a:rPr lang="en-US" altLang="zh-CN" sz="1000" kern="0" dirty="0" smtClean="0">
                    <a:solidFill>
                      <a:prstClr val="black"/>
                    </a:solidFill>
                    <a:ea typeface="宋体" panose="02010600030101010101" pitchFamily="2" charset="-122"/>
                  </a:rPr>
                  <a:t>EHT-</a:t>
                </a:r>
                <a:r>
                  <a:rPr lang="en-US" altLang="ko-KR" sz="1000" kern="0" dirty="0" smtClean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000" kern="0" baseline="-25000" dirty="0" smtClean="0">
                    <a:solidFill>
                      <a:schemeClr val="tx1"/>
                    </a:solidFill>
                  </a:rPr>
                  <a:t>160MHz_Upper </a:t>
                </a:r>
                <a:r>
                  <a:rPr lang="en-US" altLang="zh-CN" sz="1000" b="0" kern="0" dirty="0" smtClean="0"/>
                  <a:t>=</a:t>
                </a:r>
                <a:r>
                  <a:rPr lang="en-US" altLang="zh-CN" sz="1000" kern="0" dirty="0"/>
                  <a:t> 2x</a:t>
                </a:r>
                <a:r>
                  <a:rPr lang="en-US" altLang="zh-CN" sz="1000" kern="0" dirty="0">
                    <a:solidFill>
                      <a:prstClr val="black"/>
                    </a:solidFill>
                    <a:ea typeface="宋体" panose="02010600030101010101" pitchFamily="2" charset="-122"/>
                  </a:rPr>
                  <a:t>EHT-</a:t>
                </a:r>
                <a:r>
                  <a:rPr lang="en-US" altLang="ko-KR" sz="1000" kern="0" dirty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000" kern="0" baseline="-25000" dirty="0">
                    <a:solidFill>
                      <a:schemeClr val="tx1"/>
                    </a:solidFill>
                  </a:rPr>
                  <a:t>160MHz_Lower</a:t>
                </a:r>
                <a:endParaRPr lang="en-US" altLang="zh-CN" sz="1000" b="0" kern="0" dirty="0"/>
              </a:p>
            </p:txBody>
          </p:sp>
        </mc:Choice>
        <mc:Fallback>
          <p:sp>
            <p:nvSpPr>
              <p:cNvPr id="8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9166" y="2136775"/>
                <a:ext cx="8085746" cy="4113213"/>
              </a:xfrm>
              <a:prstGeom prst="rect">
                <a:avLst/>
              </a:prstGeom>
              <a:blipFill rotWithShape="0">
                <a:blip r:embed="rId2"/>
                <a:stretch>
                  <a:fillRect l="-377" t="-445" b="-534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897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Comparison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51769"/>
              </p:ext>
            </p:extLst>
          </p:nvPr>
        </p:nvGraphicFramePr>
        <p:xfrm>
          <a:off x="1265236" y="1905000"/>
          <a:ext cx="6159504" cy="35120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0127"/>
                <a:gridCol w="1293674"/>
                <a:gridCol w="1231901"/>
                <a:gridCol w="1231901"/>
                <a:gridCol w="1231901"/>
              </a:tblGrid>
              <a:tr h="4331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RU size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Median PAPR of BPSK Data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Max PAPR for Option 1(HE based)</a:t>
                      </a:r>
                      <a:endParaRPr lang="zh-CN" alt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Max </a:t>
                      </a:r>
                      <a:r>
                        <a:rPr lang="en-US" sz="1050" kern="100" dirty="0" smtClean="0">
                          <a:effectLst/>
                        </a:rPr>
                        <a:t>PAPR for New sequence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5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 PAPR for doc:1065r1</a:t>
                      </a:r>
                      <a:endParaRPr lang="zh-CN" sz="105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16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RU52+RU26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7.10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6.644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5.19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6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RU106+RU26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7.44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6.3682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5.98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6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RU242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7.94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8.2385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5.42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5.58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6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RU484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8.44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7.4499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5.51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6.59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6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RU484+RU242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8.83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9.6763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6.98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8.62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6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RU996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8.84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8.6291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5.78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9.26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6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RU996+ RU484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9.17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9.9838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7.52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9.12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6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RU2*996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9.27 or 9.28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10.047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8.54 or 8.56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8.99 or 9.03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31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RU2*996+ RU484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9.50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10.043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8.64 or 9.15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9.61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6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RU3*996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9.54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9.2171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9.04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9.4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31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RU3*996+ RU484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9.55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9.9503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9.48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9.49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6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RU4*996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9.60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9.589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9.07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7.79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91654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Appendix: QAM Data PAPR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447800"/>
            <a:ext cx="6923088" cy="498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68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981200"/>
            <a:ext cx="7770813" cy="4113213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altLang="zh-CN" b="0" dirty="0" smtClean="0"/>
              <a:t>In </a:t>
            </a:r>
            <a:r>
              <a:rPr lang="en-US" altLang="zh-CN" b="0" dirty="0" smtClean="0"/>
              <a:t>this contribution</a:t>
            </a:r>
            <a:r>
              <a:rPr lang="en-US" altLang="zh-CN" b="0" dirty="0"/>
              <a:t>, the 320MHz/160+160MHz </a:t>
            </a:r>
            <a:r>
              <a:rPr lang="en-US" altLang="zh-CN" b="0" dirty="0" smtClean="0"/>
              <a:t>2x EHT-LTF sequences are proposed for </a:t>
            </a:r>
            <a:r>
              <a:rPr lang="en-US" altLang="zh-CN" b="0" dirty="0"/>
              <a:t>both with considering the punctured 240MHz/160MHz+80MHz transmission.</a:t>
            </a:r>
          </a:p>
          <a:p>
            <a:pPr marL="0">
              <a:spcBef>
                <a:spcPts val="0"/>
              </a:spcBef>
            </a:pPr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7101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217160"/>
              </p:ext>
            </p:extLst>
          </p:nvPr>
        </p:nvGraphicFramePr>
        <p:xfrm>
          <a:off x="304795" y="2132013"/>
          <a:ext cx="8433841" cy="2441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5"/>
                <a:gridCol w="524826"/>
                <a:gridCol w="485676"/>
                <a:gridCol w="516688"/>
                <a:gridCol w="432355"/>
                <a:gridCol w="526226"/>
                <a:gridCol w="526226"/>
                <a:gridCol w="526226"/>
                <a:gridCol w="526227"/>
                <a:gridCol w="526227"/>
                <a:gridCol w="526226"/>
                <a:gridCol w="526226"/>
                <a:gridCol w="526226"/>
                <a:gridCol w="526227"/>
                <a:gridCol w="526227"/>
                <a:gridCol w="526227"/>
              </a:tblGrid>
              <a:tr h="285922"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2x</a:t>
                      </a:r>
                      <a:r>
                        <a:rPr lang="en-US" altLang="zh-CN" sz="1600" baseline="0" dirty="0" smtClean="0"/>
                        <a:t> </a:t>
                      </a:r>
                      <a:r>
                        <a:rPr lang="en-US" altLang="zh-CN" sz="1600" dirty="0" smtClean="0"/>
                        <a:t>EHT-LTF Full</a:t>
                      </a:r>
                      <a:r>
                        <a:rPr lang="en-US" altLang="zh-CN" sz="1600" baseline="0" dirty="0" smtClean="0"/>
                        <a:t> bandwidth &amp; </a:t>
                      </a:r>
                      <a:r>
                        <a:rPr lang="en-US" altLang="zh-CN" sz="1600" dirty="0" smtClean="0"/>
                        <a:t>PP &amp; MRU Patterns</a:t>
                      </a:r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</a:tr>
              <a:tr h="792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RU26+RU52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RU242+RU484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RU2*996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RU484+RU2*996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RU3*996+RU484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4*996</a:t>
                      </a:r>
                    </a:p>
                  </a:txBody>
                  <a:tcPr/>
                </a:tc>
              </a:tr>
              <a:tr h="1177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type considered</a:t>
                      </a:r>
                      <a:endParaRPr lang="en-US" altLang="zh-CN" sz="1100" b="1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36*4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16</a:t>
                      </a:r>
                      <a:r>
                        <a:rPr lang="zh-CN" altLang="en-US" sz="1100" dirty="0" smtClean="0">
                          <a:solidFill>
                            <a:schemeClr val="dk1"/>
                          </a:solidFill>
                        </a:rPr>
                        <a:t>*</a:t>
                      </a: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8*4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2*4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3*4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4*6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0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 Methods[3-4]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Option 1: </a:t>
            </a:r>
            <a:r>
              <a:rPr lang="en-US" altLang="zh-CN" dirty="0" smtClean="0"/>
              <a:t>Based on partial of 80MHz EHT-LTF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>
                <a:solidFill>
                  <a:schemeClr val="tx1"/>
                </a:solidFill>
              </a:rPr>
              <a:t>For 2x, repeating 11ax 80MHz LTF sequences and apply the coefficient </a:t>
            </a:r>
            <a:r>
              <a:rPr lang="en-US" altLang="zh-CN" sz="1800" b="0" dirty="0">
                <a:solidFill>
                  <a:schemeClr val="tx1"/>
                </a:solidFill>
              </a:rPr>
              <a:t>value on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the first - fifth part of 80MHz </a:t>
            </a:r>
            <a:r>
              <a:rPr lang="en-US" altLang="zh-CN" sz="1800" b="0" dirty="0">
                <a:solidFill>
                  <a:schemeClr val="tx1"/>
                </a:solidFill>
              </a:rPr>
              <a:t>LTF [1,4]. </a:t>
            </a:r>
            <a:endParaRPr lang="en-US" altLang="zh-CN" sz="1800" b="0" dirty="0" smtClean="0">
              <a:solidFill>
                <a:schemeClr val="tx1"/>
              </a:solidFill>
            </a:endParaRPr>
          </a:p>
          <a:p>
            <a:r>
              <a:rPr lang="en-US" altLang="zh-CN" dirty="0"/>
              <a:t>Option </a:t>
            </a:r>
            <a:r>
              <a:rPr lang="en-US" altLang="zh-CN" dirty="0" smtClean="0"/>
              <a:t>2: </a:t>
            </a:r>
            <a:r>
              <a:rPr lang="en-US" altLang="zh-CN" dirty="0" smtClean="0"/>
              <a:t>New Sequences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>
                <a:solidFill>
                  <a:schemeClr val="tx1"/>
                </a:solidFill>
              </a:rPr>
              <a:t>Not using 11ax 80MHz 2x LTF sequences to construct the 320MHz/160+160MHz 2x LTF sequences.</a:t>
            </a:r>
            <a:endParaRPr lang="en-US" altLang="zh-CN" sz="1800" b="0" dirty="0">
              <a:solidFill>
                <a:schemeClr val="tx1"/>
              </a:solidFill>
            </a:endParaRPr>
          </a:p>
          <a:p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sz="1800" b="0" dirty="0" smtClean="0">
              <a:solidFill>
                <a:schemeClr val="tx1"/>
              </a:solidFill>
            </a:endParaRPr>
          </a:p>
          <a:p>
            <a:endParaRPr lang="en-US" altLang="zh-CN" sz="2000" b="0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5265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Sequences Design Considerations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Optimized the PAPR of all RU </a:t>
            </a:r>
            <a:r>
              <a:rPr lang="en-US" altLang="zh-CN" sz="1800" b="0" dirty="0"/>
              <a:t>or aggregated RU size: </a:t>
            </a:r>
            <a:r>
              <a:rPr lang="en-US" altLang="zh-CN" sz="1800" b="0" dirty="0" smtClean="0"/>
              <a:t>page 4.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Single stream pilot impact [5]: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Pilot position: passed </a:t>
            </a:r>
            <a:r>
              <a:rPr lang="en-US" altLang="zh-CN" sz="1400" b="0" dirty="0"/>
              <a:t>SPs </a:t>
            </a:r>
            <a:r>
              <a:rPr lang="en-US" altLang="zh-CN" sz="1400" b="0" dirty="0" smtClean="0"/>
              <a:t>[2]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P matrices:</a:t>
            </a:r>
          </a:p>
          <a:p>
            <a:pPr marL="457200" lvl="1" indent="0"/>
            <a:endParaRPr lang="en-US" altLang="zh-CN" sz="1400" b="0" dirty="0"/>
          </a:p>
          <a:p>
            <a:r>
              <a:rPr lang="en-US" altLang="zh-CN" sz="1800" b="0" dirty="0"/>
              <a:t>                          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225551"/>
              </p:ext>
            </p:extLst>
          </p:nvPr>
        </p:nvGraphicFramePr>
        <p:xfrm>
          <a:off x="722312" y="3808808"/>
          <a:ext cx="16033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" name="Equation" r:id="rId3" imgW="1600200" imgH="914400" progId="Equation.DSMT4">
                  <p:embed/>
                </p:oleObj>
              </mc:Choice>
              <mc:Fallback>
                <p:oleObj name="Equation" r:id="rId3" imgW="160020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" y="3808808"/>
                        <a:ext cx="16033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196511"/>
              </p:ext>
            </p:extLst>
          </p:nvPr>
        </p:nvGraphicFramePr>
        <p:xfrm>
          <a:off x="6553200" y="4000888"/>
          <a:ext cx="1247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" name="Equation" r:id="rId5" imgW="1244520" imgH="482400" progId="Equation.DSMT4">
                  <p:embed/>
                </p:oleObj>
              </mc:Choice>
              <mc:Fallback>
                <p:oleObj name="Equation" r:id="rId5" imgW="1244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000888"/>
                        <a:ext cx="12477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103698"/>
              </p:ext>
            </p:extLst>
          </p:nvPr>
        </p:nvGraphicFramePr>
        <p:xfrm>
          <a:off x="2873375" y="3579813"/>
          <a:ext cx="29432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" name="Equation" r:id="rId7" imgW="2946240" imgH="1396800" progId="Equation.DSMT4">
                  <p:embed/>
                </p:oleObj>
              </mc:Choice>
              <mc:Fallback>
                <p:oleObj name="Equation" r:id="rId7" imgW="294624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75" y="3579813"/>
                        <a:ext cx="29432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275902"/>
              </p:ext>
            </p:extLst>
          </p:nvPr>
        </p:nvGraphicFramePr>
        <p:xfrm>
          <a:off x="3886200" y="5210175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" name="Equation" r:id="rId9" imgW="1143000" imgH="203040" progId="Equation.DSMT4">
                  <p:embed/>
                </p:oleObj>
              </mc:Choice>
              <mc:Fallback>
                <p:oleObj name="Equation" r:id="rId9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210175"/>
                        <a:ext cx="11430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906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320MHz 2x EHT-LTF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524001"/>
            <a:ext cx="3810001" cy="1905000"/>
          </a:xfrm>
        </p:spPr>
        <p:txBody>
          <a:bodyPr/>
          <a:lstStyle/>
          <a:p>
            <a:r>
              <a:rPr lang="en-US" altLang="zh-CN" dirty="0" smtClean="0"/>
              <a:t>Option 1: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9" name="矩形 8"/>
          <p:cNvSpPr/>
          <p:nvPr/>
        </p:nvSpPr>
        <p:spPr>
          <a:xfrm>
            <a:off x="656207" y="2321518"/>
            <a:ext cx="8048551" cy="2214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320MHz 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2x EHT-LT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z="1800" baseline="-25000" dirty="0">
                <a:solidFill>
                  <a:schemeClr val="tx1"/>
                </a:solidFill>
              </a:rPr>
              <a:t>-2036,2036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= [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80MHz_part2_2x 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800" dirty="0" smtClean="0">
                <a:solidFill>
                  <a:schemeClr val="tx1"/>
                </a:solidFill>
              </a:rPr>
              <a:t>  0</a:t>
            </a:r>
            <a:r>
              <a:rPr lang="en-US" altLang="zh-CN" sz="1800" baseline="-25000" dirty="0" smtClean="0">
                <a:solidFill>
                  <a:schemeClr val="tx1"/>
                </a:solidFill>
              </a:rPr>
              <a:t>23</a:t>
            </a:r>
            <a:r>
              <a:rPr lang="en-US" altLang="zh-CN" sz="1800" dirty="0" smtClean="0">
                <a:solidFill>
                  <a:schemeClr val="tx1"/>
                </a:solidFill>
              </a:rPr>
              <a:t>   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rgbClr val="0070C0"/>
                </a:solidFill>
              </a:rPr>
              <a:t> 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800" dirty="0" smtClean="0">
                <a:solidFill>
                  <a:schemeClr val="tx1"/>
                </a:solidFill>
              </a:rPr>
              <a:t>  0</a:t>
            </a:r>
            <a:r>
              <a:rPr lang="en-US" altLang="zh-CN" sz="1800" baseline="-25000" dirty="0" smtClean="0">
                <a:solidFill>
                  <a:schemeClr val="tx1"/>
                </a:solidFill>
              </a:rPr>
              <a:t>23</a:t>
            </a:r>
            <a:r>
              <a:rPr lang="en-US" altLang="zh-CN" sz="1800" dirty="0" smtClean="0">
                <a:solidFill>
                  <a:schemeClr val="tx1"/>
                </a:solidFill>
              </a:rPr>
              <a:t>   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800" dirty="0" smtClean="0">
                <a:solidFill>
                  <a:schemeClr val="tx1"/>
                </a:solidFill>
              </a:rPr>
              <a:t> 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800" dirty="0" smtClean="0">
                <a:solidFill>
                  <a:schemeClr val="tx1"/>
                </a:solidFill>
              </a:rPr>
              <a:t>  0</a:t>
            </a:r>
            <a:r>
              <a:rPr lang="en-US" altLang="zh-CN" sz="1800" baseline="-25000" dirty="0" smtClean="0">
                <a:solidFill>
                  <a:schemeClr val="tx1"/>
                </a:solidFill>
              </a:rPr>
              <a:t>23</a:t>
            </a:r>
            <a:r>
              <a:rPr lang="en-US" altLang="zh-CN" sz="1800" dirty="0" smtClean="0">
                <a:solidFill>
                  <a:schemeClr val="tx1"/>
                </a:solidFill>
              </a:rPr>
              <a:t> 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rgbClr val="0070C0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];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Coefficient </a:t>
            </a:r>
            <a:r>
              <a:rPr lang="en-US" altLang="zh-CN" sz="1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</a:t>
            </a:r>
            <a:r>
              <a:rPr lang="en-US" altLang="zh-CN" sz="1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1 -1 -1 -1  -1 -1 -1 -1 -1 -1 1 1 1 1 1 1 1 1 1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endParaRPr lang="en-US" altLang="zh-CN" sz="18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581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Sequences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77254" y="1447800"/>
                <a:ext cx="8085746" cy="4113213"/>
              </a:xfrm>
            </p:spPr>
            <p:txBody>
              <a:bodyPr/>
              <a:lstStyle/>
              <a:p>
                <a:r>
                  <a:rPr lang="en-US" altLang="zh-CN" sz="1600" dirty="0" smtClean="0"/>
                  <a:t>320MHz 2x EHT-LTF</a:t>
                </a:r>
                <a:r>
                  <a:rPr lang="en-US" altLang="zh-CN" sz="1600" b="0" baseline="-25000" dirty="0"/>
                  <a:t>-2036,2036</a:t>
                </a:r>
                <a:r>
                  <a:rPr lang="en-US" altLang="zh-CN" sz="1600" b="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en-US" altLang="zh-CN" sz="1600" dirty="0" smtClean="0"/>
                  <a:t>=[-2x</a:t>
                </a:r>
                <a:r>
                  <a:rPr lang="en-US" altLang="zh-CN" sz="1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EHT-</a:t>
                </a:r>
                <a:r>
                  <a:rPr lang="en-US" altLang="ko-KR" sz="1600" dirty="0" smtClean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600" baseline="-25000" dirty="0" smtClean="0">
                    <a:solidFill>
                      <a:schemeClr val="tx1"/>
                    </a:solidFill>
                  </a:rPr>
                  <a:t>160MHz</a:t>
                </a:r>
                <a:r>
                  <a:rPr lang="en-US" altLang="zh-CN" sz="16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b>
                        <m:r>
                          <a:rPr lang="en-US" altLang="zh-CN" sz="1600" b="1" i="1" smtClean="0">
                            <a:latin typeface="Cambria Math" panose="02040503050406030204" pitchFamily="18" charset="0"/>
                          </a:rPr>
                          <m:t>𝟐𝟑</m:t>
                        </m:r>
                      </m:sub>
                    </m:sSub>
                  </m:oMath>
                </a14:m>
                <a:r>
                  <a:rPr lang="en-US" altLang="zh-CN" sz="1600" dirty="0" smtClean="0"/>
                  <a:t>, 2x</a:t>
                </a:r>
                <a:r>
                  <a:rPr lang="en-US" altLang="zh-CN" sz="1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EHT-</a:t>
                </a:r>
                <a:r>
                  <a:rPr lang="en-US" altLang="ko-KR" sz="1600" dirty="0" smtClean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600" baseline="-25000" dirty="0" smtClean="0">
                    <a:solidFill>
                      <a:schemeClr val="tx1"/>
                    </a:solidFill>
                  </a:rPr>
                  <a:t>160MHz</a:t>
                </a:r>
                <a:r>
                  <a:rPr lang="en-US" altLang="zh-CN" sz="1600" dirty="0" smtClean="0"/>
                  <a:t>]</a:t>
                </a:r>
              </a:p>
              <a:p>
                <a:r>
                  <a:rPr lang="en-US" altLang="zh-CN" sz="1200" b="0" dirty="0" smtClean="0"/>
                  <a:t>Where </a:t>
                </a:r>
                <a:r>
                  <a:rPr lang="en-US" altLang="zh-CN" sz="1200" dirty="0" smtClean="0"/>
                  <a:t>2x</a:t>
                </a:r>
                <a:r>
                  <a:rPr lang="en-US" altLang="zh-CN" sz="12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EHT-</a:t>
                </a:r>
                <a:r>
                  <a:rPr lang="en-US" altLang="ko-KR" sz="1200" dirty="0" smtClean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200" baseline="-25000" dirty="0" smtClean="0">
                    <a:solidFill>
                      <a:schemeClr val="tx1"/>
                    </a:solidFill>
                  </a:rPr>
                  <a:t>160MHz </a:t>
                </a:r>
                <a:r>
                  <a:rPr lang="en-US" altLang="zh-CN" sz="1200" b="0" dirty="0" smtClean="0"/>
                  <a:t>=[</a:t>
                </a:r>
                <a:r>
                  <a:rPr lang="en-US" altLang="zh-CN" sz="1200" dirty="0"/>
                  <a:t>2x</a:t>
                </a:r>
                <a:r>
                  <a:rPr lang="en-US" altLang="zh-CN" sz="12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EHT-</a:t>
                </a:r>
                <a:r>
                  <a:rPr lang="en-US" altLang="ko-KR" sz="1200" dirty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200" baseline="-25000" dirty="0">
                    <a:solidFill>
                      <a:schemeClr val="tx1"/>
                    </a:solidFill>
                  </a:rPr>
                  <a:t>160MHz_Lower</a:t>
                </a:r>
                <a:r>
                  <a:rPr lang="en-US" altLang="zh-CN" sz="12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b>
                        <m:r>
                          <a:rPr lang="en-US" altLang="zh-CN" sz="1200" b="1" i="1" smtClean="0">
                            <a:latin typeface="Cambria Math" panose="02040503050406030204" pitchFamily="18" charset="0"/>
                          </a:rPr>
                          <m:t>𝟐𝟑</m:t>
                        </m:r>
                      </m:sub>
                    </m:sSub>
                  </m:oMath>
                </a14:m>
                <a:r>
                  <a:rPr lang="en-US" altLang="zh-CN" sz="1200" dirty="0" smtClean="0"/>
                  <a:t>, 2x</a:t>
                </a:r>
                <a:r>
                  <a:rPr lang="en-US" altLang="zh-CN" sz="12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EHT-</a:t>
                </a:r>
                <a:r>
                  <a:rPr lang="en-US" altLang="ko-KR" sz="1200" dirty="0" smtClean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200" baseline="-25000" dirty="0" smtClean="0">
                    <a:solidFill>
                      <a:schemeClr val="tx1"/>
                    </a:solidFill>
                  </a:rPr>
                  <a:t>160MHz_Upper</a:t>
                </a:r>
                <a:r>
                  <a:rPr lang="en-US" altLang="zh-CN" sz="1200" b="0" dirty="0" smtClean="0"/>
                  <a:t>], </a:t>
                </a:r>
              </a:p>
              <a:p>
                <a:r>
                  <a:rPr lang="en-US" altLang="zh-CN" sz="1400" dirty="0" smtClean="0"/>
                  <a:t>2x</a:t>
                </a:r>
                <a:r>
                  <a:rPr lang="en-US" altLang="zh-CN" sz="1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EHT-</a:t>
                </a:r>
                <a:r>
                  <a:rPr lang="en-US" altLang="ko-KR" sz="1400" dirty="0" smtClean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400" baseline="-25000" dirty="0" smtClean="0">
                    <a:solidFill>
                      <a:schemeClr val="tx1"/>
                    </a:solidFill>
                  </a:rPr>
                  <a:t>160MHz_Lower</a:t>
                </a:r>
                <a:r>
                  <a:rPr lang="en-US" altLang="zh-CN" sz="700" b="0" dirty="0"/>
                  <a:t>=</a:t>
                </a:r>
                <a:r>
                  <a:rPr lang="en-US" altLang="zh-CN" sz="600" b="0" dirty="0"/>
                  <a:t>{-1     0    -1     0    -1     0     1     0     1     0    -1     0    -1     0     1     0     1     0     1     0     1     0     1     0    -1     0     1     0     1     0     1     0     1     0     1     0     1     0     1</a:t>
                </a:r>
              </a:p>
              <a:p>
                <a:r>
                  <a:rPr lang="en-US" altLang="zh-CN" sz="600" b="0" dirty="0"/>
                  <a:t> 0    -1     0     1     0    -1     0     1     0    -1     0    -1     0     1     0     1     0     1     0    -1     0     1     0    -1     0     1     0    -1     0    -1     0     1     0    -1     0    -1     0     1     0    -1     0    -1     0    -1     0     1     0     1     0     1     0</a:t>
                </a:r>
              </a:p>
              <a:p>
                <a:r>
                  <a:rPr lang="en-US" altLang="zh-CN" sz="600" b="0" dirty="0"/>
                  <a:t>-1     0    -1     0    -1     0    -1     0     1     0    -1     0    -1     0     1     0     1     0    -1     0     1     0     1     0     1     0    -1     0    -1     0    -1     0    -1     0     1     0    -1     0     1     0     1     0    -1     0     1     0     1     0     1     0     1</a:t>
                </a:r>
              </a:p>
              <a:p>
                <a:r>
                  <a:rPr lang="en-US" altLang="zh-CN" sz="600" b="0" dirty="0"/>
                  <a:t> 0    -1     0    -1     0    -1     0     1     0    -1     0    -1     0     1     0     1     0    -1     0     1     0     1     0    -1     0     1     0    -1     0     1     0     1     0    -1     0     1     0    -1     0    -1     0    -1     0    -1     0    -1     0    -1     0    -1     0</a:t>
                </a:r>
              </a:p>
              <a:p>
                <a:r>
                  <a:rPr lang="en-US" altLang="zh-CN" sz="600" b="0" dirty="0"/>
                  <a:t> 1     0    -1     0    -1     0    -1     0     1     0     1     0     1     0     1     0    -1     0     1     0     1     0    -1     0     1     0    -1     0     1     0     1     0     1     0    -1     0     1     0    -1     0    -1     0    -1     0     1     0     1     0    -1     0     1</a:t>
                </a:r>
              </a:p>
              <a:p>
                <a:r>
                  <a:rPr lang="en-US" altLang="zh-CN" sz="600" b="0" dirty="0"/>
                  <a:t> 0    -1     0    -1     0    -1     0     1     0    -1     0    -1     0     1     0    -1     0    -1     0     1     0     1     0     1     0    -1     0    -1     0     1     0     1     0    -1     0     1     0    -1     0     1     0     1     0     1     0    -1     0    -1     0    -1     0</a:t>
                </a:r>
              </a:p>
              <a:p>
                <a:r>
                  <a:rPr lang="en-US" altLang="zh-CN" sz="600" b="0" dirty="0"/>
                  <a:t>-1     0    -1     0    -1     0    -1     0     1     0     1     0    -1     0    -1     0    -1     0     1     0     1     0     1     0     1     0     1     0     1     0    -1     0     1     0    -1     0    -1     0     1     0    -1     0     1     0    -1     0     1     0    -1     0    -1</a:t>
                </a:r>
              </a:p>
              <a:p>
                <a:r>
                  <a:rPr lang="en-US" altLang="zh-CN" sz="600" b="0" dirty="0"/>
                  <a:t> 0     1     0     1     0    -1     0    -1     0    -1     0    -1     0     1     0     1     0    -1     0    -1     0    -1     0    -1     0    -1     0     1     0    -1     0     1     0    -1     0    -1     0     1     0    -1     0    -1     0    -1     0    -1     0    -1     0    -1     0</a:t>
                </a:r>
              </a:p>
              <a:p>
                <a:r>
                  <a:rPr lang="en-US" altLang="zh-CN" sz="600" b="0" dirty="0"/>
                  <a:t> 1     0    -1     0     1     0     1     0    -1     0    -1     0    -1     0     1     0     1     0    -1     0     1     0    -1     0    -1     0    -1     0     1     0    -1     0     1     0    -1     0    -1     0     1     0    -1     0    -1     0     1     0     1     0    -1     0     1</a:t>
                </a:r>
              </a:p>
              <a:p>
                <a:r>
                  <a:rPr lang="en-US" altLang="zh-CN" sz="600" b="0" dirty="0"/>
                  <a:t> 0     1     0     1     0    -1     0    -1     0     1     0    -1     0     1     0    -1     0    -1     0    -1     0     1     0     1     0     1     0    -1     0     1     0     1     0     1     0     1     0     1     0    -1     0     1     0     1     0     1     0    -1     0    -1     0</a:t>
                </a:r>
              </a:p>
              <a:p>
                <a:r>
                  <a:rPr lang="en-US" altLang="zh-CN" sz="600" b="0" dirty="0"/>
                  <a:t> 0     0     0     0     0     0    -1     0     1     0     1     0    -1     0     1     0     1     0     1     0    -1     0     1     0    -1     0     1     0     1     0     1     0    -1     0     1     0     1     0    -1     0     1     0     1     0     1     0     1     0     1     0    -1</a:t>
                </a:r>
              </a:p>
              <a:p>
                <a:r>
                  <a:rPr lang="en-US" altLang="zh-CN" sz="600" b="0" dirty="0"/>
                  <a:t> 0    -1     0     1     0    -1     0    -1     0    -1     0     1     0     1     0    -1     0    -1     0    -1     0     1     0     1     0     1     0     1     0     1     0    -1     0     1     0     1     0     1     0     1     0    -1     0    -1     0     1     0    -1     0    -1     0</a:t>
                </a:r>
              </a:p>
              <a:p>
                <a:r>
                  <a:rPr lang="en-US" altLang="zh-CN" sz="600" b="0" dirty="0"/>
                  <a:t> 1     0     1     0     1     0     1     0    -1     0     1     0    -1     0     1     0    -1     0    -1     0    -1     0     1     0     1     0     1     0     1     0     1     0    -1     0     1     0    -1     0     1     0     1     0    -1     0    -1     0     1     0    -1     0     1</a:t>
                </a:r>
              </a:p>
              <a:p>
                <a:r>
                  <a:rPr lang="en-US" altLang="zh-CN" sz="600" b="0" dirty="0"/>
                  <a:t> 0     1     0    -1     0    -1     0     1     0     1     0     1     0     1     0     1     0     1     0     1     0    -1     0    -1     0    -1     0    -1     0     1     0    -1     0     1     0    -1     0     1     0     1     0    -1     0     1     0     1     0    -1     0    -1     0</a:t>
                </a:r>
              </a:p>
              <a:p>
                <a:r>
                  <a:rPr lang="en-US" altLang="zh-CN" sz="600" b="0" dirty="0"/>
                  <a:t> 1     0    -1     0     1     0    -1     0     1     0    -1     0    -1     0     1     0    -1     0    -1     0    -1     0    -1     0    -1     0     1     0     1     0    -1     0    -1     0     1     0    -1     0    -1     0     1     0     1     0     1     0    -1     0    -1     0    -1</a:t>
                </a:r>
              </a:p>
              <a:p>
                <a:r>
                  <a:rPr lang="en-US" altLang="zh-CN" sz="600" b="0" dirty="0"/>
                  <a:t> 0     1     0    -1     0    -1     0    -1     0    -1     0     1     0     1     0    -1     0     1     0     1     0     1     0     1     0    -1     0     1     0     1     0     1     0     1     0     1     0    -1     0    -1     0    -1     0     1     0    -1     0     1     0     1     0</a:t>
                </a:r>
              </a:p>
              <a:p>
                <a:r>
                  <a:rPr lang="en-US" altLang="zh-CN" sz="600" b="0" dirty="0"/>
                  <a:t>-1     0     1     0     1     0     1     0    -1     0     1     0    -1     0     1     0    -1     0     1     0     1     0     1     0     1     0    -1     0    -1     0    -1     0    -1     0    -1     0     1     0     1     0     1     0    -1     0    -1     0     1     0     1     0     1</a:t>
                </a:r>
              </a:p>
              <a:p>
                <a:r>
                  <a:rPr lang="en-US" altLang="zh-CN" sz="600" b="0" dirty="0"/>
                  <a:t> 0    -1     0     1     0     1     0    -1     0     1     0    -1     0    -1     0    -1     0     1     0     1     0     1     0     1     0    -1     0     1     0    -1     0    -1     0     1     0    -1     0    -1     0    -1     0     1     0     1     0    -1     0    -1     0    -1     0</a:t>
                </a:r>
              </a:p>
              <a:p>
                <a:r>
                  <a:rPr lang="en-US" altLang="zh-CN" sz="600" b="0" dirty="0"/>
                  <a:t> 1     0    -1     0     1     0     1     0    -1     0     1     0     1     0    -1     0     1     0     1     0     1     0    -1     0    -1     0    -1     0     1     0     1     0     1     0     1     0     1     0     1     0    -1     0     1     0     1     0    -1     0    -1     0    -1</a:t>
                </a:r>
              </a:p>
              <a:p>
                <a:r>
                  <a:rPr lang="en-US" altLang="zh-CN" sz="600" b="0" dirty="0"/>
                  <a:t> 0    -1     0    -1     0    -1     0     1     0    -1     0     1     0    -1     0     1     0    -1     0    -1     0    -1     0     1     0    -1     0     1     0    -1     0    -1     0     1     0     1     0    -1     0    -1     0     1     0    -1  </a:t>
                </a:r>
                <a:r>
                  <a:rPr lang="en-US" altLang="zh-CN" sz="600" b="0" dirty="0" smtClean="0"/>
                  <a:t>}</a:t>
                </a:r>
              </a:p>
              <a:p>
                <a:r>
                  <a:rPr lang="en-US" altLang="zh-CN" sz="1000" dirty="0" smtClean="0"/>
                  <a:t>2x</a:t>
                </a:r>
                <a:r>
                  <a:rPr lang="en-US" altLang="zh-CN" sz="1000" dirty="0" smtClean="0">
                    <a:solidFill>
                      <a:prstClr val="black"/>
                    </a:solidFill>
                    <a:ea typeface="宋体" panose="02010600030101010101" pitchFamily="2" charset="-122"/>
                  </a:rPr>
                  <a:t>EHT-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000" baseline="-25000" dirty="0" smtClean="0">
                    <a:solidFill>
                      <a:schemeClr val="tx1"/>
                    </a:solidFill>
                  </a:rPr>
                  <a:t>160MHz_Upper </a:t>
                </a:r>
                <a:r>
                  <a:rPr lang="en-US" altLang="zh-CN" sz="1000" b="0" dirty="0" smtClean="0"/>
                  <a:t>=</a:t>
                </a:r>
                <a:r>
                  <a:rPr lang="en-US" altLang="zh-CN" sz="1000" dirty="0"/>
                  <a:t> 2x</a:t>
                </a:r>
                <a:r>
                  <a:rPr lang="en-US" altLang="zh-CN" sz="1000" dirty="0">
                    <a:solidFill>
                      <a:prstClr val="black"/>
                    </a:solidFill>
                    <a:ea typeface="宋体" panose="02010600030101010101" pitchFamily="2" charset="-122"/>
                  </a:rPr>
                  <a:t>EHT-</a:t>
                </a:r>
                <a:r>
                  <a:rPr lang="en-US" altLang="ko-KR" sz="1000" dirty="0">
                    <a:solidFill>
                      <a:schemeClr val="tx1"/>
                    </a:solidFill>
                  </a:rPr>
                  <a:t>LTF</a:t>
                </a:r>
                <a:r>
                  <a:rPr lang="en-US" altLang="ko-KR" sz="1000" baseline="-25000" dirty="0">
                    <a:solidFill>
                      <a:schemeClr val="tx1"/>
                    </a:solidFill>
                  </a:rPr>
                  <a:t>160MHz_Lower</a:t>
                </a:r>
                <a:endParaRPr lang="en-US" altLang="zh-CN" sz="1000" b="0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254" y="1447800"/>
                <a:ext cx="8085746" cy="4113213"/>
              </a:xfrm>
              <a:blipFill rotWithShape="0">
                <a:blip r:embed="rId2"/>
                <a:stretch>
                  <a:fillRect l="-377" t="-445" b="-53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26232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63092"/>
            <a:ext cx="7770813" cy="106521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/>
              <a:t>320MHz </a:t>
            </a:r>
            <a:r>
              <a:rPr lang="en-US" altLang="zh-CN" dirty="0"/>
              <a:t>2x EHT-LTF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9" name="表格 4">
            <a:extLst>
              <a:ext uri="{FF2B5EF4-FFF2-40B4-BE49-F238E27FC236}">
                <a16:creationId xmlns:a16="http://schemas.microsoft.com/office/drawing/2014/main" xmlns="" id="{D07D55EE-BA09-4EC5-A00B-83B85350100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97349" y="1749951"/>
          <a:ext cx="7769894" cy="2146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908">
                  <a:extLst>
                    <a:ext uri="{9D8B030D-6E8A-4147-A177-3AD203B41FA5}">
                      <a16:colId xmlns:a16="http://schemas.microsoft.com/office/drawing/2014/main" xmlns="" val="1336365833"/>
                    </a:ext>
                  </a:extLst>
                </a:gridCol>
                <a:gridCol w="226222">
                  <a:extLst>
                    <a:ext uri="{9D8B030D-6E8A-4147-A177-3AD203B41FA5}">
                      <a16:colId xmlns:a16="http://schemas.microsoft.com/office/drawing/2014/main" xmlns="" val="2253560681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20831242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03575019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21381568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14361241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846801597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371559268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81340487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50783751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504579913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915559015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59201610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265157810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93346783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59130617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74495885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812108957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73618735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77330982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73147552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20006567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39885177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99019810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18074916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87982073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492788068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38332412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978142683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42332151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38312210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83134511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447287411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21293111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96387755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717510068"/>
                    </a:ext>
                  </a:extLst>
                </a:gridCol>
              </a:tblGrid>
              <a:tr h="23686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7.9454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7.9454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176992585"/>
                  </a:ext>
                </a:extLst>
              </a:tr>
              <a:tr h="236864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5.8786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5.8786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5308790"/>
                  </a:ext>
                </a:extLst>
              </a:tr>
              <a:tr h="236864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5.4199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5.4109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6.4299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6.4895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6.4895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6.4299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5.4109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5.4199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9509826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5.5768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7.3876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7.3114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5.5768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65380444"/>
                  </a:ext>
                </a:extLst>
              </a:tr>
              <a:tr h="236864"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6.8645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6.5837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9593153"/>
                  </a:ext>
                </a:extLst>
              </a:tr>
              <a:tr h="236864">
                <a:tc gridSpan="36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7.4709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703709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5.9411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6.3682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6.3682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5.9411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2169272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6.2519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6.644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6.644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6.2519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1729838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7.9972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8.0269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9.0745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8.1309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7104145"/>
                  </a:ext>
                </a:extLst>
              </a:tr>
            </a:tbl>
          </a:graphicData>
        </a:graphic>
      </p:graphicFrame>
      <p:sp>
        <p:nvSpPr>
          <p:cNvPr id="10" name="文本框 8"/>
          <p:cNvSpPr txBox="1"/>
          <p:nvPr/>
        </p:nvSpPr>
        <p:spPr>
          <a:xfrm>
            <a:off x="8235434" y="17810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1" name="文本框 9"/>
          <p:cNvSpPr txBox="1"/>
          <p:nvPr/>
        </p:nvSpPr>
        <p:spPr>
          <a:xfrm>
            <a:off x="8233146" y="19804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10"/>
          <p:cNvSpPr txBox="1"/>
          <p:nvPr/>
        </p:nvSpPr>
        <p:spPr>
          <a:xfrm>
            <a:off x="8233146" y="2213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1"/>
          <p:cNvSpPr txBox="1"/>
          <p:nvPr/>
        </p:nvSpPr>
        <p:spPr>
          <a:xfrm>
            <a:off x="8233146" y="24979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2"/>
          <p:cNvSpPr txBox="1"/>
          <p:nvPr/>
        </p:nvSpPr>
        <p:spPr>
          <a:xfrm>
            <a:off x="8233146" y="2747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3"/>
          <p:cNvSpPr txBox="1"/>
          <p:nvPr/>
        </p:nvSpPr>
        <p:spPr>
          <a:xfrm>
            <a:off x="8233146" y="30040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4"/>
          <p:cNvSpPr txBox="1"/>
          <p:nvPr/>
        </p:nvSpPr>
        <p:spPr>
          <a:xfrm>
            <a:off x="8233146" y="32682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5"/>
          <p:cNvSpPr txBox="1"/>
          <p:nvPr/>
        </p:nvSpPr>
        <p:spPr>
          <a:xfrm>
            <a:off x="8231436" y="34930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6"/>
          <p:cNvSpPr txBox="1"/>
          <p:nvPr/>
        </p:nvSpPr>
        <p:spPr>
          <a:xfrm>
            <a:off x="8231436" y="37616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32"/>
          <p:cNvSpPr txBox="1"/>
          <p:nvPr/>
        </p:nvSpPr>
        <p:spPr>
          <a:xfrm>
            <a:off x="304800" y="1302603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</a:t>
            </a:r>
            <a:r>
              <a:rPr lang="en-US" altLang="zh-CN" dirty="0" smtClean="0">
                <a:solidFill>
                  <a:schemeClr val="tx1"/>
                </a:solidFill>
              </a:rPr>
              <a:t>1 </a:t>
            </a:r>
            <a:r>
              <a:rPr lang="en-US" altLang="zh-CN" dirty="0" smtClean="0">
                <a:solidFill>
                  <a:schemeClr val="tx1"/>
                </a:solidFill>
              </a:rPr>
              <a:t>simulation results:</a:t>
            </a:r>
          </a:p>
          <a:p>
            <a:pPr algn="ctr" defTabSz="914400" eaLnBrk="1" fontAlgn="b" hangingPunct="1"/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8167243" y="1561363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1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st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26" name="表格 6">
            <a:extLst>
              <a:ext uri="{FF2B5EF4-FFF2-40B4-BE49-F238E27FC236}">
                <a16:creationId xmlns:a16="http://schemas.microsoft.com/office/drawing/2014/main" xmlns="" id="{BCA37DC2-0396-4DF4-A724-CD26E0141EA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97349" y="4138781"/>
          <a:ext cx="7769893" cy="22621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9258">
                  <a:extLst>
                    <a:ext uri="{9D8B030D-6E8A-4147-A177-3AD203B41FA5}">
                      <a16:colId xmlns:a16="http://schemas.microsoft.com/office/drawing/2014/main" xmlns="" val="293173888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181523005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67814780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44430270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336816827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281965469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346335199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4020377337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91973072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455219129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92459584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086946695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347135433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865169883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404532862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425509808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49501801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95006963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638278228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479637828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10362579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688076933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494991300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104856158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612453517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761814601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0703129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959995431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35217972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01125220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287771517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198527855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267420778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654098569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340784150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834134847"/>
                    </a:ext>
                  </a:extLst>
                </a:gridCol>
              </a:tblGrid>
              <a:tr h="251335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7.9454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5.7625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7.9454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8220392"/>
                  </a:ext>
                </a:extLst>
              </a:tr>
              <a:tr h="251335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5.9301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5.8786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8440426"/>
                  </a:ext>
                </a:extLst>
              </a:tr>
              <a:tr h="251335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6.7073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6.4895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1809136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5.5768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8.2385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7.3114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5.5768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0529090"/>
                  </a:ext>
                </a:extLst>
              </a:tr>
              <a:tr h="251335"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7.3472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6.5837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84291970"/>
                  </a:ext>
                </a:extLst>
              </a:tr>
              <a:tr h="251335">
                <a:tc gridSpan="36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6.5164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484122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5.9411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6.3682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6.3682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5.9411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18634227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6.6065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6.644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59149704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8.5628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8.6875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9.6763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8.1829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8909240"/>
                  </a:ext>
                </a:extLst>
              </a:tr>
            </a:tbl>
          </a:graphicData>
        </a:graphic>
      </p:graphicFrame>
      <p:sp>
        <p:nvSpPr>
          <p:cNvPr id="27" name="文本框 8"/>
          <p:cNvSpPr txBox="1"/>
          <p:nvPr/>
        </p:nvSpPr>
        <p:spPr>
          <a:xfrm>
            <a:off x="8233598" y="4219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8" name="文本框 9"/>
          <p:cNvSpPr txBox="1"/>
          <p:nvPr/>
        </p:nvSpPr>
        <p:spPr>
          <a:xfrm>
            <a:off x="8231310" y="44188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9" name="文本框 10"/>
          <p:cNvSpPr txBox="1"/>
          <p:nvPr/>
        </p:nvSpPr>
        <p:spPr>
          <a:xfrm>
            <a:off x="8231310" y="46521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0" name="文本框 11"/>
          <p:cNvSpPr txBox="1"/>
          <p:nvPr/>
        </p:nvSpPr>
        <p:spPr>
          <a:xfrm>
            <a:off x="8231310" y="49363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1" name="文本框 12"/>
          <p:cNvSpPr txBox="1"/>
          <p:nvPr/>
        </p:nvSpPr>
        <p:spPr>
          <a:xfrm>
            <a:off x="8231310" y="51858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2" name="文本框 13"/>
          <p:cNvSpPr txBox="1"/>
          <p:nvPr/>
        </p:nvSpPr>
        <p:spPr>
          <a:xfrm>
            <a:off x="8231310" y="54424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3" name="文本框 14"/>
          <p:cNvSpPr txBox="1"/>
          <p:nvPr/>
        </p:nvSpPr>
        <p:spPr>
          <a:xfrm>
            <a:off x="8231310" y="57066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4" name="文本框 15"/>
          <p:cNvSpPr txBox="1"/>
          <p:nvPr/>
        </p:nvSpPr>
        <p:spPr>
          <a:xfrm>
            <a:off x="8229600" y="59314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5" name="文本框 16"/>
          <p:cNvSpPr txBox="1"/>
          <p:nvPr/>
        </p:nvSpPr>
        <p:spPr>
          <a:xfrm>
            <a:off x="8229600" y="62000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6" name="TextBox 33"/>
          <p:cNvSpPr txBox="1"/>
          <p:nvPr/>
        </p:nvSpPr>
        <p:spPr>
          <a:xfrm>
            <a:off x="7777658" y="390271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2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nd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&amp; 4</a:t>
            </a:r>
            <a:r>
              <a:rPr lang="en-US" altLang="zh-CN" sz="1200" b="1" i="1" u="sng" baseline="30000" dirty="0">
                <a:solidFill>
                  <a:srgbClr val="00B050"/>
                </a:solidFill>
              </a:rPr>
              <a:t>th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 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48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63092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320MHz </a:t>
            </a:r>
            <a:r>
              <a:rPr lang="en-US" altLang="zh-CN" dirty="0"/>
              <a:t>2x EHT-LTF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" name="文本框 8"/>
          <p:cNvSpPr txBox="1"/>
          <p:nvPr/>
        </p:nvSpPr>
        <p:spPr>
          <a:xfrm>
            <a:off x="8235434" y="159126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1" name="文本框 9"/>
          <p:cNvSpPr txBox="1"/>
          <p:nvPr/>
        </p:nvSpPr>
        <p:spPr>
          <a:xfrm>
            <a:off x="8233146" y="17907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10"/>
          <p:cNvSpPr txBox="1"/>
          <p:nvPr/>
        </p:nvSpPr>
        <p:spPr>
          <a:xfrm>
            <a:off x="8233146" y="2024029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1"/>
          <p:cNvSpPr txBox="1"/>
          <p:nvPr/>
        </p:nvSpPr>
        <p:spPr>
          <a:xfrm>
            <a:off x="8233146" y="230823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2"/>
          <p:cNvSpPr txBox="1"/>
          <p:nvPr/>
        </p:nvSpPr>
        <p:spPr>
          <a:xfrm>
            <a:off x="8233146" y="2505038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3"/>
          <p:cNvSpPr txBox="1"/>
          <p:nvPr/>
        </p:nvSpPr>
        <p:spPr>
          <a:xfrm>
            <a:off x="8233146" y="278203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4"/>
          <p:cNvSpPr txBox="1"/>
          <p:nvPr/>
        </p:nvSpPr>
        <p:spPr>
          <a:xfrm>
            <a:off x="8233146" y="301063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5"/>
          <p:cNvSpPr txBox="1"/>
          <p:nvPr/>
        </p:nvSpPr>
        <p:spPr>
          <a:xfrm>
            <a:off x="8231436" y="323923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6"/>
          <p:cNvSpPr txBox="1"/>
          <p:nvPr/>
        </p:nvSpPr>
        <p:spPr>
          <a:xfrm>
            <a:off x="8231436" y="3467837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32"/>
          <p:cNvSpPr txBox="1"/>
          <p:nvPr/>
        </p:nvSpPr>
        <p:spPr>
          <a:xfrm>
            <a:off x="304800" y="1219200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</a:t>
            </a:r>
            <a:r>
              <a:rPr lang="en-US" altLang="zh-CN" dirty="0" smtClean="0">
                <a:solidFill>
                  <a:schemeClr val="tx1"/>
                </a:solidFill>
              </a:rPr>
              <a:t>1 </a:t>
            </a:r>
            <a:r>
              <a:rPr lang="en-US" altLang="zh-CN" dirty="0" smtClean="0">
                <a:solidFill>
                  <a:schemeClr val="tx1"/>
                </a:solidFill>
              </a:rPr>
              <a:t>simulation results:</a:t>
            </a:r>
          </a:p>
          <a:p>
            <a:pPr algn="ctr" defTabSz="914400" eaLnBrk="1" fontAlgn="b" hangingPunct="1"/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8167243" y="137160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3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rd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37" name="表格 6">
            <a:extLst>
              <a:ext uri="{FF2B5EF4-FFF2-40B4-BE49-F238E27FC236}">
                <a16:creationId xmlns:a16="http://schemas.microsoft.com/office/drawing/2014/main" xmlns="" id="{297FD313-C9C9-4D98-BBF2-911CCD1C322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01335" y="1676400"/>
          <a:ext cx="7748658" cy="2068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8603">
                  <a:extLst>
                    <a:ext uri="{9D8B030D-6E8A-4147-A177-3AD203B41FA5}">
                      <a16:colId xmlns:a16="http://schemas.microsoft.com/office/drawing/2014/main" xmlns="" val="2991031768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001606891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727701268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74013475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57406806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021819001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778638383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730285695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40310450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18802760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566443773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192533338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017368946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5914759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292058445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26503009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22659499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59349583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719152691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64374275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68603228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18220544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706798869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23212690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3723643267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600759576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271685027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435516696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671853195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695595398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321016511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033054820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3205648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003985670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3499980677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691284187"/>
                    </a:ext>
                  </a:extLst>
                </a:gridCol>
              </a:tblGrid>
              <a:tr h="22711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7.9454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5.7625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7.9454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5.6374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6.9809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4.4605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99883646"/>
                  </a:ext>
                </a:extLst>
              </a:tr>
              <a:tr h="227113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5.9301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5.8786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7.4339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4.6942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7423645"/>
                  </a:ext>
                </a:extLst>
              </a:tr>
              <a:tr h="227113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6.7073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6.4895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83696927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5.5768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8.2385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7.3114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5.5768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7667150"/>
                  </a:ext>
                </a:extLst>
              </a:tr>
              <a:tr h="227113"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7.4499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6.5837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6565468"/>
                  </a:ext>
                </a:extLst>
              </a:tr>
              <a:tr h="227113">
                <a:tc gridSpan="36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8.6291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5886343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5.9411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6.3682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6.3682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5.9411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2512887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6.6065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6.644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6533510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7.9972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8.6875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8.6909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8.3240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1443763"/>
                  </a:ext>
                </a:extLst>
              </a:tr>
            </a:tbl>
          </a:graphicData>
        </a:graphic>
      </p:graphicFrame>
      <p:graphicFrame>
        <p:nvGraphicFramePr>
          <p:cNvPr id="44" name="表格 43"/>
          <p:cNvGraphicFramePr>
            <a:graphicFrameLocks noGrp="1"/>
          </p:cNvGraphicFramePr>
          <p:nvPr>
            <p:extLst/>
          </p:nvPr>
        </p:nvGraphicFramePr>
        <p:xfrm>
          <a:off x="539554" y="4038600"/>
          <a:ext cx="7461448" cy="23900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2681"/>
                <a:gridCol w="932681"/>
                <a:gridCol w="932681"/>
                <a:gridCol w="932681"/>
                <a:gridCol w="932681"/>
                <a:gridCol w="932681"/>
                <a:gridCol w="932681"/>
                <a:gridCol w="932681"/>
              </a:tblGrid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9.9503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9.4954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9.3479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9.0787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9.834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8.7716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9.4144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9.5244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8.7827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9.2171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8.7827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8.8965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9.7038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9.3527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8.3182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8.8433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9.4922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9.3837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9.3124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9.8853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8.8523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8.8747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8.2622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9.6814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9.0595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10.043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8.7657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9.0575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8.9771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9.0549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8.5889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9.4114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9.0418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9.8471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8.6334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8.8241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>
                          <a:solidFill>
                            <a:srgbClr val="FF0000"/>
                          </a:solidFill>
                        </a:rPr>
                        <a:t>10.047</a:t>
                      </a:r>
                      <a:endParaRPr lang="en-US" altLang="zh-CN" sz="1000" b="0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7.9376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8.9745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9.4879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7.9376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7.8418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8.6498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/>
                        <a:t>8.9745</a:t>
                      </a:r>
                      <a:endParaRPr lang="en-US" altLang="zh-CN" sz="10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7.8418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>
                          <a:solidFill>
                            <a:srgbClr val="FF0000"/>
                          </a:solidFill>
                        </a:rPr>
                        <a:t>10.047</a:t>
                      </a:r>
                      <a:endParaRPr lang="en-US" altLang="zh-CN" sz="1000" b="0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9.4879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8.6498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16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7.7723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9.0647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8.4855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9.9838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7.7723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8.0424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9.9091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u="none" strike="noStrike" dirty="0"/>
                        <a:t>7.9129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19916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/>
                        <a:t>9.589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5" name="文本框 17"/>
          <p:cNvSpPr txBox="1">
            <a:spLocks noChangeArrowheads="1"/>
          </p:cNvSpPr>
          <p:nvPr/>
        </p:nvSpPr>
        <p:spPr bwMode="auto">
          <a:xfrm>
            <a:off x="8036322" y="5999123"/>
            <a:ext cx="10477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RU484+996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46" name="文本框 19"/>
          <p:cNvSpPr txBox="1">
            <a:spLocks noChangeArrowheads="1"/>
          </p:cNvSpPr>
          <p:nvPr/>
        </p:nvSpPr>
        <p:spPr bwMode="auto">
          <a:xfrm>
            <a:off x="7981702" y="3962400"/>
            <a:ext cx="16956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RU484+3x996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47" name="文本框 20"/>
          <p:cNvSpPr txBox="1">
            <a:spLocks noChangeArrowheads="1"/>
          </p:cNvSpPr>
          <p:nvPr/>
        </p:nvSpPr>
        <p:spPr bwMode="auto">
          <a:xfrm>
            <a:off x="8005763" y="4191000"/>
            <a:ext cx="11382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RU3x996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48" name="文本框 21"/>
          <p:cNvSpPr txBox="1">
            <a:spLocks noChangeArrowheads="1"/>
          </p:cNvSpPr>
          <p:nvPr/>
        </p:nvSpPr>
        <p:spPr bwMode="auto">
          <a:xfrm>
            <a:off x="8036322" y="6200001"/>
            <a:ext cx="11366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RU4x996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49" name="文本框 23"/>
          <p:cNvSpPr txBox="1">
            <a:spLocks noChangeArrowheads="1"/>
          </p:cNvSpPr>
          <p:nvPr/>
        </p:nvSpPr>
        <p:spPr bwMode="auto">
          <a:xfrm>
            <a:off x="8066951" y="5491342"/>
            <a:ext cx="14401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RU2x996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50" name="文本框 21"/>
          <p:cNvSpPr txBox="1">
            <a:spLocks noChangeArrowheads="1"/>
          </p:cNvSpPr>
          <p:nvPr/>
        </p:nvSpPr>
        <p:spPr bwMode="auto">
          <a:xfrm>
            <a:off x="8066951" y="4680091"/>
            <a:ext cx="14401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</a:t>
            </a:r>
            <a:r>
              <a:rPr lang="en-US" altLang="zh-CN" sz="1200" dirty="0">
                <a:solidFill>
                  <a:srgbClr val="0070C0"/>
                </a:solidFill>
              </a:rPr>
              <a:t>x</a:t>
            </a:r>
            <a:r>
              <a:rPr lang="en-US" altLang="zh-CN" sz="1200" dirty="0" smtClean="0">
                <a:solidFill>
                  <a:srgbClr val="0070C0"/>
                </a:solidFill>
              </a:rPr>
              <a:t>996+484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6" name="右大括号 25"/>
          <p:cNvSpPr/>
          <p:nvPr/>
        </p:nvSpPr>
        <p:spPr bwMode="auto">
          <a:xfrm>
            <a:off x="8022366" y="4452308"/>
            <a:ext cx="127627" cy="716874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右大括号 26"/>
          <p:cNvSpPr/>
          <p:nvPr/>
        </p:nvSpPr>
        <p:spPr bwMode="auto">
          <a:xfrm>
            <a:off x="8021066" y="5271405"/>
            <a:ext cx="127627" cy="716874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08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75750</TotalTime>
  <Words>1193</Words>
  <Application>Microsoft Office PowerPoint</Application>
  <PresentationFormat>全屏显示(4:3)</PresentationFormat>
  <Paragraphs>717</Paragraphs>
  <Slides>16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3" baseType="lpstr">
      <vt:lpstr>Arial Unicode MS</vt:lpstr>
      <vt:lpstr>FrutigerNext LT Bold</vt:lpstr>
      <vt:lpstr>FrutigerNext LT Medium</vt:lpstr>
      <vt:lpstr>MS Gothic</vt:lpstr>
      <vt:lpstr>MS PGothic</vt:lpstr>
      <vt:lpstr>黑体</vt:lpstr>
      <vt:lpstr>华文细黑</vt:lpstr>
      <vt:lpstr>宋体</vt:lpstr>
      <vt:lpstr>Arial</vt:lpstr>
      <vt:lpstr>Calibri</vt:lpstr>
      <vt:lpstr>Cambria Math</vt:lpstr>
      <vt:lpstr>Tahoma</vt:lpstr>
      <vt:lpstr>Times New Roman</vt:lpstr>
      <vt:lpstr>Wingdings</vt:lpstr>
      <vt:lpstr>Office Theme</vt:lpstr>
      <vt:lpstr>9_主题1</vt:lpstr>
      <vt:lpstr>Equation</vt:lpstr>
      <vt:lpstr>2x EHT-LTFs Sequences Design</vt:lpstr>
      <vt:lpstr>Introduction</vt:lpstr>
      <vt:lpstr>Introduction</vt:lpstr>
      <vt:lpstr>Design Methods[3-4] </vt:lpstr>
      <vt:lpstr>Sequences Design Considerations</vt:lpstr>
      <vt:lpstr>320MHz 2x EHT-LTF</vt:lpstr>
      <vt:lpstr>New Sequences</vt:lpstr>
      <vt:lpstr> 320MHz 2x EHT-LTF </vt:lpstr>
      <vt:lpstr>320MHz 2x EHT-LTF </vt:lpstr>
      <vt:lpstr>New Sequences Simulation Results</vt:lpstr>
      <vt:lpstr>Conclusion</vt:lpstr>
      <vt:lpstr>Reference</vt:lpstr>
      <vt:lpstr>Straw Poll 1</vt:lpstr>
      <vt:lpstr>Straw Poll 2</vt:lpstr>
      <vt:lpstr>Comparison</vt:lpstr>
      <vt:lpstr>Appendix: QAM Data PAPR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Dandan Liang（Huawei）</dc:creator>
  <cp:lastModifiedBy>liuchenchen</cp:lastModifiedBy>
  <cp:revision>1561</cp:revision>
  <cp:lastPrinted>1601-01-01T00:00:00Z</cp:lastPrinted>
  <dcterms:created xsi:type="dcterms:W3CDTF">2015-10-31T00:33:08Z</dcterms:created>
  <dcterms:modified xsi:type="dcterms:W3CDTF">2020-08-17T13:04:20Z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(3)YtnDOdAwYkFl5rbdM2LEKcMtjkHQeWOuwJUGkOZboy3Ge74XrJJa9PeEcTiZwZhYtJvPM6Gn
pmz6zIL0Gsf6YBEX/95caPMhZ44nNyLSb3/3LuTTClWT9O62UXL4g4PS0JwDgupPdpC22TZs
sKudj9C0SETU7zJ7IjefZsdQ7fIq4YJxdeEhHZJTshHBQOH40c8yvAopsc3buavQA9cWlIn6
k5Y0Gh8vwGLcrik1M5</vt:lpwstr>
  </property>
  <property fmtid="{D5CDD505-2E9C-101B-9397-08002B2CF9AE}" pid="3" name="_2015_ms_pID_7253431">
    <vt:lpwstr>0gdfUvQOlqt0R5jDcJ65ypnMltL59tTvslApwC/jpqKgHPETOl0cTu
wS8Cj1xe72xyTMwdLz+45CNCigYMyrxa2JO81lUEfDu5W9hgjN0bApHF2TBvl/ynOVl7xScg
Ws9+Vj0i0Y3CglJPBsKGKXg8ow46crTMZn0a8WHlrJaLAtXvSlodlam7jD9TWhb09SYyrgT8
gp+9F2cNJ9t8UWqrp6DCcaFfd9252w3h4tEB</vt:lpwstr>
  </property>
  <property fmtid="{D5CDD505-2E9C-101B-9397-08002B2CF9AE}" pid="4" name="_2015_ms_pID_7253432">
    <vt:lpwstr>Gg==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1596955606</vt:lpwstr>
  </property>
</Properties>
</file>