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26"/>
  </p:notesMasterIdLst>
  <p:handoutMasterIdLst>
    <p:handoutMasterId r:id="rId27"/>
  </p:handoutMasterIdLst>
  <p:sldIdLst>
    <p:sldId id="256" r:id="rId3"/>
    <p:sldId id="375" r:id="rId4"/>
    <p:sldId id="376" r:id="rId5"/>
    <p:sldId id="417" r:id="rId6"/>
    <p:sldId id="337" r:id="rId7"/>
    <p:sldId id="418" r:id="rId8"/>
    <p:sldId id="341" r:id="rId9"/>
    <p:sldId id="450" r:id="rId10"/>
    <p:sldId id="364" r:id="rId11"/>
    <p:sldId id="369" r:id="rId12"/>
    <p:sldId id="379" r:id="rId13"/>
    <p:sldId id="378" r:id="rId14"/>
    <p:sldId id="444" r:id="rId15"/>
    <p:sldId id="440" r:id="rId16"/>
    <p:sldId id="426" r:id="rId17"/>
    <p:sldId id="424" r:id="rId18"/>
    <p:sldId id="453" r:id="rId19"/>
    <p:sldId id="439" r:id="rId20"/>
    <p:sldId id="419" r:id="rId21"/>
    <p:sldId id="436" r:id="rId22"/>
    <p:sldId id="441" r:id="rId23"/>
    <p:sldId id="382" r:id="rId24"/>
    <p:sldId id="383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angdandan (2012)" initials="L(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63" autoAdjust="0"/>
    <p:restoredTop sz="96309" autoAdjust="0"/>
  </p:normalViewPr>
  <p:slideViewPr>
    <p:cSldViewPr>
      <p:cViewPr varScale="1">
        <p:scale>
          <a:sx n="108" d="100"/>
          <a:sy n="108" d="100"/>
        </p:scale>
        <p:origin x="2070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</a:t>
            </a:r>
            <a:r>
              <a:rPr lang="en-US" dirty="0" smtClean="0"/>
              <a:t>Doe  </a:t>
            </a:r>
            <a:r>
              <a:rPr lang="en-US" dirty="0"/>
              <a:t>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</a:t>
            </a:r>
            <a:r>
              <a:rPr lang="en-US" dirty="0" smtClean="0"/>
              <a:t>Doe  </a:t>
            </a:r>
            <a:r>
              <a:rPr lang="en-US" dirty="0"/>
              <a:t>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 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936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</a:t>
            </a:r>
            <a:r>
              <a:rPr lang="en-GB" dirty="0" err="1" smtClean="0"/>
              <a:t>etc</a:t>
            </a:r>
            <a:r>
              <a:rPr lang="en-GB" dirty="0" smtClean="0"/>
              <a:t> 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 smtClean="0"/>
              <a:t>Dandan</a:t>
            </a:r>
            <a:r>
              <a:rPr lang="en-GB" baseline="0" dirty="0" smtClean="0"/>
              <a:t> Liang</a:t>
            </a:r>
            <a:r>
              <a:rPr lang="en-GB" dirty="0" smtClean="0"/>
              <a:t>  et al. 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etc. 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etc. 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etc. 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1072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9" descr="d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224588"/>
            <a:ext cx="9150350" cy="63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" name="Text Box 8"/>
          <p:cNvSpPr txBox="1">
            <a:spLocks noChangeArrowheads="1"/>
          </p:cNvSpPr>
          <p:nvPr/>
        </p:nvSpPr>
        <p:spPr bwMode="auto">
          <a:xfrm>
            <a:off x="755650" y="6451600"/>
            <a:ext cx="268032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80114" bIns="0">
            <a:spAutoFit/>
          </a:bodyPr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buClrTx/>
              <a:buSzTx/>
              <a:buFontTx/>
              <a:buNone/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HUAWEI TECHNOLOGIES CO.  LTD.</a:t>
            </a:r>
          </a:p>
        </p:txBody>
      </p:sp>
      <p:pic>
        <p:nvPicPr>
          <p:cNvPr id="10244" name="Picture 9" descr="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08875" y="6386513"/>
            <a:ext cx="1311275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325438"/>
            <a:ext cx="76327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0064" rIns="80129" bIns="400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4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628775"/>
            <a:ext cx="7632700" cy="419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142" tIns="40070" rIns="80142" bIns="400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10249" name="Rectangle 15"/>
          <p:cNvSpPr>
            <a:spLocks noChangeArrowheads="1"/>
          </p:cNvSpPr>
          <p:nvPr/>
        </p:nvSpPr>
        <p:spPr bwMode="auto">
          <a:xfrm>
            <a:off x="-1952625" y="692150"/>
            <a:ext cx="1844675" cy="550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:32-35pt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Medium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:30-32pt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黑体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:20-22pt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 :18pt  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Regular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:18-20pt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):18pt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细黑体</a:t>
            </a:r>
            <a:r>
              <a:rPr lang="zh-CN" altLang="en-US" sz="1100" b="1">
                <a:solidFill>
                  <a:srgbClr val="FFFFFF"/>
                </a:solidFill>
                <a:latin typeface="Arial" pitchFamily="34" charset="0"/>
                <a:ea typeface="华文细黑" pitchFamily="2" charset="-122"/>
              </a:rPr>
              <a:t> </a:t>
            </a:r>
          </a:p>
        </p:txBody>
      </p:sp>
      <p:grpSp>
        <p:nvGrpSpPr>
          <p:cNvPr id="10250" name="Group 16"/>
          <p:cNvGrpSpPr>
            <a:grpSpLocks/>
          </p:cNvGrpSpPr>
          <p:nvPr/>
        </p:nvGrpSpPr>
        <p:grpSpPr bwMode="auto">
          <a:xfrm>
            <a:off x="9324975" y="3367088"/>
            <a:ext cx="919163" cy="3490912"/>
            <a:chOff x="5839" y="2160"/>
            <a:chExt cx="579" cy="2199"/>
          </a:xfrm>
        </p:grpSpPr>
        <p:sp>
          <p:nvSpPr>
            <p:cNvPr id="10253" name="Rectangle 17"/>
            <p:cNvSpPr>
              <a:spLocks noChangeArrowheads="1"/>
            </p:cNvSpPr>
            <p:nvPr userDrawn="1"/>
          </p:nvSpPr>
          <p:spPr bwMode="auto">
            <a:xfrm>
              <a:off x="5839" y="2160"/>
              <a:ext cx="579" cy="21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1425" tIns="45712" rIns="91425" bIns="45712" anchor="ctr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endParaRPr lang="zh-CN" altLang="en-US" sz="1800">
                <a:solidFill>
                  <a:srgbClr val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  <p:grpSp>
          <p:nvGrpSpPr>
            <p:cNvPr id="10254" name="Group 18"/>
            <p:cNvGrpSpPr>
              <a:grpSpLocks/>
            </p:cNvGrpSpPr>
            <p:nvPr userDrawn="1"/>
          </p:nvGrpSpPr>
          <p:grpSpPr bwMode="auto">
            <a:xfrm>
              <a:off x="5893" y="2387"/>
              <a:ext cx="466" cy="115"/>
              <a:chOff x="5893" y="2387"/>
              <a:chExt cx="466" cy="115"/>
            </a:xfrm>
          </p:grpSpPr>
          <p:sp>
            <p:nvSpPr>
              <p:cNvPr id="10315" name="Rectangle 19"/>
              <p:cNvSpPr>
                <a:spLocks noChangeArrowheads="1"/>
              </p:cNvSpPr>
              <p:nvPr userDrawn="1"/>
            </p:nvSpPr>
            <p:spPr bwMode="auto">
              <a:xfrm flipV="1">
                <a:off x="6010" y="2387"/>
                <a:ext cx="116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6" name="Rectangle 20"/>
              <p:cNvSpPr>
                <a:spLocks noChangeArrowheads="1"/>
              </p:cNvSpPr>
              <p:nvPr userDrawn="1"/>
            </p:nvSpPr>
            <p:spPr bwMode="auto">
              <a:xfrm flipV="1">
                <a:off x="6126" y="2387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7" name="Rectangle 21"/>
              <p:cNvSpPr>
                <a:spLocks noChangeArrowheads="1"/>
              </p:cNvSpPr>
              <p:nvPr userDrawn="1"/>
            </p:nvSpPr>
            <p:spPr bwMode="auto">
              <a:xfrm flipV="1">
                <a:off x="6242" y="2387"/>
                <a:ext cx="117" cy="115"/>
              </a:xfrm>
              <a:prstGeom prst="rect">
                <a:avLst/>
              </a:prstGeom>
              <a:solidFill>
                <a:srgbClr val="99660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8" name="Rectangle 22"/>
              <p:cNvSpPr>
                <a:spLocks noChangeArrowheads="1"/>
              </p:cNvSpPr>
              <p:nvPr userDrawn="1"/>
            </p:nvSpPr>
            <p:spPr bwMode="auto">
              <a:xfrm flipV="1">
                <a:off x="5893" y="2387"/>
                <a:ext cx="117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5" name="Group 23"/>
            <p:cNvGrpSpPr>
              <a:grpSpLocks/>
            </p:cNvGrpSpPr>
            <p:nvPr userDrawn="1"/>
          </p:nvGrpSpPr>
          <p:grpSpPr bwMode="auto">
            <a:xfrm>
              <a:off x="5893" y="2523"/>
              <a:ext cx="466" cy="115"/>
              <a:chOff x="5893" y="2523"/>
              <a:chExt cx="466" cy="115"/>
            </a:xfrm>
          </p:grpSpPr>
          <p:sp>
            <p:nvSpPr>
              <p:cNvPr id="10311" name="Rectangle 24"/>
              <p:cNvSpPr>
                <a:spLocks noChangeArrowheads="1"/>
              </p:cNvSpPr>
              <p:nvPr userDrawn="1"/>
            </p:nvSpPr>
            <p:spPr bwMode="auto">
              <a:xfrm flipV="1">
                <a:off x="6010" y="2523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2" name="Rectangle 25"/>
              <p:cNvSpPr>
                <a:spLocks noChangeArrowheads="1"/>
              </p:cNvSpPr>
              <p:nvPr userDrawn="1"/>
            </p:nvSpPr>
            <p:spPr bwMode="auto">
              <a:xfrm flipV="1">
                <a:off x="6126" y="2523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3" name="Rectangle 26"/>
              <p:cNvSpPr>
                <a:spLocks noChangeArrowheads="1"/>
              </p:cNvSpPr>
              <p:nvPr userDrawn="1"/>
            </p:nvSpPr>
            <p:spPr bwMode="auto">
              <a:xfrm flipV="1">
                <a:off x="6242" y="2523"/>
                <a:ext cx="117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4" name="Rectangle 27"/>
              <p:cNvSpPr>
                <a:spLocks noChangeArrowheads="1"/>
              </p:cNvSpPr>
              <p:nvPr userDrawn="1"/>
            </p:nvSpPr>
            <p:spPr bwMode="auto">
              <a:xfrm flipV="1">
                <a:off x="5893" y="2523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6" name="Group 28"/>
            <p:cNvGrpSpPr>
              <a:grpSpLocks/>
            </p:cNvGrpSpPr>
            <p:nvPr userDrawn="1"/>
          </p:nvGrpSpPr>
          <p:grpSpPr bwMode="auto">
            <a:xfrm>
              <a:off x="5893" y="2659"/>
              <a:ext cx="466" cy="115"/>
              <a:chOff x="5893" y="2659"/>
              <a:chExt cx="466" cy="115"/>
            </a:xfrm>
          </p:grpSpPr>
          <p:sp>
            <p:nvSpPr>
              <p:cNvPr id="10307" name="Rectangle 29"/>
              <p:cNvSpPr>
                <a:spLocks noChangeArrowheads="1"/>
              </p:cNvSpPr>
              <p:nvPr userDrawn="1"/>
            </p:nvSpPr>
            <p:spPr bwMode="auto">
              <a:xfrm flipV="1">
                <a:off x="6010" y="2659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8" name="Rectangle 30"/>
              <p:cNvSpPr>
                <a:spLocks noChangeArrowheads="1"/>
              </p:cNvSpPr>
              <p:nvPr userDrawn="1"/>
            </p:nvSpPr>
            <p:spPr bwMode="auto">
              <a:xfrm flipV="1">
                <a:off x="6126" y="2659"/>
                <a:ext cx="116" cy="115"/>
              </a:xfrm>
              <a:prstGeom prst="rect">
                <a:avLst/>
              </a:pr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9" name="Rectangle 31"/>
              <p:cNvSpPr>
                <a:spLocks noChangeArrowheads="1"/>
              </p:cNvSpPr>
              <p:nvPr userDrawn="1"/>
            </p:nvSpPr>
            <p:spPr bwMode="auto">
              <a:xfrm flipV="1">
                <a:off x="6242" y="2659"/>
                <a:ext cx="117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0" name="Rectangle 32"/>
              <p:cNvSpPr>
                <a:spLocks noChangeArrowheads="1"/>
              </p:cNvSpPr>
              <p:nvPr userDrawn="1"/>
            </p:nvSpPr>
            <p:spPr bwMode="auto">
              <a:xfrm flipV="1">
                <a:off x="5893" y="2659"/>
                <a:ext cx="117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7" name="Group 33"/>
            <p:cNvGrpSpPr>
              <a:grpSpLocks/>
            </p:cNvGrpSpPr>
            <p:nvPr userDrawn="1"/>
          </p:nvGrpSpPr>
          <p:grpSpPr bwMode="auto">
            <a:xfrm>
              <a:off x="5893" y="2251"/>
              <a:ext cx="466" cy="119"/>
              <a:chOff x="5893" y="2251"/>
              <a:chExt cx="466" cy="119"/>
            </a:xfrm>
          </p:grpSpPr>
          <p:sp>
            <p:nvSpPr>
              <p:cNvPr id="10303" name="Rectangle 34"/>
              <p:cNvSpPr>
                <a:spLocks noChangeArrowheads="1"/>
              </p:cNvSpPr>
              <p:nvPr userDrawn="1"/>
            </p:nvSpPr>
            <p:spPr bwMode="auto">
              <a:xfrm flipV="1">
                <a:off x="6126" y="2251"/>
                <a:ext cx="116" cy="119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4" name="Rectangle 35"/>
              <p:cNvSpPr>
                <a:spLocks noChangeArrowheads="1"/>
              </p:cNvSpPr>
              <p:nvPr userDrawn="1"/>
            </p:nvSpPr>
            <p:spPr bwMode="auto">
              <a:xfrm flipV="1">
                <a:off x="6242" y="2251"/>
                <a:ext cx="117" cy="119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5" name="Rectangle 36"/>
              <p:cNvSpPr>
                <a:spLocks noChangeArrowheads="1"/>
              </p:cNvSpPr>
              <p:nvPr userDrawn="1"/>
            </p:nvSpPr>
            <p:spPr bwMode="auto">
              <a:xfrm flipV="1">
                <a:off x="5893" y="2251"/>
                <a:ext cx="117" cy="119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6" name="Rectangle 37"/>
              <p:cNvSpPr>
                <a:spLocks noChangeArrowheads="1"/>
              </p:cNvSpPr>
              <p:nvPr userDrawn="1"/>
            </p:nvSpPr>
            <p:spPr bwMode="auto">
              <a:xfrm flipV="1">
                <a:off x="6010" y="2251"/>
                <a:ext cx="116" cy="119"/>
              </a:xfrm>
              <a:prstGeom prst="rect">
                <a:avLst/>
              </a:prstGeom>
              <a:solidFill>
                <a:srgbClr val="66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8" name="Group 38"/>
            <p:cNvGrpSpPr>
              <a:grpSpLocks/>
            </p:cNvGrpSpPr>
            <p:nvPr userDrawn="1"/>
          </p:nvGrpSpPr>
          <p:grpSpPr bwMode="auto">
            <a:xfrm>
              <a:off x="5893" y="2886"/>
              <a:ext cx="466" cy="115"/>
              <a:chOff x="5893" y="2886"/>
              <a:chExt cx="466" cy="115"/>
            </a:xfrm>
          </p:grpSpPr>
          <p:sp>
            <p:nvSpPr>
              <p:cNvPr id="10299" name="Rectangle 39"/>
              <p:cNvSpPr>
                <a:spLocks noChangeArrowheads="1"/>
              </p:cNvSpPr>
              <p:nvPr userDrawn="1"/>
            </p:nvSpPr>
            <p:spPr bwMode="auto">
              <a:xfrm flipV="1">
                <a:off x="6010" y="2886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0" name="Rectangle 40"/>
              <p:cNvSpPr>
                <a:spLocks noChangeArrowheads="1"/>
              </p:cNvSpPr>
              <p:nvPr userDrawn="1"/>
            </p:nvSpPr>
            <p:spPr bwMode="auto">
              <a:xfrm flipV="1">
                <a:off x="6126" y="2886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1" name="Rectangle 41"/>
              <p:cNvSpPr>
                <a:spLocks noChangeArrowheads="1"/>
              </p:cNvSpPr>
              <p:nvPr userDrawn="1"/>
            </p:nvSpPr>
            <p:spPr bwMode="auto">
              <a:xfrm flipV="1">
                <a:off x="6242" y="2886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2" name="Rectangle 42"/>
              <p:cNvSpPr>
                <a:spLocks noChangeArrowheads="1"/>
              </p:cNvSpPr>
              <p:nvPr userDrawn="1"/>
            </p:nvSpPr>
            <p:spPr bwMode="auto">
              <a:xfrm flipV="1">
                <a:off x="5893" y="2886"/>
                <a:ext cx="117" cy="11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9" name="Group 43"/>
            <p:cNvGrpSpPr>
              <a:grpSpLocks/>
            </p:cNvGrpSpPr>
            <p:nvPr userDrawn="1"/>
          </p:nvGrpSpPr>
          <p:grpSpPr bwMode="auto">
            <a:xfrm>
              <a:off x="5893" y="3022"/>
              <a:ext cx="466" cy="115"/>
              <a:chOff x="5893" y="3022"/>
              <a:chExt cx="466" cy="115"/>
            </a:xfrm>
          </p:grpSpPr>
          <p:sp>
            <p:nvSpPr>
              <p:cNvPr id="10295" name="Rectangle 44"/>
              <p:cNvSpPr>
                <a:spLocks noChangeArrowheads="1"/>
              </p:cNvSpPr>
              <p:nvPr userDrawn="1"/>
            </p:nvSpPr>
            <p:spPr bwMode="auto">
              <a:xfrm flipV="1">
                <a:off x="6010" y="3022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6" name="Rectangle 45"/>
              <p:cNvSpPr>
                <a:spLocks noChangeArrowheads="1"/>
              </p:cNvSpPr>
              <p:nvPr userDrawn="1"/>
            </p:nvSpPr>
            <p:spPr bwMode="auto">
              <a:xfrm flipV="1">
                <a:off x="6126" y="3022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7" name="Rectangle 46"/>
              <p:cNvSpPr>
                <a:spLocks noChangeArrowheads="1"/>
              </p:cNvSpPr>
              <p:nvPr userDrawn="1"/>
            </p:nvSpPr>
            <p:spPr bwMode="auto">
              <a:xfrm flipV="1">
                <a:off x="6242" y="3022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8" name="Rectangle 47"/>
              <p:cNvSpPr>
                <a:spLocks noChangeArrowheads="1"/>
              </p:cNvSpPr>
              <p:nvPr userDrawn="1"/>
            </p:nvSpPr>
            <p:spPr bwMode="auto">
              <a:xfrm flipV="1">
                <a:off x="5893" y="3022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0" name="Group 48"/>
            <p:cNvGrpSpPr>
              <a:grpSpLocks/>
            </p:cNvGrpSpPr>
            <p:nvPr userDrawn="1"/>
          </p:nvGrpSpPr>
          <p:grpSpPr bwMode="auto">
            <a:xfrm>
              <a:off x="5893" y="3158"/>
              <a:ext cx="466" cy="115"/>
              <a:chOff x="5893" y="3158"/>
              <a:chExt cx="466" cy="115"/>
            </a:xfrm>
          </p:grpSpPr>
          <p:sp>
            <p:nvSpPr>
              <p:cNvPr id="10291" name="Rectangle 49"/>
              <p:cNvSpPr>
                <a:spLocks noChangeArrowheads="1"/>
              </p:cNvSpPr>
              <p:nvPr userDrawn="1"/>
            </p:nvSpPr>
            <p:spPr bwMode="auto">
              <a:xfrm flipV="1">
                <a:off x="6010" y="3158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2" name="Rectangle 50"/>
              <p:cNvSpPr>
                <a:spLocks noChangeArrowheads="1"/>
              </p:cNvSpPr>
              <p:nvPr userDrawn="1"/>
            </p:nvSpPr>
            <p:spPr bwMode="auto">
              <a:xfrm flipV="1">
                <a:off x="6126" y="3158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3" name="Rectangle 51"/>
              <p:cNvSpPr>
                <a:spLocks noChangeArrowheads="1"/>
              </p:cNvSpPr>
              <p:nvPr userDrawn="1"/>
            </p:nvSpPr>
            <p:spPr bwMode="auto">
              <a:xfrm flipV="1">
                <a:off x="6242" y="3158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4" name="Rectangle 52"/>
              <p:cNvSpPr>
                <a:spLocks noChangeArrowheads="1"/>
              </p:cNvSpPr>
              <p:nvPr userDrawn="1"/>
            </p:nvSpPr>
            <p:spPr bwMode="auto">
              <a:xfrm flipV="1">
                <a:off x="5893" y="3158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1" name="Group 53"/>
            <p:cNvGrpSpPr>
              <a:grpSpLocks/>
            </p:cNvGrpSpPr>
            <p:nvPr userDrawn="1"/>
          </p:nvGrpSpPr>
          <p:grpSpPr bwMode="auto">
            <a:xfrm>
              <a:off x="5893" y="3385"/>
              <a:ext cx="466" cy="115"/>
              <a:chOff x="5893" y="3385"/>
              <a:chExt cx="466" cy="115"/>
            </a:xfrm>
          </p:grpSpPr>
          <p:sp>
            <p:nvSpPr>
              <p:cNvPr id="10287" name="Rectangle 54"/>
              <p:cNvSpPr>
                <a:spLocks noChangeArrowheads="1"/>
              </p:cNvSpPr>
              <p:nvPr userDrawn="1"/>
            </p:nvSpPr>
            <p:spPr bwMode="auto">
              <a:xfrm flipV="1">
                <a:off x="6010" y="3385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8" name="Rectangle 55"/>
              <p:cNvSpPr>
                <a:spLocks noChangeArrowheads="1"/>
              </p:cNvSpPr>
              <p:nvPr userDrawn="1"/>
            </p:nvSpPr>
            <p:spPr bwMode="auto">
              <a:xfrm flipV="1">
                <a:off x="6126" y="3385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9" name="Rectangle 56"/>
              <p:cNvSpPr>
                <a:spLocks noChangeArrowheads="1"/>
              </p:cNvSpPr>
              <p:nvPr userDrawn="1"/>
            </p:nvSpPr>
            <p:spPr bwMode="auto">
              <a:xfrm flipV="1">
                <a:off x="6242" y="3385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0" name="Rectangle 57"/>
              <p:cNvSpPr>
                <a:spLocks noChangeArrowheads="1"/>
              </p:cNvSpPr>
              <p:nvPr userDrawn="1"/>
            </p:nvSpPr>
            <p:spPr bwMode="auto">
              <a:xfrm flipV="1">
                <a:off x="5893" y="3385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2" name="Group 58"/>
            <p:cNvGrpSpPr>
              <a:grpSpLocks/>
            </p:cNvGrpSpPr>
            <p:nvPr userDrawn="1"/>
          </p:nvGrpSpPr>
          <p:grpSpPr bwMode="auto">
            <a:xfrm>
              <a:off x="5893" y="3521"/>
              <a:ext cx="466" cy="115"/>
              <a:chOff x="5893" y="3521"/>
              <a:chExt cx="466" cy="115"/>
            </a:xfrm>
          </p:grpSpPr>
          <p:sp>
            <p:nvSpPr>
              <p:cNvPr id="10283" name="Rectangle 59"/>
              <p:cNvSpPr>
                <a:spLocks noChangeArrowheads="1"/>
              </p:cNvSpPr>
              <p:nvPr userDrawn="1"/>
            </p:nvSpPr>
            <p:spPr bwMode="auto">
              <a:xfrm flipV="1">
                <a:off x="6010" y="3521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4" name="Rectangle 60"/>
              <p:cNvSpPr>
                <a:spLocks noChangeArrowheads="1"/>
              </p:cNvSpPr>
              <p:nvPr userDrawn="1"/>
            </p:nvSpPr>
            <p:spPr bwMode="auto">
              <a:xfrm flipV="1">
                <a:off x="6126" y="3521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5" name="Rectangle 61"/>
              <p:cNvSpPr>
                <a:spLocks noChangeArrowheads="1"/>
              </p:cNvSpPr>
              <p:nvPr userDrawn="1"/>
            </p:nvSpPr>
            <p:spPr bwMode="auto">
              <a:xfrm flipV="1">
                <a:off x="6242" y="3521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6" name="Rectangle 62"/>
              <p:cNvSpPr>
                <a:spLocks noChangeArrowheads="1"/>
              </p:cNvSpPr>
              <p:nvPr userDrawn="1"/>
            </p:nvSpPr>
            <p:spPr bwMode="auto">
              <a:xfrm flipV="1">
                <a:off x="5893" y="3521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3" name="Group 63"/>
            <p:cNvGrpSpPr>
              <a:grpSpLocks/>
            </p:cNvGrpSpPr>
            <p:nvPr userDrawn="1"/>
          </p:nvGrpSpPr>
          <p:grpSpPr bwMode="auto">
            <a:xfrm>
              <a:off x="5893" y="3657"/>
              <a:ext cx="466" cy="115"/>
              <a:chOff x="5893" y="3657"/>
              <a:chExt cx="466" cy="115"/>
            </a:xfrm>
          </p:grpSpPr>
          <p:sp>
            <p:nvSpPr>
              <p:cNvPr id="10279" name="Rectangle 64"/>
              <p:cNvSpPr>
                <a:spLocks noChangeArrowheads="1"/>
              </p:cNvSpPr>
              <p:nvPr userDrawn="1"/>
            </p:nvSpPr>
            <p:spPr bwMode="auto">
              <a:xfrm flipV="1">
                <a:off x="6010" y="3657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0" name="Rectangle 65"/>
              <p:cNvSpPr>
                <a:spLocks noChangeArrowheads="1"/>
              </p:cNvSpPr>
              <p:nvPr userDrawn="1"/>
            </p:nvSpPr>
            <p:spPr bwMode="auto">
              <a:xfrm flipV="1">
                <a:off x="6126" y="3657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1" name="Rectangle 66"/>
              <p:cNvSpPr>
                <a:spLocks noChangeArrowheads="1"/>
              </p:cNvSpPr>
              <p:nvPr userDrawn="1"/>
            </p:nvSpPr>
            <p:spPr bwMode="auto">
              <a:xfrm flipV="1">
                <a:off x="6242" y="3657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2" name="Rectangle 67"/>
              <p:cNvSpPr>
                <a:spLocks noChangeArrowheads="1"/>
              </p:cNvSpPr>
              <p:nvPr userDrawn="1"/>
            </p:nvSpPr>
            <p:spPr bwMode="auto">
              <a:xfrm flipV="1">
                <a:off x="5893" y="3657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4" name="Group 68"/>
            <p:cNvGrpSpPr>
              <a:grpSpLocks/>
            </p:cNvGrpSpPr>
            <p:nvPr userDrawn="1"/>
          </p:nvGrpSpPr>
          <p:grpSpPr bwMode="auto">
            <a:xfrm>
              <a:off x="5893" y="3884"/>
              <a:ext cx="466" cy="115"/>
              <a:chOff x="5893" y="3884"/>
              <a:chExt cx="466" cy="115"/>
            </a:xfrm>
          </p:grpSpPr>
          <p:sp>
            <p:nvSpPr>
              <p:cNvPr id="10275" name="Rectangle 69"/>
              <p:cNvSpPr>
                <a:spLocks noChangeArrowheads="1"/>
              </p:cNvSpPr>
              <p:nvPr userDrawn="1"/>
            </p:nvSpPr>
            <p:spPr bwMode="auto">
              <a:xfrm flipV="1">
                <a:off x="6010" y="3884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6" name="Rectangle 70"/>
              <p:cNvSpPr>
                <a:spLocks noChangeArrowheads="1"/>
              </p:cNvSpPr>
              <p:nvPr userDrawn="1"/>
            </p:nvSpPr>
            <p:spPr bwMode="auto">
              <a:xfrm flipV="1">
                <a:off x="6126" y="3884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7" name="Rectangle 71"/>
              <p:cNvSpPr>
                <a:spLocks noChangeArrowheads="1"/>
              </p:cNvSpPr>
              <p:nvPr userDrawn="1"/>
            </p:nvSpPr>
            <p:spPr bwMode="auto">
              <a:xfrm flipV="1">
                <a:off x="6242" y="3884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8" name="Rectangle 72"/>
              <p:cNvSpPr>
                <a:spLocks noChangeArrowheads="1"/>
              </p:cNvSpPr>
              <p:nvPr userDrawn="1"/>
            </p:nvSpPr>
            <p:spPr bwMode="auto">
              <a:xfrm flipV="1">
                <a:off x="5893" y="3884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5" name="Group 73"/>
            <p:cNvGrpSpPr>
              <a:grpSpLocks/>
            </p:cNvGrpSpPr>
            <p:nvPr userDrawn="1"/>
          </p:nvGrpSpPr>
          <p:grpSpPr bwMode="auto">
            <a:xfrm>
              <a:off x="5893" y="4026"/>
              <a:ext cx="466" cy="115"/>
              <a:chOff x="5893" y="4026"/>
              <a:chExt cx="466" cy="115"/>
            </a:xfrm>
          </p:grpSpPr>
          <p:sp>
            <p:nvSpPr>
              <p:cNvPr id="10271" name="Rectangle 74"/>
              <p:cNvSpPr>
                <a:spLocks noChangeArrowheads="1"/>
              </p:cNvSpPr>
              <p:nvPr userDrawn="1"/>
            </p:nvSpPr>
            <p:spPr bwMode="auto">
              <a:xfrm flipV="1">
                <a:off x="6010" y="4026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2" name="Rectangle 75"/>
              <p:cNvSpPr>
                <a:spLocks noChangeArrowheads="1"/>
              </p:cNvSpPr>
              <p:nvPr userDrawn="1"/>
            </p:nvSpPr>
            <p:spPr bwMode="auto">
              <a:xfrm flipV="1">
                <a:off x="6126" y="4026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3" name="Rectangle 76"/>
              <p:cNvSpPr>
                <a:spLocks noChangeArrowheads="1"/>
              </p:cNvSpPr>
              <p:nvPr userDrawn="1"/>
            </p:nvSpPr>
            <p:spPr bwMode="auto">
              <a:xfrm flipV="1">
                <a:off x="6242" y="4026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4" name="Rectangle 77"/>
              <p:cNvSpPr>
                <a:spLocks noChangeArrowheads="1"/>
              </p:cNvSpPr>
              <p:nvPr userDrawn="1"/>
            </p:nvSpPr>
            <p:spPr bwMode="auto">
              <a:xfrm flipV="1">
                <a:off x="5893" y="4026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6" name="Group 78"/>
            <p:cNvGrpSpPr>
              <a:grpSpLocks/>
            </p:cNvGrpSpPr>
            <p:nvPr userDrawn="1"/>
          </p:nvGrpSpPr>
          <p:grpSpPr bwMode="auto">
            <a:xfrm>
              <a:off x="5893" y="4167"/>
              <a:ext cx="466" cy="115"/>
              <a:chOff x="5893" y="4167"/>
              <a:chExt cx="466" cy="115"/>
            </a:xfrm>
          </p:grpSpPr>
          <p:sp>
            <p:nvSpPr>
              <p:cNvPr id="10267" name="Rectangle 79"/>
              <p:cNvSpPr>
                <a:spLocks noChangeArrowheads="1"/>
              </p:cNvSpPr>
              <p:nvPr userDrawn="1"/>
            </p:nvSpPr>
            <p:spPr bwMode="auto">
              <a:xfrm flipV="1">
                <a:off x="6010" y="4167"/>
                <a:ext cx="116" cy="11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8" name="Rectangle 80"/>
              <p:cNvSpPr>
                <a:spLocks noChangeArrowheads="1"/>
              </p:cNvSpPr>
              <p:nvPr userDrawn="1"/>
            </p:nvSpPr>
            <p:spPr bwMode="auto">
              <a:xfrm flipV="1">
                <a:off x="6126" y="4167"/>
                <a:ext cx="116" cy="11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9" name="Rectangle 81"/>
              <p:cNvSpPr>
                <a:spLocks noChangeArrowheads="1"/>
              </p:cNvSpPr>
              <p:nvPr userDrawn="1"/>
            </p:nvSpPr>
            <p:spPr bwMode="auto">
              <a:xfrm flipV="1">
                <a:off x="6242" y="4167"/>
                <a:ext cx="117" cy="11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0" name="Rectangle 82"/>
              <p:cNvSpPr>
                <a:spLocks noChangeArrowheads="1"/>
              </p:cNvSpPr>
              <p:nvPr userDrawn="1"/>
            </p:nvSpPr>
            <p:spPr bwMode="auto">
              <a:xfrm flipV="1">
                <a:off x="5893" y="4167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</p:grpSp>
      <p:sp>
        <p:nvSpPr>
          <p:cNvPr id="10251" name="Rectangle 83"/>
          <p:cNvSpPr>
            <a:spLocks noChangeArrowheads="1"/>
          </p:cNvSpPr>
          <p:nvPr/>
        </p:nvSpPr>
        <p:spPr bwMode="auto">
          <a:xfrm>
            <a:off x="9251950" y="1341438"/>
            <a:ext cx="1192213" cy="172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配色参考方案：</a:t>
            </a:r>
          </a:p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建议同一页面内不超过四种颜色，以下是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13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组配色方案，同一页面内只选择一组使用。（仅供参考）</a:t>
            </a:r>
          </a:p>
        </p:txBody>
      </p:sp>
      <p:sp>
        <p:nvSpPr>
          <p:cNvPr id="10252" name="Rectangle 84"/>
          <p:cNvSpPr>
            <a:spLocks noChangeArrowheads="1"/>
          </p:cNvSpPr>
          <p:nvPr/>
        </p:nvSpPr>
        <p:spPr bwMode="auto">
          <a:xfrm>
            <a:off x="9251950" y="7938"/>
            <a:ext cx="1120775" cy="68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 eaLnBrk="1" hangingPunct="1">
              <a:lnSpc>
                <a:spcPct val="120000"/>
              </a:lnSpc>
              <a:buClr>
                <a:srgbClr val="777777"/>
              </a:buClr>
              <a:buSzPct val="60000"/>
              <a:buFont typeface="Wingdings" pitchFamily="2" charset="2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客户或者合作伙伴的标志放在右上角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.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79" name="Rectangle 21"/>
          <p:cNvSpPr>
            <a:spLocks noChangeArrowheads="1"/>
          </p:cNvSpPr>
          <p:nvPr/>
        </p:nvSpPr>
        <p:spPr bwMode="auto">
          <a:xfrm>
            <a:off x="3785716" y="6465937"/>
            <a:ext cx="1527487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0082" tIns="0" rIns="80082" bIns="0">
            <a:spAutoFit/>
          </a:bodyPr>
          <a:lstStyle/>
          <a:p>
            <a:pPr defTabSz="801688">
              <a:buClrTx/>
              <a:buSzTx/>
              <a:buFontTx/>
              <a:buNone/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FrutigerNext LT Medium"/>
                <a:ea typeface="华文细黑"/>
              </a:rPr>
              <a:t>Huawei Confidential</a:t>
            </a:r>
            <a:endParaRPr lang="en-US" altLang="zh-CN" sz="1200" dirty="0">
              <a:solidFill>
                <a:srgbClr val="000000"/>
              </a:solidFill>
              <a:latin typeface="FrutigerNext LT Medium"/>
              <a:ea typeface="华文细黑"/>
            </a:endParaRPr>
          </a:p>
        </p:txBody>
      </p:sp>
      <p:sp>
        <p:nvSpPr>
          <p:cNvPr id="81" name="Rectangle 5"/>
          <p:cNvSpPr>
            <a:spLocks noChangeArrowheads="1"/>
          </p:cNvSpPr>
          <p:nvPr/>
        </p:nvSpPr>
        <p:spPr bwMode="auto">
          <a:xfrm>
            <a:off x="6361113" y="6489701"/>
            <a:ext cx="1803399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914400">
              <a:lnSpc>
                <a:spcPct val="85000"/>
              </a:lnSpc>
              <a:buClrTx/>
              <a:buSzTx/>
              <a:buFontTx/>
              <a:buNone/>
            </a:pPr>
            <a:r>
              <a:rPr lang="de-DE" altLang="zh-CN" sz="1200" dirty="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 </a:t>
            </a:r>
            <a:fld id="{A4C34F22-587E-473D-9099-376F4F013A30}" type="slidenum">
              <a:rPr lang="de-DE" altLang="zh-CN" sz="120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pPr defTabSz="914400">
                <a:lnSpc>
                  <a:spcPct val="85000"/>
                </a:lnSpc>
                <a:buClrTx/>
                <a:buSzTx/>
                <a:buFontTx/>
                <a:buNone/>
              </a:pPr>
              <a:t>‹#›</a:t>
            </a:fld>
            <a:endParaRPr lang="en-GB" altLang="zh-CN" sz="1200" dirty="0">
              <a:solidFill>
                <a:srgbClr val="000000"/>
              </a:solidFill>
              <a:latin typeface="FrutigerNext LT Bold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9141599"/>
      </p:ext>
    </p:extLst>
  </p:cSld>
  <p:clrMap bg1="lt1" tx1="dk1" bg2="lt2" tx2="dk2" accent1="accent1" accent2="accent2" accent3="accent3" accent4="accent4" accent5="accent5" accent6="accent6" hlink="hlink" folHlink="folHlink"/>
  <p:transition advClick="0" advTm="8000"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Arial" pitchFamily="34" charset="0"/>
          <a:ea typeface="黑体" pitchFamily="49" charset="-122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9pPr>
    </p:titleStyle>
    <p:bodyStyle>
      <a:lvl1pPr marL="342900" indent="-3429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lr>
          <a:srgbClr val="777777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黑体" pitchFamily="49" charset="-122"/>
          <a:cs typeface="+mn-cs"/>
        </a:defRPr>
      </a:lvl1pPr>
      <a:lvl2pPr marL="742950" indent="-28575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p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Font typeface="Arial" pitchFamily="34" charset="0"/>
        <a:buChar char="~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</a:t>
            </a:r>
            <a:r>
              <a:rPr lang="en-GB" dirty="0" smtClean="0"/>
              <a:t>x EHT-LTFs Sequences Design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2020-</a:t>
            </a:r>
            <a:r>
              <a:rPr lang="en-US" dirty="0" smtClean="0"/>
              <a:t>07</a:t>
            </a:r>
            <a:r>
              <a:rPr lang="en-US" altLang="zh-CN" dirty="0" smtClean="0"/>
              <a:t>-16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680752"/>
              </p:ext>
            </p:extLst>
          </p:nvPr>
        </p:nvGraphicFramePr>
        <p:xfrm>
          <a:off x="1219198" y="2821146"/>
          <a:ext cx="6629400" cy="23114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691642"/>
                <a:gridCol w="960118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smtClean="0"/>
                        <a:t>Dandan Liang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lang="en-US" sz="1200" dirty="0" smtClean="0"/>
                        <a:t>Huawei</a:t>
                      </a:r>
                      <a:r>
                        <a:rPr lang="en-US" sz="1200" baseline="0" dirty="0" smtClean="0"/>
                        <a:t> Technologies Co., Ltd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Base, Bantian, Shenzhen</a:t>
                      </a:r>
                      <a:endParaRPr lang="en-US" altLang="zh-CN" sz="16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D</a:t>
                      </a:r>
                      <a:r>
                        <a:rPr lang="en-US" altLang="zh-CN" sz="1200" smtClean="0"/>
                        <a:t>andan.liang</a:t>
                      </a:r>
                      <a:r>
                        <a:rPr lang="en-US" sz="1200" smtClean="0"/>
                        <a:t>@huawei.com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smtClean="0"/>
                        <a:t>Chenchen Liu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smtClean="0"/>
                        <a:t>Ming Gan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Yan Xin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Wei</a:t>
                      </a:r>
                      <a:r>
                        <a:rPr lang="en-US" altLang="zh-CN" sz="1200" baseline="0" dirty="0" smtClean="0"/>
                        <a:t> Lin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463092"/>
            <a:ext cx="7770813" cy="1065213"/>
          </a:xfrm>
        </p:spPr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</a:rPr>
              <a:t>P1: </a:t>
            </a:r>
            <a:r>
              <a:rPr lang="en-US" altLang="zh-CN" dirty="0" smtClean="0"/>
              <a:t>320MHz </a:t>
            </a:r>
            <a:r>
              <a:rPr lang="en-US" altLang="zh-CN" dirty="0"/>
              <a:t>2x </a:t>
            </a:r>
            <a:r>
              <a:rPr lang="en-US" altLang="zh-CN" dirty="0" smtClean="0"/>
              <a:t>EHT-LTF [1]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graphicFrame>
        <p:nvGraphicFramePr>
          <p:cNvPr id="9" name="表格 4">
            <a:extLst>
              <a:ext uri="{FF2B5EF4-FFF2-40B4-BE49-F238E27FC236}">
                <a16:creationId xmlns="" xmlns:a16="http://schemas.microsoft.com/office/drawing/2014/main" id="{D07D55EE-BA09-4EC5-A00B-83B8535010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7370642"/>
              </p:ext>
            </p:extLst>
          </p:nvPr>
        </p:nvGraphicFramePr>
        <p:xfrm>
          <a:off x="397349" y="1749951"/>
          <a:ext cx="7769894" cy="22802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8908">
                  <a:extLst>
                    <a:ext uri="{9D8B030D-6E8A-4147-A177-3AD203B41FA5}">
                      <a16:colId xmlns="" xmlns:a16="http://schemas.microsoft.com/office/drawing/2014/main" val="1336365833"/>
                    </a:ext>
                  </a:extLst>
                </a:gridCol>
                <a:gridCol w="226222">
                  <a:extLst>
                    <a:ext uri="{9D8B030D-6E8A-4147-A177-3AD203B41FA5}">
                      <a16:colId xmlns="" xmlns:a16="http://schemas.microsoft.com/office/drawing/2014/main" val="2253560681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2208312424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1035750199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3213815684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414361241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2846801597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1371559268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381340487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507837514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1504579913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1915559015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1592016106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1265157810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2933467834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591306176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744958852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3812108957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1736187359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1773309824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731475524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4200065676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2398851774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1990198102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4180749162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1879820736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3492788068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3383324129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3978142683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3423321514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2383122109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831345112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3447287411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4212931114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1963877552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717510068"/>
                    </a:ext>
                  </a:extLst>
                </a:gridCol>
              </a:tblGrid>
              <a:tr h="23686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5.64 4.88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7.95 6.02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5.76 4.78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7.95 6.02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5.64 4.88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176992585"/>
                  </a:ext>
                </a:extLst>
              </a:tr>
              <a:tr h="236864"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4.18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4.81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5.37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4.18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5.06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75308790"/>
                  </a:ext>
                </a:extLst>
              </a:tr>
              <a:tr h="236864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5.42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5.33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5.35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6.49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6.71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6.54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5.35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5.33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09509826"/>
                  </a:ext>
                </a:extLst>
              </a:tr>
              <a:tr h="236864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7.39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5.82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8.58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5.3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65380444"/>
                  </a:ext>
                </a:extLst>
              </a:tr>
              <a:tr h="236864">
                <a:tc gridSpan="1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6.86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6.61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7.86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29593153"/>
                  </a:ext>
                </a:extLst>
              </a:tr>
              <a:tr h="236864">
                <a:tc gridSpan="36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6.73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0703709"/>
                  </a:ext>
                </a:extLst>
              </a:tr>
              <a:tr h="236864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62169272"/>
                  </a:ext>
                </a:extLst>
              </a:tr>
              <a:tr h="236864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6.25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5.51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6.02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6.01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6.25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5.51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21729838"/>
                  </a:ext>
                </a:extLst>
              </a:tr>
              <a:tr h="236864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8.53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8.94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7.12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9.44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8.53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8.41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8.01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87104145"/>
                  </a:ext>
                </a:extLst>
              </a:tr>
            </a:tbl>
          </a:graphicData>
        </a:graphic>
      </p:graphicFrame>
      <p:sp>
        <p:nvSpPr>
          <p:cNvPr id="10" name="文本框 8"/>
          <p:cNvSpPr txBox="1"/>
          <p:nvPr/>
        </p:nvSpPr>
        <p:spPr>
          <a:xfrm>
            <a:off x="8235434" y="17810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1" name="文本框 9"/>
          <p:cNvSpPr txBox="1"/>
          <p:nvPr/>
        </p:nvSpPr>
        <p:spPr>
          <a:xfrm>
            <a:off x="8233146" y="1980463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2" name="文本框 10"/>
          <p:cNvSpPr txBox="1"/>
          <p:nvPr/>
        </p:nvSpPr>
        <p:spPr>
          <a:xfrm>
            <a:off x="8233146" y="22137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3" name="文本框 11"/>
          <p:cNvSpPr txBox="1"/>
          <p:nvPr/>
        </p:nvSpPr>
        <p:spPr>
          <a:xfrm>
            <a:off x="8233146" y="249799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4" name="文本框 12"/>
          <p:cNvSpPr txBox="1"/>
          <p:nvPr/>
        </p:nvSpPr>
        <p:spPr>
          <a:xfrm>
            <a:off x="8233146" y="27474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5" name="文本框 13"/>
          <p:cNvSpPr txBox="1"/>
          <p:nvPr/>
        </p:nvSpPr>
        <p:spPr>
          <a:xfrm>
            <a:off x="8233146" y="3004015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6" name="文本框 14"/>
          <p:cNvSpPr txBox="1"/>
          <p:nvPr/>
        </p:nvSpPr>
        <p:spPr>
          <a:xfrm>
            <a:off x="8233146" y="326829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7" name="文本框 15"/>
          <p:cNvSpPr txBox="1"/>
          <p:nvPr/>
        </p:nvSpPr>
        <p:spPr>
          <a:xfrm>
            <a:off x="8231436" y="349300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8" name="文本框 16"/>
          <p:cNvSpPr txBox="1"/>
          <p:nvPr/>
        </p:nvSpPr>
        <p:spPr>
          <a:xfrm>
            <a:off x="8231436" y="376160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4" name="TextBox 32"/>
          <p:cNvSpPr txBox="1"/>
          <p:nvPr/>
        </p:nvSpPr>
        <p:spPr>
          <a:xfrm>
            <a:off x="304800" y="1302603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Option 2 simulation results</a:t>
            </a:r>
            <a:r>
              <a:rPr lang="zh-CN" altLang="en-US" dirty="0" smtClean="0">
                <a:solidFill>
                  <a:schemeClr val="tx1"/>
                </a:solidFill>
              </a:rPr>
              <a:t>：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ctr" defTabSz="914400" eaLnBrk="1" fontAlgn="b" hangingPunct="1"/>
            <a:endParaRPr lang="zh-CN" altLang="en-US" sz="8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5" name="TextBox 33"/>
          <p:cNvSpPr txBox="1"/>
          <p:nvPr/>
        </p:nvSpPr>
        <p:spPr>
          <a:xfrm>
            <a:off x="8167243" y="1561363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1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st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  <p:graphicFrame>
        <p:nvGraphicFramePr>
          <p:cNvPr id="26" name="表格 6">
            <a:extLst>
              <a:ext uri="{FF2B5EF4-FFF2-40B4-BE49-F238E27FC236}">
                <a16:creationId xmlns="" xmlns:a16="http://schemas.microsoft.com/office/drawing/2014/main" id="{BCA37DC2-0396-4DF4-A724-CD26E0141E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224522"/>
              </p:ext>
            </p:extLst>
          </p:nvPr>
        </p:nvGraphicFramePr>
        <p:xfrm>
          <a:off x="397349" y="4138781"/>
          <a:ext cx="7769893" cy="22631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9258">
                  <a:extLst>
                    <a:ext uri="{9D8B030D-6E8A-4147-A177-3AD203B41FA5}">
                      <a16:colId xmlns="" xmlns:a16="http://schemas.microsoft.com/office/drawing/2014/main" val="2931738884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2181523005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2678147804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3444302706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2336816827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2281965469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1346335199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4020377337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91973072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1455219129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1924595846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2086946695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1347135433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865169883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4045328626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4255098086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2495018016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950069634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1638278228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1479637828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3103625794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3688076933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1494991300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1104856158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3612453517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3761814601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307031294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3959995431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1352179724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301125220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3287771517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1198527855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3267420778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2654098569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2340784150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3834134847"/>
                    </a:ext>
                  </a:extLst>
                </a:gridCol>
              </a:tblGrid>
              <a:tr h="25133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5.64 4.88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7.95 6.02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7.95 6.02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5.64 4.88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78220392"/>
                  </a:ext>
                </a:extLst>
              </a:tr>
              <a:tr h="251335"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4.18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4.81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4.81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4.18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68440426"/>
                  </a:ext>
                </a:extLst>
              </a:tr>
              <a:tr h="251335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5.35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6.49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71809136"/>
                  </a:ext>
                </a:extLst>
              </a:tr>
              <a:tr h="251335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7.39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7.31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50529090"/>
                  </a:ext>
                </a:extLst>
              </a:tr>
              <a:tr h="251335">
                <a:tc gridSpan="1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7.07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6.01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6.81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6.27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84291970"/>
                  </a:ext>
                </a:extLst>
              </a:tr>
              <a:tr h="251335">
                <a:tc gridSpan="36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7.59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6.24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14484122"/>
                  </a:ext>
                </a:extLst>
              </a:tr>
              <a:tr h="251335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5.94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18634227"/>
                  </a:ext>
                </a:extLst>
              </a:tr>
              <a:tr h="251335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6.25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6.02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6.02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6.25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59149704"/>
                  </a:ext>
                </a:extLst>
              </a:tr>
              <a:tr h="251335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9.04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7.85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7.97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7.75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7.82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7.76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68909240"/>
                  </a:ext>
                </a:extLst>
              </a:tr>
            </a:tbl>
          </a:graphicData>
        </a:graphic>
      </p:graphicFrame>
      <p:sp>
        <p:nvSpPr>
          <p:cNvPr id="27" name="文本框 8"/>
          <p:cNvSpPr txBox="1"/>
          <p:nvPr/>
        </p:nvSpPr>
        <p:spPr>
          <a:xfrm>
            <a:off x="8233598" y="42194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8" name="文本框 9"/>
          <p:cNvSpPr txBox="1"/>
          <p:nvPr/>
        </p:nvSpPr>
        <p:spPr>
          <a:xfrm>
            <a:off x="8231310" y="4418863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9" name="文本框 10"/>
          <p:cNvSpPr txBox="1"/>
          <p:nvPr/>
        </p:nvSpPr>
        <p:spPr>
          <a:xfrm>
            <a:off x="8231310" y="46521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0" name="文本框 11"/>
          <p:cNvSpPr txBox="1"/>
          <p:nvPr/>
        </p:nvSpPr>
        <p:spPr>
          <a:xfrm>
            <a:off x="8231310" y="493639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1" name="文本框 12"/>
          <p:cNvSpPr txBox="1"/>
          <p:nvPr/>
        </p:nvSpPr>
        <p:spPr>
          <a:xfrm>
            <a:off x="8231310" y="51858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2" name="文本框 13"/>
          <p:cNvSpPr txBox="1"/>
          <p:nvPr/>
        </p:nvSpPr>
        <p:spPr>
          <a:xfrm>
            <a:off x="8231310" y="5442415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3" name="文本框 14"/>
          <p:cNvSpPr txBox="1"/>
          <p:nvPr/>
        </p:nvSpPr>
        <p:spPr>
          <a:xfrm>
            <a:off x="8231310" y="570669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4" name="文本框 15"/>
          <p:cNvSpPr txBox="1"/>
          <p:nvPr/>
        </p:nvSpPr>
        <p:spPr>
          <a:xfrm>
            <a:off x="8229600" y="593140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5" name="文本框 16"/>
          <p:cNvSpPr txBox="1"/>
          <p:nvPr/>
        </p:nvSpPr>
        <p:spPr>
          <a:xfrm>
            <a:off x="8229600" y="620000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6" name="TextBox 33"/>
          <p:cNvSpPr txBox="1"/>
          <p:nvPr/>
        </p:nvSpPr>
        <p:spPr>
          <a:xfrm>
            <a:off x="8181310" y="4033712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2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nd</a:t>
            </a:r>
            <a:r>
              <a:rPr lang="en-US" altLang="zh-CN" sz="1200" b="1" i="1" u="sng" dirty="0">
                <a:solidFill>
                  <a:srgbClr val="00B050"/>
                </a:solidFill>
              </a:rPr>
              <a:t>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48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463092"/>
            <a:ext cx="7770813" cy="1065213"/>
          </a:xfrm>
        </p:spPr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</a:rPr>
              <a:t>P1: </a:t>
            </a:r>
            <a:r>
              <a:rPr lang="en-US" altLang="zh-CN" dirty="0" smtClean="0"/>
              <a:t>320MHz </a:t>
            </a:r>
            <a:r>
              <a:rPr lang="en-US" altLang="zh-CN" dirty="0"/>
              <a:t>2x EHT-LTF </a:t>
            </a:r>
            <a:r>
              <a:rPr lang="en-US" altLang="zh-CN" dirty="0" smtClean="0"/>
              <a:t>[1]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0" name="文本框 8"/>
          <p:cNvSpPr txBox="1"/>
          <p:nvPr/>
        </p:nvSpPr>
        <p:spPr>
          <a:xfrm>
            <a:off x="8235434" y="17810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1" name="文本框 9"/>
          <p:cNvSpPr txBox="1"/>
          <p:nvPr/>
        </p:nvSpPr>
        <p:spPr>
          <a:xfrm>
            <a:off x="8233146" y="1980463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2" name="文本框 10"/>
          <p:cNvSpPr txBox="1"/>
          <p:nvPr/>
        </p:nvSpPr>
        <p:spPr>
          <a:xfrm>
            <a:off x="8233146" y="22137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3" name="文本框 11"/>
          <p:cNvSpPr txBox="1"/>
          <p:nvPr/>
        </p:nvSpPr>
        <p:spPr>
          <a:xfrm>
            <a:off x="8233146" y="249799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4" name="文本框 12"/>
          <p:cNvSpPr txBox="1"/>
          <p:nvPr/>
        </p:nvSpPr>
        <p:spPr>
          <a:xfrm>
            <a:off x="8233146" y="27474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5" name="文本框 13"/>
          <p:cNvSpPr txBox="1"/>
          <p:nvPr/>
        </p:nvSpPr>
        <p:spPr>
          <a:xfrm>
            <a:off x="8233146" y="3004015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6" name="文本框 14"/>
          <p:cNvSpPr txBox="1"/>
          <p:nvPr/>
        </p:nvSpPr>
        <p:spPr>
          <a:xfrm>
            <a:off x="8233146" y="326829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7" name="文本框 15"/>
          <p:cNvSpPr txBox="1"/>
          <p:nvPr/>
        </p:nvSpPr>
        <p:spPr>
          <a:xfrm>
            <a:off x="8231436" y="349300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8" name="文本框 16"/>
          <p:cNvSpPr txBox="1"/>
          <p:nvPr/>
        </p:nvSpPr>
        <p:spPr>
          <a:xfrm>
            <a:off x="8231436" y="376160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4" name="TextBox 32"/>
          <p:cNvSpPr txBox="1"/>
          <p:nvPr/>
        </p:nvSpPr>
        <p:spPr>
          <a:xfrm>
            <a:off x="304800" y="1302603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Option 2 simulation results</a:t>
            </a:r>
            <a:r>
              <a:rPr lang="zh-CN" altLang="en-US" dirty="0" smtClean="0">
                <a:solidFill>
                  <a:schemeClr val="tx1"/>
                </a:solidFill>
              </a:rPr>
              <a:t>：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ctr" defTabSz="914400" eaLnBrk="1" fontAlgn="b" hangingPunct="1"/>
            <a:endParaRPr lang="zh-CN" altLang="en-US" sz="8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5" name="TextBox 33"/>
          <p:cNvSpPr txBox="1"/>
          <p:nvPr/>
        </p:nvSpPr>
        <p:spPr>
          <a:xfrm>
            <a:off x="8167243" y="1561363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3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rd</a:t>
            </a:r>
            <a:r>
              <a:rPr lang="en-US" altLang="zh-CN" sz="1200" b="1" i="1" u="sng" dirty="0">
                <a:solidFill>
                  <a:srgbClr val="00B050"/>
                </a:solidFill>
              </a:rPr>
              <a:t>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  <p:sp>
        <p:nvSpPr>
          <p:cNvPr id="27" name="文本框 8"/>
          <p:cNvSpPr txBox="1"/>
          <p:nvPr/>
        </p:nvSpPr>
        <p:spPr>
          <a:xfrm>
            <a:off x="8224908" y="413703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8" name="文本框 9"/>
          <p:cNvSpPr txBox="1"/>
          <p:nvPr/>
        </p:nvSpPr>
        <p:spPr>
          <a:xfrm>
            <a:off x="8231310" y="437758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9" name="文本框 10"/>
          <p:cNvSpPr txBox="1"/>
          <p:nvPr/>
        </p:nvSpPr>
        <p:spPr>
          <a:xfrm>
            <a:off x="8231310" y="46521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0" name="文本框 11"/>
          <p:cNvSpPr txBox="1"/>
          <p:nvPr/>
        </p:nvSpPr>
        <p:spPr>
          <a:xfrm>
            <a:off x="8231310" y="493639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1" name="文本框 12"/>
          <p:cNvSpPr txBox="1"/>
          <p:nvPr/>
        </p:nvSpPr>
        <p:spPr>
          <a:xfrm>
            <a:off x="8231310" y="51858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2" name="文本框 13"/>
          <p:cNvSpPr txBox="1"/>
          <p:nvPr/>
        </p:nvSpPr>
        <p:spPr>
          <a:xfrm>
            <a:off x="8231310" y="5442415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3" name="文本框 14"/>
          <p:cNvSpPr txBox="1"/>
          <p:nvPr/>
        </p:nvSpPr>
        <p:spPr>
          <a:xfrm>
            <a:off x="8231310" y="570669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4" name="文本框 15"/>
          <p:cNvSpPr txBox="1"/>
          <p:nvPr/>
        </p:nvSpPr>
        <p:spPr>
          <a:xfrm>
            <a:off x="8229600" y="593140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5" name="文本框 16"/>
          <p:cNvSpPr txBox="1"/>
          <p:nvPr/>
        </p:nvSpPr>
        <p:spPr>
          <a:xfrm>
            <a:off x="8229600" y="620000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6" name="TextBox 33"/>
          <p:cNvSpPr txBox="1"/>
          <p:nvPr/>
        </p:nvSpPr>
        <p:spPr>
          <a:xfrm>
            <a:off x="8167243" y="3977906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4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th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 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  <p:graphicFrame>
        <p:nvGraphicFramePr>
          <p:cNvPr id="37" name="表格 6">
            <a:extLst>
              <a:ext uri="{FF2B5EF4-FFF2-40B4-BE49-F238E27FC236}">
                <a16:creationId xmlns="" xmlns:a16="http://schemas.microsoft.com/office/drawing/2014/main" id="{297FD313-C9C9-4D98-BBF2-911CCD1C32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1894336"/>
              </p:ext>
            </p:extLst>
          </p:nvPr>
        </p:nvGraphicFramePr>
        <p:xfrm>
          <a:off x="401335" y="1743233"/>
          <a:ext cx="7748658" cy="22631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8603">
                  <a:extLst>
                    <a:ext uri="{9D8B030D-6E8A-4147-A177-3AD203B41FA5}">
                      <a16:colId xmlns="" xmlns:a16="http://schemas.microsoft.com/office/drawing/2014/main" val="2991031768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4001606891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2727701268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1740134754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574068062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4021819001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778638383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730285695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1403104502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2188027602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1566443773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4192533338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2017368946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45914759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1292058445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1265030094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2226594992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2593495834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2719152691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2643742754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1686032282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2182205444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2706798869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2232126902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3723643267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2600759576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4271685027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1435516696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2671853195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1695595398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3210165112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4033054820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232056484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2003985670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3499980677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691284187"/>
                    </a:ext>
                  </a:extLst>
                </a:gridCol>
              </a:tblGrid>
              <a:tr h="22711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5.64 4.88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7.95 6.02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7.95 6.02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5.64 4.88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99883646"/>
                  </a:ext>
                </a:extLst>
              </a:tr>
              <a:tr h="227113"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4.18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4.81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4.81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4.18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67423645"/>
                  </a:ext>
                </a:extLst>
              </a:tr>
              <a:tr h="227113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6.49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6.49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83696927"/>
                  </a:ext>
                </a:extLst>
              </a:tr>
              <a:tr h="227113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7.39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7.31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87667150"/>
                  </a:ext>
                </a:extLst>
              </a:tr>
              <a:tr h="227113">
                <a:tc gridSpan="1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6.86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6.58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16565468"/>
                  </a:ext>
                </a:extLst>
              </a:tr>
              <a:tr h="227113">
                <a:tc gridSpan="36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6.03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95886343"/>
                  </a:ext>
                </a:extLst>
              </a:tr>
              <a:tr h="227113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5.94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32512887"/>
                  </a:ext>
                </a:extLst>
              </a:tr>
              <a:tr h="227113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6.25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6.02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6.64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6.02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6.25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46533510"/>
                  </a:ext>
                </a:extLst>
              </a:tr>
              <a:tr h="227113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7.64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8.03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7.77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9.07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7.87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8.13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8.12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21443763"/>
                  </a:ext>
                </a:extLst>
              </a:tr>
            </a:tbl>
          </a:graphicData>
        </a:graphic>
      </p:graphicFrame>
      <p:graphicFrame>
        <p:nvGraphicFramePr>
          <p:cNvPr id="38" name="表格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72516"/>
              </p:ext>
            </p:extLst>
          </p:nvPr>
        </p:nvGraphicFramePr>
        <p:xfrm>
          <a:off x="400423" y="4104052"/>
          <a:ext cx="7766820" cy="23376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</a:tblGrid>
              <a:tr h="25076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5.64 4.88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7.95 6.02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5.76 4.78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7.95 6.02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5.64 4.88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  <a:tr h="325929"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4.18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5.37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4.81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4.18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793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6.71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6.54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5.35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793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6.04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7.31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793">
                <a:tc gridSpan="1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7.45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6.81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6.27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793">
                <a:tc gridSpan="36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6.14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793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5.94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793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6.25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6.01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6.64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6.02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6.25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793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8.08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7.93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9.62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8.58</a:t>
                      </a:r>
                      <a:endParaRPr lang="en-US" altLang="zh-CN" sz="800" b="0" u="none" strike="noStrike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7.18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8.83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8.31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01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</a:rPr>
              <a:t>P1: </a:t>
            </a:r>
            <a:r>
              <a:rPr lang="en-US" altLang="zh-CN" dirty="0" smtClean="0"/>
              <a:t>320MHz </a:t>
            </a:r>
            <a:r>
              <a:rPr lang="en-US" altLang="zh-CN" dirty="0"/>
              <a:t>2x </a:t>
            </a:r>
            <a:r>
              <a:rPr lang="en-US" altLang="zh-CN" dirty="0" smtClean="0"/>
              <a:t>EHT-LTF [1]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graphicFrame>
        <p:nvGraphicFramePr>
          <p:cNvPr id="6" name="表格 8">
            <a:extLst>
              <a:ext uri="{FF2B5EF4-FFF2-40B4-BE49-F238E27FC236}">
                <a16:creationId xmlns="" xmlns:a16="http://schemas.microsoft.com/office/drawing/2014/main" id="{70000E92-9E25-4ACD-B39B-7C9F7B88A8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96599"/>
              </p:ext>
            </p:extLst>
          </p:nvPr>
        </p:nvGraphicFramePr>
        <p:xfrm>
          <a:off x="380086" y="2286000"/>
          <a:ext cx="6676696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4587">
                  <a:extLst>
                    <a:ext uri="{9D8B030D-6E8A-4147-A177-3AD203B41FA5}">
                      <a16:colId xmlns="" xmlns:a16="http://schemas.microsoft.com/office/drawing/2014/main" val="938462418"/>
                    </a:ext>
                  </a:extLst>
                </a:gridCol>
                <a:gridCol w="834587">
                  <a:extLst>
                    <a:ext uri="{9D8B030D-6E8A-4147-A177-3AD203B41FA5}">
                      <a16:colId xmlns="" xmlns:a16="http://schemas.microsoft.com/office/drawing/2014/main" val="69855112"/>
                    </a:ext>
                  </a:extLst>
                </a:gridCol>
                <a:gridCol w="834587">
                  <a:extLst>
                    <a:ext uri="{9D8B030D-6E8A-4147-A177-3AD203B41FA5}">
                      <a16:colId xmlns="" xmlns:a16="http://schemas.microsoft.com/office/drawing/2014/main" val="3238972679"/>
                    </a:ext>
                  </a:extLst>
                </a:gridCol>
                <a:gridCol w="834587">
                  <a:extLst>
                    <a:ext uri="{9D8B030D-6E8A-4147-A177-3AD203B41FA5}">
                      <a16:colId xmlns="" xmlns:a16="http://schemas.microsoft.com/office/drawing/2014/main" val="3956013258"/>
                    </a:ext>
                  </a:extLst>
                </a:gridCol>
                <a:gridCol w="834587">
                  <a:extLst>
                    <a:ext uri="{9D8B030D-6E8A-4147-A177-3AD203B41FA5}">
                      <a16:colId xmlns="" xmlns:a16="http://schemas.microsoft.com/office/drawing/2014/main" val="3615034393"/>
                    </a:ext>
                  </a:extLst>
                </a:gridCol>
                <a:gridCol w="834587">
                  <a:extLst>
                    <a:ext uri="{9D8B030D-6E8A-4147-A177-3AD203B41FA5}">
                      <a16:colId xmlns="" xmlns:a16="http://schemas.microsoft.com/office/drawing/2014/main" val="3819612782"/>
                    </a:ext>
                  </a:extLst>
                </a:gridCol>
                <a:gridCol w="834587">
                  <a:extLst>
                    <a:ext uri="{9D8B030D-6E8A-4147-A177-3AD203B41FA5}">
                      <a16:colId xmlns="" xmlns:a16="http://schemas.microsoft.com/office/drawing/2014/main" val="3443524133"/>
                    </a:ext>
                  </a:extLst>
                </a:gridCol>
                <a:gridCol w="834587">
                  <a:extLst>
                    <a:ext uri="{9D8B030D-6E8A-4147-A177-3AD203B41FA5}">
                      <a16:colId xmlns="" xmlns:a16="http://schemas.microsoft.com/office/drawing/2014/main" val="35004433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8.82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8.82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9.21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9.21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9.43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8.02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8.02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7.81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7.81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8.88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8.88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9.38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9.38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8.3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641447789"/>
                  </a:ext>
                </a:extLst>
              </a:tr>
            </a:tbl>
          </a:graphicData>
        </a:graphic>
      </p:graphicFrame>
      <p:graphicFrame>
        <p:nvGraphicFramePr>
          <p:cNvPr id="7" name="表格 10">
            <a:extLst>
              <a:ext uri="{FF2B5EF4-FFF2-40B4-BE49-F238E27FC236}">
                <a16:creationId xmlns="" xmlns:a16="http://schemas.microsoft.com/office/drawing/2014/main" id="{7578BAF2-4D89-45D7-8A51-3AB178EECC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70715"/>
              </p:ext>
            </p:extLst>
          </p:nvPr>
        </p:nvGraphicFramePr>
        <p:xfrm>
          <a:off x="386712" y="2809391"/>
          <a:ext cx="66998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49944">
                  <a:extLst>
                    <a:ext uri="{9D8B030D-6E8A-4147-A177-3AD203B41FA5}">
                      <a16:colId xmlns="" xmlns:a16="http://schemas.microsoft.com/office/drawing/2014/main" val="1647119875"/>
                    </a:ext>
                  </a:extLst>
                </a:gridCol>
                <a:gridCol w="3349944">
                  <a:extLst>
                    <a:ext uri="{9D8B030D-6E8A-4147-A177-3AD203B41FA5}">
                      <a16:colId xmlns="" xmlns:a16="http://schemas.microsoft.com/office/drawing/2014/main" val="3278892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7.68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6.46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7.57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6.75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655550546"/>
                  </a:ext>
                </a:extLst>
              </a:tr>
            </a:tbl>
          </a:graphicData>
        </a:graphic>
      </p:graphicFrame>
      <p:graphicFrame>
        <p:nvGraphicFramePr>
          <p:cNvPr id="8" name="表格 12">
            <a:extLst>
              <a:ext uri="{FF2B5EF4-FFF2-40B4-BE49-F238E27FC236}">
                <a16:creationId xmlns="" xmlns:a16="http://schemas.microsoft.com/office/drawing/2014/main" id="{5D67E61A-8475-4737-9A87-C284509933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360081"/>
              </p:ext>
            </p:extLst>
          </p:nvPr>
        </p:nvGraphicFramePr>
        <p:xfrm>
          <a:off x="380086" y="3342791"/>
          <a:ext cx="670651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314">
                  <a:extLst>
                    <a:ext uri="{9D8B030D-6E8A-4147-A177-3AD203B41FA5}">
                      <a16:colId xmlns="" xmlns:a16="http://schemas.microsoft.com/office/drawing/2014/main" val="3417882896"/>
                    </a:ext>
                  </a:extLst>
                </a:gridCol>
                <a:gridCol w="838314">
                  <a:extLst>
                    <a:ext uri="{9D8B030D-6E8A-4147-A177-3AD203B41FA5}">
                      <a16:colId xmlns="" xmlns:a16="http://schemas.microsoft.com/office/drawing/2014/main" val="4236428305"/>
                    </a:ext>
                  </a:extLst>
                </a:gridCol>
                <a:gridCol w="838314">
                  <a:extLst>
                    <a:ext uri="{9D8B030D-6E8A-4147-A177-3AD203B41FA5}">
                      <a16:colId xmlns="" xmlns:a16="http://schemas.microsoft.com/office/drawing/2014/main" val="2804021977"/>
                    </a:ext>
                  </a:extLst>
                </a:gridCol>
                <a:gridCol w="838314">
                  <a:extLst>
                    <a:ext uri="{9D8B030D-6E8A-4147-A177-3AD203B41FA5}">
                      <a16:colId xmlns="" xmlns:a16="http://schemas.microsoft.com/office/drawing/2014/main" val="1633473885"/>
                    </a:ext>
                  </a:extLst>
                </a:gridCol>
                <a:gridCol w="838314">
                  <a:extLst>
                    <a:ext uri="{9D8B030D-6E8A-4147-A177-3AD203B41FA5}">
                      <a16:colId xmlns="" xmlns:a16="http://schemas.microsoft.com/office/drawing/2014/main" val="2824224417"/>
                    </a:ext>
                  </a:extLst>
                </a:gridCol>
                <a:gridCol w="838314">
                  <a:extLst>
                    <a:ext uri="{9D8B030D-6E8A-4147-A177-3AD203B41FA5}">
                      <a16:colId xmlns="" xmlns:a16="http://schemas.microsoft.com/office/drawing/2014/main" val="3714340852"/>
                    </a:ext>
                  </a:extLst>
                </a:gridCol>
                <a:gridCol w="838314">
                  <a:extLst>
                    <a:ext uri="{9D8B030D-6E8A-4147-A177-3AD203B41FA5}">
                      <a16:colId xmlns="" xmlns:a16="http://schemas.microsoft.com/office/drawing/2014/main" val="2356479397"/>
                    </a:ext>
                  </a:extLst>
                </a:gridCol>
                <a:gridCol w="838314">
                  <a:extLst>
                    <a:ext uri="{9D8B030D-6E8A-4147-A177-3AD203B41FA5}">
                      <a16:colId xmlns="" xmlns:a16="http://schemas.microsoft.com/office/drawing/2014/main" val="20245314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9.32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8.08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9.26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8.75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8.67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8.43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9.14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8.65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9.41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8.1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8.85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8.27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9.08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7.52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9.28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8.8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522893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9.19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8.58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8.57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8.14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9.41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8.44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8.78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8.08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86913155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7.76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6.75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6648863"/>
                  </a:ext>
                </a:extLst>
              </a:tr>
            </a:tbl>
          </a:graphicData>
        </a:graphic>
      </p:graphicFrame>
      <p:sp>
        <p:nvSpPr>
          <p:cNvPr id="19" name="文本框 17"/>
          <p:cNvSpPr txBox="1"/>
          <p:nvPr/>
        </p:nvSpPr>
        <p:spPr>
          <a:xfrm>
            <a:off x="8077200" y="2286000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077200" y="3328310"/>
            <a:ext cx="1137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RU3x996+484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8077200" y="3761601"/>
            <a:ext cx="1137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RU3x996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079160" y="4142601"/>
            <a:ext cx="1137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3" name="文本框 23"/>
          <p:cNvSpPr txBox="1"/>
          <p:nvPr/>
        </p:nvSpPr>
        <p:spPr>
          <a:xfrm>
            <a:off x="8077200" y="284720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4" name="TextBox 32"/>
          <p:cNvSpPr txBox="1"/>
          <p:nvPr/>
        </p:nvSpPr>
        <p:spPr>
          <a:xfrm>
            <a:off x="386712" y="1626493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Option 2 simulation results</a:t>
            </a:r>
            <a:r>
              <a:rPr lang="zh-CN" altLang="en-US" dirty="0" smtClean="0">
                <a:solidFill>
                  <a:schemeClr val="tx1"/>
                </a:solidFill>
              </a:rPr>
              <a:t>：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ctr" defTabSz="914400" eaLnBrk="1" fontAlgn="b" hangingPunct="1"/>
            <a:endParaRPr lang="zh-CN" altLang="en-US" sz="800" dirty="0">
              <a:solidFill>
                <a:schemeClr val="tx1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9123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New Sequences </a:t>
            </a:r>
            <a:r>
              <a:rPr lang="en-US" altLang="zh-CN" dirty="0" smtClean="0">
                <a:solidFill>
                  <a:srgbClr val="0070C0"/>
                </a:solidFill>
              </a:rPr>
              <a:t>P1</a:t>
            </a:r>
            <a:r>
              <a:rPr lang="en-US" altLang="zh-CN" dirty="0" smtClean="0"/>
              <a:t>: Simulation Results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8" name="矩形 7"/>
          <p:cNvSpPr/>
          <p:nvPr/>
        </p:nvSpPr>
        <p:spPr>
          <a:xfrm>
            <a:off x="7549083" y="1512502"/>
            <a:ext cx="16562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i="1" u="sng" dirty="0">
                <a:solidFill>
                  <a:srgbClr val="00B050"/>
                </a:solidFill>
              </a:rPr>
              <a:t>1</a:t>
            </a:r>
            <a:r>
              <a:rPr lang="en-US" altLang="zh-CN" sz="1200" b="1" i="1" u="sng" baseline="30000" dirty="0">
                <a:solidFill>
                  <a:srgbClr val="00B050"/>
                </a:solidFill>
              </a:rPr>
              <a:t>st</a:t>
            </a:r>
            <a:r>
              <a:rPr lang="en-US" altLang="zh-CN" sz="1200" b="1" i="1" u="sng" dirty="0">
                <a:solidFill>
                  <a:srgbClr val="00B050"/>
                </a:solidFill>
              </a:rPr>
              <a:t>,2</a:t>
            </a:r>
            <a:r>
              <a:rPr lang="en-US" altLang="zh-CN" sz="1200" b="1" i="1" u="sng" baseline="30000" dirty="0">
                <a:solidFill>
                  <a:srgbClr val="00B050"/>
                </a:solidFill>
              </a:rPr>
              <a:t>nd</a:t>
            </a:r>
            <a:r>
              <a:rPr lang="en-US" altLang="zh-CN" sz="1200" b="1" i="1" u="sng" dirty="0">
                <a:solidFill>
                  <a:srgbClr val="00B050"/>
                </a:solidFill>
              </a:rPr>
              <a:t>, 3</a:t>
            </a:r>
            <a:r>
              <a:rPr lang="en-US" altLang="zh-CN" sz="1200" b="1" i="1" u="sng" baseline="30000" dirty="0">
                <a:solidFill>
                  <a:srgbClr val="00B050"/>
                </a:solidFill>
              </a:rPr>
              <a:t>rd</a:t>
            </a:r>
            <a:r>
              <a:rPr lang="en-US" altLang="zh-CN" sz="1200" b="1" i="1" u="sng" dirty="0">
                <a:solidFill>
                  <a:srgbClr val="00B050"/>
                </a:solidFill>
              </a:rPr>
              <a:t> &amp; 4</a:t>
            </a:r>
            <a:r>
              <a:rPr lang="en-US" altLang="zh-CN" sz="1200" b="1" i="1" u="sng" baseline="30000" dirty="0">
                <a:solidFill>
                  <a:srgbClr val="00B050"/>
                </a:solidFill>
              </a:rPr>
              <a:t>th </a:t>
            </a:r>
            <a:r>
              <a:rPr lang="en-US" altLang="zh-CN" sz="1200" b="1" i="1" u="sng" dirty="0">
                <a:solidFill>
                  <a:srgbClr val="00B050"/>
                </a:solidFill>
              </a:rPr>
              <a:t>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  <p:graphicFrame>
        <p:nvGraphicFramePr>
          <p:cNvPr id="9" name="内容占位符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9832481"/>
              </p:ext>
            </p:extLst>
          </p:nvPr>
        </p:nvGraphicFramePr>
        <p:xfrm>
          <a:off x="2601327" y="4596040"/>
          <a:ext cx="5029200" cy="119062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80144"/>
                <a:gridCol w="480144"/>
                <a:gridCol w="480144"/>
                <a:gridCol w="480144"/>
                <a:gridCol w="480144"/>
                <a:gridCol w="480144"/>
                <a:gridCol w="480144"/>
                <a:gridCol w="480144"/>
                <a:gridCol w="1188048"/>
              </a:tblGrid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8.5730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8.6474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 dirty="0" smtClean="0">
                          <a:solidFill>
                            <a:srgbClr val="FF0000"/>
                          </a:solidFill>
                          <a:effectLst/>
                        </a:rPr>
                        <a:t>9.4816</a:t>
                      </a:r>
                      <a:endParaRPr lang="zh-CN" sz="9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</a:rPr>
                        <a:t>9.4493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</a:rPr>
                        <a:t>9.4493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9.4816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8.6474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8.5370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RU484+3*RU996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9.0403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9.0403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7.7216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7.7216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3*RU996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8.4047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8.4047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2*RU996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7.5193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7.5032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7.5032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7.5193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7.5193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7.5032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7.5032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7.5193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RU484+RU996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</a:tr>
              <a:tr h="180340">
                <a:tc gridSpan="8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9.0734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4*RU996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620296"/>
              </p:ext>
            </p:extLst>
          </p:nvPr>
        </p:nvGraphicFramePr>
        <p:xfrm>
          <a:off x="685795" y="1651002"/>
          <a:ext cx="6934201" cy="282281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9601"/>
                <a:gridCol w="159601"/>
                <a:gridCol w="159601"/>
                <a:gridCol w="159601"/>
                <a:gridCol w="159601"/>
                <a:gridCol w="159601"/>
                <a:gridCol w="159601"/>
                <a:gridCol w="159601"/>
                <a:gridCol w="159601"/>
                <a:gridCol w="159601"/>
                <a:gridCol w="159601"/>
                <a:gridCol w="159601"/>
                <a:gridCol w="159601"/>
                <a:gridCol w="159601"/>
                <a:gridCol w="159601"/>
                <a:gridCol w="159601"/>
                <a:gridCol w="159601"/>
                <a:gridCol w="159601"/>
                <a:gridCol w="159601"/>
                <a:gridCol w="159601"/>
                <a:gridCol w="159601"/>
                <a:gridCol w="159601"/>
                <a:gridCol w="159601"/>
                <a:gridCol w="159601"/>
                <a:gridCol w="159601"/>
                <a:gridCol w="159601"/>
                <a:gridCol w="159601"/>
                <a:gridCol w="159601"/>
                <a:gridCol w="159601"/>
                <a:gridCol w="159601"/>
                <a:gridCol w="159601"/>
                <a:gridCol w="159601"/>
                <a:gridCol w="159601"/>
                <a:gridCol w="159601"/>
                <a:gridCol w="159601"/>
                <a:gridCol w="159601"/>
                <a:gridCol w="1188565"/>
              </a:tblGrid>
              <a:tr h="54032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4.6419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5.1960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5.0680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5.2566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5.1442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3.7540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4.9816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4.2895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4.6706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4.9486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4.8713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3.9825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4.2895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3.9825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4.4949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4.8274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5.2037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4.6280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4.6280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5.2037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4.8274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4.4949</a:t>
                      </a: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3.9825</a:t>
                      </a: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4.2895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3.9825</a:t>
                      </a: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00" dirty="0" smtClean="0">
                          <a:effectLst/>
                        </a:rPr>
                        <a:t>4.8713</a:t>
                      </a:r>
                      <a:endParaRPr lang="zh-CN" altLang="zh-CN" sz="90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4.9486</a:t>
                      </a: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4.6706</a:t>
                      </a: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4.2895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00" dirty="0" smtClean="0">
                          <a:effectLst/>
                        </a:rPr>
                        <a:t>4.9816</a:t>
                      </a:r>
                      <a:endParaRPr lang="zh-CN" altLang="zh-CN" sz="90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3.7540</a:t>
                      </a: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5.1442</a:t>
                      </a: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5.2566</a:t>
                      </a: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5.0680</a:t>
                      </a: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5.1960</a:t>
                      </a: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4.6419</a:t>
                      </a: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RU26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</a:tr>
              <a:tr h="362513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4.4756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4.1334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4.4544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4.4096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4.3064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4.5803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4.3063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4.4896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4.4896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4.3063</a:t>
                      </a: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4.5803</a:t>
                      </a: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4.3064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4.4096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4.4544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4.1334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4.4756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RU52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</a:tr>
              <a:tr h="184697"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4.7971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4.9860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5.1920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4.8907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4.8907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5.1920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4.8960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4.7971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RU106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</a:tr>
              <a:tr h="184697"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5.3570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5.4249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5.4249</a:t>
                      </a: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5.3570</a:t>
                      </a: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RU242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</a:tr>
              <a:tr h="184697">
                <a:tc gridSpan="18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5.5066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5.5066</a:t>
                      </a: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RU484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</a:tr>
              <a:tr h="184697">
                <a:tc gridSpan="36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5.7787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RU996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</a:tr>
              <a:tr h="184697"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5.1865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5.1216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5.1216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5.1865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RU26+RU52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</a:tr>
              <a:tr h="184697"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5.9815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5.8047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5.8047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5.9815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RU26+RU106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</a:tr>
              <a:tr h="184697"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6.9761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6.7322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6.7322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6.9761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RU242+RU484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46" marR="8846" marT="8846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534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463092"/>
            <a:ext cx="7770813" cy="106521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P2: </a:t>
            </a:r>
            <a:r>
              <a:rPr lang="en-US" altLang="zh-CN" dirty="0" smtClean="0"/>
              <a:t>320MHz </a:t>
            </a:r>
            <a:r>
              <a:rPr lang="en-US" altLang="zh-CN" dirty="0"/>
              <a:t>2x EHT-LTF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24" name="TextBox 32"/>
          <p:cNvSpPr txBox="1"/>
          <p:nvPr/>
        </p:nvSpPr>
        <p:spPr>
          <a:xfrm>
            <a:off x="304800" y="1302603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Option 1 simulation results</a:t>
            </a:r>
            <a:r>
              <a:rPr lang="en-US" altLang="zh-CN" dirty="0">
                <a:solidFill>
                  <a:schemeClr val="tx1"/>
                </a:solidFill>
              </a:rPr>
              <a:t>:</a:t>
            </a:r>
            <a:endParaRPr lang="zh-CN" altLang="en-US" sz="8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/>
          </p:nvPr>
        </p:nvGraphicFramePr>
        <p:xfrm>
          <a:off x="457200" y="1828800"/>
          <a:ext cx="7498080" cy="19297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461708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/>
                        <a:t>4.4605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/>
                        <a:t>4.4605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/>
                        <a:t>4.4605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/>
                        <a:t>4.4605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/>
                        <a:t>4.4605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/>
                        <a:t>4.4605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/>
                        <a:t>4.4605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/>
                        <a:t>4.4605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/>
                        <a:t>4.4605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/>
                        <a:t>5.8494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/>
                        <a:t>6.9809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/>
                        <a:t>5.8494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/>
                        <a:t>6.9809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/>
                        <a:t>5.6374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/>
                        <a:t>4.7677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/>
                        <a:t>7.9454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4.7677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5.7625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5.8494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4.7677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7.9454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4.7677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/>
                        <a:t>5.6374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6.9809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5.8494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6.9809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5.8494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4.4605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4.4605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4.4605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4.4605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/>
                        <a:t>4.4605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4.4605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4.4605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/>
                        <a:t>4.4605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u="none" strike="noStrike" dirty="0"/>
                        <a:t>4.4605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15962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4.6942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4.6942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4.6942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4.6942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7.4339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7.4339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7.4339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5.9301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5.8786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7.4339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7.4339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7.4339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4.6942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4.6942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4.6942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4.6942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962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5.4199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5.4109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6.4299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6.7073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6.4895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6.4299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5.4109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5.4199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9624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5.5768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8.2385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7.3114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5.5768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9624">
                <a:tc gridSpan="18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7.3472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6.5837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9624">
                <a:tc gridSpan="36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6.5164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9624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5.9411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6.3682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6.3682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5.9411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9624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6.2519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6.6065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/>
                        <a:t>6.644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6.2519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9624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8.5628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8.6875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9.6763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/>
                        <a:t>8.1829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文本框 8"/>
          <p:cNvSpPr txBox="1"/>
          <p:nvPr/>
        </p:nvSpPr>
        <p:spPr>
          <a:xfrm>
            <a:off x="8080746" y="209122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8" name="文本框 9"/>
          <p:cNvSpPr txBox="1"/>
          <p:nvPr/>
        </p:nvSpPr>
        <p:spPr>
          <a:xfrm>
            <a:off x="8066330" y="22860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9" name="文本框 10"/>
          <p:cNvSpPr txBox="1"/>
          <p:nvPr/>
        </p:nvSpPr>
        <p:spPr>
          <a:xfrm>
            <a:off x="8066330" y="24384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0" name="文本框 11"/>
          <p:cNvSpPr txBox="1"/>
          <p:nvPr/>
        </p:nvSpPr>
        <p:spPr>
          <a:xfrm>
            <a:off x="8066330" y="26670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1" name="文本框 12"/>
          <p:cNvSpPr txBox="1"/>
          <p:nvPr/>
        </p:nvSpPr>
        <p:spPr>
          <a:xfrm>
            <a:off x="8080746" y="28194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2" name="文本框 13"/>
          <p:cNvSpPr txBox="1"/>
          <p:nvPr/>
        </p:nvSpPr>
        <p:spPr>
          <a:xfrm>
            <a:off x="8080746" y="299960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3" name="文本框 14"/>
          <p:cNvSpPr txBox="1"/>
          <p:nvPr/>
        </p:nvSpPr>
        <p:spPr>
          <a:xfrm>
            <a:off x="8080746" y="3200400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4" name="文本框 15"/>
          <p:cNvSpPr txBox="1"/>
          <p:nvPr/>
        </p:nvSpPr>
        <p:spPr>
          <a:xfrm>
            <a:off x="8080746" y="3352800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5" name="文本框 16"/>
          <p:cNvSpPr txBox="1"/>
          <p:nvPr/>
        </p:nvSpPr>
        <p:spPr>
          <a:xfrm>
            <a:off x="8080746" y="353300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6" name="TextBox 33"/>
          <p:cNvSpPr txBox="1"/>
          <p:nvPr/>
        </p:nvSpPr>
        <p:spPr>
          <a:xfrm>
            <a:off x="7978198" y="1680199"/>
            <a:ext cx="956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1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st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,2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nd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, 3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rd</a:t>
            </a:r>
            <a:r>
              <a:rPr lang="en-US" altLang="zh-CN" sz="1200" b="1" i="1" u="sng" dirty="0">
                <a:solidFill>
                  <a:srgbClr val="00B050"/>
                </a:solidFill>
              </a:rPr>
              <a:t>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&amp; 4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th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  <p:graphicFrame>
        <p:nvGraphicFramePr>
          <p:cNvPr id="17" name="表格 16"/>
          <p:cNvGraphicFramePr>
            <a:graphicFrameLocks noGrp="1"/>
          </p:cNvGraphicFramePr>
          <p:nvPr>
            <p:extLst/>
          </p:nvPr>
        </p:nvGraphicFramePr>
        <p:xfrm>
          <a:off x="457200" y="4189812"/>
          <a:ext cx="7461448" cy="2134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2681"/>
                <a:gridCol w="932681"/>
                <a:gridCol w="932681"/>
                <a:gridCol w="932681"/>
                <a:gridCol w="932681"/>
                <a:gridCol w="932681"/>
                <a:gridCol w="932681"/>
                <a:gridCol w="932681"/>
              </a:tblGrid>
              <a:tr h="17789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9.0793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9.991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10.714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10.931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9.0257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9.6559</a:t>
                      </a:r>
                    </a:p>
                  </a:txBody>
                  <a:tcPr marL="9525" marR="9525" marT="9525" marB="0" anchor="b"/>
                </a:tc>
              </a:tr>
              <a:tr h="17789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10.107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10.107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8.6961</a:t>
                      </a: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8.6961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789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8.9611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9.9059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9.5392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10.689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9.3293</a:t>
                      </a: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10.153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789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9.3124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10.461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9.6129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10.431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8.9207</a:t>
                      </a: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10.027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789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8.1092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9.0498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9.0633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9.8325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7.943</a:t>
                      </a: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9.079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789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7.9181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8.9584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9.0418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9.9572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8.2538</a:t>
                      </a: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8.8582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789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9.422</a:t>
                      </a: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9.4879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789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9.4879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9.422</a:t>
                      </a: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9.2012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789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9.422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9.4879</a:t>
                      </a: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9.2012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789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9.4879</a:t>
                      </a: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9.422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789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7.7723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9.1539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7.7919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9.0583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7.7723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9.1539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7.7919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9.0583</a:t>
                      </a:r>
                    </a:p>
                  </a:txBody>
                  <a:tcPr marL="9525" marR="9525" marT="9525" marB="0" anchor="b"/>
                </a:tc>
              </a:tr>
              <a:tr h="177899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 smtClean="0"/>
                        <a:t>10.1401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文本框 17"/>
          <p:cNvSpPr txBox="1">
            <a:spLocks noChangeArrowheads="1"/>
          </p:cNvSpPr>
          <p:nvPr/>
        </p:nvSpPr>
        <p:spPr bwMode="auto">
          <a:xfrm>
            <a:off x="8036322" y="5895201"/>
            <a:ext cx="10477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200" dirty="0">
                <a:solidFill>
                  <a:srgbClr val="0070C0"/>
                </a:solidFill>
              </a:rPr>
              <a:t>RU484+996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9" name="文本框 19"/>
          <p:cNvSpPr txBox="1">
            <a:spLocks noChangeArrowheads="1"/>
          </p:cNvSpPr>
          <p:nvPr/>
        </p:nvSpPr>
        <p:spPr bwMode="auto">
          <a:xfrm>
            <a:off x="7981702" y="4142601"/>
            <a:ext cx="16956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rgbClr val="0070C0"/>
                </a:solidFill>
              </a:rPr>
              <a:t>RU484+3x996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0" name="文本框 20"/>
          <p:cNvSpPr txBox="1">
            <a:spLocks noChangeArrowheads="1"/>
          </p:cNvSpPr>
          <p:nvPr/>
        </p:nvSpPr>
        <p:spPr bwMode="auto">
          <a:xfrm>
            <a:off x="8005763" y="4343400"/>
            <a:ext cx="11382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200" dirty="0">
                <a:solidFill>
                  <a:srgbClr val="0070C0"/>
                </a:solidFill>
              </a:rPr>
              <a:t>RU3x996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1" name="文本框 21"/>
          <p:cNvSpPr txBox="1">
            <a:spLocks noChangeArrowheads="1"/>
          </p:cNvSpPr>
          <p:nvPr/>
        </p:nvSpPr>
        <p:spPr bwMode="auto">
          <a:xfrm>
            <a:off x="8036322" y="6096000"/>
            <a:ext cx="11366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200" dirty="0">
                <a:solidFill>
                  <a:srgbClr val="0070C0"/>
                </a:solidFill>
              </a:rPr>
              <a:t>RU4x996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2" name="文本框 23"/>
          <p:cNvSpPr txBox="1">
            <a:spLocks noChangeArrowheads="1"/>
          </p:cNvSpPr>
          <p:nvPr/>
        </p:nvSpPr>
        <p:spPr bwMode="auto">
          <a:xfrm>
            <a:off x="8066951" y="5477737"/>
            <a:ext cx="14401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rgbClr val="0070C0"/>
                </a:solidFill>
              </a:rPr>
              <a:t>RU2x996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3" name="文本框 21"/>
          <p:cNvSpPr txBox="1">
            <a:spLocks noChangeArrowheads="1"/>
          </p:cNvSpPr>
          <p:nvPr/>
        </p:nvSpPr>
        <p:spPr bwMode="auto">
          <a:xfrm>
            <a:off x="8066951" y="4756291"/>
            <a:ext cx="14401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</a:t>
            </a:r>
            <a:r>
              <a:rPr lang="en-US" altLang="zh-CN" sz="1200" dirty="0">
                <a:solidFill>
                  <a:srgbClr val="0070C0"/>
                </a:solidFill>
              </a:rPr>
              <a:t>x</a:t>
            </a:r>
            <a:r>
              <a:rPr lang="en-US" altLang="zh-CN" sz="1200" dirty="0" smtClean="0">
                <a:solidFill>
                  <a:srgbClr val="0070C0"/>
                </a:solidFill>
              </a:rPr>
              <a:t>996+484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6" name="右大括号 25"/>
          <p:cNvSpPr/>
          <p:nvPr/>
        </p:nvSpPr>
        <p:spPr bwMode="auto">
          <a:xfrm>
            <a:off x="8022366" y="4528508"/>
            <a:ext cx="127627" cy="716874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右大括号 26"/>
          <p:cNvSpPr/>
          <p:nvPr/>
        </p:nvSpPr>
        <p:spPr bwMode="auto">
          <a:xfrm>
            <a:off x="8021066" y="5257800"/>
            <a:ext cx="127627" cy="716874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801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463092"/>
            <a:ext cx="7770813" cy="106521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P2: </a:t>
            </a:r>
            <a:r>
              <a:rPr lang="en-US" altLang="zh-CN" dirty="0" smtClean="0"/>
              <a:t>320MHz </a:t>
            </a:r>
            <a:r>
              <a:rPr lang="en-US" altLang="zh-CN" dirty="0"/>
              <a:t>2x EHT-LTF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graphicFrame>
        <p:nvGraphicFramePr>
          <p:cNvPr id="9" name="表格 4">
            <a:extLst>
              <a:ext uri="{FF2B5EF4-FFF2-40B4-BE49-F238E27FC236}">
                <a16:creationId xmlns="" xmlns:a16="http://schemas.microsoft.com/office/drawing/2014/main" id="{D07D55EE-BA09-4EC5-A00B-83B85350100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97349" y="1749951"/>
          <a:ext cx="7769894" cy="21463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8908">
                  <a:extLst>
                    <a:ext uri="{9D8B030D-6E8A-4147-A177-3AD203B41FA5}">
                      <a16:colId xmlns="" xmlns:a16="http://schemas.microsoft.com/office/drawing/2014/main" val="1336365833"/>
                    </a:ext>
                  </a:extLst>
                </a:gridCol>
                <a:gridCol w="226222">
                  <a:extLst>
                    <a:ext uri="{9D8B030D-6E8A-4147-A177-3AD203B41FA5}">
                      <a16:colId xmlns="" xmlns:a16="http://schemas.microsoft.com/office/drawing/2014/main" val="2253560681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2208312424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1035750199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3213815684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414361241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2846801597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1371559268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381340487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507837514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1504579913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1915559015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1592016106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1265157810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2933467834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591306176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744958852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3812108957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1736187359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1773309824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731475524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4200065676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2398851774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1990198102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4180749162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1879820736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3492788068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3383324129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3978142683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3423321514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2383122109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831345112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3447287411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4212931114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1963877552"/>
                    </a:ext>
                  </a:extLst>
                </a:gridCol>
                <a:gridCol w="214846">
                  <a:extLst>
                    <a:ext uri="{9D8B030D-6E8A-4147-A177-3AD203B41FA5}">
                      <a16:colId xmlns="" xmlns:a16="http://schemas.microsoft.com/office/drawing/2014/main" val="717510068"/>
                    </a:ext>
                  </a:extLst>
                </a:gridCol>
              </a:tblGrid>
              <a:tr h="23686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5.6374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7.9454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7.9454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5.6374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3176992585"/>
                  </a:ext>
                </a:extLst>
              </a:tr>
              <a:tr h="236864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5.8786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5.8786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75308790"/>
                  </a:ext>
                </a:extLst>
              </a:tr>
              <a:tr h="236864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5.4199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5.4109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6.4299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6.4895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6.4895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6.4299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5.4109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5.4199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09509826"/>
                  </a:ext>
                </a:extLst>
              </a:tr>
              <a:tr h="236864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5.5768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7.3876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7.3114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5.5768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65380444"/>
                  </a:ext>
                </a:extLst>
              </a:tr>
              <a:tr h="236864"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6.8645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6.5837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29593153"/>
                  </a:ext>
                </a:extLst>
              </a:tr>
              <a:tr h="236864">
                <a:tc gridSpan="36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7.4709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0703709"/>
                  </a:ext>
                </a:extLst>
              </a:tr>
              <a:tr h="236864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5.9411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6.3682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6.3682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5.9411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62169272"/>
                  </a:ext>
                </a:extLst>
              </a:tr>
              <a:tr h="236864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6.2519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6.644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6.644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6.2519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21729838"/>
                  </a:ext>
                </a:extLst>
              </a:tr>
              <a:tr h="236864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7.9972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8.0269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9.0745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8.1309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87104145"/>
                  </a:ext>
                </a:extLst>
              </a:tr>
            </a:tbl>
          </a:graphicData>
        </a:graphic>
      </p:graphicFrame>
      <p:sp>
        <p:nvSpPr>
          <p:cNvPr id="10" name="文本框 8"/>
          <p:cNvSpPr txBox="1"/>
          <p:nvPr/>
        </p:nvSpPr>
        <p:spPr>
          <a:xfrm>
            <a:off x="8235434" y="17810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1" name="文本框 9"/>
          <p:cNvSpPr txBox="1"/>
          <p:nvPr/>
        </p:nvSpPr>
        <p:spPr>
          <a:xfrm>
            <a:off x="8233146" y="1980463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2" name="文本框 10"/>
          <p:cNvSpPr txBox="1"/>
          <p:nvPr/>
        </p:nvSpPr>
        <p:spPr>
          <a:xfrm>
            <a:off x="8233146" y="22137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3" name="文本框 11"/>
          <p:cNvSpPr txBox="1"/>
          <p:nvPr/>
        </p:nvSpPr>
        <p:spPr>
          <a:xfrm>
            <a:off x="8233146" y="249799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4" name="文本框 12"/>
          <p:cNvSpPr txBox="1"/>
          <p:nvPr/>
        </p:nvSpPr>
        <p:spPr>
          <a:xfrm>
            <a:off x="8233146" y="27474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5" name="文本框 13"/>
          <p:cNvSpPr txBox="1"/>
          <p:nvPr/>
        </p:nvSpPr>
        <p:spPr>
          <a:xfrm>
            <a:off x="8233146" y="3004015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6" name="文本框 14"/>
          <p:cNvSpPr txBox="1"/>
          <p:nvPr/>
        </p:nvSpPr>
        <p:spPr>
          <a:xfrm>
            <a:off x="8233146" y="326829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7" name="文本框 15"/>
          <p:cNvSpPr txBox="1"/>
          <p:nvPr/>
        </p:nvSpPr>
        <p:spPr>
          <a:xfrm>
            <a:off x="8231436" y="349300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8" name="文本框 16"/>
          <p:cNvSpPr txBox="1"/>
          <p:nvPr/>
        </p:nvSpPr>
        <p:spPr>
          <a:xfrm>
            <a:off x="8231436" y="376160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4" name="TextBox 32"/>
          <p:cNvSpPr txBox="1"/>
          <p:nvPr/>
        </p:nvSpPr>
        <p:spPr>
          <a:xfrm>
            <a:off x="304800" y="1302603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Option 2 simulation results:</a:t>
            </a:r>
          </a:p>
          <a:p>
            <a:pPr algn="ctr" defTabSz="914400" eaLnBrk="1" fontAlgn="b" hangingPunct="1"/>
            <a:endParaRPr lang="zh-CN" altLang="en-US" sz="8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5" name="TextBox 33"/>
          <p:cNvSpPr txBox="1"/>
          <p:nvPr/>
        </p:nvSpPr>
        <p:spPr>
          <a:xfrm>
            <a:off x="8167243" y="1561363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1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st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  <p:graphicFrame>
        <p:nvGraphicFramePr>
          <p:cNvPr id="26" name="表格 6">
            <a:extLst>
              <a:ext uri="{FF2B5EF4-FFF2-40B4-BE49-F238E27FC236}">
                <a16:creationId xmlns="" xmlns:a16="http://schemas.microsoft.com/office/drawing/2014/main" id="{BCA37DC2-0396-4DF4-A724-CD26E0141EA6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97349" y="4138781"/>
          <a:ext cx="7769893" cy="22621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9258">
                  <a:extLst>
                    <a:ext uri="{9D8B030D-6E8A-4147-A177-3AD203B41FA5}">
                      <a16:colId xmlns="" xmlns:a16="http://schemas.microsoft.com/office/drawing/2014/main" val="2931738884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2181523005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2678147804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3444302706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2336816827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2281965469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1346335199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4020377337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91973072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1455219129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1924595846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2086946695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1347135433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865169883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4045328626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4255098086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2495018016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950069634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1638278228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1479637828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3103625794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3688076933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1494991300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1104856158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3612453517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3761814601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307031294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3959995431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1352179724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301125220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3287771517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1198527855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3267420778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2654098569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2340784150"/>
                    </a:ext>
                  </a:extLst>
                </a:gridCol>
                <a:gridCol w="215161">
                  <a:extLst>
                    <a:ext uri="{9D8B030D-6E8A-4147-A177-3AD203B41FA5}">
                      <a16:colId xmlns="" xmlns:a16="http://schemas.microsoft.com/office/drawing/2014/main" val="3834134847"/>
                    </a:ext>
                  </a:extLst>
                </a:gridCol>
              </a:tblGrid>
              <a:tr h="251335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5.6374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7.9454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5.7625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7.9454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5.6374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78220392"/>
                  </a:ext>
                </a:extLst>
              </a:tr>
              <a:tr h="251335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5.9301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5.8786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68440426"/>
                  </a:ext>
                </a:extLst>
              </a:tr>
              <a:tr h="251335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5.4199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6.4299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6.7073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6.4895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6.4299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5.4199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71809136"/>
                  </a:ext>
                </a:extLst>
              </a:tr>
              <a:tr h="251335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5.5768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8.2385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7.3114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5.5768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50529090"/>
                  </a:ext>
                </a:extLst>
              </a:tr>
              <a:tr h="251335"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7.3472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6.5837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84291970"/>
                  </a:ext>
                </a:extLst>
              </a:tr>
              <a:tr h="251335">
                <a:tc gridSpan="36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6.5164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14484122"/>
                  </a:ext>
                </a:extLst>
              </a:tr>
              <a:tr h="251335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5.9411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6.3682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6.3682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5.9411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18634227"/>
                  </a:ext>
                </a:extLst>
              </a:tr>
              <a:tr h="251335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6.2519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6.6065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6.644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6.2519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59149704"/>
                  </a:ext>
                </a:extLst>
              </a:tr>
              <a:tr h="251335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8.5628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8.6875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9.6763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8.1829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68909240"/>
                  </a:ext>
                </a:extLst>
              </a:tr>
            </a:tbl>
          </a:graphicData>
        </a:graphic>
      </p:graphicFrame>
      <p:sp>
        <p:nvSpPr>
          <p:cNvPr id="27" name="文本框 8"/>
          <p:cNvSpPr txBox="1"/>
          <p:nvPr/>
        </p:nvSpPr>
        <p:spPr>
          <a:xfrm>
            <a:off x="8233598" y="42194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8" name="文本框 9"/>
          <p:cNvSpPr txBox="1"/>
          <p:nvPr/>
        </p:nvSpPr>
        <p:spPr>
          <a:xfrm>
            <a:off x="8231310" y="4418863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9" name="文本框 10"/>
          <p:cNvSpPr txBox="1"/>
          <p:nvPr/>
        </p:nvSpPr>
        <p:spPr>
          <a:xfrm>
            <a:off x="8231310" y="46521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0" name="文本框 11"/>
          <p:cNvSpPr txBox="1"/>
          <p:nvPr/>
        </p:nvSpPr>
        <p:spPr>
          <a:xfrm>
            <a:off x="8231310" y="493639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1" name="文本框 12"/>
          <p:cNvSpPr txBox="1"/>
          <p:nvPr/>
        </p:nvSpPr>
        <p:spPr>
          <a:xfrm>
            <a:off x="8231310" y="51858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2" name="文本框 13"/>
          <p:cNvSpPr txBox="1"/>
          <p:nvPr/>
        </p:nvSpPr>
        <p:spPr>
          <a:xfrm>
            <a:off x="8231310" y="5442415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3" name="文本框 14"/>
          <p:cNvSpPr txBox="1"/>
          <p:nvPr/>
        </p:nvSpPr>
        <p:spPr>
          <a:xfrm>
            <a:off x="8231310" y="570669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4" name="文本框 15"/>
          <p:cNvSpPr txBox="1"/>
          <p:nvPr/>
        </p:nvSpPr>
        <p:spPr>
          <a:xfrm>
            <a:off x="8229600" y="593140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5" name="文本框 16"/>
          <p:cNvSpPr txBox="1"/>
          <p:nvPr/>
        </p:nvSpPr>
        <p:spPr>
          <a:xfrm>
            <a:off x="8229600" y="620000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6" name="TextBox 33"/>
          <p:cNvSpPr txBox="1"/>
          <p:nvPr/>
        </p:nvSpPr>
        <p:spPr>
          <a:xfrm>
            <a:off x="7777658" y="390271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2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nd</a:t>
            </a:r>
            <a:r>
              <a:rPr lang="en-US" altLang="zh-CN" sz="1200" b="1" i="1" u="sng" dirty="0">
                <a:solidFill>
                  <a:srgbClr val="00B050"/>
                </a:solidFill>
              </a:rPr>
              <a:t> &amp; 4</a:t>
            </a:r>
            <a:r>
              <a:rPr lang="en-US" altLang="zh-CN" sz="1200" b="1" i="1" u="sng" baseline="30000" dirty="0">
                <a:solidFill>
                  <a:srgbClr val="00B050"/>
                </a:solidFill>
              </a:rPr>
              <a:t>th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 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48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463092"/>
            <a:ext cx="7770813" cy="1065213"/>
          </a:xfrm>
        </p:spPr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</a:rPr>
              <a:t>P2: </a:t>
            </a:r>
            <a:r>
              <a:rPr lang="en-US" altLang="zh-CN" dirty="0" smtClean="0"/>
              <a:t>320MHz </a:t>
            </a:r>
            <a:r>
              <a:rPr lang="en-US" altLang="zh-CN" dirty="0"/>
              <a:t>2x EHT-LTF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0" name="文本框 8"/>
          <p:cNvSpPr txBox="1"/>
          <p:nvPr/>
        </p:nvSpPr>
        <p:spPr>
          <a:xfrm>
            <a:off x="8235434" y="159126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1" name="文本框 9"/>
          <p:cNvSpPr txBox="1"/>
          <p:nvPr/>
        </p:nvSpPr>
        <p:spPr>
          <a:xfrm>
            <a:off x="8233146" y="17907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2" name="文本框 10"/>
          <p:cNvSpPr txBox="1"/>
          <p:nvPr/>
        </p:nvSpPr>
        <p:spPr>
          <a:xfrm>
            <a:off x="8233146" y="2024029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3" name="文本框 11"/>
          <p:cNvSpPr txBox="1"/>
          <p:nvPr/>
        </p:nvSpPr>
        <p:spPr>
          <a:xfrm>
            <a:off x="8233146" y="230823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4" name="文本框 12"/>
          <p:cNvSpPr txBox="1"/>
          <p:nvPr/>
        </p:nvSpPr>
        <p:spPr>
          <a:xfrm>
            <a:off x="8233146" y="2505038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5" name="文本框 13"/>
          <p:cNvSpPr txBox="1"/>
          <p:nvPr/>
        </p:nvSpPr>
        <p:spPr>
          <a:xfrm>
            <a:off x="8233146" y="278203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6" name="文本框 14"/>
          <p:cNvSpPr txBox="1"/>
          <p:nvPr/>
        </p:nvSpPr>
        <p:spPr>
          <a:xfrm>
            <a:off x="8233146" y="301063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7" name="文本框 15"/>
          <p:cNvSpPr txBox="1"/>
          <p:nvPr/>
        </p:nvSpPr>
        <p:spPr>
          <a:xfrm>
            <a:off x="8231436" y="323923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8" name="文本框 16"/>
          <p:cNvSpPr txBox="1"/>
          <p:nvPr/>
        </p:nvSpPr>
        <p:spPr>
          <a:xfrm>
            <a:off x="8231436" y="3467837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4" name="TextBox 32"/>
          <p:cNvSpPr txBox="1"/>
          <p:nvPr/>
        </p:nvSpPr>
        <p:spPr>
          <a:xfrm>
            <a:off x="304800" y="1219200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Option 2 simulation results:</a:t>
            </a:r>
          </a:p>
          <a:p>
            <a:pPr algn="ctr" defTabSz="914400" eaLnBrk="1" fontAlgn="b" hangingPunct="1"/>
            <a:endParaRPr lang="zh-CN" altLang="en-US" sz="8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5" name="TextBox 33"/>
          <p:cNvSpPr txBox="1"/>
          <p:nvPr/>
        </p:nvSpPr>
        <p:spPr>
          <a:xfrm>
            <a:off x="8167243" y="1371600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3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rd</a:t>
            </a:r>
            <a:r>
              <a:rPr lang="en-US" altLang="zh-CN" sz="1200" b="1" i="1" u="sng" dirty="0">
                <a:solidFill>
                  <a:srgbClr val="00B050"/>
                </a:solidFill>
              </a:rPr>
              <a:t>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  <p:graphicFrame>
        <p:nvGraphicFramePr>
          <p:cNvPr id="37" name="表格 6">
            <a:extLst>
              <a:ext uri="{FF2B5EF4-FFF2-40B4-BE49-F238E27FC236}">
                <a16:creationId xmlns="" xmlns:a16="http://schemas.microsoft.com/office/drawing/2014/main" id="{297FD313-C9C9-4D98-BBF2-911CCD1C322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01335" y="1676400"/>
          <a:ext cx="7748658" cy="2068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8603">
                  <a:extLst>
                    <a:ext uri="{9D8B030D-6E8A-4147-A177-3AD203B41FA5}">
                      <a16:colId xmlns="" xmlns:a16="http://schemas.microsoft.com/office/drawing/2014/main" val="2991031768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4001606891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2727701268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1740134754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574068062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4021819001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778638383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730285695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1403104502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2188027602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1566443773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4192533338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2017368946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45914759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1292058445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1265030094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2226594992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2593495834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2719152691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2643742754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1686032282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2182205444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2706798869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2232126902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3723643267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2600759576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4271685027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1435516696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2671853195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1695595398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3210165112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4033054820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232056484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2003985670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3499980677"/>
                    </a:ext>
                  </a:extLst>
                </a:gridCol>
                <a:gridCol w="214573">
                  <a:extLst>
                    <a:ext uri="{9D8B030D-6E8A-4147-A177-3AD203B41FA5}">
                      <a16:colId xmlns="" xmlns:a16="http://schemas.microsoft.com/office/drawing/2014/main" val="691284187"/>
                    </a:ext>
                  </a:extLst>
                </a:gridCol>
              </a:tblGrid>
              <a:tr h="227113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5.6374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7.9454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5.7625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7.9454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5.6374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99883646"/>
                  </a:ext>
                </a:extLst>
              </a:tr>
              <a:tr h="227113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5.9301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5.8786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67423645"/>
                  </a:ext>
                </a:extLst>
              </a:tr>
              <a:tr h="227113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5.4199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6.4299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6.7073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6.4895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6.4299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5.4199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83696927"/>
                  </a:ext>
                </a:extLst>
              </a:tr>
              <a:tr h="227113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5.5768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8.2385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7.3114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5.5768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87667150"/>
                  </a:ext>
                </a:extLst>
              </a:tr>
              <a:tr h="227113"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7.4499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6.5837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16565468"/>
                  </a:ext>
                </a:extLst>
              </a:tr>
              <a:tr h="227113">
                <a:tc gridSpan="36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8.6291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95886343"/>
                  </a:ext>
                </a:extLst>
              </a:tr>
              <a:tr h="227113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5.9411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6.3682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6.3682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5.9411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32512887"/>
                  </a:ext>
                </a:extLst>
              </a:tr>
              <a:tr h="227113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6.2519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6.6065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6.644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6.2519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46533510"/>
                  </a:ext>
                </a:extLst>
              </a:tr>
              <a:tr h="227113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7.9972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8.6875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8.6909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8.3240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21443763"/>
                  </a:ext>
                </a:extLst>
              </a:tr>
            </a:tbl>
          </a:graphicData>
        </a:graphic>
      </p:graphicFrame>
      <p:graphicFrame>
        <p:nvGraphicFramePr>
          <p:cNvPr id="44" name="表格 43"/>
          <p:cNvGraphicFramePr>
            <a:graphicFrameLocks noGrp="1"/>
          </p:cNvGraphicFramePr>
          <p:nvPr>
            <p:extLst/>
          </p:nvPr>
        </p:nvGraphicFramePr>
        <p:xfrm>
          <a:off x="539554" y="4038600"/>
          <a:ext cx="7461448" cy="23900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2681"/>
                <a:gridCol w="932681"/>
                <a:gridCol w="932681"/>
                <a:gridCol w="932681"/>
                <a:gridCol w="932681"/>
                <a:gridCol w="932681"/>
                <a:gridCol w="932681"/>
                <a:gridCol w="932681"/>
              </a:tblGrid>
              <a:tr h="19916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9.9503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9.4954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9.3479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9.0787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9.834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8.7716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9.4144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9.5244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19916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8.7827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9.2171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8.7827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8.8965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16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9.7038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9.3527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8.3182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8.8433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9.4922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9.3837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16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9.3124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9.8853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8.8523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8.8747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8.2622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9.6814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16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9.0595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10.043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8.7657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9.0575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8.9771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9.0549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16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8.5889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9.4114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9.0418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9.8471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8.6334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8.8241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16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>
                          <a:solidFill>
                            <a:srgbClr val="FF0000"/>
                          </a:solidFill>
                        </a:rPr>
                        <a:t>10.047</a:t>
                      </a:r>
                      <a:endParaRPr lang="en-US" altLang="zh-CN" sz="1000" b="0" i="0" u="none" strike="noStrike" dirty="0">
                        <a:solidFill>
                          <a:srgbClr val="FF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7.9376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8.9745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16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9.4879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7.9376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7.8418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16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8.6498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8.9745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7.8418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16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>
                          <a:solidFill>
                            <a:srgbClr val="FF0000"/>
                          </a:solidFill>
                        </a:rPr>
                        <a:t>10.047</a:t>
                      </a:r>
                      <a:endParaRPr lang="en-US" altLang="zh-CN" sz="1000" b="0" i="0" u="none" strike="noStrike" dirty="0">
                        <a:solidFill>
                          <a:srgbClr val="FF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9.4879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8.6498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16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7.7723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9.0647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8.4855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9.9838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7.7723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8.0424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9.9091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7.9129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199167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/>
                        <a:t>9.589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5" name="文本框 17"/>
          <p:cNvSpPr txBox="1">
            <a:spLocks noChangeArrowheads="1"/>
          </p:cNvSpPr>
          <p:nvPr/>
        </p:nvSpPr>
        <p:spPr bwMode="auto">
          <a:xfrm>
            <a:off x="8036322" y="6042913"/>
            <a:ext cx="10477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200" dirty="0">
                <a:solidFill>
                  <a:srgbClr val="0070C0"/>
                </a:solidFill>
              </a:rPr>
              <a:t>RU484+996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46" name="文本框 19"/>
          <p:cNvSpPr txBox="1">
            <a:spLocks noChangeArrowheads="1"/>
          </p:cNvSpPr>
          <p:nvPr/>
        </p:nvSpPr>
        <p:spPr bwMode="auto">
          <a:xfrm>
            <a:off x="7981702" y="3962400"/>
            <a:ext cx="16956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rgbClr val="0070C0"/>
                </a:solidFill>
              </a:rPr>
              <a:t>RU484+3x996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47" name="文本框 20"/>
          <p:cNvSpPr txBox="1">
            <a:spLocks noChangeArrowheads="1"/>
          </p:cNvSpPr>
          <p:nvPr/>
        </p:nvSpPr>
        <p:spPr bwMode="auto">
          <a:xfrm>
            <a:off x="8005763" y="4191000"/>
            <a:ext cx="11382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200" dirty="0">
                <a:solidFill>
                  <a:srgbClr val="0070C0"/>
                </a:solidFill>
              </a:rPr>
              <a:t>RU3x996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48" name="文本框 21"/>
          <p:cNvSpPr txBox="1">
            <a:spLocks noChangeArrowheads="1"/>
          </p:cNvSpPr>
          <p:nvPr/>
        </p:nvSpPr>
        <p:spPr bwMode="auto">
          <a:xfrm>
            <a:off x="8036322" y="6200001"/>
            <a:ext cx="11366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200" dirty="0">
                <a:solidFill>
                  <a:srgbClr val="0070C0"/>
                </a:solidFill>
              </a:rPr>
              <a:t>RU4x996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49" name="文本框 23"/>
          <p:cNvSpPr txBox="1">
            <a:spLocks noChangeArrowheads="1"/>
          </p:cNvSpPr>
          <p:nvPr/>
        </p:nvSpPr>
        <p:spPr bwMode="auto">
          <a:xfrm>
            <a:off x="8066951" y="5491342"/>
            <a:ext cx="14401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rgbClr val="0070C0"/>
                </a:solidFill>
              </a:rPr>
              <a:t>RU2x996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50" name="文本框 21"/>
          <p:cNvSpPr txBox="1">
            <a:spLocks noChangeArrowheads="1"/>
          </p:cNvSpPr>
          <p:nvPr/>
        </p:nvSpPr>
        <p:spPr bwMode="auto">
          <a:xfrm>
            <a:off x="8066951" y="4680091"/>
            <a:ext cx="14401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</a:t>
            </a:r>
            <a:r>
              <a:rPr lang="en-US" altLang="zh-CN" sz="1200" dirty="0">
                <a:solidFill>
                  <a:srgbClr val="0070C0"/>
                </a:solidFill>
              </a:rPr>
              <a:t>x</a:t>
            </a:r>
            <a:r>
              <a:rPr lang="en-US" altLang="zh-CN" sz="1200" dirty="0" smtClean="0">
                <a:solidFill>
                  <a:srgbClr val="0070C0"/>
                </a:solidFill>
              </a:rPr>
              <a:t>996+484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6" name="右大括号 25"/>
          <p:cNvSpPr/>
          <p:nvPr/>
        </p:nvSpPr>
        <p:spPr bwMode="auto">
          <a:xfrm>
            <a:off x="8022366" y="4452308"/>
            <a:ext cx="127627" cy="716874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右大括号 26"/>
          <p:cNvSpPr/>
          <p:nvPr/>
        </p:nvSpPr>
        <p:spPr bwMode="auto">
          <a:xfrm>
            <a:off x="8021066" y="5271405"/>
            <a:ext cx="127627" cy="716874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08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579294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New Sequences </a:t>
            </a:r>
            <a:r>
              <a:rPr lang="en-US" altLang="zh-CN" dirty="0" smtClean="0">
                <a:solidFill>
                  <a:srgbClr val="0070C0"/>
                </a:solidFill>
              </a:rPr>
              <a:t>P2</a:t>
            </a:r>
            <a:r>
              <a:rPr lang="en-US" altLang="zh-CN" dirty="0" smtClean="0"/>
              <a:t>: </a:t>
            </a:r>
            <a:r>
              <a:rPr lang="en-US" altLang="zh-CN" dirty="0"/>
              <a:t>Simulation Results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005083"/>
              </p:ext>
            </p:extLst>
          </p:nvPr>
        </p:nvGraphicFramePr>
        <p:xfrm>
          <a:off x="1411284" y="2209800"/>
          <a:ext cx="5867407" cy="283294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15453"/>
                <a:gridCol w="515453"/>
                <a:gridCol w="515453"/>
                <a:gridCol w="515454"/>
                <a:gridCol w="515454"/>
                <a:gridCol w="515453"/>
                <a:gridCol w="515454"/>
                <a:gridCol w="515453"/>
                <a:gridCol w="1743780"/>
              </a:tblGrid>
              <a:tr h="18435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8.5730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8.6474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100" dirty="0" smtClean="0">
                          <a:solidFill>
                            <a:srgbClr val="FF0000"/>
                          </a:solidFill>
                          <a:effectLst/>
                        </a:rPr>
                        <a:t>9.4816</a:t>
                      </a:r>
                      <a:endParaRPr lang="zh-CN" sz="10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tx1"/>
                          </a:solidFill>
                          <a:effectLst/>
                        </a:rPr>
                        <a:t>9.4493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tx1"/>
                          </a:solidFill>
                          <a:effectLst/>
                        </a:rPr>
                        <a:t>9.4493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9.4816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8.6474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8.5370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effectLst/>
                        </a:rPr>
                        <a:t>RU484+3*RU996</a:t>
                      </a:r>
                      <a:endParaRPr lang="zh-CN" sz="105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</a:tr>
              <a:tr h="18435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+mn-lt"/>
                        </a:rPr>
                        <a:t>9.0403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+mn-lt"/>
                        </a:rPr>
                        <a:t>9.0403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+mn-lt"/>
                        </a:rPr>
                        <a:t>7.7216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+mn-lt"/>
                        </a:rPr>
                        <a:t>7.7216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effectLst/>
                        </a:rPr>
                        <a:t>3*RU996</a:t>
                      </a:r>
                      <a:endParaRPr lang="zh-CN" sz="105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</a:tr>
              <a:tr h="18435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8.4307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8.5269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9.1371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9.1493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8.9239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8.9006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effectLst/>
                        </a:rPr>
                        <a:t>RU484+2*RU996</a:t>
                      </a:r>
                      <a:endParaRPr lang="zh-CN" sz="105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</a:tr>
              <a:tr h="18435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8.9006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8.9239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9.1493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9.1371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8.5269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8.4307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435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7.5159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7.6273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8.6393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8.3794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7.4898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7.5082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435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7.5082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7.4898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8.3794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8.6393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7.6273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7.5159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4359"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8.4047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8.5372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zh-CN" sz="1000" dirty="0" smtClean="0">
                          <a:latin typeface="+mn-lt"/>
                        </a:rPr>
                        <a:t>8.5134</a:t>
                      </a:r>
                      <a:endParaRPr lang="zh-CN" altLang="en-US" sz="1000" dirty="0">
                        <a:latin typeface="+mn-lt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2">
                  <a:txBody>
                    <a:bodyPr/>
                    <a:lstStyle/>
                    <a:p>
                      <a:endParaRPr lang="zh-CN" altLang="en-US" sz="1000" dirty="0">
                        <a:latin typeface="+mn-lt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effectLst/>
                        </a:rPr>
                        <a:t>2*RU996</a:t>
                      </a:r>
                      <a:endParaRPr lang="zh-CN" sz="105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</a:tr>
              <a:tr h="184359"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8.5134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8.5372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zh-CN" sz="1000" dirty="0" smtClean="0">
                          <a:latin typeface="+mn-lt"/>
                        </a:rPr>
                        <a:t>8.4047</a:t>
                      </a:r>
                      <a:endParaRPr lang="zh-CN" altLang="en-US" sz="1000" dirty="0">
                        <a:latin typeface="+mn-lt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2">
                  <a:txBody>
                    <a:bodyPr/>
                    <a:lstStyle/>
                    <a:p>
                      <a:endParaRPr lang="zh-CN" altLang="en-US" sz="1000" dirty="0">
                        <a:latin typeface="+mn-lt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4359"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8.5628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8.5134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zh-CN" sz="1000" dirty="0" smtClean="0">
                          <a:latin typeface="+mn-lt"/>
                        </a:rPr>
                        <a:t>8.4047</a:t>
                      </a:r>
                      <a:endParaRPr lang="zh-CN" altLang="en-US" sz="1000" dirty="0">
                        <a:latin typeface="+mn-lt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2">
                  <a:txBody>
                    <a:bodyPr/>
                    <a:lstStyle/>
                    <a:p>
                      <a:endParaRPr lang="zh-CN" altLang="en-US" sz="1000" dirty="0">
                        <a:latin typeface="+mn-lt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4359"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8.4047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8.5134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zh-CN" sz="1000" dirty="0" smtClean="0">
                          <a:latin typeface="+mn-lt"/>
                        </a:rPr>
                        <a:t>8.5628</a:t>
                      </a:r>
                      <a:endParaRPr lang="zh-CN" altLang="en-US" sz="1000" dirty="0">
                        <a:latin typeface="+mn-lt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2">
                  <a:txBody>
                    <a:bodyPr/>
                    <a:lstStyle/>
                    <a:p>
                      <a:endParaRPr lang="zh-CN" altLang="en-US" sz="1000" dirty="0">
                        <a:latin typeface="+mn-lt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435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+mn-lt"/>
                        </a:rPr>
                        <a:t>7.5193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+mn-lt"/>
                        </a:rPr>
                        <a:t>7.5032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+mn-lt"/>
                        </a:rPr>
                        <a:t>7.5032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+mn-lt"/>
                        </a:rPr>
                        <a:t>7.5193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+mn-lt"/>
                        </a:rPr>
                        <a:t>7.5193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7.5032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+mn-lt"/>
                        </a:rPr>
                        <a:t>7.5032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+mn-lt"/>
                        </a:rPr>
                        <a:t>7.5193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effectLst/>
                        </a:rPr>
                        <a:t>RU484+RU996</a:t>
                      </a:r>
                      <a:endParaRPr lang="zh-CN" sz="105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</a:tr>
              <a:tr h="184359">
                <a:tc gridSpan="8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+mn-lt"/>
                        </a:rPr>
                        <a:t>9.0743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effectLst/>
                        </a:rPr>
                        <a:t>4*RU996</a:t>
                      </a:r>
                      <a:endParaRPr lang="zh-CN" sz="105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373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b="0" dirty="0"/>
              <a:t>In this contribution, </a:t>
            </a:r>
            <a:r>
              <a:rPr lang="en-GB" altLang="zh-CN" b="0" dirty="0" smtClean="0"/>
              <a:t>2x </a:t>
            </a:r>
            <a:r>
              <a:rPr lang="en-GB" altLang="zh-CN" b="0" dirty="0"/>
              <a:t>EHT-LTF sequences in</a:t>
            </a:r>
          </a:p>
          <a:p>
            <a:r>
              <a:rPr lang="en-GB" altLang="zh-CN" b="0" dirty="0"/>
              <a:t>320MHz/160+160 transmission are proposed.</a:t>
            </a:r>
            <a:endParaRPr lang="en-US" altLang="zh-CN" b="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60214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b="0" dirty="0"/>
              <a:t>[</a:t>
            </a:r>
            <a:r>
              <a:rPr lang="en-US" altLang="zh-CN" sz="1600" b="0" dirty="0" smtClean="0"/>
              <a:t>1] </a:t>
            </a:r>
            <a:r>
              <a:rPr lang="en-US" altLang="zh-CN" sz="1600" b="0" dirty="0" err="1" smtClean="0"/>
              <a:t>Dandan</a:t>
            </a:r>
            <a:r>
              <a:rPr lang="en-US" altLang="zh-CN" sz="1600" b="0" dirty="0" smtClean="0"/>
              <a:t> Liang, </a:t>
            </a:r>
            <a:r>
              <a:rPr lang="en-US" altLang="zh-CN" sz="1600" b="0" i="1" dirty="0" smtClean="0"/>
              <a:t>et al</a:t>
            </a:r>
            <a:r>
              <a:rPr lang="en-US" altLang="zh-CN" sz="1600" b="0" dirty="0" smtClean="0"/>
              <a:t>, &lt;EHT-LTFs Sequences Design&gt;, IEEE 802.11-20/0926r0 </a:t>
            </a:r>
          </a:p>
          <a:p>
            <a:r>
              <a:rPr lang="en-US" altLang="zh-CN" sz="1600" b="0" dirty="0" smtClean="0"/>
              <a:t>[2] Edward </a:t>
            </a:r>
            <a:r>
              <a:rPr lang="en-US" altLang="zh-CN" sz="1600" b="0" dirty="0"/>
              <a:t>Au, &lt;IEEE P802.11 Wireless LANs&gt;, IEEE 802.11-20/0566r29</a:t>
            </a:r>
          </a:p>
          <a:p>
            <a:r>
              <a:rPr lang="en-US" altLang="zh-CN" sz="1600" b="0" dirty="0" smtClean="0"/>
              <a:t>[3] </a:t>
            </a:r>
            <a:r>
              <a:rPr lang="en-US" altLang="zh-CN" sz="1600" b="0" dirty="0"/>
              <a:t>&lt;802.11ax Draft&gt;, D6.0.</a:t>
            </a:r>
          </a:p>
          <a:p>
            <a:r>
              <a:rPr lang="en-US" altLang="zh-CN" sz="1600" b="0" dirty="0" smtClean="0"/>
              <a:t>[4] </a:t>
            </a:r>
            <a:r>
              <a:rPr lang="en-US" altLang="zh-CN" sz="1600" b="0" dirty="0" err="1"/>
              <a:t>Jinyoung</a:t>
            </a:r>
            <a:r>
              <a:rPr lang="en-US" altLang="zh-CN" sz="1600" b="0" dirty="0"/>
              <a:t> Chun, </a:t>
            </a:r>
            <a:r>
              <a:rPr lang="en-US" altLang="zh-CN" sz="1600" b="0" i="1" dirty="0"/>
              <a:t>et al</a:t>
            </a:r>
            <a:r>
              <a:rPr lang="en-US" altLang="zh-CN" sz="1600" b="0" dirty="0"/>
              <a:t>, &lt;EHT-LTF sequences in new tone plan&gt;, IEEE 802.11-20/825r1</a:t>
            </a:r>
          </a:p>
          <a:p>
            <a:r>
              <a:rPr lang="en-US" altLang="zh-CN" sz="1600" b="0" dirty="0" smtClean="0"/>
              <a:t>[5] </a:t>
            </a:r>
            <a:r>
              <a:rPr lang="en-US" altLang="zh-CN" sz="1600" b="0" dirty="0"/>
              <a:t>Le Liu, </a:t>
            </a:r>
            <a:r>
              <a:rPr lang="en-US" altLang="zh-CN" sz="1600" b="0" i="1" dirty="0"/>
              <a:t>et al</a:t>
            </a:r>
            <a:r>
              <a:rPr lang="en-US" altLang="zh-CN" sz="1600" b="0" dirty="0"/>
              <a:t>, &lt;HE-LTF Sequence Design&gt;, IEEE 802.11-15/1334</a:t>
            </a:r>
          </a:p>
          <a:p>
            <a:r>
              <a:rPr lang="en-US" altLang="zh-CN" dirty="0"/>
              <a:t> 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10532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This contribution proposes </a:t>
            </a:r>
            <a:r>
              <a:rPr lang="en-US" altLang="zh-CN" dirty="0" smtClean="0"/>
              <a:t>2x </a:t>
            </a:r>
            <a:r>
              <a:rPr lang="en-US" altLang="zh-CN" dirty="0"/>
              <a:t>EHT-LTFs sequences </a:t>
            </a:r>
            <a:r>
              <a:rPr lang="en-US" altLang="zh-CN" dirty="0" smtClean="0"/>
              <a:t>for the 320/160+160MHz transmission.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99146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254" y="1741043"/>
            <a:ext cx="7770813" cy="4113213"/>
          </a:xfrm>
        </p:spPr>
        <p:txBody>
          <a:bodyPr/>
          <a:lstStyle/>
          <a:p>
            <a:r>
              <a:rPr lang="en-US" altLang="zh-CN" dirty="0"/>
              <a:t>Do you support to add to SFD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320MHz/160+160MHz 2x </a:t>
            </a:r>
            <a:r>
              <a:rPr lang="en-US" altLang="zh-CN" dirty="0"/>
              <a:t>EHT-LTF sequences</a:t>
            </a:r>
            <a:r>
              <a:rPr lang="en-US" altLang="zh-CN" dirty="0" smtClean="0"/>
              <a:t>: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0" name="内容占位符 2"/>
          <p:cNvSpPr txBox="1">
            <a:spLocks/>
          </p:cNvSpPr>
          <p:nvPr/>
        </p:nvSpPr>
        <p:spPr bwMode="auto">
          <a:xfrm>
            <a:off x="738492" y="2590800"/>
            <a:ext cx="7872108" cy="28553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sz="1800" kern="0" dirty="0" smtClean="0">
                <a:solidFill>
                  <a:schemeClr val="tx1"/>
                </a:solidFill>
              </a:rPr>
              <a:t>Option 1: 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320MHz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2x 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EHT-LTF</a:t>
            </a:r>
            <a:r>
              <a:rPr lang="en-US" altLang="zh-CN" sz="1600" b="0" baseline="-25000" dirty="0"/>
              <a:t>-2036,2036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 [HE-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80MHz_2x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</a:t>
            </a:r>
            <a:r>
              <a:rPr lang="en-US" altLang="zh-CN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80MHz_2x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</a:t>
            </a:r>
            <a:r>
              <a:rPr lang="en-US" altLang="zh-CN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(-1)*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80MHz_2x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</a:t>
            </a:r>
            <a:r>
              <a:rPr lang="en-US" altLang="zh-CN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(-1)*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80MHz_2x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];</a:t>
            </a:r>
          </a:p>
          <a:p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Coefficient values = [1  1  -1 -1]</a:t>
            </a:r>
            <a:endParaRPr lang="en-US" altLang="zh-CN" sz="1600" dirty="0">
              <a:solidFill>
                <a:schemeClr val="tx1"/>
              </a:solidFill>
            </a:endParaRPr>
          </a:p>
          <a:p>
            <a:pPr defTabSz="9144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800" kern="0" dirty="0" smtClean="0">
                <a:solidFill>
                  <a:schemeClr val="tx1"/>
                </a:solidFill>
              </a:rPr>
              <a:t>Option 2: </a:t>
            </a:r>
            <a:r>
              <a:rPr lang="en-US" altLang="zh-CN" sz="1200" b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320MHz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2x </a:t>
            </a:r>
            <a:r>
              <a:rPr lang="en-US" altLang="zh-CN" sz="1200" b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EHT-LTF</a:t>
            </a:r>
            <a:r>
              <a:rPr lang="en-US" altLang="zh-CN" sz="1200" b="0" baseline="-25000" dirty="0"/>
              <a:t>-2036,2036</a:t>
            </a:r>
            <a:r>
              <a:rPr lang="en-US" altLang="zh-CN" sz="1200" b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= [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80MHz_part1_2x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80MHz_part2_2x 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200" b="0" dirty="0">
                <a:solidFill>
                  <a:schemeClr val="tx1"/>
                </a:solidFill>
              </a:rPr>
              <a:t>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80MHz_part3_2x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80MHz_part4_2x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80MHz_part5_2x</a:t>
            </a:r>
            <a:r>
              <a:rPr lang="en-US" altLang="zh-CN" sz="1200" b="0" dirty="0">
                <a:solidFill>
                  <a:schemeClr val="tx1"/>
                </a:solidFill>
              </a:rPr>
              <a:t>  0</a:t>
            </a:r>
            <a:r>
              <a:rPr lang="en-US" altLang="zh-CN" sz="1200" b="0" baseline="-25000" dirty="0">
                <a:solidFill>
                  <a:schemeClr val="tx1"/>
                </a:solidFill>
              </a:rPr>
              <a:t>23</a:t>
            </a:r>
            <a:r>
              <a:rPr lang="en-US" altLang="zh-CN" sz="1200" b="0" dirty="0">
                <a:solidFill>
                  <a:schemeClr val="tx1"/>
                </a:solidFill>
              </a:rPr>
              <a:t> 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80MHz_part1_2x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80MHz_part2_2x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80MHz_part3_2x</a:t>
            </a:r>
            <a:r>
              <a:rPr lang="en-US" altLang="zh-CN" sz="1200" b="0" dirty="0">
                <a:solidFill>
                  <a:schemeClr val="tx1"/>
                </a:solidFill>
              </a:rPr>
              <a:t> 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80MHz_part4_2x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80MHz_part5_2x</a:t>
            </a:r>
            <a:r>
              <a:rPr lang="en-US" altLang="zh-CN" sz="1200" b="0" dirty="0">
                <a:solidFill>
                  <a:schemeClr val="tx1"/>
                </a:solidFill>
              </a:rPr>
              <a:t>  0</a:t>
            </a:r>
            <a:r>
              <a:rPr lang="en-US" altLang="zh-CN" sz="1200" b="0" baseline="-25000" dirty="0">
                <a:solidFill>
                  <a:schemeClr val="tx1"/>
                </a:solidFill>
              </a:rPr>
              <a:t>23</a:t>
            </a:r>
            <a:r>
              <a:rPr lang="en-US" altLang="zh-CN" sz="1200" b="0" dirty="0">
                <a:solidFill>
                  <a:schemeClr val="tx1"/>
                </a:solidFill>
              </a:rPr>
              <a:t> 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80MHz_part1_2x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80MHz_part2_2x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80MHz_part3_2x</a:t>
            </a:r>
            <a:r>
              <a:rPr lang="en-US" altLang="zh-CN" sz="1200" b="0" dirty="0">
                <a:solidFill>
                  <a:schemeClr val="tx1"/>
                </a:solidFill>
              </a:rPr>
              <a:t> 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80MHz_part4_2x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80MHz_part5_2x</a:t>
            </a:r>
            <a:r>
              <a:rPr lang="en-US" altLang="zh-CN" sz="1200" b="0" dirty="0">
                <a:solidFill>
                  <a:schemeClr val="tx1"/>
                </a:solidFill>
              </a:rPr>
              <a:t>  0</a:t>
            </a:r>
            <a:r>
              <a:rPr lang="en-US" altLang="zh-CN" sz="1200" b="0" baseline="-25000" dirty="0">
                <a:solidFill>
                  <a:schemeClr val="tx1"/>
                </a:solidFill>
              </a:rPr>
              <a:t>23</a:t>
            </a:r>
            <a:r>
              <a:rPr lang="en-US" altLang="zh-CN" sz="1200" b="0" dirty="0">
                <a:solidFill>
                  <a:schemeClr val="tx1"/>
                </a:solidFill>
              </a:rPr>
              <a:t> 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80MHz_part1_2x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80MHz_part2_2x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80MHz_part3_2x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80MHz_part4_2x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80MHz_part5_2x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];</a:t>
            </a:r>
          </a:p>
          <a:p>
            <a:pPr lvl="0" defTabSz="9144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2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Coefficient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values = [1 1 -1 1 1  -1 1 -1 -1 1 -1 -1 1 1 1  1 -1 -1 -1 1]</a:t>
            </a:r>
          </a:p>
          <a:p>
            <a:pPr defTabSz="9144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800" kern="0" dirty="0" smtClean="0">
                <a:solidFill>
                  <a:schemeClr val="tx1"/>
                </a:solidFill>
              </a:rPr>
              <a:t>Option 3: </a:t>
            </a:r>
            <a:r>
              <a:rPr lang="en-US" altLang="zh-CN" sz="1200" b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320MHz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2x </a:t>
            </a:r>
            <a:r>
              <a:rPr lang="en-US" altLang="zh-CN" sz="1200" b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EHT-LTF</a:t>
            </a:r>
            <a:r>
              <a:rPr lang="en-US" altLang="zh-CN" sz="1200" b="0" baseline="-25000" dirty="0"/>
              <a:t>-2036,2036</a:t>
            </a:r>
            <a:r>
              <a:rPr lang="en-US" altLang="zh-CN" sz="1200" b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= [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80MHz_part1_2x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80MHz_part2_2x 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200" b="0" dirty="0">
                <a:solidFill>
                  <a:schemeClr val="tx1"/>
                </a:solidFill>
              </a:rPr>
              <a:t>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80MHz_part3_2x</a:t>
            </a:r>
            <a:r>
              <a:rPr lang="en-US" altLang="zh-CN" sz="1200" b="0" dirty="0">
                <a:solidFill>
                  <a:schemeClr val="tx1"/>
                </a:solidFill>
              </a:rPr>
              <a:t>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200" b="0" dirty="0">
                <a:solidFill>
                  <a:schemeClr val="tx1"/>
                </a:solidFill>
              </a:rPr>
              <a:t>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80MHz_part4_2x</a:t>
            </a:r>
            <a:r>
              <a:rPr lang="en-US" altLang="zh-CN" sz="1200" b="0" dirty="0">
                <a:solidFill>
                  <a:schemeClr val="tx1"/>
                </a:solidFill>
              </a:rPr>
              <a:t>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200" b="0" dirty="0">
                <a:solidFill>
                  <a:schemeClr val="tx1"/>
                </a:solidFill>
              </a:rPr>
              <a:t>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80MHz_part5_2x</a:t>
            </a:r>
            <a:r>
              <a:rPr lang="en-US" altLang="zh-CN" sz="1200" b="0" dirty="0">
                <a:solidFill>
                  <a:schemeClr val="tx1"/>
                </a:solidFill>
              </a:rPr>
              <a:t>  0</a:t>
            </a:r>
            <a:r>
              <a:rPr lang="en-US" altLang="zh-CN" sz="1200" b="0" baseline="-25000" dirty="0">
                <a:solidFill>
                  <a:schemeClr val="tx1"/>
                </a:solidFill>
              </a:rPr>
              <a:t>23</a:t>
            </a:r>
            <a:r>
              <a:rPr lang="en-US" altLang="zh-CN" sz="1200" b="0" dirty="0">
                <a:solidFill>
                  <a:schemeClr val="tx1"/>
                </a:solidFill>
              </a:rPr>
              <a:t> 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80MHz_part1_2x</a:t>
            </a:r>
            <a:r>
              <a:rPr lang="en-US" altLang="zh-CN" sz="1200" b="0" dirty="0">
                <a:solidFill>
                  <a:schemeClr val="tx1"/>
                </a:solidFill>
              </a:rPr>
              <a:t>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200" b="0" dirty="0">
                <a:solidFill>
                  <a:schemeClr val="tx1"/>
                </a:solidFill>
              </a:rPr>
              <a:t>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80MHz_part2_2x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80MHz_part3_2x</a:t>
            </a:r>
            <a:r>
              <a:rPr lang="en-US" altLang="zh-CN" sz="1200" b="0" dirty="0">
                <a:solidFill>
                  <a:schemeClr val="tx1"/>
                </a:solidFill>
              </a:rPr>
              <a:t> 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80MHz_part4_2x</a:t>
            </a:r>
            <a:r>
              <a:rPr lang="en-US" altLang="zh-CN" sz="1200" b="0" dirty="0">
                <a:solidFill>
                  <a:schemeClr val="tx1"/>
                </a:solidFill>
              </a:rPr>
              <a:t>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200" b="0" dirty="0">
                <a:solidFill>
                  <a:schemeClr val="tx1"/>
                </a:solidFill>
              </a:rPr>
              <a:t>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80MHz_part5_2x</a:t>
            </a:r>
            <a:r>
              <a:rPr lang="en-US" altLang="zh-CN" sz="1200" b="0" dirty="0">
                <a:solidFill>
                  <a:schemeClr val="tx1"/>
                </a:solidFill>
              </a:rPr>
              <a:t>  0</a:t>
            </a:r>
            <a:r>
              <a:rPr lang="en-US" altLang="zh-CN" sz="1200" b="0" baseline="-25000" dirty="0">
                <a:solidFill>
                  <a:schemeClr val="tx1"/>
                </a:solidFill>
              </a:rPr>
              <a:t>23</a:t>
            </a:r>
            <a:r>
              <a:rPr lang="en-US" altLang="zh-CN" sz="1200" b="0" dirty="0">
                <a:solidFill>
                  <a:schemeClr val="tx1"/>
                </a:solidFill>
              </a:rPr>
              <a:t> 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80MHz_part1_2x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80MHz_part2_2x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80MHz_part3_2x</a:t>
            </a:r>
            <a:r>
              <a:rPr lang="en-US" altLang="zh-CN" sz="1200" b="0" dirty="0">
                <a:solidFill>
                  <a:schemeClr val="tx1"/>
                </a:solidFill>
              </a:rPr>
              <a:t> 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80MHz_part4_2x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80MHz_part5_2x</a:t>
            </a:r>
            <a:r>
              <a:rPr lang="en-US" altLang="zh-CN" sz="1200" b="0" dirty="0">
                <a:solidFill>
                  <a:schemeClr val="tx1"/>
                </a:solidFill>
              </a:rPr>
              <a:t>  0</a:t>
            </a:r>
            <a:r>
              <a:rPr lang="en-US" altLang="zh-CN" sz="1200" b="0" baseline="-25000" dirty="0">
                <a:solidFill>
                  <a:schemeClr val="tx1"/>
                </a:solidFill>
              </a:rPr>
              <a:t>23</a:t>
            </a:r>
            <a:r>
              <a:rPr lang="en-US" altLang="zh-CN" sz="1200" b="0" dirty="0">
                <a:solidFill>
                  <a:schemeClr val="tx1"/>
                </a:solidFill>
              </a:rPr>
              <a:t> 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80MHz_part1_2x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80MHz_part2_2x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80MHz_part3_2x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80MHz_part4_2x</a:t>
            </a:r>
            <a:r>
              <a:rPr lang="en-US" altLang="zh-CN" sz="1200" b="0" dirty="0">
                <a:solidFill>
                  <a:schemeClr val="tx1"/>
                </a:solidFill>
              </a:rPr>
              <a:t> 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b="0" dirty="0">
                <a:solidFill>
                  <a:schemeClr val="tx1"/>
                </a:solidFill>
              </a:rPr>
              <a:t>LTF</a:t>
            </a:r>
            <a:r>
              <a:rPr lang="en-US" altLang="ko-KR" sz="1200" b="0" baseline="-25000" dirty="0">
                <a:solidFill>
                  <a:schemeClr val="tx1"/>
                </a:solidFill>
              </a:rPr>
              <a:t>80MHz_part5_2x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];</a:t>
            </a:r>
          </a:p>
          <a:p>
            <a:pPr defTabSz="9144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2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Coefficient </a:t>
            </a:r>
            <a:r>
              <a:rPr lang="en-US" altLang="zh-CN" sz="12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values = [1 1 -1 -1 -1  -1 -1 -1 -1 -1 -1 1 1 1 1 1 1 1 1 1]</a:t>
            </a:r>
          </a:p>
          <a:p>
            <a:endParaRPr lang="en-US" altLang="zh-CN" sz="1600" b="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104388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</a:t>
            </a:r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254" y="1741043"/>
            <a:ext cx="7770813" cy="4113213"/>
          </a:xfrm>
        </p:spPr>
        <p:txBody>
          <a:bodyPr/>
          <a:lstStyle/>
          <a:p>
            <a:r>
              <a:rPr lang="en-US" altLang="zh-CN" dirty="0"/>
              <a:t>Do you support to add to SFD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320MHz/160+160MHz 2x </a:t>
            </a:r>
            <a:r>
              <a:rPr lang="en-US" altLang="zh-CN" dirty="0"/>
              <a:t>EHT-LTF sequences</a:t>
            </a:r>
            <a:r>
              <a:rPr lang="en-US" altLang="zh-CN" dirty="0" smtClean="0"/>
              <a:t>: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0" name="内容占位符 2"/>
          <p:cNvSpPr txBox="1">
            <a:spLocks/>
          </p:cNvSpPr>
          <p:nvPr/>
        </p:nvSpPr>
        <p:spPr bwMode="auto">
          <a:xfrm>
            <a:off x="738492" y="2590800"/>
            <a:ext cx="7872108" cy="28553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sz="1800" kern="0" dirty="0" smtClean="0">
                <a:solidFill>
                  <a:schemeClr val="tx1"/>
                </a:solidFill>
              </a:rPr>
              <a:t>Option 1:</a:t>
            </a:r>
          </a:p>
          <a:p>
            <a:r>
              <a:rPr lang="en-US" altLang="zh-CN" sz="1800" kern="0" dirty="0" smtClean="0">
                <a:solidFill>
                  <a:schemeClr val="tx1"/>
                </a:solidFill>
              </a:rPr>
              <a:t> </a:t>
            </a:r>
            <a:r>
              <a:rPr lang="en-US" altLang="zh-CN" sz="1800" b="0" kern="0" dirty="0" smtClean="0">
                <a:solidFill>
                  <a:schemeClr val="tx1"/>
                </a:solidFill>
              </a:rPr>
              <a:t>Sequences are shown on page 8&amp;9 </a:t>
            </a:r>
          </a:p>
          <a:p>
            <a:r>
              <a:rPr lang="en-US" altLang="zh-CN" sz="1800" kern="0" dirty="0" smtClean="0">
                <a:solidFill>
                  <a:schemeClr val="tx1"/>
                </a:solidFill>
              </a:rPr>
              <a:t>Option 2:</a:t>
            </a:r>
            <a:endParaRPr lang="en-US" altLang="zh-CN" sz="1600" b="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1800" b="0" kern="0" dirty="0" smtClean="0">
                <a:solidFill>
                  <a:schemeClr val="tx1"/>
                </a:solidFill>
              </a:rPr>
              <a:t> Sequences </a:t>
            </a:r>
            <a:r>
              <a:rPr lang="en-US" altLang="zh-CN" sz="1800" b="0" kern="0" dirty="0">
                <a:solidFill>
                  <a:schemeClr val="tx1"/>
                </a:solidFill>
              </a:rPr>
              <a:t>are shown on page </a:t>
            </a:r>
            <a:r>
              <a:rPr lang="en-US" altLang="zh-CN" sz="1800" b="0" kern="0" dirty="0" smtClean="0">
                <a:solidFill>
                  <a:schemeClr val="tx1"/>
                </a:solidFill>
              </a:rPr>
              <a:t>10&amp;11</a:t>
            </a:r>
            <a:endParaRPr lang="zh-CN" altLang="en-US" sz="1800" b="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97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Appendix: QAM Data PAPR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1447800"/>
            <a:ext cx="6923088" cy="498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68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751013"/>
            <a:ext cx="7770813" cy="4113213"/>
          </a:xfrm>
        </p:spPr>
        <p:txBody>
          <a:bodyPr/>
          <a:lstStyle/>
          <a:p>
            <a:r>
              <a:rPr lang="en-US" altLang="zh-CN" dirty="0"/>
              <a:t>1x LTF </a:t>
            </a:r>
            <a:r>
              <a:rPr lang="en-US" altLang="zh-CN" dirty="0" smtClean="0"/>
              <a:t>240MHz/160+80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/>
              <a:t>2x 4x LTF </a:t>
            </a:r>
            <a:r>
              <a:rPr lang="en-US" altLang="zh-CN" dirty="0" smtClean="0"/>
              <a:t>240MHz/160+80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734125"/>
              </p:ext>
            </p:extLst>
          </p:nvPr>
        </p:nvGraphicFramePr>
        <p:xfrm>
          <a:off x="696912" y="2207419"/>
          <a:ext cx="7315200" cy="16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846"/>
                <a:gridCol w="5953154"/>
                <a:gridCol w="838200"/>
              </a:tblGrid>
              <a:tr h="25146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BW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Full bandwidth &amp; Preamble Puncturing Patterns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Note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</a:tr>
              <a:tr h="11887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240MHz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Case1: 240MHz [1 1 1 1 1 1 1 1 1 1 1 1]    Case2</a:t>
                      </a:r>
                      <a:r>
                        <a:rPr lang="zh-CN" altLang="en-US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200MHz [0 0 1 1 1 1 1 1 1 1 1 1]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Case3</a:t>
                      </a:r>
                      <a:r>
                        <a:rPr lang="zh-CN" altLang="en-US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200MHz [1 1 0 0 1 1 1 1 1 1 1 1]  Case4</a:t>
                      </a:r>
                      <a:r>
                        <a:rPr lang="zh-CN" altLang="en-US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200MHz [1 1 1 1 0 0 1 1 1 1 1 1]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Case5</a:t>
                      </a:r>
                      <a:r>
                        <a:rPr lang="zh-CN" altLang="en-US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200MHz [1 1 1 1 1 1 0 0 1 1 1 1]  Case6</a:t>
                      </a:r>
                      <a:r>
                        <a:rPr lang="zh-CN" altLang="en-US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200MHz [1 1 1 1 1 1 1 1 0 0 1 1]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Case7</a:t>
                      </a:r>
                      <a:r>
                        <a:rPr lang="zh-CN" altLang="en-US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200MHz [1 1 1 1 1 1 1 1 1 1 0 0]  Case8</a:t>
                      </a:r>
                      <a:r>
                        <a:rPr lang="zh-CN" altLang="en-US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160MHz [0 0 0 0  1 1 1 1 1 1 1 1]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Case9</a:t>
                      </a:r>
                      <a:r>
                        <a:rPr lang="zh-CN" altLang="en-US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160MHz [1 1 1 1 0 0 0 0 1 1 1 1]  Case10: 160MHz [1 1 1 1 1 1 1 1 0 0 0 0].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“1” stands</a:t>
                      </a:r>
                      <a:r>
                        <a:rPr lang="en-US" altLang="zh-CN" sz="1200" baseline="0" dirty="0" smtClean="0"/>
                        <a:t> for non-punctured 20MHz; “0” stands for punctured 20MHz.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368685"/>
              </p:ext>
            </p:extLst>
          </p:nvPr>
        </p:nvGraphicFramePr>
        <p:xfrm>
          <a:off x="696912" y="4436391"/>
          <a:ext cx="6601241" cy="1908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294"/>
                <a:gridCol w="457845"/>
                <a:gridCol w="428546"/>
                <a:gridCol w="428546"/>
                <a:gridCol w="428547"/>
                <a:gridCol w="428546"/>
                <a:gridCol w="428546"/>
                <a:gridCol w="428546"/>
                <a:gridCol w="428546"/>
                <a:gridCol w="428547"/>
                <a:gridCol w="428547"/>
                <a:gridCol w="428546"/>
                <a:gridCol w="428546"/>
                <a:gridCol w="428546"/>
                <a:gridCol w="428547"/>
              </a:tblGrid>
              <a:tr h="9906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BW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marL="68580" marR="68580" marT="34290" marB="34290"/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Full</a:t>
                      </a:r>
                      <a:r>
                        <a:rPr lang="en-US" altLang="zh-CN" sz="1200" baseline="0" dirty="0" smtClean="0"/>
                        <a:t> bandwidth  preamble puncturing </a:t>
                      </a:r>
                      <a:r>
                        <a:rPr lang="en-US" altLang="zh-CN" sz="1200" dirty="0" smtClean="0"/>
                        <a:t>&amp; MRU Patterns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2263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240MHz</a:t>
                      </a:r>
                      <a:endParaRPr lang="zh-CN" alt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RUsize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RU26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RU52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RU26+RU52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RU106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RU26+RU106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RU242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RU484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RU242+RU484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RU996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RU484+RU996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RU2x996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RU484+2x996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3x996</a:t>
                      </a:r>
                    </a:p>
                  </a:txBody>
                  <a:tcPr marL="68580" marR="68580" marT="34290" marB="34290"/>
                </a:tc>
              </a:tr>
              <a:tr h="430322">
                <a:tc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Options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36x3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16x3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4x3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8x3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4x3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4x3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2x3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4x3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1x3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108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981200"/>
            <a:ext cx="7770813" cy="4113213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en-US" altLang="zh-CN" b="0" dirty="0" smtClean="0"/>
              <a:t>In [1], the 320MHz/160+160MHz 2x EHT-LTF sequences have been proposed without considering the punctured 240MHz/160MHz+80MHz transmission.</a:t>
            </a:r>
            <a:br>
              <a:rPr lang="en-US" altLang="zh-CN" b="0" dirty="0" smtClean="0"/>
            </a:br>
            <a:endParaRPr lang="en-US" altLang="zh-CN" b="0" dirty="0" smtClean="0"/>
          </a:p>
          <a:p>
            <a:pPr marL="0">
              <a:spcBef>
                <a:spcPts val="0"/>
              </a:spcBef>
            </a:pPr>
            <a:r>
              <a:rPr lang="en-US" altLang="zh-CN" b="0" dirty="0" smtClean="0"/>
              <a:t>In this contribution</a:t>
            </a:r>
            <a:r>
              <a:rPr lang="en-US" altLang="zh-CN" b="0" dirty="0"/>
              <a:t>, the 320MHz/160+160MHz </a:t>
            </a:r>
            <a:r>
              <a:rPr lang="en-US" altLang="zh-CN" b="0" dirty="0" smtClean="0"/>
              <a:t>2x EHT-LTF sequences are proposed for both</a:t>
            </a:r>
            <a:r>
              <a:rPr lang="en-US" altLang="zh-CN" b="0" i="1" u="sng" dirty="0" smtClean="0"/>
              <a:t> </a:t>
            </a:r>
            <a:r>
              <a:rPr lang="en-US" altLang="zh-CN" b="0" i="1" u="sng" dirty="0" smtClean="0">
                <a:solidFill>
                  <a:schemeClr val="tx1"/>
                </a:solidFill>
              </a:rPr>
              <a:t>with and without considering the punctured</a:t>
            </a:r>
            <a:r>
              <a:rPr lang="en-US" altLang="zh-CN" b="0" i="1" u="sng" dirty="0" smtClean="0">
                <a:solidFill>
                  <a:srgbClr val="0070C0"/>
                </a:solidFill>
              </a:rPr>
              <a:t> </a:t>
            </a:r>
            <a:r>
              <a:rPr lang="en-US" altLang="zh-CN" b="0" i="1" u="sng" dirty="0" smtClean="0"/>
              <a:t>240MHz/160MHz+80MHz transmission</a:t>
            </a:r>
            <a:r>
              <a:rPr lang="en-US" altLang="zh-CN" b="0" dirty="0" smtClean="0"/>
              <a:t>.</a:t>
            </a:r>
          </a:p>
          <a:p>
            <a:pPr marL="0">
              <a:spcBef>
                <a:spcPts val="0"/>
              </a:spcBef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57101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616459"/>
              </p:ext>
            </p:extLst>
          </p:nvPr>
        </p:nvGraphicFramePr>
        <p:xfrm>
          <a:off x="403776" y="2132013"/>
          <a:ext cx="8334860" cy="3539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3024"/>
                <a:gridCol w="533400"/>
                <a:gridCol w="479976"/>
                <a:gridCol w="510624"/>
                <a:gridCol w="427281"/>
                <a:gridCol w="520050"/>
                <a:gridCol w="520050"/>
                <a:gridCol w="520050"/>
                <a:gridCol w="520051"/>
                <a:gridCol w="520051"/>
                <a:gridCol w="520050"/>
                <a:gridCol w="520050"/>
                <a:gridCol w="520050"/>
                <a:gridCol w="520051"/>
                <a:gridCol w="520051"/>
                <a:gridCol w="520051"/>
              </a:tblGrid>
              <a:tr h="285922">
                <a:tc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2x</a:t>
                      </a:r>
                      <a:r>
                        <a:rPr lang="en-US" altLang="zh-CN" sz="1600" baseline="0" dirty="0" smtClean="0"/>
                        <a:t> </a:t>
                      </a:r>
                      <a:r>
                        <a:rPr lang="en-US" altLang="zh-CN" sz="1600" dirty="0" smtClean="0"/>
                        <a:t>EHT-LTF Full</a:t>
                      </a:r>
                      <a:r>
                        <a:rPr lang="en-US" altLang="zh-CN" sz="1600" baseline="0" dirty="0" smtClean="0"/>
                        <a:t> bandwidth &amp; </a:t>
                      </a:r>
                      <a:r>
                        <a:rPr lang="en-US" altLang="zh-CN" sz="1600" dirty="0" smtClean="0"/>
                        <a:t>PP &amp; MRU Patterns</a:t>
                      </a:r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/>
                </a:tc>
              </a:tr>
              <a:tr h="792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RU26+RU52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RU106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RU26+RU106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RU242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RU484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RU242+RU484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RU484+RU996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RU2*996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RU484+RU2*996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RU3*996+RU484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4*996</a:t>
                      </a:r>
                    </a:p>
                  </a:txBody>
                  <a:tcPr/>
                </a:tc>
              </a:tr>
              <a:tr h="6498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P1:(without </a:t>
                      </a:r>
                      <a:r>
                        <a:rPr lang="en-US" altLang="zh-CN" sz="11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punctured</a:t>
                      </a:r>
                      <a:r>
                        <a:rPr lang="en-US" altLang="zh-CN" sz="1100" b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240MHz</a:t>
                      </a:r>
                      <a:r>
                        <a:rPr lang="en-US" altLang="zh-CN" sz="1100" b="0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) [1]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</a:rPr>
                        <a:t>36*4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CN" sz="1100" b="0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altLang="zh-CN" sz="1100" b="0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</a:rPr>
                        <a:t>4*4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CN" sz="1100" b="0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</a:rPr>
                        <a:t>8*4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CN" sz="1100" b="0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</a:rPr>
                        <a:t>4*4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CN" sz="1100" b="0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</a:rPr>
                        <a:t>4*4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CN" sz="1100" b="0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</a:rPr>
                        <a:t>2*4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CN" sz="1100" b="0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</a:rPr>
                        <a:t>4*4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CN" sz="1100" b="0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4*2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</a:tr>
              <a:tr h="1177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P2:(with </a:t>
                      </a: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punctured</a:t>
                      </a:r>
                      <a:r>
                        <a:rPr lang="en-US" altLang="zh-CN" sz="1100" b="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240MHz</a:t>
                      </a:r>
                      <a:r>
                        <a:rPr lang="en-US" altLang="zh-CN" sz="11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36*4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16</a:t>
                      </a:r>
                      <a:r>
                        <a:rPr lang="zh-CN" altLang="en-US" sz="1100" dirty="0" smtClean="0">
                          <a:solidFill>
                            <a:schemeClr val="dk1"/>
                          </a:solidFill>
                        </a:rPr>
                        <a:t>*</a:t>
                      </a: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8*4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2*4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3*4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4*6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103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Design Methods[3-4]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Option 1: Based on 80MHz EHT-LTF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>
                <a:solidFill>
                  <a:schemeClr val="tx1"/>
                </a:solidFill>
              </a:rPr>
              <a:t>For 2x, repeating </a:t>
            </a:r>
            <a:r>
              <a:rPr lang="en-US" altLang="zh-CN" sz="1800" b="0" dirty="0">
                <a:solidFill>
                  <a:schemeClr val="tx1"/>
                </a:solidFill>
              </a:rPr>
              <a:t>11ax 8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0MHz </a:t>
            </a:r>
            <a:r>
              <a:rPr lang="en-US" altLang="zh-CN" sz="1800" b="0" dirty="0">
                <a:solidFill>
                  <a:schemeClr val="tx1"/>
                </a:solidFill>
              </a:rPr>
              <a:t>LTF sequences and apply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the coefficient </a:t>
            </a:r>
            <a:r>
              <a:rPr lang="en-US" altLang="zh-CN" sz="1800" b="0" dirty="0">
                <a:solidFill>
                  <a:schemeClr val="tx1"/>
                </a:solidFill>
              </a:rPr>
              <a:t>value on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each 80MHz [1].</a:t>
            </a:r>
            <a:endParaRPr lang="en-US" altLang="zh-CN" sz="1800" b="0" dirty="0">
              <a:solidFill>
                <a:schemeClr val="tx1"/>
              </a:solidFill>
            </a:endParaRPr>
          </a:p>
          <a:p>
            <a:r>
              <a:rPr lang="en-US" altLang="zh-CN" dirty="0" smtClean="0"/>
              <a:t>Option 2: Based on partial of 80MHz EHT-LTF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>
                <a:solidFill>
                  <a:schemeClr val="tx1"/>
                </a:solidFill>
              </a:rPr>
              <a:t>For 2x, repeating 11ax 80MHz LTF sequences and apply the coefficient </a:t>
            </a:r>
            <a:r>
              <a:rPr lang="en-US" altLang="zh-CN" sz="1800" b="0" dirty="0">
                <a:solidFill>
                  <a:schemeClr val="tx1"/>
                </a:solidFill>
              </a:rPr>
              <a:t>value on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the first - fifth part of 80MHz </a:t>
            </a:r>
            <a:r>
              <a:rPr lang="en-US" altLang="zh-CN" sz="1800" b="0" dirty="0">
                <a:solidFill>
                  <a:schemeClr val="tx1"/>
                </a:solidFill>
              </a:rPr>
              <a:t>LTF [1,4]. </a:t>
            </a:r>
            <a:endParaRPr lang="en-US" altLang="zh-CN" sz="1800" b="0" dirty="0" smtClean="0">
              <a:solidFill>
                <a:schemeClr val="tx1"/>
              </a:solidFill>
            </a:endParaRPr>
          </a:p>
          <a:p>
            <a:r>
              <a:rPr lang="en-US" altLang="zh-CN" dirty="0"/>
              <a:t>Option </a:t>
            </a:r>
            <a:r>
              <a:rPr lang="en-US" altLang="zh-CN" dirty="0" smtClean="0"/>
              <a:t>3: New Sequences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>
                <a:solidFill>
                  <a:schemeClr val="tx1"/>
                </a:solidFill>
              </a:rPr>
              <a:t>Not using 11ax 80MHz 2x LTF sequences to construct the 320MHz/160+160MHz 2x LTF sequences.</a:t>
            </a:r>
            <a:endParaRPr lang="en-US" altLang="zh-CN" sz="1800" b="0" dirty="0">
              <a:solidFill>
                <a:schemeClr val="tx1"/>
              </a:solidFill>
            </a:endParaRPr>
          </a:p>
          <a:p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CN" sz="1800" b="0" dirty="0" smtClean="0">
              <a:solidFill>
                <a:schemeClr val="tx1"/>
              </a:solidFill>
            </a:endParaRPr>
          </a:p>
          <a:p>
            <a:endParaRPr lang="en-US" altLang="zh-CN" sz="2000" b="0" dirty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85265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Sequences Design Considerations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/>
              <a:t>Optimized the PAPR of all RU </a:t>
            </a:r>
            <a:r>
              <a:rPr lang="en-US" altLang="zh-CN" sz="1800" b="0" dirty="0"/>
              <a:t>or aggregated RU size: </a:t>
            </a:r>
            <a:r>
              <a:rPr lang="en-US" altLang="zh-CN" sz="1800" b="0" dirty="0" smtClean="0"/>
              <a:t>page 4.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/>
              <a:t>Single stream pilot impact [5]: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Pilot position: passed </a:t>
            </a:r>
            <a:r>
              <a:rPr lang="en-US" altLang="zh-CN" sz="1400" b="0" dirty="0"/>
              <a:t>SPs </a:t>
            </a:r>
            <a:r>
              <a:rPr lang="en-US" altLang="zh-CN" sz="1400" b="0" dirty="0" smtClean="0"/>
              <a:t>[2]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P matrices:</a:t>
            </a:r>
          </a:p>
          <a:p>
            <a:pPr marL="457200" lvl="1" indent="0"/>
            <a:endParaRPr lang="en-US" altLang="zh-CN" sz="1400" b="0" dirty="0"/>
          </a:p>
          <a:p>
            <a:r>
              <a:rPr lang="en-US" altLang="zh-CN" sz="1800" b="0" dirty="0"/>
              <a:t>                           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8225551"/>
              </p:ext>
            </p:extLst>
          </p:nvPr>
        </p:nvGraphicFramePr>
        <p:xfrm>
          <a:off x="722312" y="3808808"/>
          <a:ext cx="160337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6" name="Equation" r:id="rId3" imgW="1600200" imgH="914400" progId="Equation.DSMT4">
                  <p:embed/>
                </p:oleObj>
              </mc:Choice>
              <mc:Fallback>
                <p:oleObj name="Equation" r:id="rId3" imgW="160020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2" y="3808808"/>
                        <a:ext cx="1603375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196511"/>
              </p:ext>
            </p:extLst>
          </p:nvPr>
        </p:nvGraphicFramePr>
        <p:xfrm>
          <a:off x="6553200" y="4000888"/>
          <a:ext cx="12477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7" name="Equation" r:id="rId5" imgW="1244520" imgH="482400" progId="Equation.DSMT4">
                  <p:embed/>
                </p:oleObj>
              </mc:Choice>
              <mc:Fallback>
                <p:oleObj name="Equation" r:id="rId5" imgW="12445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000888"/>
                        <a:ext cx="12477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103698"/>
              </p:ext>
            </p:extLst>
          </p:nvPr>
        </p:nvGraphicFramePr>
        <p:xfrm>
          <a:off x="2873375" y="3579813"/>
          <a:ext cx="2943225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8" name="Equation" r:id="rId7" imgW="2946240" imgH="1396800" progId="Equation.DSMT4">
                  <p:embed/>
                </p:oleObj>
              </mc:Choice>
              <mc:Fallback>
                <p:oleObj name="Equation" r:id="rId7" imgW="2946240" imgH="1396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75" y="3579813"/>
                        <a:ext cx="2943225" cy="1400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0275902"/>
              </p:ext>
            </p:extLst>
          </p:nvPr>
        </p:nvGraphicFramePr>
        <p:xfrm>
          <a:off x="3886200" y="5210175"/>
          <a:ext cx="11430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9" name="Equation" r:id="rId9" imgW="1143000" imgH="203040" progId="Equation.DSMT4">
                  <p:embed/>
                </p:oleObj>
              </mc:Choice>
              <mc:Fallback>
                <p:oleObj name="Equation" r:id="rId9" imgW="1143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210175"/>
                        <a:ext cx="1143000" cy="200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906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320MHz 2x EHT-LTF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524001"/>
            <a:ext cx="3810001" cy="1905000"/>
          </a:xfrm>
        </p:spPr>
        <p:txBody>
          <a:bodyPr/>
          <a:lstStyle/>
          <a:p>
            <a:r>
              <a:rPr lang="en-US" altLang="zh-CN" dirty="0" smtClean="0"/>
              <a:t>Option 1: </a:t>
            </a:r>
          </a:p>
          <a:p>
            <a:r>
              <a:rPr lang="en-US" altLang="zh-CN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	</a:t>
            </a:r>
            <a:r>
              <a:rPr lang="en-US" altLang="zh-CN" sz="1600" dirty="0" smtClean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P1: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320MHz 2x EHT-LTF</a:t>
            </a:r>
            <a:r>
              <a:rPr lang="en-US" altLang="zh-CN" sz="1600" b="0" baseline="-25000" dirty="0"/>
              <a:t>-2036,2036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= [HE-</a:t>
            </a:r>
            <a:r>
              <a:rPr lang="en-US" altLang="ko-KR" sz="1600" b="0" dirty="0" smtClean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 smtClean="0">
                <a:solidFill>
                  <a:schemeClr val="tx1"/>
                </a:solidFill>
              </a:rPr>
              <a:t>80MHz_2x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</a:t>
            </a:r>
            <a:r>
              <a:rPr lang="en-US" altLang="zh-CN" sz="1600" b="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80MHz_2x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</a:t>
            </a:r>
            <a:r>
              <a:rPr lang="en-US" altLang="zh-CN" sz="1600" b="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(</a:t>
            </a:r>
            <a:r>
              <a:rPr lang="en-US" altLang="zh-CN" sz="1600" b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80MHz_2x 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</a:t>
            </a:r>
            <a:r>
              <a:rPr lang="en-US" altLang="zh-CN" sz="1600" b="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 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(</a:t>
            </a:r>
            <a:r>
              <a:rPr lang="en-US" altLang="zh-CN" sz="1600" b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 smtClean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 smtClean="0">
                <a:solidFill>
                  <a:schemeClr val="tx1"/>
                </a:solidFill>
              </a:rPr>
              <a:t>80MHz_2x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];</a:t>
            </a:r>
          </a:p>
          <a:p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Coefficient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values = </a:t>
            </a:r>
            <a:r>
              <a:rPr lang="en-US" altLang="zh-CN" sz="1600" b="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</a:t>
            </a:r>
            <a:r>
              <a:rPr lang="en-US" altLang="zh-CN" sz="1600" b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1  1  </a:t>
            </a:r>
            <a:r>
              <a:rPr lang="en-US" altLang="zh-CN" sz="1600" b="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1600" b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1 -</a:t>
            </a:r>
            <a:r>
              <a:rPr lang="en-US" altLang="zh-CN" sz="1600" b="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1]</a:t>
            </a:r>
            <a:endParaRPr lang="en-US" altLang="zh-CN" sz="1600" dirty="0">
              <a:solidFill>
                <a:srgbClr val="FF0000"/>
              </a:solidFill>
            </a:endParaRPr>
          </a:p>
          <a:p>
            <a:r>
              <a:rPr lang="en-US" altLang="zh-CN" dirty="0" smtClean="0"/>
              <a:t>Option </a:t>
            </a:r>
            <a:r>
              <a:rPr lang="en-US" altLang="zh-CN" dirty="0"/>
              <a:t>2: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6" name="矩形 5"/>
          <p:cNvSpPr/>
          <p:nvPr/>
        </p:nvSpPr>
        <p:spPr>
          <a:xfrm>
            <a:off x="1056830" y="3962400"/>
            <a:ext cx="3429000" cy="2436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6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P1: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320MHz 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2x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EHT-LTF </a:t>
            </a:r>
            <a:r>
              <a:rPr lang="en-US" altLang="zh-CN" sz="1200" baseline="-25000" dirty="0">
                <a:solidFill>
                  <a:schemeClr val="tx1"/>
                </a:solidFill>
              </a:rPr>
              <a:t>-2036,2036</a:t>
            </a:r>
            <a:r>
              <a:rPr lang="en-US" altLang="zh-CN" sz="12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= [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80MHz_part2_2x 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 smtClean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80MHz_part3_2x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80MHz_part5_2x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>
                <a:solidFill>
                  <a:schemeClr val="tx1"/>
                </a:solidFill>
              </a:rPr>
              <a:t>0</a:t>
            </a:r>
            <a:r>
              <a:rPr lang="en-US" altLang="zh-CN" sz="1200" baseline="-25000" dirty="0">
                <a:solidFill>
                  <a:schemeClr val="tx1"/>
                </a:solidFill>
              </a:rPr>
              <a:t>23</a:t>
            </a:r>
            <a:r>
              <a:rPr lang="en-US" altLang="zh-CN" sz="1200" dirty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80MHz_part2_2x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80MHz_part3_2x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srgbClr val="0070C0"/>
                </a:solidFill>
              </a:rPr>
              <a:t> 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80MHz_part5_2x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>
                <a:solidFill>
                  <a:schemeClr val="tx1"/>
                </a:solidFill>
              </a:rPr>
              <a:t>0</a:t>
            </a:r>
            <a:r>
              <a:rPr lang="en-US" altLang="zh-CN" sz="1200" baseline="-25000" dirty="0">
                <a:solidFill>
                  <a:schemeClr val="tx1"/>
                </a:solidFill>
              </a:rPr>
              <a:t>23</a:t>
            </a:r>
            <a:r>
              <a:rPr lang="en-US" altLang="zh-CN" sz="1200" dirty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80MHz_part2_2x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>
                <a:solidFill>
                  <a:schemeClr val="tx1"/>
                </a:solidFill>
              </a:rPr>
              <a:t>80MHz_part3_2x</a:t>
            </a:r>
            <a:r>
              <a:rPr lang="en-US" altLang="zh-CN" sz="1200" dirty="0" smtClean="0">
                <a:solidFill>
                  <a:schemeClr val="tx1"/>
                </a:solidFill>
              </a:rPr>
              <a:t> 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80MHz_part5_2x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>
                <a:solidFill>
                  <a:schemeClr val="tx1"/>
                </a:solidFill>
              </a:rPr>
              <a:t>0</a:t>
            </a:r>
            <a:r>
              <a:rPr lang="en-US" altLang="zh-CN" sz="1200" baseline="-25000" dirty="0">
                <a:solidFill>
                  <a:schemeClr val="tx1"/>
                </a:solidFill>
              </a:rPr>
              <a:t>23</a:t>
            </a:r>
            <a:r>
              <a:rPr lang="en-US" altLang="zh-CN" sz="1200" dirty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80MHz_part2_2x</a:t>
            </a:r>
            <a:r>
              <a:rPr lang="en-US" altLang="zh-CN" sz="1200" dirty="0" smtClean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rgbClr val="0070C0"/>
                </a:solidFill>
              </a:rPr>
              <a:t> 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80MHz_part3_2x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>
                <a:solidFill>
                  <a:schemeClr val="tx1"/>
                </a:solidFill>
              </a:rPr>
              <a:t>80MHz_part5_2x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];</a:t>
            </a:r>
            <a:endParaRPr lang="en-US" altLang="zh-CN" sz="12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0"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Coefficient values 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 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[1 1 -1 1 1  -1 1 -1 -1 1 -1 -1 1 1 1  1 -1 -1 -1 1]</a:t>
            </a:r>
            <a:endParaRPr lang="en-US" altLang="zh-CN" sz="12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4646612" y="1512170"/>
            <a:ext cx="3810001" cy="190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endParaRPr lang="en-US" altLang="zh-CN" kern="0" dirty="0" smtClean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	</a:t>
            </a:r>
            <a:r>
              <a:rPr lang="en-US" altLang="zh-CN" sz="1600" kern="0" dirty="0" smtClean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P2: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320MHz 2x EHT-LTF</a:t>
            </a:r>
            <a:r>
              <a:rPr lang="en-US" altLang="zh-CN" sz="1600" b="0" baseline="-25000" dirty="0"/>
              <a:t>-2036,2036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= [HE-</a:t>
            </a:r>
            <a:r>
              <a:rPr lang="en-US" altLang="ko-KR" sz="1600" b="0" kern="0" dirty="0" smtClean="0">
                <a:solidFill>
                  <a:schemeClr val="tx1"/>
                </a:solidFill>
              </a:rPr>
              <a:t>LTF</a:t>
            </a:r>
            <a:r>
              <a:rPr lang="en-US" altLang="ko-KR" sz="1600" b="0" kern="0" baseline="-25000" dirty="0" smtClean="0">
                <a:solidFill>
                  <a:schemeClr val="tx1"/>
                </a:solidFill>
              </a:rPr>
              <a:t>80MHz_2x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</a:t>
            </a:r>
            <a:r>
              <a:rPr lang="en-US" altLang="zh-CN" sz="1600" b="0" kern="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HE-</a:t>
            </a:r>
            <a:r>
              <a:rPr lang="en-US" altLang="ko-KR" sz="1600" b="0" kern="0" dirty="0" smtClean="0">
                <a:solidFill>
                  <a:schemeClr val="tx1"/>
                </a:solidFill>
              </a:rPr>
              <a:t>LTF</a:t>
            </a:r>
            <a:r>
              <a:rPr lang="en-US" altLang="ko-KR" sz="1600" b="0" kern="0" baseline="-25000" dirty="0" smtClean="0">
                <a:solidFill>
                  <a:schemeClr val="tx1"/>
                </a:solidFill>
              </a:rPr>
              <a:t>80MHz_2x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</a:t>
            </a:r>
            <a:r>
              <a:rPr lang="en-US" altLang="zh-CN" sz="1600" b="0" kern="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(</a:t>
            </a:r>
            <a:r>
              <a:rPr lang="en-US" altLang="zh-CN" sz="1600" b="0" kern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 HE-</a:t>
            </a:r>
            <a:r>
              <a:rPr lang="en-US" altLang="ko-KR" sz="1600" b="0" kern="0" dirty="0" smtClean="0">
                <a:solidFill>
                  <a:schemeClr val="tx1"/>
                </a:solidFill>
              </a:rPr>
              <a:t>LTF</a:t>
            </a:r>
            <a:r>
              <a:rPr lang="en-US" altLang="ko-KR" sz="1600" b="0" kern="0" baseline="-25000" dirty="0" smtClean="0">
                <a:solidFill>
                  <a:schemeClr val="tx1"/>
                </a:solidFill>
              </a:rPr>
              <a:t>80MHz_2x 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</a:t>
            </a:r>
            <a:r>
              <a:rPr lang="en-US" altLang="zh-CN" sz="1600" b="0" kern="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 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(</a:t>
            </a:r>
            <a:r>
              <a:rPr lang="en-US" altLang="zh-CN" sz="1600" b="0" kern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 HE-</a:t>
            </a:r>
            <a:r>
              <a:rPr lang="en-US" altLang="ko-KR" sz="1600" b="0" kern="0" dirty="0" smtClean="0">
                <a:solidFill>
                  <a:schemeClr val="tx1"/>
                </a:solidFill>
              </a:rPr>
              <a:t>LTF</a:t>
            </a:r>
            <a:r>
              <a:rPr lang="en-US" altLang="ko-KR" sz="1600" b="0" kern="0" baseline="-25000" dirty="0" smtClean="0">
                <a:solidFill>
                  <a:schemeClr val="tx1"/>
                </a:solidFill>
              </a:rPr>
              <a:t>80MHz_2x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];</a:t>
            </a:r>
          </a:p>
          <a:p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Coefficient values = </a:t>
            </a:r>
            <a:r>
              <a:rPr lang="en-US" altLang="zh-CN" sz="1600" b="0" kern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[1  1  -1 -1]</a:t>
            </a:r>
            <a:endParaRPr lang="en-US" altLang="zh-CN" sz="1600" kern="0" dirty="0" smtClean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5000551" y="3962400"/>
            <a:ext cx="3429000" cy="2436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6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P2: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320MHz 2x EHT-LT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F</a:t>
            </a:r>
            <a:r>
              <a:rPr lang="en-US" altLang="zh-CN" sz="1200" baseline="-25000" dirty="0">
                <a:solidFill>
                  <a:schemeClr val="tx1"/>
                </a:solidFill>
              </a:rPr>
              <a:t>-2036,2036</a:t>
            </a:r>
            <a:r>
              <a:rPr lang="en-US" altLang="zh-CN" sz="12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= [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80MHz_part2_2x 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 smtClean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80MHz_part3_2x</a:t>
            </a:r>
            <a:r>
              <a:rPr lang="en-US" altLang="zh-CN" sz="1200" dirty="0" smtClean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 smtClean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zh-CN" sz="1200" dirty="0" smtClean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 smtClean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80MHz_part5_2x</a:t>
            </a:r>
            <a:r>
              <a:rPr lang="en-US" altLang="zh-CN" sz="1200" dirty="0" smtClean="0">
                <a:solidFill>
                  <a:schemeClr val="tx1"/>
                </a:solidFill>
              </a:rPr>
              <a:t>  0</a:t>
            </a:r>
            <a:r>
              <a:rPr lang="en-US" altLang="zh-CN" sz="1200" baseline="-25000" dirty="0" smtClean="0">
                <a:solidFill>
                  <a:schemeClr val="tx1"/>
                </a:solidFill>
              </a:rPr>
              <a:t>23</a:t>
            </a:r>
            <a:r>
              <a:rPr lang="en-US" altLang="zh-CN" sz="1200" dirty="0" smtClean="0">
                <a:solidFill>
                  <a:schemeClr val="tx1"/>
                </a:solidFill>
              </a:rPr>
              <a:t>   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zh-CN" sz="1200" dirty="0" smtClean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 smtClean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80MHz_part2_2x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80MHz_part3_2x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srgbClr val="0070C0"/>
                </a:solidFill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zh-CN" sz="1200" dirty="0" smtClean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 smtClean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80MHz_part5_2x</a:t>
            </a:r>
            <a:r>
              <a:rPr lang="en-US" altLang="zh-CN" sz="1200" dirty="0" smtClean="0">
                <a:solidFill>
                  <a:schemeClr val="tx1"/>
                </a:solidFill>
              </a:rPr>
              <a:t>  0</a:t>
            </a:r>
            <a:r>
              <a:rPr lang="en-US" altLang="zh-CN" sz="1200" baseline="-25000" dirty="0" smtClean="0">
                <a:solidFill>
                  <a:schemeClr val="tx1"/>
                </a:solidFill>
              </a:rPr>
              <a:t>23</a:t>
            </a:r>
            <a:r>
              <a:rPr lang="en-US" altLang="zh-CN" sz="1200" dirty="0" smtClean="0">
                <a:solidFill>
                  <a:schemeClr val="tx1"/>
                </a:solidFill>
              </a:rPr>
              <a:t>   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80MHz_part2_2x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80MHz_part3_2x</a:t>
            </a:r>
            <a:r>
              <a:rPr lang="en-US" altLang="zh-CN" sz="1200" dirty="0" smtClean="0">
                <a:solidFill>
                  <a:schemeClr val="tx1"/>
                </a:solidFill>
              </a:rPr>
              <a:t> 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80MHz_part5_2x</a:t>
            </a:r>
            <a:r>
              <a:rPr lang="en-US" altLang="zh-CN" sz="1200" dirty="0" smtClean="0">
                <a:solidFill>
                  <a:schemeClr val="tx1"/>
                </a:solidFill>
              </a:rPr>
              <a:t>  0</a:t>
            </a:r>
            <a:r>
              <a:rPr lang="en-US" altLang="zh-CN" sz="1200" baseline="-25000" dirty="0" smtClean="0">
                <a:solidFill>
                  <a:schemeClr val="tx1"/>
                </a:solidFill>
              </a:rPr>
              <a:t>23</a:t>
            </a:r>
            <a:r>
              <a:rPr lang="en-US" altLang="zh-CN" sz="1200" dirty="0" smtClean="0">
                <a:solidFill>
                  <a:schemeClr val="tx1"/>
                </a:solidFill>
              </a:rPr>
              <a:t> 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80MHz_part2_2x</a:t>
            </a:r>
            <a:r>
              <a:rPr lang="en-US" altLang="zh-CN" sz="1200" dirty="0" smtClean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rgbClr val="0070C0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80MHz_part3_2x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zh-CN" sz="1200" dirty="0" smtClean="0">
                <a:solidFill>
                  <a:schemeClr val="tx1"/>
                </a:solidFill>
              </a:rPr>
              <a:t>  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80MHz_part5_2x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];</a:t>
            </a:r>
          </a:p>
          <a:p>
            <a:pPr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Coefficient 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values 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 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1 -1 -1 -1  -1 -1 -1 -1 -1 -1 1 1 1 1 1 1 1 1 1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endParaRPr lang="en-US" altLang="zh-CN" sz="12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1581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New Sequences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77254" y="1447800"/>
                <a:ext cx="8085746" cy="4113213"/>
              </a:xfrm>
            </p:spPr>
            <p:txBody>
              <a:bodyPr/>
              <a:lstStyle/>
              <a:p>
                <a:r>
                  <a:rPr lang="en-US" altLang="zh-CN" sz="1600" dirty="0" smtClean="0"/>
                  <a:t>320MHz 2x EHT-LTF</a:t>
                </a:r>
                <a:r>
                  <a:rPr lang="en-US" altLang="zh-CN" sz="1600" b="0" baseline="-25000" dirty="0"/>
                  <a:t>-2036,2036</a:t>
                </a:r>
                <a:r>
                  <a:rPr lang="en-US" altLang="zh-CN" sz="1600" b="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r>
                  <a:rPr lang="en-US" altLang="zh-CN" sz="1600" dirty="0" smtClean="0"/>
                  <a:t>=[-2x</a:t>
                </a:r>
                <a:r>
                  <a:rPr lang="en-US" altLang="zh-CN" sz="1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EHT-</a:t>
                </a:r>
                <a:r>
                  <a:rPr lang="en-US" altLang="ko-KR" sz="1600" dirty="0" smtClean="0">
                    <a:solidFill>
                      <a:schemeClr val="tx1"/>
                    </a:solidFill>
                  </a:rPr>
                  <a:t>LTF</a:t>
                </a:r>
                <a:r>
                  <a:rPr lang="en-US" altLang="ko-KR" sz="1600" baseline="-25000" dirty="0" smtClean="0">
                    <a:solidFill>
                      <a:schemeClr val="tx1"/>
                    </a:solidFill>
                  </a:rPr>
                  <a:t>160MHz</a:t>
                </a:r>
                <a:r>
                  <a:rPr lang="en-US" altLang="zh-CN" sz="16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  <m:sub>
                        <m:r>
                          <a:rPr lang="en-US" altLang="zh-CN" sz="1600" b="1" i="1" smtClean="0">
                            <a:latin typeface="Cambria Math" panose="02040503050406030204" pitchFamily="18" charset="0"/>
                          </a:rPr>
                          <m:t>𝟐𝟑</m:t>
                        </m:r>
                      </m:sub>
                    </m:sSub>
                  </m:oMath>
                </a14:m>
                <a:r>
                  <a:rPr lang="en-US" altLang="zh-CN" sz="1600" dirty="0" smtClean="0"/>
                  <a:t>, 2x</a:t>
                </a:r>
                <a:r>
                  <a:rPr lang="en-US" altLang="zh-CN" sz="1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EHT-</a:t>
                </a:r>
                <a:r>
                  <a:rPr lang="en-US" altLang="ko-KR" sz="1600" dirty="0" smtClean="0">
                    <a:solidFill>
                      <a:schemeClr val="tx1"/>
                    </a:solidFill>
                  </a:rPr>
                  <a:t>LTF</a:t>
                </a:r>
                <a:r>
                  <a:rPr lang="en-US" altLang="ko-KR" sz="1600" baseline="-25000" dirty="0" smtClean="0">
                    <a:solidFill>
                      <a:schemeClr val="tx1"/>
                    </a:solidFill>
                  </a:rPr>
                  <a:t>160MHz</a:t>
                </a:r>
                <a:r>
                  <a:rPr lang="en-US" altLang="zh-CN" sz="1600" dirty="0" smtClean="0"/>
                  <a:t>]</a:t>
                </a:r>
              </a:p>
              <a:p>
                <a:r>
                  <a:rPr lang="en-US" altLang="zh-CN" sz="1200" b="0" dirty="0" smtClean="0"/>
                  <a:t>Where </a:t>
                </a:r>
                <a:r>
                  <a:rPr lang="en-US" altLang="zh-CN" sz="1200" dirty="0" smtClean="0"/>
                  <a:t>2x</a:t>
                </a:r>
                <a:r>
                  <a:rPr lang="en-US" altLang="zh-CN" sz="12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EHT-</a:t>
                </a:r>
                <a:r>
                  <a:rPr lang="en-US" altLang="ko-KR" sz="1200" dirty="0" smtClean="0">
                    <a:solidFill>
                      <a:schemeClr val="tx1"/>
                    </a:solidFill>
                  </a:rPr>
                  <a:t>LTF</a:t>
                </a:r>
                <a:r>
                  <a:rPr lang="en-US" altLang="ko-KR" sz="1200" baseline="-25000" dirty="0" smtClean="0">
                    <a:solidFill>
                      <a:schemeClr val="tx1"/>
                    </a:solidFill>
                  </a:rPr>
                  <a:t>160MHz </a:t>
                </a:r>
                <a:r>
                  <a:rPr lang="en-US" altLang="zh-CN" sz="1200" b="0" dirty="0" smtClean="0"/>
                  <a:t>=[</a:t>
                </a:r>
                <a:r>
                  <a:rPr lang="en-US" altLang="zh-CN" sz="1200" dirty="0"/>
                  <a:t>2x</a:t>
                </a:r>
                <a:r>
                  <a:rPr lang="en-US" altLang="zh-CN" sz="12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EHT-</a:t>
                </a:r>
                <a:r>
                  <a:rPr lang="en-US" altLang="ko-KR" sz="1200" dirty="0">
                    <a:solidFill>
                      <a:schemeClr val="tx1"/>
                    </a:solidFill>
                  </a:rPr>
                  <a:t>LTF</a:t>
                </a:r>
                <a:r>
                  <a:rPr lang="en-US" altLang="ko-KR" sz="1200" baseline="-25000" dirty="0">
                    <a:solidFill>
                      <a:schemeClr val="tx1"/>
                    </a:solidFill>
                  </a:rPr>
                  <a:t>160MHz_Lower</a:t>
                </a:r>
                <a:r>
                  <a:rPr lang="en-US" altLang="zh-CN" sz="12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2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  <m:sub>
                        <m:r>
                          <a:rPr lang="en-US" altLang="zh-CN" sz="1200" b="1" i="1" smtClean="0">
                            <a:latin typeface="Cambria Math" panose="02040503050406030204" pitchFamily="18" charset="0"/>
                          </a:rPr>
                          <m:t>𝟐𝟑</m:t>
                        </m:r>
                      </m:sub>
                    </m:sSub>
                  </m:oMath>
                </a14:m>
                <a:r>
                  <a:rPr lang="en-US" altLang="zh-CN" sz="1200" dirty="0" smtClean="0"/>
                  <a:t>, 2x</a:t>
                </a:r>
                <a:r>
                  <a:rPr lang="en-US" altLang="zh-CN" sz="12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EHT-</a:t>
                </a:r>
                <a:r>
                  <a:rPr lang="en-US" altLang="ko-KR" sz="1200" dirty="0" smtClean="0">
                    <a:solidFill>
                      <a:schemeClr val="tx1"/>
                    </a:solidFill>
                  </a:rPr>
                  <a:t>LTF</a:t>
                </a:r>
                <a:r>
                  <a:rPr lang="en-US" altLang="ko-KR" sz="1200" baseline="-25000" dirty="0" smtClean="0">
                    <a:solidFill>
                      <a:schemeClr val="tx1"/>
                    </a:solidFill>
                  </a:rPr>
                  <a:t>160MHz_Upper</a:t>
                </a:r>
                <a:r>
                  <a:rPr lang="en-US" altLang="zh-CN" sz="1200" b="0" dirty="0" smtClean="0"/>
                  <a:t>], </a:t>
                </a:r>
              </a:p>
              <a:p>
                <a:r>
                  <a:rPr lang="en-US" altLang="zh-CN" sz="1200" dirty="0" smtClean="0"/>
                  <a:t>2x</a:t>
                </a:r>
                <a:r>
                  <a:rPr lang="en-US" altLang="zh-CN" sz="12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EHT-</a:t>
                </a:r>
                <a:r>
                  <a:rPr lang="en-US" altLang="ko-KR" sz="1200" dirty="0" smtClean="0">
                    <a:solidFill>
                      <a:schemeClr val="tx1"/>
                    </a:solidFill>
                  </a:rPr>
                  <a:t>LTF</a:t>
                </a:r>
                <a:r>
                  <a:rPr lang="en-US" altLang="ko-KR" sz="1200" baseline="-25000" dirty="0" smtClean="0">
                    <a:solidFill>
                      <a:schemeClr val="tx1"/>
                    </a:solidFill>
                  </a:rPr>
                  <a:t>160MHz_Lower</a:t>
                </a:r>
                <a:r>
                  <a:rPr lang="en-US" altLang="zh-CN" sz="600" b="0" dirty="0"/>
                  <a:t>={-1     0    -1     0    -1     0     1     0     1     0    -1     0    -1     0     1     0     1     0     1     0     1     0     1     0    -1     0     1     0     1     0     1     0     1     0     1     0     1     0     1</a:t>
                </a:r>
              </a:p>
              <a:p>
                <a:r>
                  <a:rPr lang="en-US" altLang="zh-CN" sz="600" b="0" dirty="0"/>
                  <a:t> 0    -1     0     1     0    -1     0     1     0    -1     0    -1     0     1     0     1     0     1     0    -1     0     1     0    -1     0     1     0    -1     0    -1     0     1     0    -1     0    -1     0     1     0    -1     0    -1     0    -1     0     1     0     1     0     1     0</a:t>
                </a:r>
              </a:p>
              <a:p>
                <a:r>
                  <a:rPr lang="en-US" altLang="zh-CN" sz="600" b="0" dirty="0"/>
                  <a:t>-1     0    -1     0    -1     0    -1     0     1     0    -1     0    -1     0     1     0     1     0    -1     0     1     0     1     0     1     0    -1     0    -1     0    -1     0    -1     0     1     0    -1     0     1     0     1     0    -1     0     1     0     1     0     1     0     1</a:t>
                </a:r>
              </a:p>
              <a:p>
                <a:r>
                  <a:rPr lang="en-US" altLang="zh-CN" sz="600" b="0" dirty="0"/>
                  <a:t> 0    -1     0    -1     0    -1     0     1     0    -1     0    -1     0     1     0     1     0    -1     0     1     0     1     0    -1     0     1     0    -1     0     1     0     1     0    -1     0     1     0    -1     0    -1     0    -1     0    -1     0    -1     0    -1     0    -1     0</a:t>
                </a:r>
              </a:p>
              <a:p>
                <a:r>
                  <a:rPr lang="en-US" altLang="zh-CN" sz="600" b="0" dirty="0"/>
                  <a:t> 1     0    -1     0    -1     0    -1     0     1     0     1     0     1     0     1     0    -1     0     1     0     1     0    -1     0     1     0    -1     0     1     0     1     0     1     0    -1     0     1     0    -1     0    -1     0    -1     0     1     0     1     0    -1     0     1</a:t>
                </a:r>
              </a:p>
              <a:p>
                <a:r>
                  <a:rPr lang="en-US" altLang="zh-CN" sz="600" b="0" dirty="0"/>
                  <a:t> 0    -1     0    -1     0    -1     0     1     0    -1     0    -1     0     1     0    -1     0    -1     0     1     0     1     0     1     0    -1     0    -1     0     1     0     1     0    -1     0     1     0    -1     0     1     0     1     0     1     0    -1     0    -1     0    -1     0</a:t>
                </a:r>
              </a:p>
              <a:p>
                <a:r>
                  <a:rPr lang="en-US" altLang="zh-CN" sz="600" b="0" dirty="0"/>
                  <a:t>-1     0    -1     0    -1     0    -1     0     1     0     1     0    -1     0    -1     0    -1     0     1     0     1     0     1     0     1     0     1     0     1     0    -1     0     1     0    -1     0    -1     0     1     0    -1     0     1     0    -1     0     1     0    -1     0    -1</a:t>
                </a:r>
              </a:p>
              <a:p>
                <a:r>
                  <a:rPr lang="en-US" altLang="zh-CN" sz="600" b="0" dirty="0"/>
                  <a:t> 0     1     0     1     0    -1     0    -1     0    -1     0    -1     0     1     0     1     0    -1     0    -1     0    -1     0    -1     0    -1     0     1     0    -1     0     1     0    -1     0    -1     0     1     0    -1     0    -1     0    -1     0    -1     0    -1     0    -1     0</a:t>
                </a:r>
              </a:p>
              <a:p>
                <a:r>
                  <a:rPr lang="en-US" altLang="zh-CN" sz="600" b="0" dirty="0"/>
                  <a:t> 1     0    -1     0     1     0     1     0    -1     0    -1     0    -1     0     1     0     1     0    -1     0     1     0    -1     0    -1     0    -1     0     1     0    -1     0     1     0    -1     0    -1     0     1     0    -1     0    -1     0     1     0     1     0    -1     0     1</a:t>
                </a:r>
              </a:p>
              <a:p>
                <a:r>
                  <a:rPr lang="en-US" altLang="zh-CN" sz="600" b="0" dirty="0"/>
                  <a:t> 0     1     0     1     0    -1     0    -1     0     1     0    -1     0     1     0    -1     0    -1     0    -1     0     1     0     1     0     1     0    -1     0     1     0     1     0     1     0     1     0     1     0    -1     0     1     0     1     0     1     0    -1     0    -1     0</a:t>
                </a:r>
              </a:p>
              <a:p>
                <a:r>
                  <a:rPr lang="en-US" altLang="zh-CN" sz="600" b="0" dirty="0"/>
                  <a:t> 0     0     0     0     0     0    -1     0     1     0     1     0    -1     0     1     0     1     0     1     0    -1     0     1     0    -1     0     1     0     1     0     1     0    -1     0     1     0     1     0    -1     0     1     0     1     0     1     0     1     0     1     0    -1</a:t>
                </a:r>
              </a:p>
              <a:p>
                <a:r>
                  <a:rPr lang="en-US" altLang="zh-CN" sz="600" b="0" dirty="0"/>
                  <a:t> 0    -1     0     1     0    -1     0    -1     0    -1     0     1     0     1     0    -1     0    -1     0    -1     0     1     0     1     0     1     0     1     0     1     0    -1     0     1     0     1     0     1     0     1     0    -1     0    -1     0     1     0    -1     0    -1     0</a:t>
                </a:r>
              </a:p>
              <a:p>
                <a:r>
                  <a:rPr lang="en-US" altLang="zh-CN" sz="600" b="0" dirty="0"/>
                  <a:t> 1     0     1     0     1     0     1     0    -1     0     1     0    -1     0     1     0    -1     0    -1     0    -1     0     1     0     1     0     1     0     1     0     1     0    -1     0     1     0    -1     0     1     0     1     0    -1     0    -1     0     1     0    -1     0     1</a:t>
                </a:r>
              </a:p>
              <a:p>
                <a:r>
                  <a:rPr lang="en-US" altLang="zh-CN" sz="600" b="0" dirty="0"/>
                  <a:t> 0     1     0    -1     0    -1     0     1     0     1     0     1     0     1     0     1     0     1     0     1     0    -1     0    -1     0    -1     0    -1     0     1     0    -1     0     1     0    -1     0     1     0     1     0    -1     0     1     0     1     0    -1     0    -1     0</a:t>
                </a:r>
              </a:p>
              <a:p>
                <a:r>
                  <a:rPr lang="en-US" altLang="zh-CN" sz="600" b="0" dirty="0"/>
                  <a:t> 1     0    -1     0     1     0    -1     0     1     0    -1     0    -1     0     1     0    -1     0    -1     0    -1     0    -1     0    -1     0     1     0     1     0    -1     0    -1     0     1     0    -1     0    -1     0     1     0     1     0     1     0    -1     0    -1     0    -1</a:t>
                </a:r>
              </a:p>
              <a:p>
                <a:r>
                  <a:rPr lang="en-US" altLang="zh-CN" sz="600" b="0" dirty="0"/>
                  <a:t> 0     1     0    -1     0    -1     0    -1     0    -1     0     1     0     1     0    -1     0     1     0     1     0     1     0     1     0    -1     0     1     0     1     0     1     0     1     0     1     0    -1     0    -1     0    -1     0     1     0    -1     0     1     0     1     0</a:t>
                </a:r>
              </a:p>
              <a:p>
                <a:r>
                  <a:rPr lang="en-US" altLang="zh-CN" sz="600" b="0" dirty="0"/>
                  <a:t>-1     0     1     0     1     0     1     0    -1     0     1     0    -1     0     1     0    -1     0     1     0     1     0     1     0     1     0    -1     0    -1     0    -1     0    -1     0    -1     0     1     0     1     0     1     0    -1     0    -1     0     1     0     1     0     1</a:t>
                </a:r>
              </a:p>
              <a:p>
                <a:r>
                  <a:rPr lang="en-US" altLang="zh-CN" sz="600" b="0" dirty="0"/>
                  <a:t> 0    -1     0     1     0     1     0    -1     0     1     0    -1     0    -1     0    -1     0     1     0     1     0     1     0     1     0    -1     0     1     0    -1     0    -1     0     1     0    -1     0    -1     0    -1     0     1     0     1     0    -1     0    -1     0    -1     0</a:t>
                </a:r>
              </a:p>
              <a:p>
                <a:r>
                  <a:rPr lang="en-US" altLang="zh-CN" sz="600" b="0" dirty="0"/>
                  <a:t> 1     0    -1     0     1     0     1     0    -1     0     1     0     1     0    -1     0     1     0     1     0     1     0    -1     0    -1     0    -1     0     1     0     1     0     1     0     1     0     1     0     1     0    -1     0     1     0     1     0    -1     0    -1     0    -1</a:t>
                </a:r>
              </a:p>
              <a:p>
                <a:r>
                  <a:rPr lang="en-US" altLang="zh-CN" sz="600" b="0" dirty="0"/>
                  <a:t> 0    -1     0    -1     0    -1     0     1     0    -1     0     1     0    -1     0     1     0    -1     0    -1     0    -1     0     1     0    -1     0     1     0    -1     0    -1     0     1     0     1     0    -1     0    -1     0     1     0    -1  </a:t>
                </a:r>
                <a:r>
                  <a:rPr lang="en-US" altLang="zh-CN" sz="600" b="0" dirty="0" smtClean="0"/>
                  <a:t>}</a:t>
                </a:r>
              </a:p>
              <a:p>
                <a:r>
                  <a:rPr lang="en-US" altLang="zh-CN" sz="800" dirty="0" smtClean="0"/>
                  <a:t>2x</a:t>
                </a:r>
                <a:r>
                  <a:rPr lang="en-US" altLang="zh-CN" sz="800" dirty="0" smtClean="0">
                    <a:solidFill>
                      <a:prstClr val="black"/>
                    </a:solidFill>
                    <a:ea typeface="宋体" panose="02010600030101010101" pitchFamily="2" charset="-122"/>
                  </a:rPr>
                  <a:t>EHT-</a:t>
                </a:r>
                <a:r>
                  <a:rPr lang="en-US" altLang="ko-KR" sz="800" dirty="0" smtClean="0">
                    <a:solidFill>
                      <a:schemeClr val="tx1"/>
                    </a:solidFill>
                  </a:rPr>
                  <a:t>LTF</a:t>
                </a:r>
                <a:r>
                  <a:rPr lang="en-US" altLang="ko-KR" sz="800" baseline="-25000" dirty="0" smtClean="0">
                    <a:solidFill>
                      <a:schemeClr val="tx1"/>
                    </a:solidFill>
                  </a:rPr>
                  <a:t>160MHz_Upper </a:t>
                </a:r>
                <a:r>
                  <a:rPr lang="en-US" altLang="zh-CN" sz="800" b="0" dirty="0" smtClean="0"/>
                  <a:t>=</a:t>
                </a:r>
                <a:r>
                  <a:rPr lang="en-US" altLang="zh-CN" sz="800" dirty="0"/>
                  <a:t> 2x</a:t>
                </a:r>
                <a:r>
                  <a:rPr lang="en-US" altLang="zh-CN" sz="800" dirty="0">
                    <a:solidFill>
                      <a:prstClr val="black"/>
                    </a:solidFill>
                    <a:ea typeface="宋体" panose="02010600030101010101" pitchFamily="2" charset="-122"/>
                  </a:rPr>
                  <a:t>EHT-</a:t>
                </a:r>
                <a:r>
                  <a:rPr lang="en-US" altLang="ko-KR" sz="800" dirty="0">
                    <a:solidFill>
                      <a:schemeClr val="tx1"/>
                    </a:solidFill>
                  </a:rPr>
                  <a:t>LTF</a:t>
                </a:r>
                <a:r>
                  <a:rPr lang="en-US" altLang="ko-KR" sz="800" baseline="-25000" dirty="0">
                    <a:solidFill>
                      <a:schemeClr val="tx1"/>
                    </a:solidFill>
                  </a:rPr>
                  <a:t>160MHz_Lower</a:t>
                </a:r>
                <a:endParaRPr lang="en-US" altLang="zh-CN" sz="800" b="0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254" y="1447800"/>
                <a:ext cx="8085746" cy="4113213"/>
              </a:xfrm>
              <a:blipFill rotWithShape="0">
                <a:blip r:embed="rId2"/>
                <a:stretch>
                  <a:fillRect l="-377" t="-445" b="-356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26232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P1: </a:t>
            </a:r>
            <a:r>
              <a:rPr lang="en-US" altLang="zh-CN" dirty="0" smtClean="0"/>
              <a:t>320MHz </a:t>
            </a:r>
            <a:r>
              <a:rPr lang="en-US" altLang="zh-CN" dirty="0"/>
              <a:t>2x </a:t>
            </a:r>
            <a:r>
              <a:rPr lang="en-US" altLang="zh-CN" dirty="0" smtClean="0"/>
              <a:t>EHT-LTF [1]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graphicFrame>
        <p:nvGraphicFramePr>
          <p:cNvPr id="7" name="内容占位符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9156142"/>
              </p:ext>
            </p:extLst>
          </p:nvPr>
        </p:nvGraphicFramePr>
        <p:xfrm>
          <a:off x="427599" y="1978160"/>
          <a:ext cx="7543800" cy="24022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</a:tblGrid>
              <a:tr h="375285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4.462.76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4.463.68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4.462.76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4.463.68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u="none" strike="noStrike" dirty="0" smtClean="0"/>
                        <a:t>4.46 2.76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4.46 3.68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4.46 2.76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4.46 3.68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4.46 2.76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5.85 3.71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6.98 3.95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5.85 3.71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6.98 3.95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u="none" strike="noStrike" dirty="0" smtClean="0"/>
                        <a:t>5.64 4.88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4.77 3.45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7.95 6.02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4.77 3.45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5.76 4.78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5.85 3.71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4.77 3.45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7.95 6.02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4.77 3.45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u="none" strike="noStrike" dirty="0" smtClean="0"/>
                        <a:t>5.64 4.88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6.98 3.95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5.85 3.71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6.98 3.95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5.85 3.71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4.46 2.76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4.46 3.68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4.46 2.76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4.46 3.68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u="none" strike="noStrike" dirty="0" smtClean="0"/>
                        <a:t>4.46 2.76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4.46 3.68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4.46 2.76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4.46 3.68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186808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4.69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4.68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4.69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4.68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4.69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4.68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4.69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4.68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7.43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5.06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7.43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5.06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7.43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4.18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5.93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5.37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5.88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4.81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7.43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4.18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7.43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5.06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7.43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5.06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4.69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4.68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4.69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4.68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4.69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4.68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4.69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4.68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6808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5.42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5.42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5.41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5.33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6.43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5.35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6.71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6.54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6.49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6.49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6.43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5.35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5.41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5.33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5.42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5.42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6808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5.58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5.3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8.24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6.04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7.31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5.58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5.3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6808"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7.35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6.8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6.58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6.32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6808">
                <a:tc gridSpan="36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6.52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6.06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6808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5.94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4.8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6.37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5.46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6.37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5.46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5.94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4.8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6808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6.25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5.51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6.61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6.01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6.64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6.02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6.25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5.51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6808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8.56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8.31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8.69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7.03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9.68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8.58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8.18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7.49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646586"/>
              </p:ext>
            </p:extLst>
          </p:nvPr>
        </p:nvGraphicFramePr>
        <p:xfrm>
          <a:off x="427599" y="4515784"/>
          <a:ext cx="7086600" cy="3007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5825"/>
                <a:gridCol w="885825"/>
                <a:gridCol w="885825"/>
                <a:gridCol w="885825"/>
                <a:gridCol w="885825"/>
                <a:gridCol w="885825"/>
                <a:gridCol w="885825"/>
                <a:gridCol w="885825"/>
              </a:tblGrid>
              <a:tr h="30076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 dirty="0" smtClean="0"/>
                        <a:t>7.77 </a:t>
                      </a:r>
                    </a:p>
                    <a:p>
                      <a:pPr algn="ctr" fontAlgn="b"/>
                      <a:r>
                        <a:rPr lang="en-US" altLang="zh-CN" sz="800" u="none" strike="noStrike" dirty="0" smtClean="0"/>
                        <a:t>7.54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 dirty="0" smtClean="0"/>
                        <a:t>9.15</a:t>
                      </a:r>
                    </a:p>
                    <a:p>
                      <a:pPr algn="ctr" fontAlgn="b"/>
                      <a:r>
                        <a:rPr lang="en-US" altLang="zh-CN" sz="800" u="none" strike="noStrike" dirty="0" smtClean="0"/>
                        <a:t> 8.23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 dirty="0" smtClean="0"/>
                        <a:t>7.79</a:t>
                      </a:r>
                    </a:p>
                    <a:p>
                      <a:pPr algn="ctr" fontAlgn="b"/>
                      <a:r>
                        <a:rPr lang="en-US" altLang="zh-CN" sz="800" u="none" strike="noStrike" dirty="0" smtClean="0"/>
                        <a:t> 7.54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 dirty="0" smtClean="0"/>
                        <a:t>9.06</a:t>
                      </a:r>
                    </a:p>
                    <a:p>
                      <a:pPr algn="ctr" fontAlgn="b"/>
                      <a:r>
                        <a:rPr lang="en-US" altLang="zh-CN" sz="800" u="none" strike="noStrike" dirty="0" smtClean="0"/>
                        <a:t> 8.2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 dirty="0" smtClean="0"/>
                        <a:t>7.77 </a:t>
                      </a:r>
                    </a:p>
                    <a:p>
                      <a:pPr algn="ctr" fontAlgn="b"/>
                      <a:r>
                        <a:rPr lang="en-US" altLang="zh-CN" sz="800" u="none" strike="noStrike" dirty="0" smtClean="0"/>
                        <a:t>7.54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 dirty="0" smtClean="0"/>
                        <a:t>9.15</a:t>
                      </a:r>
                    </a:p>
                    <a:p>
                      <a:pPr algn="ctr" fontAlgn="b"/>
                      <a:r>
                        <a:rPr lang="en-US" altLang="zh-CN" sz="800" u="none" strike="noStrike" dirty="0" smtClean="0"/>
                        <a:t> 8.23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 dirty="0" smtClean="0"/>
                        <a:t>7.79</a:t>
                      </a:r>
                    </a:p>
                    <a:p>
                      <a:pPr algn="ctr" fontAlgn="b"/>
                      <a:r>
                        <a:rPr lang="en-US" altLang="zh-CN" sz="800" u="none" strike="noStrike" dirty="0" smtClean="0"/>
                        <a:t> 7.54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 dirty="0" smtClean="0"/>
                        <a:t>9.06</a:t>
                      </a:r>
                    </a:p>
                    <a:p>
                      <a:pPr algn="ctr" fontAlgn="b"/>
                      <a:r>
                        <a:rPr lang="en-US" altLang="zh-CN" sz="800" u="none" strike="noStrike" dirty="0" smtClean="0"/>
                        <a:t> 8.2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335804"/>
              </p:ext>
            </p:extLst>
          </p:nvPr>
        </p:nvGraphicFramePr>
        <p:xfrm>
          <a:off x="427599" y="5371961"/>
          <a:ext cx="7086600" cy="1046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5825"/>
                <a:gridCol w="885825"/>
                <a:gridCol w="885825"/>
                <a:gridCol w="885825"/>
                <a:gridCol w="885825"/>
                <a:gridCol w="885825"/>
                <a:gridCol w="885825"/>
                <a:gridCol w="885825"/>
              </a:tblGrid>
              <a:tr h="3048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9.08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8.41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9.99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8.89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10.15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9.76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10.71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9.44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10.02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9.35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>
                          <a:solidFill>
                            <a:srgbClr val="FF0000"/>
                          </a:solidFill>
                        </a:rPr>
                        <a:t>10.93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>
                          <a:solidFill>
                            <a:srgbClr val="FF0000"/>
                          </a:solidFill>
                        </a:rPr>
                        <a:t>9.94</a:t>
                      </a:r>
                      <a:endParaRPr lang="en-US" altLang="zh-CN" sz="800" b="0" i="0" u="none" strike="noStrike" dirty="0">
                        <a:solidFill>
                          <a:srgbClr val="FF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9.03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8.7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9.66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8.58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10.11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9.5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10.11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9.5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8.7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8.14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8.7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8.14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 gridSpan="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10.14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9.54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083910"/>
              </p:ext>
            </p:extLst>
          </p:nvPr>
        </p:nvGraphicFramePr>
        <p:xfrm>
          <a:off x="427599" y="4930858"/>
          <a:ext cx="7086600" cy="2533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43300"/>
                <a:gridCol w="3543300"/>
              </a:tblGrid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 dirty="0" smtClean="0"/>
                        <a:t>9.2 </a:t>
                      </a:r>
                    </a:p>
                    <a:p>
                      <a:pPr algn="ctr" fontAlgn="b"/>
                      <a:r>
                        <a:rPr lang="en-US" altLang="zh-CN" sz="800" u="none" strike="noStrike" dirty="0" smtClean="0"/>
                        <a:t>8.39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 dirty="0" smtClean="0"/>
                        <a:t>9.2 </a:t>
                      </a:r>
                    </a:p>
                    <a:p>
                      <a:pPr algn="ctr" fontAlgn="b"/>
                      <a:r>
                        <a:rPr lang="en-US" altLang="zh-CN" sz="800" u="none" strike="noStrike" dirty="0" smtClean="0"/>
                        <a:t>8.39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1" name="文本框 8"/>
          <p:cNvSpPr txBox="1"/>
          <p:nvPr/>
        </p:nvSpPr>
        <p:spPr>
          <a:xfrm>
            <a:off x="8080746" y="19812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2" name="文本框 9"/>
          <p:cNvSpPr txBox="1"/>
          <p:nvPr/>
        </p:nvSpPr>
        <p:spPr>
          <a:xfrm>
            <a:off x="8066330" y="234006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3" name="文本框 10"/>
          <p:cNvSpPr txBox="1"/>
          <p:nvPr/>
        </p:nvSpPr>
        <p:spPr>
          <a:xfrm>
            <a:off x="8066330" y="2582559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4" name="文本框 11"/>
          <p:cNvSpPr txBox="1"/>
          <p:nvPr/>
        </p:nvSpPr>
        <p:spPr>
          <a:xfrm>
            <a:off x="8066330" y="283896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5" name="文本框 12"/>
          <p:cNvSpPr txBox="1"/>
          <p:nvPr/>
        </p:nvSpPr>
        <p:spPr>
          <a:xfrm>
            <a:off x="8080746" y="3106179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6" name="文本框 13"/>
          <p:cNvSpPr txBox="1"/>
          <p:nvPr/>
        </p:nvSpPr>
        <p:spPr>
          <a:xfrm>
            <a:off x="8080746" y="3336483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7" name="文本框 14"/>
          <p:cNvSpPr txBox="1"/>
          <p:nvPr/>
        </p:nvSpPr>
        <p:spPr>
          <a:xfrm>
            <a:off x="8080746" y="3526982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8" name="文本框 15"/>
          <p:cNvSpPr txBox="1"/>
          <p:nvPr/>
        </p:nvSpPr>
        <p:spPr>
          <a:xfrm>
            <a:off x="8080746" y="3830598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9" name="文本框 16"/>
          <p:cNvSpPr txBox="1"/>
          <p:nvPr/>
        </p:nvSpPr>
        <p:spPr>
          <a:xfrm>
            <a:off x="8080746" y="410878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0" name="文本框 17"/>
          <p:cNvSpPr txBox="1"/>
          <p:nvPr/>
        </p:nvSpPr>
        <p:spPr>
          <a:xfrm>
            <a:off x="8085337" y="4531997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1" name="文本框 19"/>
          <p:cNvSpPr txBox="1"/>
          <p:nvPr/>
        </p:nvSpPr>
        <p:spPr>
          <a:xfrm>
            <a:off x="8066330" y="5347900"/>
            <a:ext cx="1137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RU3x996+484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2" name="文本框 20"/>
          <p:cNvSpPr txBox="1"/>
          <p:nvPr/>
        </p:nvSpPr>
        <p:spPr>
          <a:xfrm>
            <a:off x="8080746" y="5791200"/>
            <a:ext cx="1137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RU3x996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3" name="文本框 21"/>
          <p:cNvSpPr txBox="1"/>
          <p:nvPr/>
        </p:nvSpPr>
        <p:spPr>
          <a:xfrm>
            <a:off x="8082706" y="6172200"/>
            <a:ext cx="1137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8080746" y="490460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5" name="TextBox 26"/>
          <p:cNvSpPr txBox="1"/>
          <p:nvPr/>
        </p:nvSpPr>
        <p:spPr>
          <a:xfrm>
            <a:off x="377454" y="1522251"/>
            <a:ext cx="4651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Option 1 simulation results</a:t>
            </a:r>
            <a:r>
              <a:rPr lang="zh-CN" altLang="en-US" dirty="0" smtClean="0">
                <a:solidFill>
                  <a:schemeClr val="tx1"/>
                </a:solidFill>
              </a:rPr>
              <a:t>：</a:t>
            </a:r>
            <a:endParaRPr lang="en-US" altLang="zh-CN" dirty="0" smtClean="0">
              <a:solidFill>
                <a:schemeClr val="tx1"/>
              </a:solidFill>
            </a:endParaRPr>
          </a:p>
          <a:p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6" name="TextBox 33"/>
          <p:cNvSpPr txBox="1"/>
          <p:nvPr/>
        </p:nvSpPr>
        <p:spPr>
          <a:xfrm>
            <a:off x="7978198" y="1570179"/>
            <a:ext cx="956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1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st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,2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nd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, 3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rd</a:t>
            </a:r>
            <a:r>
              <a:rPr lang="en-US" altLang="zh-CN" sz="1200" b="1" i="1" u="sng" dirty="0">
                <a:solidFill>
                  <a:srgbClr val="00B050"/>
                </a:solidFill>
              </a:rPr>
              <a:t>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&amp; 4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th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  <p:cxnSp>
        <p:nvCxnSpPr>
          <p:cNvPr id="28" name="直接连接符 27"/>
          <p:cNvCxnSpPr/>
          <p:nvPr/>
        </p:nvCxnSpPr>
        <p:spPr bwMode="auto">
          <a:xfrm>
            <a:off x="377454" y="4419600"/>
            <a:ext cx="855757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4586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9_主题1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default">
      <a:majorFont>
        <a:latin typeface="FrutigerNext LT Medium"/>
        <a:ea typeface="华文细黑"/>
        <a:cs typeface="宋体"/>
      </a:majorFont>
      <a:minorFont>
        <a:latin typeface="FrutigerNext LT Medium"/>
        <a:ea typeface="华文细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solidFill>
            <a:schemeClr val="tx1"/>
          </a:solidFill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ln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75665</TotalTime>
  <Words>2997</Words>
  <Application>Microsoft Office PowerPoint</Application>
  <PresentationFormat>全屏显示(4:3)</PresentationFormat>
  <Paragraphs>1695</Paragraphs>
  <Slides>23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40" baseType="lpstr">
      <vt:lpstr>Arial Unicode MS</vt:lpstr>
      <vt:lpstr>FrutigerNext LT Bold</vt:lpstr>
      <vt:lpstr>FrutigerNext LT Medium</vt:lpstr>
      <vt:lpstr>MS Gothic</vt:lpstr>
      <vt:lpstr>MS PGothic</vt:lpstr>
      <vt:lpstr>黑体</vt:lpstr>
      <vt:lpstr>华文细黑</vt:lpstr>
      <vt:lpstr>宋体</vt:lpstr>
      <vt:lpstr>Arial</vt:lpstr>
      <vt:lpstr>Calibri</vt:lpstr>
      <vt:lpstr>Cambria Math</vt:lpstr>
      <vt:lpstr>Tahoma</vt:lpstr>
      <vt:lpstr>Times New Roman</vt:lpstr>
      <vt:lpstr>Wingdings</vt:lpstr>
      <vt:lpstr>Office Theme</vt:lpstr>
      <vt:lpstr>9_主题1</vt:lpstr>
      <vt:lpstr>Equation</vt:lpstr>
      <vt:lpstr>2x EHT-LTFs Sequences Design</vt:lpstr>
      <vt:lpstr>Abstract</vt:lpstr>
      <vt:lpstr>Introduction</vt:lpstr>
      <vt:lpstr>Introduction</vt:lpstr>
      <vt:lpstr>Design Methods[3-4] </vt:lpstr>
      <vt:lpstr>Sequences Design Considerations</vt:lpstr>
      <vt:lpstr>320MHz 2x EHT-LTF</vt:lpstr>
      <vt:lpstr>New Sequences</vt:lpstr>
      <vt:lpstr>P1: 320MHz 2x EHT-LTF [1]</vt:lpstr>
      <vt:lpstr>P1: 320MHz 2x EHT-LTF [1] </vt:lpstr>
      <vt:lpstr>P1: 320MHz 2x EHT-LTF [1]</vt:lpstr>
      <vt:lpstr>P1: 320MHz 2x EHT-LTF [1] </vt:lpstr>
      <vt:lpstr>New Sequences P1: Simulation Results</vt:lpstr>
      <vt:lpstr>P2: 320MHz 2x EHT-LTF </vt:lpstr>
      <vt:lpstr>P2: 320MHz 2x EHT-LTF </vt:lpstr>
      <vt:lpstr>P2: 320MHz 2x EHT-LTF </vt:lpstr>
      <vt:lpstr>New Sequences P2: Simulation Results</vt:lpstr>
      <vt:lpstr>Conclusion</vt:lpstr>
      <vt:lpstr>Reference</vt:lpstr>
      <vt:lpstr>Straw Poll 1</vt:lpstr>
      <vt:lpstr>Straw Poll 2</vt:lpstr>
      <vt:lpstr>Appendix: QAM Data PAPR</vt:lpstr>
      <vt:lpstr>Appendix 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Dandan Liang（Huawei）</dc:creator>
  <cp:lastModifiedBy>liuchenchen</cp:lastModifiedBy>
  <cp:revision>1549</cp:revision>
  <cp:lastPrinted>1601-01-01T00:00:00Z</cp:lastPrinted>
  <dcterms:created xsi:type="dcterms:W3CDTF">2015-10-31T00:33:08Z</dcterms:created>
  <dcterms:modified xsi:type="dcterms:W3CDTF">2020-08-06T09:45:42Z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(3)YtnDOdAwYkFl5rbdM2LEKcMtjkHQeWOuwJUGkOZboy3Ge74XrJJa9PeEcTiZwZhYtJvPM6Gn
pmz6zIL0Gsf6YBEX/95caPMhZ44nNyLSb3/3LuTTClWT9O62UXL4g4PS0JwDgupPdpC22TZs
sKudj9C0SETU7zJ7IjefZsdQ7fIq4YJxdeEhHZJTshHBQOH40c8yvAopsc3buavQA9cWlIn6
k5Y0Gh8vwGLcrik1M5</vt:lpwstr>
  </property>
  <property fmtid="{D5CDD505-2E9C-101B-9397-08002B2CF9AE}" pid="3" name="_2015_ms_pID_7253431">
    <vt:lpwstr>0gdfUvQOlqt0R5jDcJ65ypnMltL59tTvslApwC/jpqKgHPETOl0cTu
wS8Cj1xe72xyTMwdLz+45CNCigYMyrxa2JO81lUEfDu5W9hgjN0bApHF2TBvl/ynOVl7xScg
Ws9+Vj0i0Y3CglJPBsKGKXg8ow46crTMZn0a8WHlrJaLAtXvSlodlam7jD9TWhb09SYyrgT8
gp+9F2cNJ9t8UWqrp6DCcaFfd9252w3h4tEB</vt:lpwstr>
  </property>
  <property fmtid="{D5CDD505-2E9C-101B-9397-08002B2CF9AE}" pid="4" name="_2015_ms_pID_7253432">
    <vt:lpwstr>Gg==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1596630180</vt:lpwstr>
  </property>
</Properties>
</file>