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56" r:id="rId3"/>
    <p:sldId id="375" r:id="rId4"/>
    <p:sldId id="376" r:id="rId5"/>
    <p:sldId id="417" r:id="rId6"/>
    <p:sldId id="337" r:id="rId7"/>
    <p:sldId id="418" r:id="rId8"/>
    <p:sldId id="341" r:id="rId9"/>
    <p:sldId id="450" r:id="rId10"/>
    <p:sldId id="454" r:id="rId11"/>
    <p:sldId id="451" r:id="rId12"/>
    <p:sldId id="452" r:id="rId13"/>
    <p:sldId id="364" r:id="rId14"/>
    <p:sldId id="369" r:id="rId15"/>
    <p:sldId id="379" r:id="rId16"/>
    <p:sldId id="378" r:id="rId17"/>
    <p:sldId id="443" r:id="rId18"/>
    <p:sldId id="444" r:id="rId19"/>
    <p:sldId id="440" r:id="rId20"/>
    <p:sldId id="426" r:id="rId21"/>
    <p:sldId id="424" r:id="rId22"/>
    <p:sldId id="445" r:id="rId23"/>
    <p:sldId id="455" r:id="rId24"/>
    <p:sldId id="456" r:id="rId25"/>
    <p:sldId id="457" r:id="rId26"/>
    <p:sldId id="453" r:id="rId27"/>
    <p:sldId id="439" r:id="rId28"/>
    <p:sldId id="419" r:id="rId29"/>
    <p:sldId id="436" r:id="rId30"/>
    <p:sldId id="441" r:id="rId31"/>
    <p:sldId id="382" r:id="rId32"/>
    <p:sldId id="383" r:id="rId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12" d="100"/>
          <a:sy n="112" d="100"/>
        </p:scale>
        <p:origin x="203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 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3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680752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Dandan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D</a:t>
                      </a:r>
                      <a:r>
                        <a:rPr lang="en-US" altLang="zh-CN" sz="1200" smtClean="0"/>
                        <a:t>andan.liang</a:t>
                      </a:r>
                      <a:r>
                        <a:rPr lang="en-US" sz="120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Chenchen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Ming 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447800"/>
            <a:ext cx="8085746" cy="4113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sz="1600" dirty="0"/>
              <a:t>320MHz 2x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dirty="0"/>
              <a:t>=[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>
                <a:solidFill>
                  <a:schemeClr val="tx1"/>
                </a:solidFill>
              </a:rPr>
              <a:t>160MHz_lower_2x</a:t>
            </a:r>
            <a:r>
              <a:rPr lang="en-US" altLang="zh-CN" sz="1600" dirty="0"/>
              <a:t>, 023,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>
                <a:solidFill>
                  <a:schemeClr val="tx1"/>
                </a:solidFill>
              </a:rPr>
              <a:t>160MHz_upper_2x</a:t>
            </a:r>
            <a:r>
              <a:rPr lang="en-US" altLang="zh-CN" sz="1600" dirty="0" smtClean="0"/>
              <a:t>]</a:t>
            </a:r>
            <a:endParaRPr lang="en-US" altLang="zh-CN" sz="1600" dirty="0" smtClean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490EBA5-FF87-427B-A1A0-F2D1244B6A95}"/>
              </a:ext>
            </a:extLst>
          </p:cNvPr>
          <p:cNvSpPr txBox="1">
            <a:spLocks/>
          </p:cNvSpPr>
          <p:nvPr/>
        </p:nvSpPr>
        <p:spPr bwMode="auto">
          <a:xfrm>
            <a:off x="330199" y="1905000"/>
            <a:ext cx="8558213" cy="107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800" dirty="0">
                <a:solidFill>
                  <a:schemeClr val="tx1"/>
                </a:solidFill>
              </a:rPr>
              <a:t>LTF</a:t>
            </a:r>
            <a:r>
              <a:rPr lang="en-US" altLang="ko-KR" sz="800" baseline="-25000" dirty="0">
                <a:solidFill>
                  <a:schemeClr val="tx1"/>
                </a:solidFill>
              </a:rPr>
              <a:t>160MHz_lower_2x </a:t>
            </a:r>
            <a:r>
              <a:rPr lang="en-US" altLang="zh-CN" sz="800" b="0" dirty="0" smtClean="0">
                <a:latin typeface="Courier New" panose="02070309020205020404" pitchFamily="49" charset="0"/>
              </a:rPr>
              <a:t>=[-</a:t>
            </a:r>
            <a:r>
              <a:rPr lang="en-US" altLang="zh-CN" sz="800" b="0" dirty="0">
                <a:latin typeface="Courier New" panose="02070309020205020404" pitchFamily="49" charset="0"/>
              </a:rPr>
              <a:t>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-1,0,1,0,0,0,0,0,0,0,0,0,0,0,0,0,0,0,0,0,0,0,0,0,0,0,-1,0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-1];</a:t>
            </a:r>
          </a:p>
          <a:p>
            <a:pPr marL="0" indent="0"/>
            <a:endParaRPr lang="zh-CN" altLang="en-US" sz="700" kern="0" dirty="0"/>
          </a:p>
        </p:txBody>
      </p:sp>
    </p:spTree>
    <p:extLst>
      <p:ext uri="{BB962C8B-B14F-4D97-AF65-F5344CB8AC3E}">
        <p14:creationId xmlns:p14="http://schemas.microsoft.com/office/powerpoint/2010/main" val="3095171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447800"/>
            <a:ext cx="8085746" cy="4113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sz="1600" dirty="0"/>
              <a:t>320MHz 2x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dirty="0"/>
              <a:t>=[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>
                <a:solidFill>
                  <a:schemeClr val="tx1"/>
                </a:solidFill>
              </a:rPr>
              <a:t>160MHz_lower_2x</a:t>
            </a:r>
            <a:r>
              <a:rPr lang="en-US" altLang="zh-CN" sz="1600" dirty="0"/>
              <a:t>, 023,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</a:t>
            </a:r>
            <a:r>
              <a:rPr lang="en-US" altLang="ko-KR" sz="1600" dirty="0" smtClean="0">
                <a:solidFill>
                  <a:schemeClr val="tx1"/>
                </a:solidFill>
              </a:rPr>
              <a:t>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160MHz_upper_2x</a:t>
            </a:r>
            <a:r>
              <a:rPr lang="en-US" altLang="zh-CN" sz="1600" dirty="0"/>
              <a:t>]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490EBA5-FF87-427B-A1A0-F2D1244B6A95}"/>
              </a:ext>
            </a:extLst>
          </p:cNvPr>
          <p:cNvSpPr txBox="1">
            <a:spLocks/>
          </p:cNvSpPr>
          <p:nvPr/>
        </p:nvSpPr>
        <p:spPr bwMode="auto">
          <a:xfrm>
            <a:off x="330199" y="1905000"/>
            <a:ext cx="8558213" cy="107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</a:t>
            </a:r>
            <a:r>
              <a:rPr lang="en-US" altLang="ko-KR" sz="800" dirty="0">
                <a:solidFill>
                  <a:schemeClr val="tx1"/>
                </a:solidFill>
              </a:rPr>
              <a:t>TF</a:t>
            </a:r>
            <a:r>
              <a:rPr lang="en-US" altLang="ko-KR" sz="800" baseline="-25000" dirty="0">
                <a:solidFill>
                  <a:schemeClr val="tx1"/>
                </a:solidFill>
              </a:rPr>
              <a:t>160MHz_upper_2x </a:t>
            </a:r>
            <a:r>
              <a:rPr lang="sv-SE" altLang="zh-CN" sz="800" b="0" dirty="0" smtClean="0">
                <a:latin typeface="Courier New" panose="02070309020205020404" pitchFamily="49" charset="0"/>
              </a:rPr>
              <a:t>=[-</a:t>
            </a:r>
            <a:r>
              <a:rPr lang="sv-SE" altLang="zh-CN" sz="800" b="0" dirty="0">
                <a:latin typeface="Courier New" panose="02070309020205020404" pitchFamily="49" charset="0"/>
              </a:rPr>
              <a:t>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-1,0,1,0,1,0,1,0,1,0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-1,0,0,0,0,0,0,0,1,0,1,0,1,0,1,0,-1,0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-1,0,0,0,0,0,0,0,0,0,0,0,0,0,0,0,0,0,0,0,0,0,0,0,1,0,1,0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-1];</a:t>
            </a:r>
          </a:p>
          <a:p>
            <a:pPr marL="0" indent="0"/>
            <a:endParaRPr lang="zh-CN" altLang="en-US" sz="700" kern="0" dirty="0"/>
          </a:p>
        </p:txBody>
      </p:sp>
    </p:spTree>
    <p:extLst>
      <p:ext uri="{BB962C8B-B14F-4D97-AF65-F5344CB8AC3E}">
        <p14:creationId xmlns:p14="http://schemas.microsoft.com/office/powerpoint/2010/main" val="197540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56142"/>
              </p:ext>
            </p:extLst>
          </p:nvPr>
        </p:nvGraphicFramePr>
        <p:xfrm>
          <a:off x="427599" y="1978160"/>
          <a:ext cx="7543800" cy="2402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37528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5.76 4.78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868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5.88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8.24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6.32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8.56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8.31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7.03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8.18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7.49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46586"/>
              </p:ext>
            </p:extLst>
          </p:nvPr>
        </p:nvGraphicFramePr>
        <p:xfrm>
          <a:off x="427599" y="4515784"/>
          <a:ext cx="7086600" cy="300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07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35804"/>
              </p:ext>
            </p:extLst>
          </p:nvPr>
        </p:nvGraphicFramePr>
        <p:xfrm>
          <a:off x="427599" y="5371961"/>
          <a:ext cx="7086600" cy="10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8.41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9.99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8.89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10.02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10.93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9.94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83910"/>
              </p:ext>
            </p:extLst>
          </p:nvPr>
        </p:nvGraphicFramePr>
        <p:xfrm>
          <a:off x="427599" y="4930858"/>
          <a:ext cx="7086600" cy="25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/>
                <a:gridCol w="3543300"/>
              </a:tblGrid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文本框 8"/>
          <p:cNvSpPr txBox="1"/>
          <p:nvPr/>
        </p:nvSpPr>
        <p:spPr>
          <a:xfrm>
            <a:off x="8080746" y="1981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066330" y="234006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0"/>
          <p:cNvSpPr txBox="1"/>
          <p:nvPr/>
        </p:nvSpPr>
        <p:spPr>
          <a:xfrm>
            <a:off x="8066330" y="258255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1"/>
          <p:cNvSpPr txBox="1"/>
          <p:nvPr/>
        </p:nvSpPr>
        <p:spPr>
          <a:xfrm>
            <a:off x="8066330" y="283896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2"/>
          <p:cNvSpPr txBox="1"/>
          <p:nvPr/>
        </p:nvSpPr>
        <p:spPr>
          <a:xfrm>
            <a:off x="8080746" y="310617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8080746" y="333648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4"/>
          <p:cNvSpPr txBox="1"/>
          <p:nvPr/>
        </p:nvSpPr>
        <p:spPr>
          <a:xfrm>
            <a:off x="8080746" y="3526982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5"/>
          <p:cNvSpPr txBox="1"/>
          <p:nvPr/>
        </p:nvSpPr>
        <p:spPr>
          <a:xfrm>
            <a:off x="8080746" y="3830598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6"/>
          <p:cNvSpPr txBox="1"/>
          <p:nvPr/>
        </p:nvSpPr>
        <p:spPr>
          <a:xfrm>
            <a:off x="8080746" y="410878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7"/>
          <p:cNvSpPr txBox="1"/>
          <p:nvPr/>
        </p:nvSpPr>
        <p:spPr>
          <a:xfrm>
            <a:off x="8085337" y="453199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8066330" y="53479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8080746" y="5791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8082706" y="6172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80746" y="4904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377454" y="1522251"/>
            <a:ext cx="465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7978198" y="157017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377454" y="4419600"/>
            <a:ext cx="85575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58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:a16="http://schemas.microsoft.com/office/drawing/2014/main" xmlns="" id="{D07D55EE-BA09-4EC5-A00B-83B853501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370642"/>
              </p:ext>
            </p:extLst>
          </p:nvPr>
        </p:nvGraphicFramePr>
        <p:xfrm>
          <a:off x="397349" y="1749951"/>
          <a:ext cx="7769894" cy="2280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:a16="http://schemas.microsoft.com/office/drawing/2014/main" xmlns="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:a16="http://schemas.microsoft.com/office/drawing/2014/main" xmlns="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6.54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6.61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6.73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:a16="http://schemas.microsoft.com/office/drawing/2014/main" xmlns="" id="{BCA37DC2-0396-4DF4-A724-CD26E0141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24522"/>
              </p:ext>
            </p:extLst>
          </p:nvPr>
        </p:nvGraphicFramePr>
        <p:xfrm>
          <a:off x="397349" y="4138781"/>
          <a:ext cx="7769893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:a16="http://schemas.microsoft.com/office/drawing/2014/main" xmlns="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81310" y="4033712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r>
              <a:rPr lang="en-US" altLang="zh-CN" dirty="0" smtClean="0"/>
              <a:t>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24908" y="41370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3775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67243" y="397790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:a16="http://schemas.microsoft.com/office/drawing/2014/main" xmlns="" id="{297FD313-C9C9-4D98-BBF2-911CCD1C3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894336"/>
              </p:ext>
            </p:extLst>
          </p:nvPr>
        </p:nvGraphicFramePr>
        <p:xfrm>
          <a:off x="401335" y="1743233"/>
          <a:ext cx="7748658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:a16="http://schemas.microsoft.com/office/drawing/2014/main" xmlns="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7.64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443763"/>
                  </a:ext>
                </a:extLst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2516"/>
              </p:ext>
            </p:extLst>
          </p:nvPr>
        </p:nvGraphicFramePr>
        <p:xfrm>
          <a:off x="400423" y="4104052"/>
          <a:ext cx="7766820" cy="2337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</a:tblGrid>
              <a:tr h="2507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25929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7.93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9.62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8.58</a:t>
                      </a:r>
                      <a:endParaRPr lang="en-US" altLang="zh-CN" sz="800" b="0" u="none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表格 8">
            <a:extLst>
              <a:ext uri="{FF2B5EF4-FFF2-40B4-BE49-F238E27FC236}">
                <a16:creationId xmlns:a16="http://schemas.microsoft.com/office/drawing/2014/main" xmlns="" id="{70000E92-9E25-4ACD-B39B-7C9F7B88A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6599"/>
              </p:ext>
            </p:extLst>
          </p:nvPr>
        </p:nvGraphicFramePr>
        <p:xfrm>
          <a:off x="380086" y="2286000"/>
          <a:ext cx="66766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587">
                  <a:extLst>
                    <a:ext uri="{9D8B030D-6E8A-4147-A177-3AD203B41FA5}">
                      <a16:colId xmlns:a16="http://schemas.microsoft.com/office/drawing/2014/main" xmlns="" val="938462418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69855112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238972679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956013258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615034393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819612782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443524133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5004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9.21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8.88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1447789"/>
                  </a:ext>
                </a:extLst>
              </a:tr>
            </a:tbl>
          </a:graphicData>
        </a:graphic>
      </p:graphicFrame>
      <p:graphicFrame>
        <p:nvGraphicFramePr>
          <p:cNvPr id="7" name="表格 10">
            <a:extLst>
              <a:ext uri="{FF2B5EF4-FFF2-40B4-BE49-F238E27FC236}">
                <a16:creationId xmlns:a16="http://schemas.microsoft.com/office/drawing/2014/main" xmlns="" id="{7578BAF2-4D89-45D7-8A51-3AB178EEC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715"/>
              </p:ext>
            </p:extLst>
          </p:nvPr>
        </p:nvGraphicFramePr>
        <p:xfrm>
          <a:off x="386712" y="2809391"/>
          <a:ext cx="6699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944">
                  <a:extLst>
                    <a:ext uri="{9D8B030D-6E8A-4147-A177-3AD203B41FA5}">
                      <a16:colId xmlns:a16="http://schemas.microsoft.com/office/drawing/2014/main" xmlns="" val="1647119875"/>
                    </a:ext>
                  </a:extLst>
                </a:gridCol>
                <a:gridCol w="3349944">
                  <a:extLst>
                    <a:ext uri="{9D8B030D-6E8A-4147-A177-3AD203B41FA5}">
                      <a16:colId xmlns:a16="http://schemas.microsoft.com/office/drawing/2014/main" xmlns="" val="3278892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6.46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55550546"/>
                  </a:ext>
                </a:extLst>
              </a:tr>
            </a:tbl>
          </a:graphicData>
        </a:graphic>
      </p:graphicFrame>
      <p:graphicFrame>
        <p:nvGraphicFramePr>
          <p:cNvPr id="8" name="表格 12">
            <a:extLst>
              <a:ext uri="{FF2B5EF4-FFF2-40B4-BE49-F238E27FC236}">
                <a16:creationId xmlns:a16="http://schemas.microsoft.com/office/drawing/2014/main" xmlns="" id="{5D67E61A-8475-4737-9A87-C28450993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60081"/>
              </p:ext>
            </p:extLst>
          </p:nvPr>
        </p:nvGraphicFramePr>
        <p:xfrm>
          <a:off x="380086" y="3342791"/>
          <a:ext cx="670651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314">
                  <a:extLst>
                    <a:ext uri="{9D8B030D-6E8A-4147-A177-3AD203B41FA5}">
                      <a16:colId xmlns:a16="http://schemas.microsoft.com/office/drawing/2014/main" xmlns="" val="3417882896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4236428305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80402197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1633473885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82422441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3714340852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35647939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024531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8.65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8.27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22893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6913155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648863"/>
                  </a:ext>
                </a:extLst>
              </a:tr>
            </a:tbl>
          </a:graphicData>
        </a:graphic>
      </p:graphicFrame>
      <p:sp>
        <p:nvSpPr>
          <p:cNvPr id="19" name="文本框 17"/>
          <p:cNvSpPr txBox="1"/>
          <p:nvPr/>
        </p:nvSpPr>
        <p:spPr>
          <a:xfrm>
            <a:off x="8077200" y="2286000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077200" y="332831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077200" y="3761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079160" y="4142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3"/>
          <p:cNvSpPr txBox="1"/>
          <p:nvPr/>
        </p:nvSpPr>
        <p:spPr>
          <a:xfrm>
            <a:off x="8077200" y="28472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86712" y="162649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12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 </a:t>
            </a:r>
            <a:r>
              <a:rPr lang="en-US" altLang="zh-CN" dirty="0" smtClean="0">
                <a:solidFill>
                  <a:srgbClr val="0070C0"/>
                </a:solidFill>
              </a:rPr>
              <a:t>P1</a:t>
            </a:r>
            <a:r>
              <a:rPr lang="en-US" altLang="zh-CN" dirty="0" smtClean="0"/>
              <a:t>: Simulation Results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506099"/>
              </p:ext>
            </p:extLst>
          </p:nvPr>
        </p:nvGraphicFramePr>
        <p:xfrm>
          <a:off x="781743" y="1824135"/>
          <a:ext cx="7126489" cy="28271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60933"/>
                <a:gridCol w="1332901"/>
              </a:tblGrid>
              <a:tr h="40299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4.98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6.425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5.7806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5.6816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6.425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231657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3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7.0109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RU26+RU52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RU26+RU106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37936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8.1551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8.0274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8.0274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8.1551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8" name="矩形 7"/>
          <p:cNvSpPr/>
          <p:nvPr/>
        </p:nvSpPr>
        <p:spPr>
          <a:xfrm>
            <a:off x="7519837" y="1474014"/>
            <a:ext cx="1624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, 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and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 </a:t>
            </a:r>
            <a:r>
              <a:rPr lang="en-US" altLang="zh-CN" dirty="0" smtClean="0">
                <a:solidFill>
                  <a:srgbClr val="0070C0"/>
                </a:solidFill>
              </a:rPr>
              <a:t>P1</a:t>
            </a:r>
            <a:r>
              <a:rPr lang="en-US" altLang="zh-CN" dirty="0" smtClean="0"/>
              <a:t>: Simulation </a:t>
            </a:r>
            <a:r>
              <a:rPr lang="en-US" altLang="zh-CN" dirty="0" smtClean="0"/>
              <a:t>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8" name="矩形 7"/>
          <p:cNvSpPr/>
          <p:nvPr/>
        </p:nvSpPr>
        <p:spPr>
          <a:xfrm>
            <a:off x="8028450" y="1375427"/>
            <a:ext cx="856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57770"/>
              </p:ext>
            </p:extLst>
          </p:nvPr>
        </p:nvGraphicFramePr>
        <p:xfrm>
          <a:off x="762000" y="4724400"/>
          <a:ext cx="4150360" cy="1190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6240"/>
                <a:gridCol w="396240"/>
                <a:gridCol w="396240"/>
                <a:gridCol w="396240"/>
                <a:gridCol w="396240"/>
                <a:gridCol w="396240"/>
                <a:gridCol w="396240"/>
                <a:gridCol w="396240"/>
                <a:gridCol w="980440"/>
              </a:tblGrid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8.5623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7.108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7.8651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0000"/>
                          </a:solidFill>
                          <a:effectLst/>
                        </a:rPr>
                        <a:t>9.4644</a:t>
                      </a:r>
                      <a:endParaRPr lang="zh-CN" sz="9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7.2695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8.6573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8.4538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9.2066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RU484+3*RU996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8.3015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8.8969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8.7337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8.6581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8.6505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6.7353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2*RU996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7.2317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8.4722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8.4722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7.2317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9.0133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8.71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9.2346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7.2317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RU484+RU996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 gridSpan="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7.6204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7005"/>
              </p:ext>
            </p:extLst>
          </p:nvPr>
        </p:nvGraphicFramePr>
        <p:xfrm>
          <a:off x="762000" y="1651002"/>
          <a:ext cx="6710883" cy="28228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54461"/>
                <a:gridCol w="1150287"/>
              </a:tblGrid>
              <a:tr h="5403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5.9179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36251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6.2861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RU52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RU242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36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6.9341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RU996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RU26+RU52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RU26+RU106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7.4213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7.4213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3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en-US" altLang="zh-CN" dirty="0">
                <a:solidFill>
                  <a:schemeClr val="tx1"/>
                </a:solidFill>
              </a:rPr>
              <a:t>:</a:t>
            </a:r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457200" y="1828800"/>
          <a:ext cx="7498080" cy="1929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46170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5.8494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6.9809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5.8494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6.9809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/>
                        <a:t>5.6374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4.7677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7.9454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5.7625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7.9454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/>
                        <a:t>5.6374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6.9809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6.9809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596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4.6942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4.6942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5.9301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5.8786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5.4199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5.4109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6.4299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6.7073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6.4895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6.4299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5.4109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5.4199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5.5768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8.2385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7.3114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5.5768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7.3472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6.5837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6.5164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5.9411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6.3682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6.3682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5.9411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6.2519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6.6065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6.644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6.2519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8.5628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8.6875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9.6763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8.1829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8"/>
          <p:cNvSpPr txBox="1"/>
          <p:nvPr/>
        </p:nvSpPr>
        <p:spPr>
          <a:xfrm>
            <a:off x="8080746" y="209122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8" name="文本框 9"/>
          <p:cNvSpPr txBox="1"/>
          <p:nvPr/>
        </p:nvSpPr>
        <p:spPr>
          <a:xfrm>
            <a:off x="8066330" y="228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9" name="文本框 10"/>
          <p:cNvSpPr txBox="1"/>
          <p:nvPr/>
        </p:nvSpPr>
        <p:spPr>
          <a:xfrm>
            <a:off x="8066330" y="2438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0" name="文本框 11"/>
          <p:cNvSpPr txBox="1"/>
          <p:nvPr/>
        </p:nvSpPr>
        <p:spPr>
          <a:xfrm>
            <a:off x="8066330" y="2667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12"/>
          <p:cNvSpPr txBox="1"/>
          <p:nvPr/>
        </p:nvSpPr>
        <p:spPr>
          <a:xfrm>
            <a:off x="8080746" y="2819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3"/>
          <p:cNvSpPr txBox="1"/>
          <p:nvPr/>
        </p:nvSpPr>
        <p:spPr>
          <a:xfrm>
            <a:off x="8080746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4"/>
          <p:cNvSpPr txBox="1"/>
          <p:nvPr/>
        </p:nvSpPr>
        <p:spPr>
          <a:xfrm>
            <a:off x="8080746" y="3200400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5"/>
          <p:cNvSpPr txBox="1"/>
          <p:nvPr/>
        </p:nvSpPr>
        <p:spPr>
          <a:xfrm>
            <a:off x="8080746" y="3352800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6"/>
          <p:cNvSpPr txBox="1"/>
          <p:nvPr/>
        </p:nvSpPr>
        <p:spPr>
          <a:xfrm>
            <a:off x="8080746" y="3533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TextBox 33"/>
          <p:cNvSpPr txBox="1"/>
          <p:nvPr/>
        </p:nvSpPr>
        <p:spPr>
          <a:xfrm>
            <a:off x="7978198" y="168019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/>
          </p:nvPr>
        </p:nvGraphicFramePr>
        <p:xfrm>
          <a:off x="457200" y="4189812"/>
          <a:ext cx="7461448" cy="213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</a:tblGrid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9.6559</a:t>
                      </a:r>
                    </a:p>
                  </a:txBody>
                  <a:tcPr marL="9525" marR="9525" marT="9525" marB="0" anchor="b"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8.6961</a:t>
                      </a: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8.6961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8.9611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9.5392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9.3293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10.153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9.6129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8.9207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10.027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8.1092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9.8325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7.943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9.079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9.0418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9.9572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8.2538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8.8582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9.1539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9.1539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9.0583</a:t>
                      </a:r>
                    </a:p>
                  </a:txBody>
                  <a:tcPr marL="9525" marR="9525" marT="9525" marB="0" anchor="b"/>
                </a:tc>
              </a:tr>
              <a:tr h="17789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10.1401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8036322" y="5895201"/>
            <a:ext cx="104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9"/>
          <p:cNvSpPr txBox="1">
            <a:spLocks noChangeArrowheads="1"/>
          </p:cNvSpPr>
          <p:nvPr/>
        </p:nvSpPr>
        <p:spPr bwMode="auto">
          <a:xfrm>
            <a:off x="7981702" y="4142601"/>
            <a:ext cx="1695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20"/>
          <p:cNvSpPr txBox="1">
            <a:spLocks noChangeArrowheads="1"/>
          </p:cNvSpPr>
          <p:nvPr/>
        </p:nvSpPr>
        <p:spPr bwMode="auto">
          <a:xfrm>
            <a:off x="8005763" y="4343400"/>
            <a:ext cx="1138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21"/>
          <p:cNvSpPr txBox="1">
            <a:spLocks noChangeArrowheads="1"/>
          </p:cNvSpPr>
          <p:nvPr/>
        </p:nvSpPr>
        <p:spPr bwMode="auto">
          <a:xfrm>
            <a:off x="8036322" y="6096000"/>
            <a:ext cx="113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3"/>
          <p:cNvSpPr txBox="1">
            <a:spLocks noChangeArrowheads="1"/>
          </p:cNvSpPr>
          <p:nvPr/>
        </p:nvSpPr>
        <p:spPr bwMode="auto">
          <a:xfrm>
            <a:off x="8066951" y="5477737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>
            <a:spLocks noChangeArrowheads="1"/>
          </p:cNvSpPr>
          <p:nvPr/>
        </p:nvSpPr>
        <p:spPr bwMode="auto">
          <a:xfrm>
            <a:off x="8066951" y="4756291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</a:t>
            </a:r>
            <a:r>
              <a:rPr lang="en-US" altLang="zh-CN" sz="1200" dirty="0">
                <a:solidFill>
                  <a:srgbClr val="0070C0"/>
                </a:solidFill>
              </a:rPr>
              <a:t>x</a:t>
            </a:r>
            <a:r>
              <a:rPr lang="en-US" altLang="zh-CN" sz="1200" dirty="0" smtClean="0">
                <a:solidFill>
                  <a:srgbClr val="0070C0"/>
                </a:solidFill>
              </a:rPr>
              <a:t>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右大括号 25"/>
          <p:cNvSpPr/>
          <p:nvPr/>
        </p:nvSpPr>
        <p:spPr bwMode="auto">
          <a:xfrm>
            <a:off x="8022366" y="4528508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大括号 26"/>
          <p:cNvSpPr/>
          <p:nvPr/>
        </p:nvSpPr>
        <p:spPr bwMode="auto">
          <a:xfrm>
            <a:off x="8021066" y="5257800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0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:a16="http://schemas.microsoft.com/office/drawing/2014/main" xmlns="" id="{D07D55EE-BA09-4EC5-A00B-83B8535010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1749951"/>
          <a:ext cx="7769894" cy="214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:a16="http://schemas.microsoft.com/office/drawing/2014/main" xmlns="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:a16="http://schemas.microsoft.com/office/drawing/2014/main" xmlns="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6.8645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8.0269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9.0745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:a16="http://schemas.microsoft.com/office/drawing/2014/main" xmlns="" id="{BCA37DC2-0396-4DF4-A724-CD26E0141EA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4138781"/>
          <a:ext cx="7769893" cy="2262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:a16="http://schemas.microsoft.com/office/drawing/2014/main" xmlns="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7.3472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8.5628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9.6763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8.1829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7777658" y="390271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&amp; 4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2x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 the 320/160+160MHz transmission.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59126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7907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02402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3082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50503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278203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0106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2392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46783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2192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371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:a16="http://schemas.microsoft.com/office/drawing/2014/main" xmlns="" id="{297FD313-C9C9-4D98-BBF2-911CCD1C322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335" y="1676400"/>
          <a:ext cx="7748658" cy="2068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:a16="http://schemas.microsoft.com/office/drawing/2014/main" xmlns="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7.4499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8.6291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8.6909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8.3240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443763"/>
                  </a:ext>
                </a:extLst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/>
          </p:nvPr>
        </p:nvGraphicFramePr>
        <p:xfrm>
          <a:off x="539554" y="4038600"/>
          <a:ext cx="7461448" cy="239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</a:tblGrid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9.9503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9.4954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9.3479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9.0787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9.834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8.7716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9.5244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8.7827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9.2171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8.7827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8.8965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9.7038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9.3527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8.3182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8.8433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9.3837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9.3124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9.8853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8.8523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8.8747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8.2622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9.6814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9.0595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10.043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8.7657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9.0575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9.0549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8.5889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9.4114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9.8471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8.6334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8.8241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7.9376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8.9745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9.4879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7.9376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8.6498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8.9745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9.4879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8.6498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9.0647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8.4855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9.9838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8.0424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9.9091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7.9129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/>
                        <a:t>9.589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文本框 17"/>
          <p:cNvSpPr txBox="1">
            <a:spLocks noChangeArrowheads="1"/>
          </p:cNvSpPr>
          <p:nvPr/>
        </p:nvSpPr>
        <p:spPr bwMode="auto">
          <a:xfrm>
            <a:off x="8036322" y="6042913"/>
            <a:ext cx="104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6" name="文本框 19"/>
          <p:cNvSpPr txBox="1">
            <a:spLocks noChangeArrowheads="1"/>
          </p:cNvSpPr>
          <p:nvPr/>
        </p:nvSpPr>
        <p:spPr bwMode="auto">
          <a:xfrm>
            <a:off x="7981702" y="3962400"/>
            <a:ext cx="1695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7" name="文本框 20"/>
          <p:cNvSpPr txBox="1">
            <a:spLocks noChangeArrowheads="1"/>
          </p:cNvSpPr>
          <p:nvPr/>
        </p:nvSpPr>
        <p:spPr bwMode="auto">
          <a:xfrm>
            <a:off x="8005763" y="4191000"/>
            <a:ext cx="1138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8" name="文本框 21"/>
          <p:cNvSpPr txBox="1">
            <a:spLocks noChangeArrowheads="1"/>
          </p:cNvSpPr>
          <p:nvPr/>
        </p:nvSpPr>
        <p:spPr bwMode="auto">
          <a:xfrm>
            <a:off x="8036322" y="6200001"/>
            <a:ext cx="113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9" name="文本框 23"/>
          <p:cNvSpPr txBox="1">
            <a:spLocks noChangeArrowheads="1"/>
          </p:cNvSpPr>
          <p:nvPr/>
        </p:nvSpPr>
        <p:spPr bwMode="auto">
          <a:xfrm>
            <a:off x="8066951" y="5491342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50" name="文本框 21"/>
          <p:cNvSpPr txBox="1">
            <a:spLocks noChangeArrowheads="1"/>
          </p:cNvSpPr>
          <p:nvPr/>
        </p:nvSpPr>
        <p:spPr bwMode="auto">
          <a:xfrm>
            <a:off x="8066951" y="4680091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</a:t>
            </a:r>
            <a:r>
              <a:rPr lang="en-US" altLang="zh-CN" sz="1200" dirty="0">
                <a:solidFill>
                  <a:srgbClr val="0070C0"/>
                </a:solidFill>
              </a:rPr>
              <a:t>x</a:t>
            </a:r>
            <a:r>
              <a:rPr lang="en-US" altLang="zh-CN" sz="1200" dirty="0" smtClean="0">
                <a:solidFill>
                  <a:srgbClr val="0070C0"/>
                </a:solidFill>
              </a:rPr>
              <a:t>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右大括号 25"/>
          <p:cNvSpPr/>
          <p:nvPr/>
        </p:nvSpPr>
        <p:spPr bwMode="auto">
          <a:xfrm>
            <a:off x="8022366" y="4452308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大括号 26"/>
          <p:cNvSpPr/>
          <p:nvPr/>
        </p:nvSpPr>
        <p:spPr bwMode="auto">
          <a:xfrm>
            <a:off x="8021066" y="5271405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</a:t>
            </a:r>
            <a:r>
              <a:rPr lang="en-US" altLang="zh-CN" dirty="0" smtClean="0"/>
              <a:t>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742843"/>
              </p:ext>
            </p:extLst>
          </p:nvPr>
        </p:nvGraphicFramePr>
        <p:xfrm>
          <a:off x="1220779" y="2080900"/>
          <a:ext cx="6248417" cy="28271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168673"/>
              </a:tblGrid>
              <a:tr h="5391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32548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RU242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3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6.9341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7.4213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7.4213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7239000" y="1780701"/>
            <a:ext cx="8386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</a:t>
            </a:r>
            <a:r>
              <a:rPr lang="en-US" altLang="zh-CN" dirty="0" smtClean="0"/>
              <a:t>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214551"/>
              </p:ext>
            </p:extLst>
          </p:nvPr>
        </p:nvGraphicFramePr>
        <p:xfrm>
          <a:off x="1220779" y="2080900"/>
          <a:ext cx="6248417" cy="28271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168673"/>
              </a:tblGrid>
              <a:tr h="53913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325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RU52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RU242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5.7146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6.3569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36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5.5348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8.3338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7.6618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8.1551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7239000" y="1780701"/>
            <a:ext cx="8787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</a:t>
            </a:r>
            <a:r>
              <a:rPr lang="en-US" altLang="zh-CN" dirty="0" smtClean="0"/>
              <a:t>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464198"/>
              </p:ext>
            </p:extLst>
          </p:nvPr>
        </p:nvGraphicFramePr>
        <p:xfrm>
          <a:off x="1220779" y="2080900"/>
          <a:ext cx="6248417" cy="28271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168673"/>
              </a:tblGrid>
              <a:tr h="5391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5.9179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5.7735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5.7806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5.6816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5.9027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6.2691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5.9027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5.9179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6.425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5.7806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5.6816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32548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6.2861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5.8132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RU52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7.181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RU242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6.3569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5.7146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3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5.5348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6.9431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6.7288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8.1551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7.3638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7.6618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8.3338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7239000" y="1780701"/>
            <a:ext cx="8611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</a:t>
            </a:r>
            <a:r>
              <a:rPr lang="en-US" altLang="zh-CN" dirty="0" smtClean="0"/>
              <a:t>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620637"/>
              </p:ext>
            </p:extLst>
          </p:nvPr>
        </p:nvGraphicFramePr>
        <p:xfrm>
          <a:off x="1220779" y="2080900"/>
          <a:ext cx="6248417" cy="25539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41104"/>
                <a:gridCol w="1168673"/>
              </a:tblGrid>
              <a:tr h="5391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6.425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5.6816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6.2691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5.9027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5.7625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5.7735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5.9179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4.9816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6.425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6.2691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5.9027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5.6816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5.7806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5.7625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5.7735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5.9179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6.425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4.9816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32548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6.5021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6.3554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5.8132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6.2861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6.2861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5.8132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6.3554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6.5021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RU52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6.561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6.561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7.181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5.737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5.737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RU242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6.3569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6.3569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3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7.4422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65998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6.9431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6.9431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6.9431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RU26+RU52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6.7288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6.7288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6.7288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RU26+RU106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  <a:tr h="182190"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7.6618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7.6618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7.6618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7.6618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27" marR="9327" marT="9327" marB="0" anchor="b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7239000" y="1780701"/>
            <a:ext cx="856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7929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New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2396"/>
              </p:ext>
            </p:extLst>
          </p:nvPr>
        </p:nvGraphicFramePr>
        <p:xfrm>
          <a:off x="1675604" y="2060203"/>
          <a:ext cx="5867404" cy="28307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5453"/>
                <a:gridCol w="515453"/>
                <a:gridCol w="515453"/>
                <a:gridCol w="515453"/>
                <a:gridCol w="515453"/>
                <a:gridCol w="515453"/>
                <a:gridCol w="515453"/>
                <a:gridCol w="515453"/>
                <a:gridCol w="1743780"/>
              </a:tblGrid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6.7443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8.2949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6.7273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7.6055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7.6045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7.7432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7.9883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8.0463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RU484+3*RU996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7.5963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7.8897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8.1012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7.4804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3*RU996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7.4016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7.6213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7.2712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7.3925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7.5201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7.5237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RU484+2*RU996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7.1368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8.5028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7.6456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7.1309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8.9747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7.4242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7.7987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7.4939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8.0416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solidFill>
                            <a:srgbClr val="FF0000"/>
                          </a:solidFill>
                          <a:effectLst/>
                        </a:rPr>
                        <a:t>9.0683</a:t>
                      </a:r>
                      <a:endParaRPr lang="zh-CN" sz="7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8.6806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8.9747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7.5859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6.4937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8.5028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7.5859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7.6781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7.967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7.5999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5.9549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8.001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2*RU996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8.1513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5.9549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8.0877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6.4349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8.001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8.0877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7.5999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8.1513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6.4349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7.3743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8.0137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6.9577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9.0133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6.5565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8.4927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7.5204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7.6086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RU484+RU996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 gridSpan="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6.5443</a:t>
                      </a:r>
                      <a:endParaRPr lang="zh-CN" sz="7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4*RU996</a:t>
                      </a: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2x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</a:t>
            </a:r>
            <a:r>
              <a:rPr lang="en-US" altLang="zh-CN" sz="1600" b="0" dirty="0" smtClean="0"/>
              <a:t>] 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</a:t>
            </a:r>
            <a:r>
              <a:rPr lang="en-US" altLang="zh-CN" sz="1600" b="0" dirty="0" smtClean="0"/>
              <a:t>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</a:t>
            </a:r>
            <a:r>
              <a:rPr lang="en-US" altLang="zh-CN" sz="1600" b="0" dirty="0" smtClean="0"/>
              <a:t>] 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1: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values = [1  1  -1 -1]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kern="0" dirty="0" smtClean="0">
                <a:solidFill>
                  <a:schemeClr val="tx1"/>
                </a:solidFill>
              </a:rPr>
              <a:t>Option 2: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200" b="0" baseline="-25000" dirty="0"/>
              <a:t>-2036,2036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1 1  -1 1 -1 -1 1 -1 -1 1 1 1  1 -1 -1 -1 1]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kern="0" dirty="0" smtClean="0">
                <a:solidFill>
                  <a:schemeClr val="tx1"/>
                </a:solidFill>
              </a:rPr>
              <a:t>Option 3: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200" b="0" baseline="-25000" dirty="0"/>
              <a:t>-2036,2036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Coefficient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1 -1 -1 -1  -1 -1 -1 -1 -1 -1 1 1 1 1 1 1 1 1 1]</a:t>
            </a: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38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1:</a:t>
            </a:r>
          </a:p>
          <a:p>
            <a:r>
              <a:rPr lang="en-US" altLang="zh-CN" sz="1800" kern="0" dirty="0" smtClean="0">
                <a:solidFill>
                  <a:schemeClr val="tx1"/>
                </a:solidFill>
              </a:rPr>
              <a:t> </a:t>
            </a:r>
            <a:r>
              <a:rPr lang="en-US" altLang="zh-CN" sz="1800" b="0" kern="0" dirty="0" smtClean="0">
                <a:solidFill>
                  <a:schemeClr val="tx1"/>
                </a:solidFill>
              </a:rPr>
              <a:t>Sequences are shown on page 8&amp;9 </a:t>
            </a:r>
            <a:endParaRPr lang="en-US" altLang="zh-CN" sz="1800" b="0" kern="0" dirty="0" smtClean="0">
              <a:solidFill>
                <a:schemeClr val="tx1"/>
              </a:solidFill>
            </a:endParaRPr>
          </a:p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2:</a:t>
            </a:r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800" b="0" kern="0" dirty="0" smtClean="0">
                <a:solidFill>
                  <a:schemeClr val="tx1"/>
                </a:solidFill>
              </a:rPr>
              <a:t> Sequences </a:t>
            </a:r>
            <a:r>
              <a:rPr lang="en-US" altLang="zh-CN" sz="1800" b="0" kern="0" dirty="0">
                <a:solidFill>
                  <a:schemeClr val="tx1"/>
                </a:solidFill>
              </a:rPr>
              <a:t>are shown on page </a:t>
            </a:r>
            <a:r>
              <a:rPr lang="en-US" altLang="zh-CN" sz="1800" b="0" kern="0" dirty="0" smtClean="0">
                <a:solidFill>
                  <a:schemeClr val="tx1"/>
                </a:solidFill>
              </a:rPr>
              <a:t>10&amp;11</a:t>
            </a:r>
            <a:endParaRPr lang="zh-CN" altLang="en-US" sz="18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2x EHT-LTF sequences </a:t>
            </a:r>
            <a:r>
              <a:rPr lang="en-US" altLang="zh-CN" b="0" dirty="0" smtClean="0"/>
              <a:t>have </a:t>
            </a:r>
            <a:r>
              <a:rPr lang="en-US" altLang="zh-CN" b="0" dirty="0" smtClean="0"/>
              <a:t>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2x EHT-LTF </a:t>
            </a:r>
            <a:r>
              <a:rPr lang="en-US" altLang="zh-CN" b="0" dirty="0" smtClean="0"/>
              <a:t>sequences are proposed for both</a:t>
            </a:r>
            <a:r>
              <a:rPr lang="en-US" altLang="zh-CN" b="0" i="1" u="sng" dirty="0" smtClean="0"/>
              <a:t> </a:t>
            </a:r>
            <a:r>
              <a:rPr lang="en-US" altLang="zh-CN" b="0" i="1" u="sng" dirty="0" smtClean="0">
                <a:solidFill>
                  <a:schemeClr val="tx1"/>
                </a:solidFill>
              </a:rPr>
              <a:t>with and without considering the punctured</a:t>
            </a:r>
            <a:r>
              <a:rPr lang="en-US" altLang="zh-CN" b="0" i="1" u="sng" dirty="0" smtClean="0">
                <a:solidFill>
                  <a:srgbClr val="0070C0"/>
                </a:solidFill>
              </a:rPr>
              <a:t> </a:t>
            </a:r>
            <a:r>
              <a:rPr lang="en-US" altLang="zh-CN" b="0" i="1" u="sng" dirty="0" smtClean="0"/>
              <a:t>240MHz/160MHz+80MHz transmission</a:t>
            </a:r>
            <a:r>
              <a:rPr lang="en-US" altLang="zh-CN" b="0" dirty="0" smtClean="0"/>
              <a:t>.</a:t>
            </a:r>
          </a:p>
          <a:p>
            <a:pPr marL="0">
              <a:spcBef>
                <a:spcPts val="0"/>
              </a:spcBef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r>
              <a:rPr lang="en-US" altLang="zh-CN" dirty="0"/>
              <a:t>1x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2x 4x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34125"/>
              </p:ext>
            </p:extLst>
          </p:nvPr>
        </p:nvGraphicFramePr>
        <p:xfrm>
          <a:off x="696912" y="2207419"/>
          <a:ext cx="73152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46"/>
                <a:gridCol w="5953154"/>
                <a:gridCol w="8382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 bandwidth &amp; Preamble Puncturing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240MHz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Case1: 240MHz [1 1 1 1 1 1 1 1 1 1 1 1]    Case2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[0 0 1 1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Case3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0 0 1 1 1 1 1 1 1 1]  Case4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0 0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Case5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0 0 1 1 1 1]  Case6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0 0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Case7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1 1 0 0]  Case8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[0 0 0 0 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Case9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[1 1 1 1 0 0 0 0 1 1 1 1]  Case10: 160MHz [1 1 1 1 1 1 1 1 0 0 0 0].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“1” stands</a:t>
                      </a:r>
                      <a:r>
                        <a:rPr lang="en-US" altLang="zh-CN" sz="1200" baseline="0" dirty="0" smtClean="0"/>
                        <a:t> for non-punctured 20MHz; “0” stands for punctured 20MHz.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68685"/>
              </p:ext>
            </p:extLst>
          </p:nvPr>
        </p:nvGraphicFramePr>
        <p:xfrm>
          <a:off x="696912" y="4436391"/>
          <a:ext cx="6601241" cy="1908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94"/>
                <a:gridCol w="457845"/>
                <a:gridCol w="428546"/>
                <a:gridCol w="428546"/>
                <a:gridCol w="428547"/>
                <a:gridCol w="428546"/>
                <a:gridCol w="428546"/>
                <a:gridCol w="428546"/>
                <a:gridCol w="428546"/>
                <a:gridCol w="428547"/>
                <a:gridCol w="428547"/>
                <a:gridCol w="428546"/>
                <a:gridCol w="428546"/>
                <a:gridCol w="428546"/>
                <a:gridCol w="428547"/>
              </a:tblGrid>
              <a:tr h="990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34290" marB="34290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</a:t>
                      </a:r>
                      <a:r>
                        <a:rPr lang="en-US" altLang="zh-CN" sz="1200" baseline="0" dirty="0" smtClean="0"/>
                        <a:t> bandwidth  preamble puncturing </a:t>
                      </a:r>
                      <a:r>
                        <a:rPr lang="en-US" altLang="zh-CN" sz="1200" dirty="0" smtClean="0"/>
                        <a:t>&amp; MRU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263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240MHz</a:t>
                      </a:r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RUsize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RU484+2x996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3x996</a:t>
                      </a:r>
                    </a:p>
                  </a:txBody>
                  <a:tcPr marL="68580" marR="68580" marT="34290" marB="34290"/>
                </a:tc>
              </a:tr>
              <a:tr h="430322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16x3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6459"/>
              </p:ext>
            </p:extLst>
          </p:nvPr>
        </p:nvGraphicFramePr>
        <p:xfrm>
          <a:off x="403776" y="2132013"/>
          <a:ext cx="8334860" cy="353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2x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649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P1:(without </a:t>
                      </a: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punctured</a:t>
                      </a:r>
                      <a:r>
                        <a:rPr lang="en-US" altLang="zh-CN" sz="11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240MHz</a:t>
                      </a:r>
                      <a:r>
                        <a:rPr lang="en-US" altLang="zh-CN" sz="1100" b="0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36*4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8*4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2*4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P2:(with </a:t>
                      </a: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punctured</a:t>
                      </a:r>
                      <a:r>
                        <a:rPr lang="en-US" altLang="zh-CN" sz="1100" b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240MHz</a:t>
                      </a: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Based on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2x, repeating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0MHz </a:t>
            </a:r>
            <a:r>
              <a:rPr lang="en-US" altLang="zh-CN" sz="1800" b="0" dirty="0">
                <a:solidFill>
                  <a:schemeClr val="tx1"/>
                </a:solidFill>
              </a:rPr>
              <a:t>LTF sequences and apply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each 80MHz [1].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dirty="0" smtClean="0"/>
              <a:t>Option 2: Based on partial of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2x, repeating 11ax 80MHz LTF sequences and apply 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first - fifth part of 80MHz </a:t>
            </a:r>
            <a:r>
              <a:rPr lang="en-US" altLang="zh-CN" sz="1800" b="0" dirty="0">
                <a:solidFill>
                  <a:schemeClr val="tx1"/>
                </a:solidFill>
              </a:rPr>
              <a:t>LTF [1,4]. </a:t>
            </a:r>
            <a:endParaRPr lang="en-US" altLang="zh-CN" sz="1800" b="0" dirty="0" smtClean="0">
              <a:solidFill>
                <a:schemeClr val="tx1"/>
              </a:solidFill>
            </a:endParaRPr>
          </a:p>
          <a:p>
            <a:r>
              <a:rPr lang="en-US" altLang="zh-CN" dirty="0"/>
              <a:t>Option </a:t>
            </a:r>
            <a:r>
              <a:rPr lang="en-US" altLang="zh-CN" dirty="0" smtClean="0"/>
              <a:t>3: New 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Not using 11ax 80MHz 2x LTF sequences to construct the 320MHz/160+160MHz 2x LTF sequences.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0" dirty="0" smtClean="0">
              <a:solidFill>
                <a:schemeClr val="tx1"/>
              </a:solidFill>
            </a:endParaRP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</a:t>
            </a:r>
            <a:r>
              <a:rPr lang="en-US" altLang="zh-CN" sz="1800" b="0" dirty="0" smtClean="0"/>
              <a:t>page 4.</a:t>
            </a:r>
            <a:endParaRPr lang="en-US" altLang="zh-CN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4001"/>
            <a:ext cx="3810001" cy="1905000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1  1  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1 -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1]</a:t>
            </a: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dirty="0" smtClean="0"/>
              <a:t>Option </a:t>
            </a:r>
            <a:r>
              <a:rPr lang="en-US" altLang="zh-CN" dirty="0"/>
              <a:t>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56830" y="3962400"/>
            <a:ext cx="342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P1: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2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  <a:endParaRPr lang="en-US" altLang="zh-CN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1 1  -1 1 -1 -1 1 -1 -1 1 1 1  1 -1 -1 -1 1]</a:t>
            </a:r>
            <a:endParaRPr lang="en-US" altLang="zh-CN" sz="1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646612" y="1512170"/>
            <a:ext cx="3810001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altLang="zh-CN" kern="0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P2: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Coefficient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kern="0" dirty="0" smtClean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00551" y="3962400"/>
            <a:ext cx="342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P2: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2x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EHT-LT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2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 sz="1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58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447800"/>
            <a:ext cx="8085746" cy="4113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</a:t>
            </a:r>
            <a:r>
              <a:rPr lang="en-US" altLang="zh-CN" dirty="0"/>
              <a:t>: </a:t>
            </a:r>
            <a:r>
              <a:rPr lang="en-US" altLang="zh-CN" sz="1600" dirty="0" smtClean="0"/>
              <a:t>320MHz 2x </a:t>
            </a:r>
            <a:r>
              <a:rPr lang="en-US" altLang="zh-CN" sz="1600" dirty="0" smtClean="0"/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dirty="0" smtClean="0"/>
              <a:t>=[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160MHz_lower_2x</a:t>
            </a:r>
            <a:r>
              <a:rPr lang="en-US" altLang="zh-CN" sz="1600" dirty="0" smtClean="0"/>
              <a:t>, </a:t>
            </a:r>
            <a:r>
              <a:rPr lang="en-US" altLang="zh-CN" sz="1600" dirty="0"/>
              <a:t>023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160MHz_upper_2x</a:t>
            </a:r>
            <a:r>
              <a:rPr lang="en-US" altLang="zh-CN" sz="1600" dirty="0" smtClean="0"/>
              <a:t>]</a:t>
            </a:r>
            <a:endParaRPr lang="en-US" altLang="zh-CN" sz="1600" dirty="0" smtClean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490EBA5-FF87-427B-A1A0-F2D1244B6A95}"/>
              </a:ext>
            </a:extLst>
          </p:cNvPr>
          <p:cNvSpPr txBox="1">
            <a:spLocks/>
          </p:cNvSpPr>
          <p:nvPr/>
        </p:nvSpPr>
        <p:spPr bwMode="auto">
          <a:xfrm>
            <a:off x="944563" y="1905000"/>
            <a:ext cx="6800850" cy="107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800" dirty="0">
                <a:solidFill>
                  <a:schemeClr val="tx1"/>
                </a:solidFill>
              </a:rPr>
              <a:t>LTF</a:t>
            </a:r>
            <a:r>
              <a:rPr lang="en-US" altLang="ko-KR" sz="800" baseline="-25000" dirty="0">
                <a:solidFill>
                  <a:schemeClr val="tx1"/>
                </a:solidFill>
              </a:rPr>
              <a:t>160MHz_lower_2x </a:t>
            </a:r>
            <a:r>
              <a:rPr lang="en-US" altLang="zh-CN" sz="700" b="0" kern="0" dirty="0" smtClean="0">
                <a:latin typeface="Courier New" panose="02070309020205020404" pitchFamily="49" charset="0"/>
              </a:rPr>
              <a:t>=[-</a:t>
            </a:r>
            <a:r>
              <a:rPr lang="en-US" altLang="zh-CN" sz="700" b="0" kern="0" dirty="0" smtClean="0">
                <a:latin typeface="Courier New" panose="02070309020205020404" pitchFamily="49" charset="0"/>
              </a:rPr>
              <a:t>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-1,0,1,0,0,0,0,0,0,0,1,0,1,0,1,0,1,0,-1,0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-1,0,0,0,0,0,0,0,0,0,0,0,0,0,0,0,0,0,0,0,0,0,0,0,1,0,1,0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-1,0,1,0,1,0,1,0,1,0,1,0,1,0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-1,0,1];</a:t>
            </a:r>
          </a:p>
          <a:p>
            <a:pPr marL="0" indent="0"/>
            <a:endParaRPr lang="zh-CN" altLang="en-US" sz="700" kern="0" dirty="0"/>
          </a:p>
        </p:txBody>
      </p:sp>
    </p:spTree>
    <p:extLst>
      <p:ext uri="{BB962C8B-B14F-4D97-AF65-F5344CB8AC3E}">
        <p14:creationId xmlns:p14="http://schemas.microsoft.com/office/powerpoint/2010/main" val="126232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447800"/>
            <a:ext cx="8085746" cy="4113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</a:t>
            </a:r>
            <a:r>
              <a:rPr lang="en-US" altLang="zh-CN" dirty="0"/>
              <a:t>: </a:t>
            </a:r>
            <a:r>
              <a:rPr lang="en-US" altLang="zh-CN" sz="1600" dirty="0" smtClean="0"/>
              <a:t>320MHz 2x </a:t>
            </a:r>
            <a:r>
              <a:rPr lang="en-US" altLang="zh-CN" sz="1600" dirty="0" smtClean="0"/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dirty="0" smtClean="0"/>
              <a:t>=[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>
                <a:solidFill>
                  <a:schemeClr val="tx1"/>
                </a:solidFill>
              </a:rPr>
              <a:t>160MHz_lower_2x</a:t>
            </a:r>
            <a:r>
              <a:rPr lang="en-US" altLang="zh-CN" sz="1600" dirty="0"/>
              <a:t>, 023,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1600" dirty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>
                <a:solidFill>
                  <a:schemeClr val="tx1"/>
                </a:solidFill>
              </a:rPr>
              <a:t>160MHz_upper_2x</a:t>
            </a:r>
            <a:r>
              <a:rPr lang="en-US" altLang="zh-CN" sz="1600" dirty="0" smtClean="0"/>
              <a:t>]</a:t>
            </a:r>
            <a:endParaRPr lang="en-US" altLang="zh-CN" sz="1600" dirty="0" smtClean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490EBA5-FF87-427B-A1A0-F2D1244B6A95}"/>
              </a:ext>
            </a:extLst>
          </p:cNvPr>
          <p:cNvSpPr txBox="1">
            <a:spLocks/>
          </p:cNvSpPr>
          <p:nvPr/>
        </p:nvSpPr>
        <p:spPr bwMode="auto">
          <a:xfrm>
            <a:off x="696913" y="1830388"/>
            <a:ext cx="7304088" cy="107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</a:t>
            </a:r>
            <a:r>
              <a:rPr lang="en-US" altLang="ko-KR" sz="800" dirty="0">
                <a:solidFill>
                  <a:schemeClr val="tx1"/>
                </a:solidFill>
              </a:rPr>
              <a:t>LTF</a:t>
            </a:r>
            <a:r>
              <a:rPr lang="en-US" altLang="ko-KR" sz="800" baseline="-25000" dirty="0">
                <a:solidFill>
                  <a:schemeClr val="tx1"/>
                </a:solidFill>
              </a:rPr>
              <a:t>160MHz_upper_2x </a:t>
            </a:r>
            <a:r>
              <a:rPr lang="sv-SE" altLang="zh-CN" sz="800" b="0" dirty="0" smtClean="0">
                <a:latin typeface="Courier New" panose="02070309020205020404" pitchFamily="49" charset="0"/>
              </a:rPr>
              <a:t>=[</a:t>
            </a:r>
            <a:r>
              <a:rPr lang="sv-SE" altLang="zh-CN" sz="700" b="0" dirty="0">
                <a:latin typeface="Courier New" panose="02070309020205020404" pitchFamily="49" charset="0"/>
              </a:rPr>
              <a:t>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-1,0,1,0,1,0,1,0,1,0,1,0,1,0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-1,0,1,0,0,0,0,0,0,0,0,0,0,0,0,0,0,0,0,0,0,0,0,0,0,0,-1,0,-1,0,1,0,1,0,1,0,-1,0,-1,0,1,0,-1,0,1,0,-1,0,1,0,1,0,1,0,1,0,1,0,1,0,1,0,-1,0,-1,0,1,0,-1,0,-1,0,1,0,1,0,-1,0,1,0,-1,0,1,0,1,0,1,0,1,0,-1,0,-1,0,1,0,1,0,1,0,-1,0,-1,0,1,0,-1,0,1,0,-1,0,1,0,-1,0,-1,0,-1,0,-1,0,-1,0,-1,0,1,0,1,0,-1,0,1,0,1,0,-1,0,-1,0,1,0,-1,0,1,0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-1,0,-1,0,-1,0,-1,0,-1,0,1,0,1,0,-1,0,-1,0,-1,0,1,0,1,0,-1,0,1,0,-1,0,1,0,-1,0,-1,0,-1,0,-1,0,-1,0,-1,0,-1,0,1,0,1,0,-1,0,1,0,1,0,-1,0,-1,0,1,0,-1,0,1,0,1,0,1,0,1,0,1,0,-1,0,-1,0,1,0,1,0,1,0,-1,0,-1,0,1,0,-1,0,1,0,-1,0,1,0,-1,0,-1,0,-1,0,-1,0,-1,0,-1,0,1,0,1,0,-1,0,1,0,1,0,-1,0,-1,0,1,0,-1,0,1,0,0,0,0,0,0,0,-1,0,-1,0,-1,0,-1,0,1,0,1,0,-1,0,-1,0,-1,0,1,0,1,0,-1,0,1,0,-1,0,1,0,-1,0,-1,0,-1,0,-1,0,-1,0,-1,0,-1,0,1,0,1,0,-1,0,1,0,1,0,-1,0,-1,0,1,0,-1,0,1,0,-1,0,-1,0,-1,0,-1,0,1,0,1,0,-1,0,-1,0,-1,0,1,0,1,0,-1,0,1,0,-1,0,1,0,-1,0,1,0,1,0,1,0,1,0,1,0,1,0,-1,0,-1,0,1,0,-1,0,-1,0,1,0,1,0,-1,0,1,0,-1,0,1,0,1,0,1,0,1,0,-1,0,-1,0,1,0,1,0,1,0,-1,0,-1,0,1,0,-1,0,1,0,-1,0,1,0,1,0,1,0,1,0,1,0,1,0,1,0,-1,0,-1,0,1,0,-1,0,-1,0,1,0,1,0,-1,0,1,0,-1,0,-1,0,-1,0,-1,0,-1,0,1,0,1,0,-1,0,-1,0,-1,0,1,0,1,0,-1,0,1,0,-1,0,1,0,-1,0,1,0,1,0,1,0,1,0,1,0,1,0,-1,0,-1,0,1,0,-1,0,-1,0,1,0,1,0,-1,0,1,0,-1,0,1,0,-1,0,-1,0,1,0,1,0,1,0,-1,0,-1,0,1,0,-1,0,1,0,-1,0,1,0,1,0,1,0,1,0,1,0,1,0,1,0,-1,0,-1,0,1,0,-1,0,-1,0,1,0,1,0,-1,0,1,0,-1,0,1,0,1,0,1,0,1,0,-1,0,-1,0,1,0,1,0,1,0,-1,0,-1,0,1,0,-1,0,1,0,-1,0,1,0,-1,0,-1,0,-1,0,-1,0,-1,0,-1,0,1,0,1,0,-1,0,1,0,1,0,-1,0,-1,0,1,0,-1,0,1,0,1,0,1,0,1,0,1,0,-1,0,-1,0,1,0,1,0,1,0,-1,0,-1,0,1,0,-1,0,1,0,-1,0,1,0,1,0,1,0,1,0,1,0,1,0,1,0,-1,0,-1,0,1,0,-1,0,-1,0,1,0,1,0,-1,0,1,0,-1,0,-1,0,-1,0,-1,0,-1,0,1,0,1,0,-1,0,-1,0,-1,0,1,0,1,0,-1,0,1,0,-1,0,1,0,-1,0,1,0,1,0,1,0,1,0,1,0,1,0,-1,0,-1,0,1,0,-1,0,-1,0,1</a:t>
            </a:r>
            <a:r>
              <a:rPr lang="sv-SE" altLang="zh-CN" sz="800" b="0" dirty="0">
                <a:latin typeface="Courier New" panose="02070309020205020404" pitchFamily="49" charset="0"/>
              </a:rPr>
              <a:t>];</a:t>
            </a:r>
            <a:endParaRPr lang="sv-SE" altLang="zh-CN" sz="800" b="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18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75161</TotalTime>
  <Words>7585</Words>
  <Application>Microsoft Office PowerPoint</Application>
  <PresentationFormat>全屏显示(4:3)</PresentationFormat>
  <Paragraphs>2149</Paragraphs>
  <Slides>31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8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Courier New</vt:lpstr>
      <vt:lpstr>Tahoma</vt:lpstr>
      <vt:lpstr>Times New Roman</vt:lpstr>
      <vt:lpstr>Wingdings</vt:lpstr>
      <vt:lpstr>Office Theme</vt:lpstr>
      <vt:lpstr>9_主题1</vt:lpstr>
      <vt:lpstr>Equation</vt:lpstr>
      <vt:lpstr>2x EHT-LTFs Sequences Design</vt:lpstr>
      <vt:lpstr>Abstract</vt:lpstr>
      <vt:lpstr>Introduction</vt:lpstr>
      <vt:lpstr>Introduction</vt:lpstr>
      <vt:lpstr>Design Methods[3-4] </vt:lpstr>
      <vt:lpstr>Sequences Design Considerations</vt:lpstr>
      <vt:lpstr>320MHz 2x EHT-LTF</vt:lpstr>
      <vt:lpstr>New Sequences</vt:lpstr>
      <vt:lpstr>New Sequences</vt:lpstr>
      <vt:lpstr>New Sequences</vt:lpstr>
      <vt:lpstr>New Sequences</vt:lpstr>
      <vt:lpstr>P1: 320MHz 2x EHT-LTF [1]</vt:lpstr>
      <vt:lpstr>P1: 320MHz 2x EHT-LTF [1] </vt:lpstr>
      <vt:lpstr>P1: 320MHz 2x EHT-LTF [1]</vt:lpstr>
      <vt:lpstr>P1: 320MHz 2x EHT-LTF [1] </vt:lpstr>
      <vt:lpstr>New Sequences P1: Simulation Results</vt:lpstr>
      <vt:lpstr>New Sequences P1: Simulation Results</vt:lpstr>
      <vt:lpstr>P2: 320MHz 2x EHT-LTF </vt:lpstr>
      <vt:lpstr>P2: 320MHz 2x EHT-LTF </vt:lpstr>
      <vt:lpstr>P2: 320MHz 2x EHT-LTF </vt:lpstr>
      <vt:lpstr>New Sequences P2: Simulation Results</vt:lpstr>
      <vt:lpstr>New Sequences P2: Simulation Results</vt:lpstr>
      <vt:lpstr>New Sequences P2: Simulation Results</vt:lpstr>
      <vt:lpstr>New Sequences P2: Simulation Results</vt:lpstr>
      <vt:lpstr>New Sequences P2: Simulation Results</vt:lpstr>
      <vt:lpstr>Conclusion</vt:lpstr>
      <vt:lpstr>Reference</vt:lpstr>
      <vt:lpstr>Straw Poll 1</vt:lpstr>
      <vt:lpstr>Straw Poll 2</vt:lpstr>
      <vt:lpstr>Appendix: QAM Data PAPR</vt:lpstr>
      <vt:lpstr>Appendix 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1533</cp:revision>
  <cp:lastPrinted>1601-01-01T00:00:00Z</cp:lastPrinted>
  <dcterms:created xsi:type="dcterms:W3CDTF">2015-10-31T00:33:08Z</dcterms:created>
  <dcterms:modified xsi:type="dcterms:W3CDTF">2020-07-16T06:44:19Z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(3)dPESU3gBBUEOsWW+xUXXL/ph6Pvy5LpL6ZgrzdFvhqUcT73NN4VCSU4CHkqgOVHRvW4UHZEo
FyspcdoN+aN9SH/YLZsdu7+EYBgbhPqvDgzyV2pL0DauH1jRt1V4grzCqPHPUC6lJc+OA+5m
jQovd6KCqEy7/OYLSAEtaE8J1SyZTghISoHNn2dQa/0UY9nx8YT7e6szWbSvHgpCMCOb9MJb
0pFM6X2IU0KzOGtBRH</vt:lpwstr>
  </property>
  <property fmtid="{D5CDD505-2E9C-101B-9397-08002B2CF9AE}" pid="3" name="_2015_ms_pID_7253431">
    <vt:lpwstr>VL/AWUw1ogpr77p5mUjU2vJfrXtW/EHGvegfJNhskAyTmmbVuEWLYL
vTKFWd13SYv6NorvS5yiMjBJxXlTuImij8Q/hPVv3OzKupOR7DtNNdh6+dInbteM+0fBeivu
ksDFTNRjPGIehzHQrYtI3NZoVw/sHie90UfDITNg1sPK79Xr61/5ilj+yQVfe6Qdhe/Epwgo
W1QsdV4e58N0qq0De+pdGTCer9Q5djwa8Xfe</vt:lpwstr>
  </property>
  <property fmtid="{D5CDD505-2E9C-101B-9397-08002B2CF9AE}" pid="4" name="_2015_ms_pID_7253432">
    <vt:lpwstr>oQ==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