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73" r:id="rId4"/>
    <p:sldId id="275" r:id="rId5"/>
    <p:sldId id="277" r:id="rId6"/>
    <p:sldId id="271" r:id="rId7"/>
    <p:sldId id="280" r:id="rId8"/>
    <p:sldId id="281" r:id="rId9"/>
    <p:sldId id="282" r:id="rId10"/>
    <p:sldId id="283" r:id="rId11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9462" autoAdjust="0"/>
  </p:normalViewPr>
  <p:slideViewPr>
    <p:cSldViewPr>
      <p:cViewPr varScale="1">
        <p:scale>
          <a:sx n="70" d="100"/>
          <a:sy n="70" d="100"/>
        </p:scale>
        <p:origin x="512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191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363200" cy="4419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774472" y="6475413"/>
            <a:ext cx="161742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 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812944" y="6475413"/>
            <a:ext cx="157895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12943" y="6475413"/>
            <a:ext cx="15789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3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802.11-20/1067r8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4400" y="3568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63081" y="6475413"/>
            <a:ext cx="130484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Frank Hsu,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>
            <a:normAutofit/>
          </a:bodyPr>
          <a:lstStyle/>
          <a:p>
            <a:r>
              <a:rPr lang="en-US" altLang="zh-TW" sz="3600" dirty="0"/>
              <a:t>Traffic indication of latency sensitive </a:t>
            </a:r>
            <a:r>
              <a:rPr lang="en-US" altLang="zh-TW" sz="3600" dirty="0" smtClean="0"/>
              <a:t>applications</a:t>
            </a:r>
            <a:endParaRPr lang="en-US" sz="36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2020-09-01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2057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315" name="Object 2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33868"/>
              </p:ext>
            </p:extLst>
          </p:nvPr>
        </p:nvGraphicFramePr>
        <p:xfrm>
          <a:off x="2057399" y="2833689"/>
          <a:ext cx="8010525" cy="316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" name="Document" r:id="rId4" imgW="8504487" imgH="3867608" progId="Word.Document.8">
                  <p:embed/>
                </p:oleObj>
              </mc:Choice>
              <mc:Fallback>
                <p:oleObj name="Document" r:id="rId4" imgW="8504487" imgH="3867608" progId="Word.Document.8">
                  <p:embed/>
                  <p:pic>
                    <p:nvPicPr>
                      <p:cNvPr id="0" name="Picture 2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399" y="2833689"/>
                        <a:ext cx="8010525" cy="3165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A-control Design Example of PTI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914400" y="1594898"/>
            <a:ext cx="10363200" cy="322624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Periodic traffic indication</a:t>
            </a:r>
          </a:p>
          <a:p>
            <a:pPr lvl="1"/>
            <a:r>
              <a:rPr lang="en-US" dirty="0"/>
              <a:t>Type: Burst or periodic traffic indication</a:t>
            </a:r>
          </a:p>
          <a:p>
            <a:pPr lvl="1"/>
            <a:r>
              <a:rPr lang="en-US" dirty="0"/>
              <a:t>Enable: activate/deactivate the traffic corresponding to the traffic ID</a:t>
            </a:r>
          </a:p>
          <a:p>
            <a:pPr lvl="1"/>
            <a:r>
              <a:rPr lang="en-US" dirty="0"/>
              <a:t>Traffic ID: </a:t>
            </a:r>
            <a:r>
              <a:rPr lang="en-US" altLang="zh-TW" dirty="0"/>
              <a:t>mapping to one VO TID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Period: period of the traffic in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/>
              <a:t>Delta period: delta time from the frame carrying the A-control to the next instant the period traffic is coming in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/>
              <a:t>Traffic size in octet</a:t>
            </a:r>
          </a:p>
          <a:p>
            <a:pPr lvl="1"/>
            <a:r>
              <a:rPr lang="en-US" dirty="0"/>
              <a:t>Period scaling factor </a:t>
            </a:r>
          </a:p>
          <a:p>
            <a:pPr lvl="1"/>
            <a:r>
              <a:rPr lang="en-US" dirty="0"/>
              <a:t>Traffic size scaling factor</a:t>
            </a:r>
          </a:p>
          <a:p>
            <a:endParaRPr lang="en-US" dirty="0"/>
          </a:p>
          <a:p>
            <a:pPr marL="0" indent="0">
              <a:buNone/>
            </a:pP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647034"/>
              </p:ext>
            </p:extLst>
          </p:nvPr>
        </p:nvGraphicFramePr>
        <p:xfrm>
          <a:off x="1277382" y="4911789"/>
          <a:ext cx="1015261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241"/>
                <a:gridCol w="1001241"/>
                <a:gridCol w="1001241"/>
                <a:gridCol w="1001241"/>
                <a:gridCol w="1001241"/>
                <a:gridCol w="1001241"/>
                <a:gridCol w="1001241"/>
                <a:gridCol w="1001241"/>
                <a:gridCol w="1001241"/>
                <a:gridCol w="1141449"/>
              </a:tblGrid>
              <a:tr h="865853">
                <a:tc>
                  <a:txBody>
                    <a:bodyPr/>
                    <a:lstStyle/>
                    <a:p>
                      <a:r>
                        <a:rPr lang="en-US" dirty="0" smtClean="0"/>
                        <a:t>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 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Delta</a:t>
                      </a:r>
                      <a:r>
                        <a:rPr lang="en-US" baseline="0" dirty="0" smtClean="0"/>
                        <a:t> period (</a:t>
                      </a:r>
                      <a:r>
                        <a:rPr lang="en-US" baseline="0" dirty="0" err="1" smtClean="0"/>
                        <a:t>ms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Traffic size (octet)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</a:t>
                      </a:r>
                      <a:r>
                        <a:rPr lang="en-US" baseline="0" dirty="0" smtClean="0"/>
                        <a:t> scaling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Traffic</a:t>
                      </a:r>
                      <a:r>
                        <a:rPr lang="en-US" baseline="0" dirty="0" smtClean="0"/>
                        <a:t> size scaling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Reserved</a:t>
                      </a:r>
                      <a:endParaRPr lang="en-US" dirty="0"/>
                    </a:p>
                  </a:txBody>
                  <a:tcPr/>
                </a:tc>
              </a:tr>
              <a:tr h="266416">
                <a:tc>
                  <a:txBody>
                    <a:bodyPr/>
                    <a:lstStyle/>
                    <a:p>
                      <a:r>
                        <a:rPr lang="en-US" dirty="0" smtClean="0"/>
                        <a:t>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72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914400" y="1496568"/>
            <a:ext cx="10363200" cy="490423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For UL latency sensitive traffic, such as gaming control and industrial automation, some applications have different modes of periodic traffic transmission </a:t>
            </a:r>
            <a:r>
              <a:rPr lang="en-US" sz="1800" dirty="0"/>
              <a:t>[1, 2]  </a:t>
            </a:r>
            <a:endParaRPr lang="en-US" dirty="0"/>
          </a:p>
          <a:p>
            <a:pPr lvl="1"/>
            <a:r>
              <a:rPr lang="en-US" altLang="zh-TW" dirty="0"/>
              <a:t>Example: In a FPS game, a typical scene requires 40 packets/sec but changing to a busy scene may suddenly require transmitting 200 packets/sec with latency requirements. </a:t>
            </a:r>
          </a:p>
          <a:p>
            <a:pPr lvl="1"/>
            <a:r>
              <a:rPr lang="en-US" dirty="0"/>
              <a:t>Signaling Requirements: Need to quickly indicate shifting from one periodic mode to another.</a:t>
            </a:r>
          </a:p>
          <a:p>
            <a:r>
              <a:rPr lang="en-US" altLang="zh-TW" dirty="0"/>
              <a:t>For some latency sensitive applications, UL burst traffic may require aperiodic allocation of bandwidth </a:t>
            </a:r>
            <a:r>
              <a:rPr lang="en-US" altLang="zh-TW" sz="1800" dirty="0"/>
              <a:t>[3, 4]</a:t>
            </a:r>
            <a:endParaRPr lang="en-US" altLang="zh-TW" dirty="0"/>
          </a:p>
          <a:p>
            <a:pPr lvl="1"/>
            <a:r>
              <a:rPr lang="en-US" altLang="zh-TW" dirty="0"/>
              <a:t>Example: In factory automation, an exception event occurred and a large burst of monitoring data needs to be reported within 100ms. </a:t>
            </a:r>
          </a:p>
          <a:p>
            <a:pPr lvl="1"/>
            <a:r>
              <a:rPr lang="en-US" altLang="zh-TW" dirty="0"/>
              <a:t>Signaling Requirements: STA</a:t>
            </a:r>
            <a:r>
              <a:rPr lang="zh-TW" altLang="en-US" dirty="0"/>
              <a:t> </a:t>
            </a:r>
            <a:r>
              <a:rPr lang="en-US" altLang="zh-TW" dirty="0"/>
              <a:t>needs AP’s trigger to transmit a burst of traffic in time</a:t>
            </a:r>
          </a:p>
          <a:p>
            <a:r>
              <a:rPr lang="en-US" altLang="zh-TW" dirty="0"/>
              <a:t>Non-AP STA needs to provide timely latency sensitive traffic parameters to the AP so that the AP can better schedule triggered UL traffic</a:t>
            </a:r>
          </a:p>
          <a:p>
            <a:r>
              <a:rPr lang="en-US" altLang="zh-TW" dirty="0"/>
              <a:t>We propose to use a new A-ctrl so that a non-AP STA can provide UL</a:t>
            </a:r>
            <a:r>
              <a:rPr lang="zh-TW" altLang="en-US" dirty="0"/>
              <a:t> </a:t>
            </a:r>
            <a:r>
              <a:rPr lang="en-US" altLang="zh-TW" dirty="0"/>
              <a:t>periodic traffic and burst traffic parameters of latency sensitive applications.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Discussion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914400" y="1676399"/>
            <a:ext cx="10363200" cy="4495801"/>
          </a:xfrm>
        </p:spPr>
        <p:txBody>
          <a:bodyPr>
            <a:normAutofit/>
          </a:bodyPr>
          <a:lstStyle/>
          <a:p>
            <a:r>
              <a:rPr lang="en-US" dirty="0" smtClean="0"/>
              <a:t>Burst traffic indication is required for latency sensitive applications and a-ctrl is a simple and dynamic container fitting burst traffic </a:t>
            </a:r>
            <a:r>
              <a:rPr lang="en-US" dirty="0"/>
              <a:t>indication </a:t>
            </a:r>
            <a:endParaRPr lang="en-US" dirty="0" smtClean="0"/>
          </a:p>
          <a:p>
            <a:r>
              <a:rPr lang="en-US" dirty="0" smtClean="0"/>
              <a:t>Difference from TSPEC based traffic indication </a:t>
            </a:r>
            <a:r>
              <a:rPr lang="en-US" sz="1800" dirty="0" smtClean="0"/>
              <a:t>[5, 6]</a:t>
            </a:r>
          </a:p>
          <a:p>
            <a:pPr lvl="1"/>
            <a:r>
              <a:rPr lang="en-US" dirty="0"/>
              <a:t>Traffic indication latency is shorter with A-Ctrl based mechanism than </a:t>
            </a:r>
            <a:r>
              <a:rPr lang="en-US" dirty="0" smtClean="0"/>
              <a:t>TSPEC </a:t>
            </a:r>
            <a:r>
              <a:rPr lang="en-US" dirty="0"/>
              <a:t>based mechanism using management frames.</a:t>
            </a:r>
          </a:p>
          <a:p>
            <a:pPr lvl="1"/>
            <a:r>
              <a:rPr lang="en-US" dirty="0"/>
              <a:t>TSPEC based mechanism indicates information to AP only, with no commitment required on the AP side.</a:t>
            </a:r>
          </a:p>
          <a:p>
            <a:pPr lvl="2"/>
            <a:r>
              <a:rPr lang="en-US" dirty="0"/>
              <a:t>A-Ctrl based mechanism allows faster acknowledgement from AP.</a:t>
            </a:r>
          </a:p>
          <a:p>
            <a:pPr lvl="1"/>
            <a:r>
              <a:rPr lang="en-US" dirty="0"/>
              <a:t>TSPEC based mechanism does not cover burst traffic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7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Propose to design a new A-ctrl based mechanism so that non-AP STA can provide AP UL</a:t>
            </a:r>
            <a:r>
              <a:rPr lang="zh-TW" altLang="en-US" dirty="0"/>
              <a:t> </a:t>
            </a:r>
            <a:r>
              <a:rPr lang="en-US" altLang="zh-TW" dirty="0"/>
              <a:t>periodic traffic and burst traffic parameters of latency sensitive applications</a:t>
            </a:r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defining a new A-control based </a:t>
            </a:r>
            <a:r>
              <a:rPr lang="en-US" dirty="0" err="1"/>
              <a:t>QoS</a:t>
            </a:r>
            <a:r>
              <a:rPr lang="en-US" dirty="0"/>
              <a:t> traffic indication mechanism in R2 so that a non-AP STA can provide AP TBD parameters of UL burst traffic and short term UL periodic traffic of latency sensitive applications? 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8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20-0418 </a:t>
            </a:r>
            <a:r>
              <a:rPr lang="en-GB" dirty="0" err="1"/>
              <a:t>QoS</a:t>
            </a:r>
            <a:r>
              <a:rPr lang="en-GB" dirty="0"/>
              <a:t> Management framework in </a:t>
            </a:r>
            <a:r>
              <a:rPr lang="en-GB" dirty="0" smtClean="0"/>
              <a:t>802.11be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19-0065 </a:t>
            </a:r>
            <a:r>
              <a:rPr lang="en-US" altLang="ja-JP" dirty="0"/>
              <a:t>RTA TIG summary and </a:t>
            </a:r>
            <a:r>
              <a:rPr lang="en-US" altLang="ja-JP" dirty="0" smtClean="0"/>
              <a:t>recommendations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20-1006 </a:t>
            </a:r>
            <a:r>
              <a:rPr lang="en-GB" dirty="0"/>
              <a:t>New Methods To Meet Low Latency Requirement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18-1499 </a:t>
            </a:r>
            <a:r>
              <a:rPr lang="en-US" dirty="0"/>
              <a:t>Real-time Console Game Network </a:t>
            </a:r>
            <a:r>
              <a:rPr lang="en-US" dirty="0" smtClean="0"/>
              <a:t>Profile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20-1693 TSPEC-lite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20-1350 Enhancements for </a:t>
            </a:r>
            <a:r>
              <a:rPr lang="en-US" altLang="ja-JP" dirty="0" err="1"/>
              <a:t>QoS</a:t>
            </a:r>
            <a:r>
              <a:rPr lang="en-US" altLang="ja-JP" dirty="0"/>
              <a:t> and low latency in 802.11be R1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3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64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(1/2)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Use 1 bit to indicate the traffic parameter is burst or periodic</a:t>
            </a:r>
          </a:p>
          <a:p>
            <a:r>
              <a:rPr lang="en-US" altLang="zh-TW" dirty="0"/>
              <a:t>Parameters in periodic traffic indication (PTI)</a:t>
            </a:r>
          </a:p>
          <a:p>
            <a:pPr lvl="1"/>
            <a:r>
              <a:rPr lang="en-US" dirty="0"/>
              <a:t>Enable: activate/deactivate the traffic corresponding to the TID</a:t>
            </a:r>
          </a:p>
          <a:p>
            <a:pPr lvl="1"/>
            <a:r>
              <a:rPr lang="en-US" dirty="0"/>
              <a:t>Traffic ID</a:t>
            </a:r>
          </a:p>
          <a:p>
            <a:pPr lvl="1"/>
            <a:r>
              <a:rPr lang="en-US" dirty="0"/>
              <a:t>Period: period of the traffic in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/>
              <a:t>Delta period: delta time referred to a time reference until the next periodic traffic is coming in </a:t>
            </a:r>
            <a:r>
              <a:rPr lang="en-US" dirty="0" err="1"/>
              <a:t>ms</a:t>
            </a:r>
            <a:endParaRPr lang="en-US" dirty="0"/>
          </a:p>
          <a:p>
            <a:pPr lvl="2"/>
            <a:r>
              <a:rPr lang="en-US" dirty="0"/>
              <a:t>Which time reference is TBD </a:t>
            </a:r>
          </a:p>
          <a:p>
            <a:pPr lvl="1"/>
            <a:r>
              <a:rPr lang="en-US" dirty="0"/>
              <a:t>Traffic size in octet</a:t>
            </a:r>
          </a:p>
          <a:p>
            <a:pPr lvl="1"/>
            <a:r>
              <a:rPr lang="en-US" dirty="0"/>
              <a:t>Period scaling factor </a:t>
            </a:r>
          </a:p>
          <a:p>
            <a:pPr lvl="1"/>
            <a:r>
              <a:rPr lang="en-US" dirty="0"/>
              <a:t>Traffic size scaling factor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3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(2/2)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Parameters in burst traffic indication (BTI)</a:t>
            </a:r>
          </a:p>
          <a:p>
            <a:pPr lvl="1"/>
            <a:r>
              <a:rPr lang="en-US" dirty="0"/>
              <a:t>Traffic ID</a:t>
            </a:r>
          </a:p>
          <a:p>
            <a:pPr lvl="1"/>
            <a:r>
              <a:rPr lang="en-US" dirty="0"/>
              <a:t>Period left to transmit: delta time referred to a time reference to transmit the burst traffic</a:t>
            </a:r>
          </a:p>
          <a:p>
            <a:pPr lvl="2"/>
            <a:r>
              <a:rPr lang="en-US" dirty="0"/>
              <a:t>Which time reference is TBD </a:t>
            </a:r>
          </a:p>
          <a:p>
            <a:pPr lvl="1"/>
            <a:r>
              <a:rPr lang="en-US" dirty="0"/>
              <a:t>Burst traffic size in octet</a:t>
            </a:r>
          </a:p>
          <a:p>
            <a:pPr lvl="1"/>
            <a:r>
              <a:rPr lang="en-US" dirty="0"/>
              <a:t>Optional UL burst traffic size scaling factor</a:t>
            </a:r>
          </a:p>
          <a:p>
            <a:pPr lvl="1"/>
            <a:r>
              <a:rPr lang="en-US" dirty="0"/>
              <a:t>Optional period of periodic UL burst traffic</a:t>
            </a:r>
          </a:p>
          <a:p>
            <a:pPr lvl="1"/>
            <a:r>
              <a:rPr lang="en-US" dirty="0"/>
              <a:t>Optional repetitions of periodic UL burst traffic</a:t>
            </a:r>
          </a:p>
          <a:p>
            <a:pPr marL="0" indent="0">
              <a:buNone/>
            </a:pP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4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200843</TotalTime>
  <Words>748</Words>
  <Application>Microsoft Office PowerPoint</Application>
  <PresentationFormat>寬螢幕</PresentationFormat>
  <Paragraphs>116</Paragraphs>
  <Slides>10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802-11-Submission</vt:lpstr>
      <vt:lpstr>Document</vt:lpstr>
      <vt:lpstr>Traffic indication of latency sensitive applications</vt:lpstr>
      <vt:lpstr>Motivations</vt:lpstr>
      <vt:lpstr>Discussion</vt:lpstr>
      <vt:lpstr>Summary</vt:lpstr>
      <vt:lpstr>Straw Poll 1</vt:lpstr>
      <vt:lpstr>References</vt:lpstr>
      <vt:lpstr>backup</vt:lpstr>
      <vt:lpstr>Proposal (1/2)</vt:lpstr>
      <vt:lpstr>Proposal (2/2)</vt:lpstr>
      <vt:lpstr>A-control Design Example of PTI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james.yee@mediatek.com</dc:creator>
  <cp:lastModifiedBy>Frank Hsu (徐建芳)</cp:lastModifiedBy>
  <cp:revision>2393</cp:revision>
  <cp:lastPrinted>1998-02-10T13:28:06Z</cp:lastPrinted>
  <dcterms:created xsi:type="dcterms:W3CDTF">2007-05-21T21:00:37Z</dcterms:created>
  <dcterms:modified xsi:type="dcterms:W3CDTF">2021-02-08T06:32:36Z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