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025" r:id="rId2"/>
    <p:sldId id="1026" r:id="rId3"/>
    <p:sldId id="1064" r:id="rId4"/>
    <p:sldId id="1058" r:id="rId5"/>
    <p:sldId id="1076" r:id="rId6"/>
    <p:sldId id="1083" r:id="rId7"/>
    <p:sldId id="1069" r:id="rId8"/>
    <p:sldId id="1078" r:id="rId9"/>
    <p:sldId id="1081" r:id="rId10"/>
    <p:sldId id="1079" r:id="rId11"/>
    <p:sldId id="1080" r:id="rId12"/>
    <p:sldId id="1059" r:id="rId13"/>
    <p:sldId id="1072" r:id="rId14"/>
    <p:sldId id="1082" r:id="rId15"/>
    <p:sldId id="1084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118" autoAdjust="0"/>
  </p:normalViewPr>
  <p:slideViewPr>
    <p:cSldViewPr>
      <p:cViewPr varScale="1">
        <p:scale>
          <a:sx n="112" d="100"/>
          <a:sy n="112" d="100"/>
        </p:scale>
        <p:origin x="82" y="1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634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55277456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</a:t>
            </a:r>
            <a:r>
              <a:rPr kumimoji="0" lang="en-US" altLang="ko-KR" sz="2000" dirty="0" smtClean="0">
                <a:cs typeface="Arial" panose="020B0604020202020204" pitchFamily="34" charset="0"/>
              </a:rPr>
              <a:t>2020-08-16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802.11-20/1065r1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696912" y="685800"/>
            <a:ext cx="7989887" cy="1143000"/>
          </a:xfrm>
        </p:spPr>
        <p:txBody>
          <a:bodyPr/>
          <a:lstStyle/>
          <a:p>
            <a:r>
              <a:rPr lang="en-US" altLang="ko-KR" smtClean="0"/>
              <a:t>2x </a:t>
            </a:r>
            <a:r>
              <a:rPr lang="en-US" altLang="ko-KR" dirty="0" smtClean="0"/>
              <a:t>EHT-LTF sequence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</a:t>
            </a:r>
            <a:r>
              <a:rPr lang="en-US" altLang="ko-KR" dirty="0"/>
              <a:t>performance  </a:t>
            </a:r>
            <a:r>
              <a:rPr lang="en-US" altLang="ko-KR" dirty="0" smtClean="0"/>
              <a:t>(4/5)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In Large RUs with 1stream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rcRect t="2947"/>
          <a:stretch/>
        </p:blipFill>
        <p:spPr>
          <a:xfrm>
            <a:off x="955343" y="2057400"/>
            <a:ext cx="1787857" cy="3678784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3267" y="2133600"/>
            <a:ext cx="1704933" cy="236214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600" y="2144553"/>
            <a:ext cx="1700193" cy="3894297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5600" y="2144553"/>
            <a:ext cx="1700335" cy="401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27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(5/5)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In Large RUs with multi-stream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2119034"/>
            <a:ext cx="1781176" cy="4157718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720" y="2119034"/>
            <a:ext cx="1835480" cy="415771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913" y="2119034"/>
            <a:ext cx="1837541" cy="3700463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7414" y="2119034"/>
            <a:ext cx="1717345" cy="235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382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 smtClean="0"/>
              <a:t>raised the issue to apply 2x HE-LTF to 2x EHT-LTF as it is.</a:t>
            </a:r>
          </a:p>
          <a:p>
            <a:pPr lvl="1"/>
            <a:r>
              <a:rPr lang="en-US" altLang="ko-KR" dirty="0" smtClean="0"/>
              <a:t>That’s because the 80MHz OFDMA tone-plan is changed and the PAPR of RUs in new tone plan of 11be are not optimized anymore.</a:t>
            </a:r>
          </a:p>
          <a:p>
            <a:pPr lvl="1"/>
            <a:r>
              <a:rPr lang="en-US" altLang="ko-KR" dirty="0" smtClean="0"/>
              <a:t>But we’d like to reuse HE-LTF sequences as possible.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 </a:t>
            </a:r>
            <a:r>
              <a:rPr lang="en-US" altLang="ko-KR" dirty="0" smtClean="0"/>
              <a:t>we </a:t>
            </a:r>
            <a:r>
              <a:rPr lang="en-US" altLang="ko-KR" dirty="0" smtClean="0"/>
              <a:t>suggested defining 2x EHT-LTF sequence based on the modified 2x HE-LTF.</a:t>
            </a:r>
          </a:p>
          <a:p>
            <a:pPr lvl="1"/>
            <a:r>
              <a:rPr lang="en-US" altLang="ko-KR" dirty="0" smtClean="0"/>
              <a:t>Legacy 2x HE-LTF sequence consists of 5 parts, which are fit to 242RU, 242RU, center 26RU, 242RU, and 242RU in 11ax.</a:t>
            </a:r>
          </a:p>
          <a:p>
            <a:pPr lvl="1"/>
            <a:r>
              <a:rPr lang="en-US" altLang="ko-KR" dirty="0" smtClean="0"/>
              <a:t>So we can easily make 2x EHT-LTF sequence by shifting some of the center parts and changing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and 4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parts each other.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92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IEEE802.11-20/0825r1, “EHT-LTF sequences considering new tone plan</a:t>
            </a:r>
            <a:r>
              <a:rPr lang="en-US" altLang="ko-KR" dirty="0" smtClean="0"/>
              <a:t>”</a:t>
            </a:r>
          </a:p>
          <a:p>
            <a:pPr marL="0" indent="0">
              <a:buNone/>
            </a:pPr>
            <a:r>
              <a:rPr lang="en-US" altLang="ko-KR" dirty="0" smtClean="0"/>
              <a:t>[2] IEEE P802.11ax/D5.0</a:t>
            </a:r>
          </a:p>
          <a:p>
            <a:pPr marL="0" indent="0">
              <a:buNone/>
            </a:pPr>
            <a:r>
              <a:rPr lang="en-US" altLang="ko-KR" dirty="0" smtClean="0"/>
              <a:t>[3] IEEE802.11-19/1262r11, “Specification Framework for </a:t>
            </a:r>
            <a:r>
              <a:rPr lang="en-US" altLang="ko-KR" dirty="0" err="1" smtClean="0"/>
              <a:t>TGbe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000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543800" cy="4495800"/>
          </a:xfrm>
        </p:spPr>
        <p:txBody>
          <a:bodyPr/>
          <a:lstStyle/>
          <a:p>
            <a:r>
              <a:rPr lang="en-US" altLang="ko-KR" dirty="0"/>
              <a:t>Do you agree to add the below text in </a:t>
            </a:r>
            <a:r>
              <a:rPr lang="en-US" altLang="ko-KR" dirty="0" smtClean="0"/>
              <a:t>11be SFD</a:t>
            </a:r>
            <a:r>
              <a:rPr lang="en-US" altLang="ko-KR" dirty="0"/>
              <a:t>? </a:t>
            </a:r>
          </a:p>
          <a:p>
            <a:pPr lvl="1"/>
            <a:r>
              <a:rPr lang="en-US" altLang="ko-KR" sz="1600" dirty="0"/>
              <a:t>In </a:t>
            </a:r>
            <a:r>
              <a:rPr lang="en-US" altLang="ko-KR" sz="1600" dirty="0" smtClean="0"/>
              <a:t>a 320MHz transmission using a 2x EHT-LTF, the 2x </a:t>
            </a:r>
            <a:r>
              <a:rPr lang="en-US" altLang="ko-KR" sz="1600" dirty="0"/>
              <a:t>EHT-LTF sequence is given as below.</a:t>
            </a:r>
          </a:p>
          <a:p>
            <a:pPr marL="1166813" lvl="2" indent="-309563">
              <a:buNone/>
            </a:pPr>
            <a:endParaRPr lang="en-US" altLang="ko-KR" sz="1200" dirty="0" smtClean="0"/>
          </a:p>
          <a:p>
            <a:pPr marL="1520825" lvl="2" indent="-993775">
              <a:buNone/>
            </a:pPr>
            <a:r>
              <a:rPr lang="en-US" altLang="ko-KR" sz="1100" i="1" dirty="0" smtClean="0"/>
              <a:t>EHTLTF</a:t>
            </a:r>
            <a:r>
              <a:rPr lang="en-US" altLang="ko-KR" sz="1100" baseline="-25000" dirty="0" smtClean="0"/>
              <a:t>-2036, 2036</a:t>
            </a:r>
            <a:r>
              <a:rPr lang="en-US" altLang="ko-KR" sz="1100" dirty="0" smtClean="0"/>
              <a:t> </a:t>
            </a:r>
            <a:r>
              <a:rPr lang="en-US" altLang="ko-KR" sz="1100" dirty="0"/>
              <a:t>= {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80MHz_1st_2x</a:t>
            </a:r>
            <a:r>
              <a:rPr lang="en-US" altLang="ko-KR" sz="1100" dirty="0"/>
              <a:t>, 0, 0, 0, 0, 0, 0, 0, 0, 0, 0, 0, 0, 0, 0, 0, 0, 0, 0, 0, 0, 0, 0, 0</a:t>
            </a:r>
            <a:r>
              <a:rPr lang="en-US" altLang="ko-KR" sz="1100" dirty="0" smtClean="0"/>
              <a:t>,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80MHz_2nd_2x</a:t>
            </a:r>
            <a:r>
              <a:rPr lang="en-US" altLang="ko-KR" sz="1100" dirty="0"/>
              <a:t>, 0, 0, 0, 0, 0, 0, 0, 0, 0, 0, 0, 0, 0, 0, 0, 0, 0, 0, 0, 0, 0, 0, 0</a:t>
            </a:r>
            <a:r>
              <a:rPr lang="en-US" altLang="ko-KR" sz="1100" dirty="0" smtClean="0"/>
              <a:t>,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80MHz_3rd_2x</a:t>
            </a:r>
            <a:r>
              <a:rPr lang="en-US" altLang="ko-KR" sz="1100" dirty="0"/>
              <a:t>, 0, 0, 0, 0, 0, 0, 0, 0, 0, 0, 0, 0, 0, 0, 0, 0, 0, 0, 0, 0, 0, 0, 0</a:t>
            </a:r>
            <a:r>
              <a:rPr lang="en-US" altLang="ko-KR" sz="1100" dirty="0" smtClean="0"/>
              <a:t>,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80MHz_4th_2x</a:t>
            </a:r>
            <a:r>
              <a:rPr lang="en-US" altLang="ko-KR" sz="1100" dirty="0" smtClean="0"/>
              <a:t>}</a:t>
            </a:r>
            <a:endParaRPr lang="ko-KR" altLang="ko-KR" sz="1100"/>
          </a:p>
          <a:p>
            <a:pPr marL="1520825" lvl="3" indent="-993775"/>
            <a:endParaRPr lang="en-US" altLang="ko-KR" sz="1100" dirty="0" smtClean="0"/>
          </a:p>
          <a:p>
            <a:pPr marL="1520825" lvl="2" indent="-993775">
              <a:buNone/>
            </a:pP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80MHz_1st_2x</a:t>
            </a:r>
            <a:r>
              <a:rPr lang="en-US" altLang="ko-KR" sz="1100" dirty="0" smtClean="0"/>
              <a:t> = {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80MHz_part1_2x</a:t>
            </a:r>
            <a:r>
              <a:rPr lang="en-US" altLang="ko-KR" sz="1100" dirty="0" smtClean="0"/>
              <a:t>, +1, 0, -1, 0, -1, -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80MHz_part4_2x</a:t>
            </a:r>
            <a:r>
              <a:rPr lang="en-US" altLang="ko-KR" sz="1100" dirty="0" smtClean="0"/>
              <a:t>, 0, -1, 0, +1, 0, +1, 0, +1, 0, 0, 0, 0, </a:t>
            </a:r>
          </a:p>
          <a:p>
            <a:pPr marL="1520825" lvl="2" indent="-993775">
              <a:buNone/>
            </a:pPr>
            <a:r>
              <a:rPr lang="en-US" altLang="ko-KR" sz="1100" dirty="0"/>
              <a:t>	</a:t>
            </a:r>
            <a:r>
              <a:rPr lang="en-US" altLang="ko-KR" sz="1100" dirty="0" smtClean="0"/>
              <a:t>0, 0, 0, -1, 0, +1, 0, +1, 0, -1, 0,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80MHz_part2_2x</a:t>
            </a:r>
            <a:r>
              <a:rPr lang="en-US" altLang="ko-KR" sz="1100" dirty="0" smtClean="0"/>
              <a:t>, -1, 0, +1, 0, -1,</a:t>
            </a:r>
            <a:r>
              <a:rPr lang="en-US" altLang="ko-KR" sz="1100" i="1" dirty="0" smtClean="0"/>
              <a:t> LTF</a:t>
            </a:r>
            <a:r>
              <a:rPr lang="en-US" altLang="ko-KR" sz="1100" baseline="-25000" dirty="0" smtClean="0"/>
              <a:t>80MHz_part5_2x</a:t>
            </a:r>
            <a:r>
              <a:rPr lang="en-US" altLang="ko-KR" sz="1100" dirty="0" smtClean="0"/>
              <a:t>}</a:t>
            </a:r>
            <a:endParaRPr lang="ko-KR" altLang="ko-KR" sz="1400" smtClean="0"/>
          </a:p>
          <a:p>
            <a:pPr marL="1520825" lvl="2" indent="-993775">
              <a:buNone/>
            </a:pP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80MHz_2nd_2x</a:t>
            </a:r>
            <a:r>
              <a:rPr lang="en-US" altLang="ko-KR" sz="1100" dirty="0" smtClean="0"/>
              <a:t> = {-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80MHz_part1_2x</a:t>
            </a:r>
            <a:r>
              <a:rPr lang="en-US" altLang="ko-KR" sz="1100" dirty="0" smtClean="0"/>
              <a:t>, </a:t>
            </a:r>
            <a:r>
              <a:rPr lang="en-US" altLang="ko-KR" sz="1100" dirty="0"/>
              <a:t>+1, 0, -1, 0, -1, -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80MHz_part4_2x</a:t>
            </a:r>
            <a:r>
              <a:rPr lang="en-US" altLang="ko-KR" sz="1100" dirty="0" smtClean="0"/>
              <a:t>, </a:t>
            </a:r>
            <a:r>
              <a:rPr lang="en-US" altLang="ko-KR" sz="1100" dirty="0"/>
              <a:t>0, -1, 0, +1, 0, +1, 0, +1, </a:t>
            </a:r>
            <a:r>
              <a:rPr lang="en-US" altLang="ko-KR" sz="1100" dirty="0" smtClean="0"/>
              <a:t>0, 0, 0, 0, </a:t>
            </a:r>
          </a:p>
          <a:p>
            <a:pPr marL="1520825" lvl="2" indent="-993775">
              <a:buNone/>
            </a:pPr>
            <a:r>
              <a:rPr lang="en-US" altLang="ko-KR" sz="1100" dirty="0"/>
              <a:t>	</a:t>
            </a:r>
            <a:r>
              <a:rPr lang="en-US" altLang="ko-KR" sz="1100" dirty="0" smtClean="0"/>
              <a:t>0, 0, 0, </a:t>
            </a:r>
            <a:r>
              <a:rPr lang="en-US" altLang="ko-KR" sz="1100" dirty="0"/>
              <a:t>-1, 0, +1, 0, +1, 0, -1, 0, -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80MHz_part2_2x</a:t>
            </a:r>
            <a:r>
              <a:rPr lang="en-US" altLang="ko-KR" sz="1100" dirty="0" smtClean="0"/>
              <a:t>, </a:t>
            </a:r>
            <a:r>
              <a:rPr lang="en-US" altLang="ko-KR" sz="1100" dirty="0"/>
              <a:t>-1, 0, +1, 0, -1,</a:t>
            </a:r>
            <a:r>
              <a:rPr lang="en-US" altLang="ko-KR" sz="1100" i="1" dirty="0"/>
              <a:t>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80MHz_part5_2x</a:t>
            </a:r>
            <a:r>
              <a:rPr lang="en-US" altLang="ko-KR" sz="1100" dirty="0" smtClean="0"/>
              <a:t>}</a:t>
            </a:r>
            <a:endParaRPr lang="ko-KR" altLang="ko-KR" sz="1400" smtClean="0"/>
          </a:p>
          <a:p>
            <a:pPr marL="1520825" lvl="2" indent="-993775">
              <a:buNone/>
            </a:pP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80MHz_3rd_2x</a:t>
            </a:r>
            <a:r>
              <a:rPr lang="en-US" altLang="ko-KR" sz="1100" dirty="0" smtClean="0"/>
              <a:t> = {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80MHz_part1_2x</a:t>
            </a:r>
            <a:r>
              <a:rPr lang="en-US" altLang="ko-KR" sz="1100" dirty="0" smtClean="0"/>
              <a:t>, +1, 0, -1, 0, -1,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80MHz_part4_2x</a:t>
            </a:r>
            <a:r>
              <a:rPr lang="en-US" altLang="ko-KR" sz="1100" dirty="0" smtClean="0"/>
              <a:t>, 0, -1, 0, +1, 0, +1, 0, +1, 0, 0, 0, 0, </a:t>
            </a:r>
          </a:p>
          <a:p>
            <a:pPr marL="1520825" lvl="2" indent="-993775">
              <a:buNone/>
            </a:pPr>
            <a:r>
              <a:rPr lang="en-US" altLang="ko-KR" sz="1100" dirty="0"/>
              <a:t>	</a:t>
            </a:r>
            <a:r>
              <a:rPr lang="en-US" altLang="ko-KR" sz="1100" dirty="0" smtClean="0"/>
              <a:t>0, 0, 0, -1, 0, +1, 0, +1, 0, -1, 0, -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80MHz_part2_2x</a:t>
            </a:r>
            <a:r>
              <a:rPr lang="en-US" altLang="ko-KR" sz="1100" dirty="0" smtClean="0"/>
              <a:t>, -1, 0, +1, 0, -1,</a:t>
            </a:r>
            <a:r>
              <a:rPr lang="en-US" altLang="ko-KR" sz="1100" i="1" dirty="0" smtClean="0"/>
              <a:t> LTF</a:t>
            </a:r>
            <a:r>
              <a:rPr lang="en-US" altLang="ko-KR" sz="1100" baseline="-25000" dirty="0" smtClean="0"/>
              <a:t>80MHz_part5_2x</a:t>
            </a:r>
            <a:r>
              <a:rPr lang="en-US" altLang="ko-KR" sz="1100" dirty="0" smtClean="0"/>
              <a:t>}</a:t>
            </a:r>
            <a:endParaRPr lang="ko-KR" altLang="ko-KR" sz="1400" smtClean="0"/>
          </a:p>
          <a:p>
            <a:pPr marL="1520825" lvl="2" indent="-993775">
              <a:buNone/>
            </a:pP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80MHz_4th_2x</a:t>
            </a:r>
            <a:r>
              <a:rPr lang="en-US" altLang="ko-KR" sz="1100" dirty="0" smtClean="0"/>
              <a:t> = {-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80MHz_part1_2x</a:t>
            </a:r>
            <a:r>
              <a:rPr lang="en-US" altLang="ko-KR" sz="1100" dirty="0" smtClean="0"/>
              <a:t>, -1, 0, +1, 0, +1,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80MHz_part4_2x</a:t>
            </a:r>
            <a:r>
              <a:rPr lang="en-US" altLang="ko-KR" sz="1100" dirty="0" smtClean="0"/>
              <a:t>, 0, +1, 0, -1, 0, -1, 0, -1, 0, 0, 0, 0, </a:t>
            </a:r>
          </a:p>
          <a:p>
            <a:pPr marL="1520825" lvl="2" indent="-993775">
              <a:buNone/>
            </a:pPr>
            <a:r>
              <a:rPr lang="en-US" altLang="ko-KR" sz="1100" dirty="0"/>
              <a:t>	</a:t>
            </a:r>
            <a:r>
              <a:rPr lang="en-US" altLang="ko-KR" sz="1100" dirty="0" smtClean="0"/>
              <a:t>0, 0, 0, +1, 0, -1, 0, -1, 0, +1, 0,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80MHz_part2_2x</a:t>
            </a:r>
            <a:r>
              <a:rPr lang="en-US" altLang="ko-KR" sz="1100" dirty="0" smtClean="0"/>
              <a:t>, +1, 0, -1, 0, +1,</a:t>
            </a:r>
            <a:r>
              <a:rPr lang="en-US" altLang="ko-KR" sz="1100" i="1" dirty="0" smtClean="0"/>
              <a:t> LTF</a:t>
            </a:r>
            <a:r>
              <a:rPr lang="en-US" altLang="ko-KR" sz="1100" baseline="-25000" dirty="0" smtClean="0"/>
              <a:t>80MHz_part5_2x</a:t>
            </a:r>
            <a:r>
              <a:rPr lang="en-US" altLang="ko-KR" sz="1100" dirty="0" smtClean="0"/>
              <a:t>}</a:t>
            </a:r>
          </a:p>
          <a:p>
            <a:pPr marL="1520825" lvl="2" indent="-993775">
              <a:buNone/>
            </a:pPr>
            <a:endParaRPr lang="en-US" altLang="ko-KR" sz="1100" dirty="0" smtClean="0"/>
          </a:p>
          <a:p>
            <a:pPr marL="541338" lvl="1" indent="0">
              <a:spcBef>
                <a:spcPts val="600"/>
              </a:spcBef>
              <a:buNone/>
            </a:pP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80MHz_part1_2x</a:t>
            </a:r>
            <a:r>
              <a:rPr lang="en-US" altLang="ko-KR" sz="1100" dirty="0" smtClean="0"/>
              <a:t>,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80MHz_part2_2x</a:t>
            </a:r>
            <a:r>
              <a:rPr lang="en-US" altLang="ko-KR" sz="1100" dirty="0" smtClean="0"/>
              <a:t>,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80MHz_part4_2x</a:t>
            </a:r>
            <a:r>
              <a:rPr lang="en-US" altLang="ko-KR" sz="1100" dirty="0" smtClean="0"/>
              <a:t> and </a:t>
            </a:r>
            <a:r>
              <a:rPr lang="en-US" altLang="ko-KR" sz="1100" i="1" dirty="0" smtClean="0"/>
              <a:t>LTF</a:t>
            </a:r>
            <a:r>
              <a:rPr lang="en-US" altLang="ko-KR" sz="1100" baseline="-25000" dirty="0" smtClean="0"/>
              <a:t>80MHz_part5_2x</a:t>
            </a:r>
            <a:r>
              <a:rPr lang="en-US" altLang="ko-KR" sz="1100" dirty="0" smtClean="0"/>
              <a:t> </a:t>
            </a:r>
            <a:r>
              <a:rPr lang="en-US" altLang="ko-KR" sz="1100" dirty="0"/>
              <a:t>are used as it is in 11ax.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Y/N/Abs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50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Appendix. PAPR </a:t>
            </a:r>
            <a:r>
              <a:rPr lang="en-US" altLang="ko-KR" dirty="0" smtClean="0"/>
              <a:t>CDF of Data parts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259" r="18182" b="219"/>
          <a:stretch/>
        </p:blipFill>
        <p:spPr>
          <a:xfrm>
            <a:off x="4572000" y="2133600"/>
            <a:ext cx="3962400" cy="3962400"/>
          </a:xfrm>
        </p:spPr>
      </p:pic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388" r="18182" b="-1"/>
          <a:stretch/>
        </p:blipFill>
        <p:spPr>
          <a:xfrm>
            <a:off x="457200" y="2133600"/>
            <a:ext cx="3962400" cy="396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66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We </a:t>
            </a:r>
            <a:r>
              <a:rPr lang="en-GB" altLang="ko-KR" dirty="0"/>
              <a:t>suggested EHT-LTF </a:t>
            </a:r>
            <a:r>
              <a:rPr lang="en-GB" altLang="ko-KR" dirty="0" smtClean="0"/>
              <a:t>sequences for 320MHz in [1].</a:t>
            </a:r>
          </a:p>
          <a:p>
            <a:pPr lvl="2"/>
            <a:endParaRPr lang="en-GB" altLang="ko-KR" sz="900" dirty="0"/>
          </a:p>
          <a:p>
            <a:r>
              <a:rPr lang="en-GB" altLang="ko-KR" dirty="0" smtClean="0"/>
              <a:t>We </a:t>
            </a:r>
            <a:r>
              <a:rPr lang="en-GB" altLang="ko-KR" dirty="0" smtClean="0"/>
              <a:t>generated 1/2/4x EHT-LTF sequences based on HE-LTF sequence, but </a:t>
            </a:r>
            <a:r>
              <a:rPr lang="en-US" altLang="ko-KR" dirty="0" smtClean="0"/>
              <a:t>2/</a:t>
            </a:r>
            <a:r>
              <a:rPr lang="en-GB" altLang="ko-KR" dirty="0" smtClean="0"/>
              <a:t>4x LTF has somewhat high PAPRs in some </a:t>
            </a:r>
            <a:r>
              <a:rPr lang="en-GB" altLang="ko-KR" dirty="0" err="1" smtClean="0"/>
              <a:t>RUs.</a:t>
            </a:r>
            <a:endParaRPr lang="en-GB" altLang="ko-KR" dirty="0" smtClean="0"/>
          </a:p>
          <a:p>
            <a:pPr lvl="1"/>
            <a:endParaRPr lang="en-GB" altLang="ko-KR" sz="1000" dirty="0" smtClean="0"/>
          </a:p>
          <a:p>
            <a:r>
              <a:rPr lang="en-GB" altLang="ko-KR" dirty="0" smtClean="0"/>
              <a:t>So here </a:t>
            </a:r>
            <a:r>
              <a:rPr lang="en-GB" altLang="ko-KR" dirty="0" smtClean="0"/>
              <a:t>We </a:t>
            </a:r>
            <a:r>
              <a:rPr lang="en-GB" altLang="ko-KR" dirty="0" smtClean="0"/>
              <a:t>considered the further optimization of </a:t>
            </a:r>
            <a:r>
              <a:rPr lang="en-US" altLang="ko-KR" dirty="0" smtClean="0"/>
              <a:t>2</a:t>
            </a:r>
            <a:r>
              <a:rPr lang="en-GB" altLang="ko-KR" dirty="0" smtClean="0"/>
              <a:t>x EHT-LTF sequence.</a:t>
            </a:r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ko-KR" altLang="en-US" sz="2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2x EHT-LTF sequence based on </a:t>
            </a:r>
            <a:r>
              <a:rPr lang="en-US" altLang="ko-KR" dirty="0" smtClean="0"/>
              <a:t>HE-LTF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suggested </a:t>
            </a:r>
            <a:r>
              <a:rPr lang="en-US" altLang="ko-KR" dirty="0" smtClean="0"/>
              <a:t>2x </a:t>
            </a:r>
            <a:r>
              <a:rPr lang="en-US" altLang="ko-KR" dirty="0"/>
              <a:t>EHT-LTF </a:t>
            </a:r>
            <a:r>
              <a:rPr lang="en-US" altLang="ko-KR" dirty="0" smtClean="0"/>
              <a:t>sequences based on HE-LTF as it is </a:t>
            </a:r>
            <a:r>
              <a:rPr lang="en-US" altLang="ko-KR" dirty="0"/>
              <a:t>in [1]. But as </a:t>
            </a:r>
            <a:r>
              <a:rPr lang="en-US" altLang="ko-KR" dirty="0" smtClean="0"/>
              <a:t>we</a:t>
            </a:r>
            <a:r>
              <a:rPr lang="en-US" altLang="ko-KR" dirty="0" smtClean="0"/>
              <a:t> </a:t>
            </a:r>
            <a:r>
              <a:rPr lang="en-US" altLang="ko-KR" dirty="0"/>
              <a:t>said, any combinations </a:t>
            </a:r>
            <a:r>
              <a:rPr lang="en-US" altLang="ko-KR" dirty="0" smtClean="0"/>
              <a:t>can’t </a:t>
            </a:r>
            <a:r>
              <a:rPr lang="en-US" altLang="ko-KR" dirty="0"/>
              <a:t>put </a:t>
            </a:r>
            <a:r>
              <a:rPr lang="en-US" altLang="ko-KR" dirty="0" smtClean="0"/>
              <a:t>PAPRs under Data’s median in </a:t>
            </a:r>
            <a:r>
              <a:rPr lang="en-US" altLang="ko-KR" dirty="0"/>
              <a:t>2x LTF.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At that time, </a:t>
            </a:r>
            <a:r>
              <a:rPr lang="en-US" altLang="ko-KR" dirty="0" smtClean="0"/>
              <a:t>we </a:t>
            </a:r>
            <a:r>
              <a:rPr lang="en-US" altLang="ko-KR" dirty="0"/>
              <a:t>found the </a:t>
            </a:r>
            <a:r>
              <a:rPr lang="en-US" altLang="ko-KR" dirty="0" smtClean="0"/>
              <a:t>sequences </a:t>
            </a:r>
            <a:r>
              <a:rPr lang="en-US" altLang="ko-KR" dirty="0"/>
              <a:t>with 1 stream. Here </a:t>
            </a:r>
            <a:r>
              <a:rPr lang="en-US" altLang="ko-KR" dirty="0" smtClean="0"/>
              <a:t>we </a:t>
            </a:r>
            <a:r>
              <a:rPr lang="en-US" altLang="ko-KR" dirty="0"/>
              <a:t>re-select the sequence </a:t>
            </a:r>
            <a:r>
              <a:rPr lang="en-US" altLang="ko-KR" dirty="0" smtClean="0"/>
              <a:t>as below with </a:t>
            </a:r>
            <a:r>
              <a:rPr lang="en-US" altLang="ko-KR" dirty="0"/>
              <a:t>multi-stream </a:t>
            </a:r>
            <a:r>
              <a:rPr lang="en-US" altLang="ko-KR" dirty="0" smtClean="0"/>
              <a:t>and the results are similar.</a:t>
            </a:r>
            <a:endParaRPr lang="en-US" altLang="ko-KR" sz="1000" dirty="0"/>
          </a:p>
          <a:p>
            <a:pPr marL="898525" lvl="1" indent="-396875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altLang="ko-KR" sz="1200" i="1" dirty="0" smtClean="0"/>
              <a:t>EHTLTF</a:t>
            </a:r>
            <a:r>
              <a:rPr lang="en-US" altLang="ko-KR" sz="1200" baseline="-25000" dirty="0" smtClean="0"/>
              <a:t>320MHz_2x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80MHz_1st_2x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80MHz_2nd_2x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80MHz_3rd_2x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80MHz_4th_2x</a:t>
            </a:r>
            <a:r>
              <a:rPr lang="en-US" altLang="ko-KR" sz="1200" dirty="0" smtClean="0"/>
              <a:t>}</a:t>
            </a:r>
            <a:endParaRPr lang="en-US" altLang="ko-KR" sz="1200" dirty="0"/>
          </a:p>
          <a:p>
            <a:pPr marL="1435100" lvl="2" indent="-717550">
              <a:buNone/>
            </a:pP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80MHz_1st_2x </a:t>
            </a:r>
            <a:r>
              <a:rPr lang="en-US" altLang="ko-KR" sz="1200" dirty="0" smtClean="0"/>
              <a:t>= {s(1)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s(2)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s(3)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s(4)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s(5)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/>
              <a:t>}</a:t>
            </a:r>
          </a:p>
          <a:p>
            <a:pPr marL="1435100" lvl="2" indent="-71755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80MHz_2nd_2x </a:t>
            </a:r>
            <a:r>
              <a:rPr lang="en-US" altLang="ko-KR" sz="1200" dirty="0" smtClean="0"/>
              <a:t>= {s(6)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s(7)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s(8)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s(9)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s(10)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/>
              <a:t>}</a:t>
            </a:r>
          </a:p>
          <a:p>
            <a:pPr marL="1435100" lvl="2" indent="-71755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80MHz_3rd_2x </a:t>
            </a:r>
            <a:r>
              <a:rPr lang="en-US" altLang="ko-KR" sz="1200" dirty="0" smtClean="0"/>
              <a:t>= {s(11)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s(12)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s(13)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s(14)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s(15)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/>
              <a:t>}</a:t>
            </a:r>
          </a:p>
          <a:p>
            <a:pPr marL="1435100" lvl="2" indent="-717550">
              <a:spcAft>
                <a:spcPts val="600"/>
              </a:spcAft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80MHz_4th_2x </a:t>
            </a:r>
            <a:r>
              <a:rPr lang="en-US" altLang="ko-KR" sz="1200" dirty="0" smtClean="0"/>
              <a:t>= {s(16)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s(17)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s(18)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s(19)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s(20)</a:t>
            </a:r>
            <a:r>
              <a:rPr lang="ko-KR" altLang="en-US" sz="1200" smtClean="0"/>
              <a:t>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 smtClean="0"/>
              <a:t>}</a:t>
            </a:r>
          </a:p>
          <a:p>
            <a:pPr marL="1435100" lvl="2" indent="-717550">
              <a:buNone/>
            </a:pPr>
            <a:r>
              <a:rPr lang="en-US" altLang="ko-KR" sz="1200" dirty="0" smtClean="0"/>
              <a:t>s(1)~s(20) = [+</a:t>
            </a:r>
            <a:r>
              <a:rPr lang="en-US" altLang="ko-KR" sz="1200" dirty="0"/>
              <a:t>1, -1, -1, -1, +1, -1, +1, +1, +1, -1, -1, +1, +1, +1, -1, -1, +1, -1, -1, +1</a:t>
            </a:r>
            <a:r>
              <a:rPr lang="en-US" altLang="ko-KR" sz="1200" dirty="0" smtClean="0"/>
              <a:t>]</a:t>
            </a:r>
          </a:p>
          <a:p>
            <a:pPr marL="342900" lvl="2" indent="-342900"/>
            <a:r>
              <a:rPr lang="en-US" altLang="ko-KR" sz="2000" b="1" dirty="0">
                <a:ea typeface="+mn-ea"/>
                <a:cs typeface="+mn-cs"/>
              </a:rPr>
              <a:t>The worst PAPR is 10.06dB in multi-stream </a:t>
            </a:r>
            <a:r>
              <a:rPr lang="en-US" altLang="ko-KR" sz="2000" b="1" dirty="0" smtClean="0">
                <a:ea typeface="+mn-ea"/>
                <a:cs typeface="+mn-cs"/>
              </a:rPr>
              <a:t>and </a:t>
            </a:r>
            <a:r>
              <a:rPr lang="en-US" altLang="ko-KR" sz="2000" b="1" dirty="0">
                <a:ea typeface="+mn-ea"/>
                <a:cs typeface="+mn-cs"/>
              </a:rPr>
              <a:t>9.97dB even in </a:t>
            </a:r>
            <a:r>
              <a:rPr lang="en-US" altLang="ko-KR" sz="2000" b="1" dirty="0" smtClean="0">
                <a:ea typeface="+mn-ea"/>
                <a:cs typeface="+mn-cs"/>
              </a:rPr>
              <a:t>1 stream</a:t>
            </a:r>
            <a:r>
              <a:rPr lang="en-US" altLang="ko-KR" sz="2000" b="1" dirty="0">
                <a:ea typeface="+mn-ea"/>
                <a:cs typeface="+mn-cs"/>
              </a:rPr>
              <a:t>, and many PAPRs are over BPSK median</a:t>
            </a:r>
            <a:r>
              <a:rPr lang="en-US" altLang="ko-KR" sz="2000" b="1" dirty="0" smtClean="0">
                <a:ea typeface="+mn-ea"/>
                <a:cs typeface="+mn-cs"/>
              </a:rPr>
              <a:t>. (See the results in slide 7~11)</a:t>
            </a:r>
            <a:endParaRPr lang="en-US" altLang="ko-KR" sz="2000" b="1" dirty="0">
              <a:ea typeface="+mn-ea"/>
              <a:cs typeface="+mn-cs"/>
            </a:endParaRPr>
          </a:p>
          <a:p>
            <a:pPr marL="898525" lvl="2" indent="-396875">
              <a:buNone/>
            </a:pP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24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2x </a:t>
            </a:r>
            <a:r>
              <a:rPr lang="en-US" altLang="ko-KR" dirty="0"/>
              <a:t>EHT-LTF sequence </a:t>
            </a:r>
            <a:r>
              <a:rPr lang="en-US" altLang="ko-KR" dirty="0" smtClean="0"/>
              <a:t>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Consideration on 2</a:t>
            </a:r>
            <a:r>
              <a:rPr lang="en-US" altLang="ko-KR" dirty="0" smtClean="0"/>
              <a:t>x HE-LTF sequence of 80/160MHz in 11ax</a:t>
            </a:r>
          </a:p>
          <a:p>
            <a:pPr lvl="1"/>
            <a:r>
              <a:rPr lang="en-US" altLang="ko-KR" dirty="0" smtClean="0"/>
              <a:t>HE-LTF sequence is optimized based on 26-tone RU including the location of pilots in 11ax.</a:t>
            </a:r>
          </a:p>
          <a:p>
            <a:pPr lvl="1"/>
            <a:r>
              <a:rPr lang="en-US" altLang="ko-KR" dirty="0" smtClean="0"/>
              <a:t>So the basis sequences (</a:t>
            </a:r>
            <a:r>
              <a:rPr lang="en-US" altLang="ko-KR" i="1" dirty="0" smtClean="0"/>
              <a:t>LTF</a:t>
            </a:r>
            <a:r>
              <a:rPr lang="en-US" altLang="ko-KR" baseline="-25000" dirty="0" smtClean="0"/>
              <a:t>80MHz_part1~5</a:t>
            </a:r>
            <a:r>
              <a:rPr lang="en-US" altLang="ko-KR" dirty="0" smtClean="0"/>
              <a:t>) are matched with legacy 80MHz segment (-500: 500) as below. [2]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  <p:grpSp>
        <p:nvGrpSpPr>
          <p:cNvPr id="23" name="그룹 22"/>
          <p:cNvGrpSpPr/>
          <p:nvPr/>
        </p:nvGrpSpPr>
        <p:grpSpPr>
          <a:xfrm>
            <a:off x="1472769" y="3289153"/>
            <a:ext cx="6488816" cy="778349"/>
            <a:chOff x="1447799" y="4611941"/>
            <a:chExt cx="6488816" cy="778349"/>
          </a:xfrm>
        </p:grpSpPr>
        <p:sp>
          <p:nvSpPr>
            <p:cNvPr id="9" name="TextBox 8"/>
            <p:cNvSpPr txBox="1"/>
            <p:nvPr/>
          </p:nvSpPr>
          <p:spPr>
            <a:xfrm>
              <a:off x="1610644" y="4648200"/>
              <a:ext cx="1278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i="1" dirty="0" smtClean="0">
                  <a:solidFill>
                    <a:schemeClr val="accent2"/>
                  </a:solidFill>
                </a:rPr>
                <a:t>LTF</a:t>
              </a:r>
              <a:r>
                <a:rPr lang="en-GB" altLang="ko-KR" baseline="-25000" dirty="0" smtClean="0">
                  <a:solidFill>
                    <a:schemeClr val="accent2"/>
                  </a:solidFill>
                </a:rPr>
                <a:t>80MHz_part1_2x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 </a:t>
              </a:r>
              <a:r>
                <a:rPr lang="en-GB" altLang="ko-KR" dirty="0">
                  <a:solidFill>
                    <a:schemeClr val="accent2"/>
                  </a:solidFill>
                </a:rPr>
                <a:t>(-500~-259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)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0" name="왼쪽 중괄호 9"/>
            <p:cNvSpPr/>
            <p:nvPr/>
          </p:nvSpPr>
          <p:spPr bwMode="auto">
            <a:xfrm rot="5400000">
              <a:off x="2062784" y="4470458"/>
              <a:ext cx="304800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왼쪽 중괄호 12"/>
            <p:cNvSpPr/>
            <p:nvPr/>
          </p:nvSpPr>
          <p:spPr bwMode="auto">
            <a:xfrm rot="5400000">
              <a:off x="4612944" y="5064456"/>
              <a:ext cx="222542" cy="304431"/>
            </a:xfrm>
            <a:prstGeom prst="leftBrace">
              <a:avLst>
                <a:gd name="adj1" fmla="val 53454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24200" y="4629305"/>
              <a:ext cx="1226064" cy="476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i="1" dirty="0" smtClean="0">
                  <a:solidFill>
                    <a:schemeClr val="accent2"/>
                  </a:solidFill>
                </a:rPr>
                <a:t>LTF</a:t>
              </a:r>
              <a:r>
                <a:rPr lang="en-GB" altLang="ko-KR" baseline="-25000" dirty="0" smtClean="0">
                  <a:solidFill>
                    <a:schemeClr val="accent2"/>
                  </a:solidFill>
                </a:rPr>
                <a:t>80MHz_part2_2x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 </a:t>
              </a:r>
              <a:r>
                <a:rPr lang="en-GB" altLang="ko-KR" dirty="0">
                  <a:solidFill>
                    <a:schemeClr val="accent2"/>
                  </a:solidFill>
                </a:rPr>
                <a:t>(-258~-17)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02073" y="4643735"/>
              <a:ext cx="11987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i="1" dirty="0" smtClean="0">
                  <a:solidFill>
                    <a:schemeClr val="accent2"/>
                  </a:solidFill>
                </a:rPr>
                <a:t>LTF</a:t>
              </a:r>
              <a:r>
                <a:rPr lang="en-GB" altLang="ko-KR" baseline="-25000" dirty="0" smtClean="0">
                  <a:solidFill>
                    <a:schemeClr val="accent2"/>
                  </a:solidFill>
                </a:rPr>
                <a:t>80MHz_part4_2x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(+</a:t>
              </a:r>
              <a:r>
                <a:rPr lang="en-GB" altLang="ko-KR" dirty="0">
                  <a:solidFill>
                    <a:schemeClr val="accent2"/>
                  </a:solidFill>
                </a:rPr>
                <a:t>17~+258)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80075" y="4611941"/>
              <a:ext cx="122472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i="1" dirty="0" smtClean="0">
                  <a:solidFill>
                    <a:schemeClr val="accent2"/>
                  </a:solidFill>
                </a:rPr>
                <a:t>LTF</a:t>
              </a:r>
              <a:r>
                <a:rPr lang="en-GB" altLang="ko-KR" baseline="-25000" dirty="0" smtClean="0">
                  <a:solidFill>
                    <a:schemeClr val="accent2"/>
                  </a:solidFill>
                </a:rPr>
                <a:t>80MHz_part5_2x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 </a:t>
              </a:r>
              <a:r>
                <a:rPr lang="en-GB" altLang="ko-KR" dirty="0">
                  <a:solidFill>
                    <a:schemeClr val="accent2"/>
                  </a:solidFill>
                </a:rPr>
                <a:t>(+259~+500)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70364" y="4643735"/>
              <a:ext cx="12139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i="1" dirty="0" smtClean="0">
                  <a:solidFill>
                    <a:schemeClr val="accent2"/>
                  </a:solidFill>
                </a:rPr>
                <a:t>LTF</a:t>
              </a:r>
              <a:r>
                <a:rPr lang="en-GB" altLang="ko-KR" baseline="-25000" dirty="0" smtClean="0">
                  <a:solidFill>
                    <a:schemeClr val="accent2"/>
                  </a:solidFill>
                </a:rPr>
                <a:t>80MHz_part3_2x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 </a:t>
              </a:r>
              <a:r>
                <a:rPr lang="en-GB" altLang="ko-KR" dirty="0">
                  <a:solidFill>
                    <a:schemeClr val="accent2"/>
                  </a:solidFill>
                </a:rPr>
                <a:t>(-16~ +16</a:t>
              </a:r>
              <a:r>
                <a:rPr lang="en-GB" altLang="ko-KR" dirty="0" smtClean="0">
                  <a:solidFill>
                    <a:schemeClr val="accent2"/>
                  </a:solidFill>
                </a:rPr>
                <a:t>)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20" name="왼쪽 중괄호 19"/>
            <p:cNvSpPr/>
            <p:nvPr/>
          </p:nvSpPr>
          <p:spPr bwMode="auto">
            <a:xfrm rot="5400000">
              <a:off x="3652215" y="4470505"/>
              <a:ext cx="304800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왼쪽 중괄호 20"/>
            <p:cNvSpPr/>
            <p:nvPr/>
          </p:nvSpPr>
          <p:spPr bwMode="auto">
            <a:xfrm rot="5400000">
              <a:off x="5482060" y="4470458"/>
              <a:ext cx="304800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왼쪽 중괄호 21"/>
            <p:cNvSpPr/>
            <p:nvPr/>
          </p:nvSpPr>
          <p:spPr bwMode="auto">
            <a:xfrm rot="5400000">
              <a:off x="7016830" y="4445579"/>
              <a:ext cx="304800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2"/>
          <a:srcRect t="19737" b="-1"/>
          <a:stretch/>
        </p:blipFill>
        <p:spPr>
          <a:xfrm>
            <a:off x="1308536" y="4083268"/>
            <a:ext cx="6858000" cy="2133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23302" y="6172200"/>
            <a:ext cx="2267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 80MHz tone plan in 11ax &gt;</a:t>
            </a:r>
            <a:endParaRPr lang="ko-K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89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2x EHT-LTF sequence </a:t>
            </a:r>
            <a:r>
              <a:rPr lang="en-US" altLang="ko-KR" dirty="0" smtClean="0"/>
              <a:t>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But in 11be, 2</a:t>
            </a:r>
            <a:r>
              <a:rPr lang="en-US" altLang="ko-KR" dirty="0" smtClean="0"/>
              <a:t>x </a:t>
            </a:r>
            <a:r>
              <a:rPr lang="en-US" altLang="ko-KR" dirty="0"/>
              <a:t>EHT-LTF </a:t>
            </a:r>
            <a:r>
              <a:rPr lang="en-US" altLang="ko-KR" dirty="0" smtClean="0"/>
              <a:t>sequence has to be considered in new 80MHz OFDMA tone plan</a:t>
            </a:r>
          </a:p>
          <a:p>
            <a:pPr lvl="1"/>
            <a:r>
              <a:rPr lang="en-US" altLang="ko-KR" sz="1600" dirty="0" smtClean="0"/>
              <a:t>11be 80MHz segments are changed as below. The center 26-tone RU are deleted and the location in 2</a:t>
            </a:r>
            <a:r>
              <a:rPr lang="en-US" altLang="ko-KR" sz="1600" baseline="30000" dirty="0" smtClean="0"/>
              <a:t>nd</a:t>
            </a:r>
            <a:r>
              <a:rPr lang="en-US" altLang="ko-KR" sz="1600" dirty="0" smtClean="0"/>
              <a:t> and 3</a:t>
            </a:r>
            <a:r>
              <a:rPr lang="en-US" altLang="ko-KR" sz="1600" baseline="30000" dirty="0" smtClean="0"/>
              <a:t>rd</a:t>
            </a:r>
            <a:r>
              <a:rPr lang="en-US" altLang="ko-KR" sz="1600" dirty="0" smtClean="0"/>
              <a:t> 242-tone RUs are also changed including pilots.[3]</a:t>
            </a:r>
          </a:p>
          <a:p>
            <a:pPr lvl="1"/>
            <a:r>
              <a:rPr lang="en-US" altLang="ko-KR" sz="1600" dirty="0" smtClean="0"/>
              <a:t>Therefore </a:t>
            </a:r>
            <a:r>
              <a:rPr lang="en-US" altLang="ko-KR" sz="1600" dirty="0" smtClean="0"/>
              <a:t>we </a:t>
            </a:r>
            <a:r>
              <a:rPr lang="en-US" altLang="ko-KR" sz="1600" dirty="0" smtClean="0"/>
              <a:t>suggested the basis sequences as below.</a:t>
            </a:r>
          </a:p>
          <a:p>
            <a:pPr lvl="2"/>
            <a:r>
              <a:rPr lang="en-US" altLang="ko-KR" sz="1400" dirty="0" smtClean="0"/>
              <a:t>LTF</a:t>
            </a:r>
            <a:r>
              <a:rPr lang="en-US" altLang="ko-KR" sz="1400" baseline="-25000" dirty="0" smtClean="0"/>
              <a:t>80MHz_part4_2x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and </a:t>
            </a:r>
            <a:r>
              <a:rPr lang="en-US" altLang="ko-KR" sz="1400" dirty="0" smtClean="0"/>
              <a:t>LTF</a:t>
            </a:r>
            <a:r>
              <a:rPr lang="en-US" altLang="ko-KR" sz="1400" baseline="-25000" dirty="0" smtClean="0"/>
              <a:t>80MHz_part2_2x </a:t>
            </a:r>
            <a:r>
              <a:rPr lang="en-US" altLang="ko-KR" sz="1400" dirty="0" smtClean="0"/>
              <a:t>are changed each other due to the location of pilot and even tone sequence for 2x.</a:t>
            </a:r>
          </a:p>
          <a:p>
            <a:pPr lvl="2"/>
            <a:r>
              <a:rPr lang="en-US" altLang="ko-KR" sz="1400" dirty="0" smtClean="0"/>
              <a:t>Some parts of LTF</a:t>
            </a:r>
            <a:r>
              <a:rPr lang="en-US" altLang="ko-KR" sz="1400" baseline="-25000" dirty="0" smtClean="0"/>
              <a:t>80MHz_part3_2x </a:t>
            </a:r>
            <a:r>
              <a:rPr lang="en-US" altLang="ko-KR" sz="1400" dirty="0"/>
              <a:t>are </a:t>
            </a:r>
            <a:r>
              <a:rPr lang="en-US" altLang="ko-KR" sz="1400" dirty="0" smtClean="0"/>
              <a:t>moved to the shifted 5-tones.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  <p:grpSp>
        <p:nvGrpSpPr>
          <p:cNvPr id="8" name="그룹 7"/>
          <p:cNvGrpSpPr/>
          <p:nvPr/>
        </p:nvGrpSpPr>
        <p:grpSpPr>
          <a:xfrm>
            <a:off x="838200" y="4135693"/>
            <a:ext cx="7710616" cy="2036507"/>
            <a:chOff x="838200" y="4419600"/>
            <a:chExt cx="7710616" cy="2036507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 rotWithShape="1">
            <a:blip r:embed="rId2"/>
            <a:srcRect t="1" b="3504"/>
            <a:stretch/>
          </p:blipFill>
          <p:spPr>
            <a:xfrm>
              <a:off x="838200" y="5181600"/>
              <a:ext cx="7710616" cy="1274507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1287754" y="4718442"/>
              <a:ext cx="12780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000" i="1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LTF</a:t>
              </a:r>
              <a:r>
                <a:rPr lang="en-GB" altLang="ko-KR" sz="1000" baseline="-2500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80MHz_part1_2x</a:t>
              </a:r>
              <a:endParaRPr lang="ko-KR" alt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왼쪽 중괄호 25"/>
            <p:cNvSpPr/>
            <p:nvPr/>
          </p:nvSpPr>
          <p:spPr bwMode="auto">
            <a:xfrm rot="5400000">
              <a:off x="1873388" y="4308668"/>
              <a:ext cx="211102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85890" y="4700247"/>
              <a:ext cx="12260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000" i="1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LTF</a:t>
              </a:r>
              <a:r>
                <a:rPr lang="en-GB" altLang="ko-KR" sz="1000" baseline="-2500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80MHz_part4_2x</a:t>
              </a:r>
              <a:endParaRPr lang="ko-KR" alt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194427" y="4691671"/>
              <a:ext cx="119872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000" i="1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LTF</a:t>
              </a:r>
              <a:r>
                <a:rPr lang="en-GB" altLang="ko-KR" sz="1000" baseline="-2500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80MHz_part2_2x</a:t>
              </a:r>
              <a:endParaRPr lang="ko-KR" alt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768629" y="4718442"/>
              <a:ext cx="12247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1000" i="1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LTF</a:t>
              </a:r>
              <a:r>
                <a:rPr lang="en-GB" altLang="ko-KR" sz="1000" baseline="-2500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80MHz_part5_2x</a:t>
              </a:r>
              <a:endParaRPr lang="ko-KR" altLang="en-US" sz="1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왼쪽 중괄호 31"/>
            <p:cNvSpPr/>
            <p:nvPr/>
          </p:nvSpPr>
          <p:spPr bwMode="auto">
            <a:xfrm rot="5400000">
              <a:off x="3691418" y="4308713"/>
              <a:ext cx="211102" cy="15347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왼쪽 중괄호 32"/>
            <p:cNvSpPr/>
            <p:nvPr/>
          </p:nvSpPr>
          <p:spPr bwMode="auto">
            <a:xfrm rot="5400000">
              <a:off x="5731725" y="4357004"/>
              <a:ext cx="211101" cy="1438096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왼쪽 중괄호 33"/>
            <p:cNvSpPr/>
            <p:nvPr/>
          </p:nvSpPr>
          <p:spPr bwMode="auto">
            <a:xfrm rot="5400000">
              <a:off x="7387119" y="4361448"/>
              <a:ext cx="211100" cy="1458570"/>
            </a:xfrm>
            <a:prstGeom prst="leftBrace">
              <a:avLst>
                <a:gd name="adj1" fmla="val 78236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08567" y="4419600"/>
              <a:ext cx="1201633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900"/>
                </a:lnSpc>
              </a:pPr>
              <a:r>
                <a:rPr lang="en-GB" altLang="ko-KR" sz="1000" i="1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LTF</a:t>
              </a:r>
              <a:r>
                <a:rPr lang="en-GB" altLang="ko-KR" sz="1000" baseline="-2500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80MHz_part3_2x</a:t>
              </a:r>
              <a:endParaRPr lang="ko-KR" altLang="en-US" sz="1000" baseline="-25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원호 11"/>
            <p:cNvSpPr/>
            <p:nvPr/>
          </p:nvSpPr>
          <p:spPr bwMode="auto">
            <a:xfrm>
              <a:off x="4038600" y="4507089"/>
              <a:ext cx="2667000" cy="958235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원호 40"/>
            <p:cNvSpPr/>
            <p:nvPr/>
          </p:nvSpPr>
          <p:spPr bwMode="auto">
            <a:xfrm flipH="1">
              <a:off x="2875134" y="4526426"/>
              <a:ext cx="2806011" cy="938899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4" name="직선 화살표 연결선 13"/>
            <p:cNvCxnSpPr/>
            <p:nvPr/>
          </p:nvCxnSpPr>
          <p:spPr bwMode="auto">
            <a:xfrm>
              <a:off x="4800600" y="4652526"/>
              <a:ext cx="0" cy="3766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20" name="TextBox 19"/>
          <p:cNvSpPr txBox="1"/>
          <p:nvPr/>
        </p:nvSpPr>
        <p:spPr>
          <a:xfrm>
            <a:off x="3476150" y="6123801"/>
            <a:ext cx="2619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arial" panose="020B0604020202020204" pitchFamily="34" charset="0"/>
                <a:cs typeface="arial" panose="020B0604020202020204" pitchFamily="34" charset="0"/>
              </a:rPr>
              <a:t>&lt; 80MHz tone plan in 11be &gt;</a:t>
            </a:r>
            <a:endParaRPr lang="ko-K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54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2x EHT-LTF sequence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Then, the proposed 2x </a:t>
            </a:r>
            <a:r>
              <a:rPr lang="en-US" altLang="ko-KR" dirty="0"/>
              <a:t>EHT-LTF sequence </a:t>
            </a:r>
            <a:r>
              <a:rPr lang="en-US" altLang="ko-KR" dirty="0" smtClean="0"/>
              <a:t>is as below.</a:t>
            </a:r>
            <a:endParaRPr lang="en-US" altLang="ko-KR" sz="1200" dirty="0"/>
          </a:p>
          <a:p>
            <a:pPr marL="1520825" lvl="2" indent="-993775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ko-KR" sz="1400" i="1" dirty="0"/>
              <a:t>EHTLTF</a:t>
            </a:r>
            <a:r>
              <a:rPr lang="en-US" altLang="ko-KR" sz="1400" baseline="-25000" dirty="0"/>
              <a:t>-2036, 2036</a:t>
            </a:r>
            <a:r>
              <a:rPr lang="en-US" altLang="ko-KR" sz="1400" dirty="0"/>
              <a:t> = {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80MHz_1st_2x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23 zeros, </a:t>
            </a:r>
            <a:r>
              <a:rPr lang="en-US" altLang="ko-KR" sz="1400" i="1" dirty="0" smtClean="0"/>
              <a:t>LTF</a:t>
            </a:r>
            <a:r>
              <a:rPr lang="en-US" altLang="ko-KR" sz="1400" baseline="-25000" dirty="0" smtClean="0"/>
              <a:t>80MHz_2nd_2x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23 zeros,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80MHz_3rd_2x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23 zeros, </a:t>
            </a:r>
            <a:r>
              <a:rPr lang="en-US" altLang="ko-KR" sz="1400" i="1" dirty="0"/>
              <a:t>LTF</a:t>
            </a:r>
            <a:r>
              <a:rPr lang="en-US" altLang="ko-KR" sz="1400" baseline="-25000" dirty="0"/>
              <a:t>80MHz_4th_2x</a:t>
            </a:r>
            <a:r>
              <a:rPr lang="en-US" altLang="ko-KR" sz="1400" dirty="0" smtClean="0"/>
              <a:t>}</a:t>
            </a:r>
            <a:endParaRPr lang="en-US" altLang="ko-KR" sz="1400" dirty="0"/>
          </a:p>
          <a:p>
            <a:pPr marL="1520825" lvl="2" indent="-717550">
              <a:buNone/>
            </a:pP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80MHz_1st_2x</a:t>
            </a:r>
            <a:r>
              <a:rPr lang="en-US" altLang="ko-KR" sz="1200" dirty="0"/>
              <a:t> = </a:t>
            </a:r>
            <a:r>
              <a:rPr lang="en-US" altLang="ko-KR" sz="1200" dirty="0" smtClean="0"/>
              <a:t>{T(1)*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 smtClean="0"/>
              <a:t>, T(2)*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3</a:t>
            </a:r>
            <a:r>
              <a:rPr lang="en-US" altLang="ko-KR" sz="1200" dirty="0" smtClean="0"/>
              <a:t>, T(3)*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,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T(4)*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80MHz_part5_2x</a:t>
            </a:r>
            <a:r>
              <a:rPr lang="en-US" altLang="ko-KR" sz="1200" dirty="0"/>
              <a:t>}</a:t>
            </a:r>
            <a:endParaRPr lang="ko-KR" altLang="ko-KR"/>
          </a:p>
          <a:p>
            <a:pPr marL="1520825" lvl="2" indent="-71755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80MHz_2nd_2x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{</a:t>
            </a:r>
            <a:r>
              <a:rPr lang="en-US" altLang="ko-KR" sz="1200" dirty="0" smtClean="0"/>
              <a:t>T(5)*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T(6)*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T(7)*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,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T(8)*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80MHz_part5_2x</a:t>
            </a:r>
            <a:r>
              <a:rPr lang="en-US" altLang="ko-KR" sz="1200" dirty="0"/>
              <a:t>}</a:t>
            </a:r>
            <a:endParaRPr lang="ko-KR" altLang="ko-KR" sz="1200"/>
          </a:p>
          <a:p>
            <a:pPr marL="1520825" lvl="2" indent="-71755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80MHz_3rd_2x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{</a:t>
            </a:r>
            <a:r>
              <a:rPr lang="en-US" altLang="ko-KR" sz="1200" dirty="0" smtClean="0"/>
              <a:t>T(9)*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T(10)*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T(11)*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,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T(12)*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80MHz_part5_2x</a:t>
            </a:r>
            <a:r>
              <a:rPr lang="en-US" altLang="ko-KR" sz="1200" dirty="0"/>
              <a:t>}</a:t>
            </a:r>
            <a:endParaRPr lang="ko-KR" altLang="ko-KR" sz="1200"/>
          </a:p>
          <a:p>
            <a:pPr marL="1520825" lvl="2" indent="-71755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80MHz_4th_2x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{</a:t>
            </a:r>
            <a:r>
              <a:rPr lang="en-US" altLang="ko-KR" sz="1200" dirty="0" smtClean="0"/>
              <a:t>T(13)*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80MHz_part1_2x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T(14)*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80MHz_part4_2x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3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T(15)*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80MHz_part2_2x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4</a:t>
            </a:r>
            <a:r>
              <a:rPr lang="en-US" altLang="ko-KR" sz="1200" dirty="0" smtClean="0"/>
              <a:t>,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T(16)*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80MHz_part5_2x</a:t>
            </a:r>
            <a:r>
              <a:rPr lang="en-US" altLang="ko-KR" sz="1200" dirty="0" smtClean="0"/>
              <a:t>}</a:t>
            </a:r>
            <a:endParaRPr lang="en-US" altLang="ko-KR" sz="1200" dirty="0"/>
          </a:p>
          <a:p>
            <a:pPr marL="1520825" lvl="2" indent="-71755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1</a:t>
            </a:r>
            <a:r>
              <a:rPr lang="en-US" altLang="ko-KR" sz="1200" dirty="0" smtClean="0"/>
              <a:t>=</a:t>
            </a:r>
            <a:r>
              <a:rPr lang="en-US" altLang="ko-KR" sz="1200" i="1" dirty="0" smtClean="0"/>
              <a:t> 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 smtClean="0"/>
              <a:t>(1:5),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2</a:t>
            </a:r>
            <a:r>
              <a:rPr lang="en-US" altLang="ko-KR" sz="1200" dirty="0" smtClean="0"/>
              <a:t>=</a:t>
            </a:r>
            <a:r>
              <a:rPr lang="en-US" altLang="ko-KR" sz="1200" i="1" dirty="0" smtClean="0"/>
              <a:t> 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 smtClean="0"/>
              <a:t>(6:16),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 smtClean="0"/>
              <a:t>3</a:t>
            </a:r>
            <a:r>
              <a:rPr lang="en-US" altLang="ko-KR" sz="1200" dirty="0" smtClean="0"/>
              <a:t>=</a:t>
            </a:r>
            <a:r>
              <a:rPr lang="en-US" altLang="ko-KR" sz="1200" i="1" dirty="0" smtClean="0"/>
              <a:t> 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 smtClean="0"/>
              <a:t>(17:28), </a:t>
            </a:r>
            <a:r>
              <a:rPr lang="en-US" altLang="ko-KR" sz="1200" i="1" dirty="0" smtClean="0"/>
              <a:t>M</a:t>
            </a:r>
            <a:r>
              <a:rPr lang="en-US" altLang="ko-KR" sz="1200" baseline="-25000" dirty="0"/>
              <a:t>4</a:t>
            </a:r>
            <a:r>
              <a:rPr lang="en-US" altLang="ko-KR" sz="1200" dirty="0" smtClean="0"/>
              <a:t>=</a:t>
            </a:r>
            <a:r>
              <a:rPr lang="en-US" altLang="ko-KR" sz="1200" i="1" dirty="0" smtClean="0"/>
              <a:t> LTF</a:t>
            </a:r>
            <a:r>
              <a:rPr lang="en-US" altLang="ko-KR" sz="1200" baseline="-25000" dirty="0" smtClean="0"/>
              <a:t>80MHz_part3_2x</a:t>
            </a:r>
            <a:r>
              <a:rPr lang="en-US" altLang="ko-KR" sz="1200" dirty="0" smtClean="0"/>
              <a:t>(29:33) (the coefficients of </a:t>
            </a:r>
            <a:r>
              <a:rPr lang="en-US" altLang="ko-KR" sz="1200" i="1" dirty="0" err="1" smtClean="0"/>
              <a:t>M</a:t>
            </a:r>
            <a:r>
              <a:rPr lang="en-US" altLang="ko-KR" sz="1200" dirty="0" err="1" smtClean="0"/>
              <a:t>s</a:t>
            </a:r>
            <a:r>
              <a:rPr lang="en-US" altLang="ko-KR" sz="1200" dirty="0" smtClean="0"/>
              <a:t> are selected by simulation.)</a:t>
            </a:r>
          </a:p>
          <a:p>
            <a:pPr marL="1520825" lvl="2" indent="-717550">
              <a:buNone/>
            </a:pPr>
            <a:r>
              <a:rPr lang="en-US" altLang="ko-KR" sz="1200" dirty="0" smtClean="0"/>
              <a:t>T(1</a:t>
            </a:r>
            <a:r>
              <a:rPr lang="en-US" altLang="ko-KR" sz="1200" dirty="0"/>
              <a:t>)~T(16) = [1 </a:t>
            </a:r>
            <a:r>
              <a:rPr lang="en-US" altLang="ko-KR" sz="1200" dirty="0" smtClean="0"/>
              <a:t>-1 1 1  </a:t>
            </a:r>
            <a:r>
              <a:rPr lang="en-US" altLang="ko-KR" sz="1200" dirty="0"/>
              <a:t>-1 -1 -1 </a:t>
            </a:r>
            <a:r>
              <a:rPr lang="en-US" altLang="ko-KR" sz="1200" dirty="0" smtClean="0"/>
              <a:t>1  1 1 -1 </a:t>
            </a:r>
            <a:r>
              <a:rPr lang="en-US" altLang="ko-KR" sz="1200" dirty="0"/>
              <a:t>1  </a:t>
            </a:r>
            <a:r>
              <a:rPr lang="en-US" altLang="ko-KR" sz="1200" dirty="0" smtClean="0"/>
              <a:t>-1 </a:t>
            </a:r>
            <a:r>
              <a:rPr lang="en-US" altLang="ko-KR" sz="1200" dirty="0"/>
              <a:t>1 1 </a:t>
            </a:r>
            <a:r>
              <a:rPr lang="en-US" altLang="ko-KR" sz="1200" dirty="0" smtClean="0"/>
              <a:t>1]</a:t>
            </a:r>
          </a:p>
          <a:p>
            <a:pPr lvl="3"/>
            <a:endParaRPr lang="en-US" altLang="ko-KR" sz="1000" dirty="0" smtClean="0"/>
          </a:p>
          <a:p>
            <a:r>
              <a:rPr lang="en-US" altLang="ko-KR" dirty="0" smtClean="0"/>
              <a:t>The </a:t>
            </a:r>
            <a:r>
              <a:rPr lang="en-US" altLang="ko-KR" dirty="0"/>
              <a:t>worst PAPR with multi-streams is </a:t>
            </a:r>
            <a:r>
              <a:rPr lang="en-US" altLang="ko-KR" dirty="0" smtClean="0"/>
              <a:t>9.61dB. It shows better performance in comparison with the sequences to use 11ax as it is. The detail PAPRs </a:t>
            </a:r>
            <a:r>
              <a:rPr lang="en-US" altLang="ko-KR" dirty="0"/>
              <a:t>are in </a:t>
            </a:r>
            <a:r>
              <a:rPr lang="en-US" altLang="ko-KR" dirty="0" smtClean="0"/>
              <a:t>the next slides.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6147207"/>
            <a:ext cx="3886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solidFill>
                  <a:srgbClr val="FF0000"/>
                </a:solidFill>
              </a:rPr>
              <a:t>NOTE: </a:t>
            </a:r>
            <a:r>
              <a:rPr lang="en-US" altLang="ko-KR" sz="1100" i="1" dirty="0" smtClean="0">
                <a:solidFill>
                  <a:srgbClr val="FF0000"/>
                </a:solidFill>
              </a:rPr>
              <a:t>T</a:t>
            </a:r>
            <a:r>
              <a:rPr lang="en-US" altLang="ko-KR" sz="1100" dirty="0" smtClean="0">
                <a:solidFill>
                  <a:srgbClr val="FF0000"/>
                </a:solidFill>
              </a:rPr>
              <a:t>(1)~</a:t>
            </a:r>
            <a:r>
              <a:rPr lang="en-US" altLang="ko-KR" sz="1100" i="1" dirty="0" smtClean="0">
                <a:solidFill>
                  <a:srgbClr val="FF0000"/>
                </a:solidFill>
              </a:rPr>
              <a:t>T</a:t>
            </a:r>
            <a:r>
              <a:rPr lang="en-US" altLang="ko-KR" sz="1100" dirty="0" smtClean="0">
                <a:solidFill>
                  <a:srgbClr val="FF0000"/>
                </a:solidFill>
              </a:rPr>
              <a:t>(16) and the coefficients of </a:t>
            </a:r>
            <a:r>
              <a:rPr lang="en-US" altLang="ko-KR" sz="1100" i="1" dirty="0" err="1" smtClean="0">
                <a:solidFill>
                  <a:srgbClr val="FF0000"/>
                </a:solidFill>
              </a:rPr>
              <a:t>M</a:t>
            </a:r>
            <a:r>
              <a:rPr lang="en-US" altLang="ko-KR" sz="1100" dirty="0" err="1" smtClean="0">
                <a:solidFill>
                  <a:srgbClr val="FF0000"/>
                </a:solidFill>
              </a:rPr>
              <a:t>s</a:t>
            </a:r>
            <a:r>
              <a:rPr lang="en-US" altLang="ko-KR" sz="1100" dirty="0" smtClean="0">
                <a:solidFill>
                  <a:srgbClr val="FF0000"/>
                </a:solidFill>
              </a:rPr>
              <a:t> are changed in R1.</a:t>
            </a:r>
            <a:endParaRPr lang="ko-KR" altLang="en-US" sz="11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993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(1/5)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PAPRs of Small (M)RUs in 1 stream</a:t>
            </a:r>
          </a:p>
          <a:p>
            <a:pPr lvl="1"/>
            <a:r>
              <a:rPr lang="en-US" altLang="ko-KR" dirty="0" smtClean="0"/>
              <a:t>The modified HE-based sequence shows the stable PAPRs.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PAPRs of Large (M)RUs </a:t>
            </a:r>
            <a:r>
              <a:rPr lang="en-US" altLang="ko-KR" dirty="0"/>
              <a:t>in </a:t>
            </a:r>
            <a:r>
              <a:rPr lang="en-US" altLang="ko-KR" dirty="0" smtClean="0"/>
              <a:t>multi-stream</a:t>
            </a:r>
          </a:p>
          <a:p>
            <a:pPr lvl="1"/>
            <a:r>
              <a:rPr lang="en-US" altLang="ko-KR" dirty="0" smtClean="0"/>
              <a:t>The modified </a:t>
            </a:r>
            <a:r>
              <a:rPr lang="en-US" altLang="ko-KR" dirty="0"/>
              <a:t>HE-based </a:t>
            </a:r>
            <a:r>
              <a:rPr lang="en-US" altLang="ko-KR" dirty="0" smtClean="0"/>
              <a:t>sequence have lower PAPRs than HE-based sequence.</a:t>
            </a:r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87644"/>
            <a:ext cx="6553200" cy="1469054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837569"/>
            <a:ext cx="6829425" cy="159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24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(2/5)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In Small RUs with 1stream </a:t>
            </a: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107" y="1994928"/>
            <a:ext cx="1704975" cy="4480485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299" y="1994928"/>
            <a:ext cx="1704975" cy="4480485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261" y="1994927"/>
            <a:ext cx="1704975" cy="4480485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2749" y="1994926"/>
            <a:ext cx="1704975" cy="448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19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</a:t>
            </a:r>
            <a:r>
              <a:rPr lang="en-US" altLang="ko-KR" dirty="0"/>
              <a:t>performance </a:t>
            </a:r>
            <a:r>
              <a:rPr lang="en-US" altLang="ko-KR" dirty="0" smtClean="0"/>
              <a:t>(3/5)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ko-KR" dirty="0" smtClean="0"/>
              <a:t>In Small RUs with 1stream (Cont’d)</a:t>
            </a: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196" y="2017741"/>
            <a:ext cx="1704975" cy="438306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604" y="2017741"/>
            <a:ext cx="1704975" cy="4383060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8740" y="2022503"/>
            <a:ext cx="1704975" cy="4378499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9989" y="2015113"/>
            <a:ext cx="1704975" cy="438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0819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281885</TotalTime>
  <Words>1400</Words>
  <Application>Microsoft Office PowerPoint</Application>
  <PresentationFormat>화면 슬라이드 쇼(4:3)</PresentationFormat>
  <Paragraphs>151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Arial</vt:lpstr>
      <vt:lpstr>Arial</vt:lpstr>
      <vt:lpstr>Times New Roman</vt:lpstr>
      <vt:lpstr>802-11-Submission</vt:lpstr>
      <vt:lpstr>2x EHT-LTF sequence</vt:lpstr>
      <vt:lpstr>Introduction</vt:lpstr>
      <vt:lpstr>2x EHT-LTF sequence based on HE-LTF</vt:lpstr>
      <vt:lpstr>Proposed 2x EHT-LTF sequence (1/3)</vt:lpstr>
      <vt:lpstr>Proposed 2x EHT-LTF sequence (2/3)</vt:lpstr>
      <vt:lpstr>Proposed 2x EHT-LTF sequence (3/3)</vt:lpstr>
      <vt:lpstr>PAPR performance (1/5)</vt:lpstr>
      <vt:lpstr>PAPR performance (2/5)</vt:lpstr>
      <vt:lpstr>PAPR performance (3/5)</vt:lpstr>
      <vt:lpstr>PAPR performance  (4/5)</vt:lpstr>
      <vt:lpstr>PAPR performance (5/5)</vt:lpstr>
      <vt:lpstr>Conclusion</vt:lpstr>
      <vt:lpstr>Reference</vt:lpstr>
      <vt:lpstr>SP 1</vt:lpstr>
      <vt:lpstr>Appendix. PAPR CDF of Data parts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Jinyoung Chun</cp:lastModifiedBy>
  <cp:revision>5941</cp:revision>
  <cp:lastPrinted>2019-09-10T23:00:58Z</cp:lastPrinted>
  <dcterms:created xsi:type="dcterms:W3CDTF">2007-05-21T21:00:37Z</dcterms:created>
  <dcterms:modified xsi:type="dcterms:W3CDTF">2020-08-15T22:44:32Z</dcterms:modified>
</cp:coreProperties>
</file>