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83" r:id="rId2"/>
    <p:sldId id="284" r:id="rId3"/>
    <p:sldId id="285" r:id="rId4"/>
    <p:sldId id="287" r:id="rId5"/>
    <p:sldId id="288" r:id="rId6"/>
    <p:sldId id="286" r:id="rId7"/>
    <p:sldId id="289" r:id="rId8"/>
    <p:sldId id="290" r:id="rId9"/>
    <p:sldId id="291" r:id="rId10"/>
    <p:sldId id="293" r:id="rId11"/>
    <p:sldId id="301" r:id="rId12"/>
    <p:sldId id="294" r:id="rId13"/>
    <p:sldId id="297" r:id="rId14"/>
    <p:sldId id="295" r:id="rId15"/>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천진영/책임연구원/차세대표준(연)ICS팀(jiny.chun@lge.com)" initials="천" lastIdx="1" clrIdx="0">
    <p:extLst>
      <p:ext uri="{19B8F6BF-5375-455C-9EA6-DF929625EA0E}">
        <p15:presenceInfo xmlns:p15="http://schemas.microsoft.com/office/powerpoint/2012/main" userId="S-1-5-21-2543426832-1914326140-3112152631-1082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168420"/>
    <a:srgbClr val="0000FF"/>
    <a:srgbClr val="0000CC"/>
    <a:srgbClr val="006C31"/>
    <a:srgbClr val="0086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27" autoAdjust="0"/>
    <p:restoredTop sz="96429" autoAdjust="0"/>
  </p:normalViewPr>
  <p:slideViewPr>
    <p:cSldViewPr>
      <p:cViewPr varScale="1">
        <p:scale>
          <a:sx n="114" d="100"/>
          <a:sy n="114" d="100"/>
        </p:scale>
        <p:origin x="1572" y="102"/>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9" d="100"/>
          <a:sy n="99" d="100"/>
        </p:scale>
        <p:origin x="1464" y="84"/>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sldNum="0" hdr="0" ftr="0"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제목 6"/>
          <p:cNvSpPr>
            <a:spLocks noGrp="1"/>
          </p:cNvSpPr>
          <p:nvPr>
            <p:ph type="title"/>
          </p:nvPr>
        </p:nvSpPr>
        <p:spPr/>
        <p:txBody>
          <a:bodyPr/>
          <a:lstStyle/>
          <a:p>
            <a:r>
              <a:rPr lang="ko-KR" altLang="en-US" smtClean="0"/>
              <a:t>마스터 제목 스타일 편집</a:t>
            </a:r>
            <a:endParaRPr lang="ko-KR" altLang="en-US"/>
          </a:p>
        </p:txBody>
      </p:sp>
      <p:sp>
        <p:nvSpPr>
          <p:cNvPr id="8" name="날짜 개체 틀 7"/>
          <p:cNvSpPr>
            <a:spLocks noGrp="1"/>
          </p:cNvSpPr>
          <p:nvPr>
            <p:ph type="dt" sz="half" idx="10"/>
          </p:nvPr>
        </p:nvSpPr>
        <p:spPr>
          <a:xfrm>
            <a:off x="696913" y="332601"/>
            <a:ext cx="987450" cy="276999"/>
          </a:xfrm>
        </p:spPr>
        <p:txBody>
          <a:bodyPr/>
          <a:lstStyle/>
          <a:p>
            <a:pPr>
              <a:defRPr/>
            </a:pPr>
            <a:r>
              <a:rPr lang="en-US" altLang="ko-KR" dirty="0" smtClean="0"/>
              <a:t>Aug. 2020</a:t>
            </a:r>
            <a:endParaRPr lang="en-US" dirty="0"/>
          </a:p>
        </p:txBody>
      </p:sp>
      <p:sp>
        <p:nvSpPr>
          <p:cNvPr id="9" name="바닥글 개체 틀 8"/>
          <p:cNvSpPr>
            <a:spLocks noGrp="1"/>
          </p:cNvSpPr>
          <p:nvPr>
            <p:ph type="ftr" sz="quarter" idx="11"/>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슬라이드 번호 개체 틀 9"/>
          <p:cNvSpPr>
            <a:spLocks noGrp="1"/>
          </p:cNvSpPr>
          <p:nvPr>
            <p:ph type="sldNum" sz="quarter" idx="12"/>
          </p:nvPr>
        </p:nvSpPr>
        <p:spPr/>
        <p:txBody>
          <a:bodyPr/>
          <a:lstStyle/>
          <a:p>
            <a:pPr>
              <a:defRPr/>
            </a:pPr>
            <a:r>
              <a:rPr lang="en-US" altLang="ko-KR" smtClean="0"/>
              <a:t>Slide </a:t>
            </a:r>
            <a:fld id="{6E0A3520-BDA5-4137-83B2-D2C57FC18B77}" type="slidenum">
              <a:rPr lang="en-US" altLang="ko-KR" smtClean="0"/>
              <a:pPr>
                <a:defRPr/>
              </a:pPr>
              <a:t>‹#›</a:t>
            </a:fld>
            <a:endParaRPr lang="en-US" altLang="ko-KR"/>
          </a:p>
        </p:txBody>
      </p:sp>
    </p:spTree>
    <p:extLst>
      <p:ext uri="{BB962C8B-B14F-4D97-AF65-F5344CB8AC3E}">
        <p14:creationId xmlns:p14="http://schemas.microsoft.com/office/powerpoint/2010/main" val="16209152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2"/>
          </p:nvPr>
        </p:nvSpPr>
        <p:spPr bwMode="auto">
          <a:xfrm>
            <a:off x="696913" y="332601"/>
            <a:ext cx="9874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Aug. 2020</a:t>
            </a:r>
            <a:endParaRPr lang="en-US" dirty="0"/>
          </a:p>
        </p:txBody>
      </p:sp>
      <p:sp>
        <p:nvSpPr>
          <p:cNvPr id="5"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6"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2601"/>
            <a:ext cx="9874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Aug. 2020</a:t>
            </a:r>
            <a:endParaRPr lang="en-US" dirty="0"/>
          </a:p>
        </p:txBody>
      </p:sp>
      <p:sp>
        <p:nvSpPr>
          <p:cNvPr id="1029"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802.11-20/1064r0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ongguk.lim@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js.choi@lge.com" TargetMode="External"/><Relationship Id="rId5" Type="http://schemas.openxmlformats.org/officeDocument/2006/relationships/hyperlink" Target="mailto:jiny.chun@lge.com" TargetMode="External"/><Relationship Id="rId4" Type="http://schemas.openxmlformats.org/officeDocument/2006/relationships/hyperlink" Target="mailto:Ensung.park@lge.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5"/>
          <p:cNvSpPr>
            <a:spLocks noGrp="1"/>
          </p:cNvSpPr>
          <p:nvPr>
            <p:ph type="sldNum" sz="quarter" idx="4"/>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dirty="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ea typeface="굴림" panose="020B0600000101010101" pitchFamily="50" charset="-127"/>
              </a:rPr>
              <a:t>Consideration on compression mode in 11be</a:t>
            </a: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b="0" dirty="0" smtClean="0">
                <a:ea typeface="굴림" panose="020B0600000101010101" pitchFamily="50" charset="-127"/>
              </a:rPr>
              <a:t> </a:t>
            </a:r>
            <a:r>
              <a:rPr lang="en-US" altLang="ko-KR" sz="2000" b="0" dirty="0" smtClean="0">
                <a:ea typeface="굴림" panose="020B0600000101010101" pitchFamily="50" charset="-127"/>
              </a:rPr>
              <a:t>2020-08-xx</a:t>
            </a:r>
            <a:endParaRPr lang="en-US" altLang="ko-KR" sz="2000" b="0" dirty="0" smtClean="0">
              <a:ea typeface="굴림" panose="020B0600000101010101" pitchFamily="50" charset="-127"/>
            </a:endParaRP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11" name="Table 12"/>
          <p:cNvGraphicFramePr>
            <a:graphicFrameLocks noGrp="1"/>
          </p:cNvGraphicFramePr>
          <p:nvPr>
            <p:extLst>
              <p:ext uri="{D42A27DB-BD31-4B8C-83A1-F6EECF244321}">
                <p14:modId xmlns:p14="http://schemas.microsoft.com/office/powerpoint/2010/main" val="2145962921"/>
              </p:ext>
            </p:extLst>
          </p:nvPr>
        </p:nvGraphicFramePr>
        <p:xfrm>
          <a:off x="762000" y="2895600"/>
          <a:ext cx="7620000" cy="2133599"/>
        </p:xfrm>
        <a:graphic>
          <a:graphicData uri="http://schemas.openxmlformats.org/drawingml/2006/table">
            <a:tbl>
              <a:tblPr/>
              <a:tblGrid>
                <a:gridCol w="1524000"/>
                <a:gridCol w="1203325"/>
                <a:gridCol w="1684338"/>
                <a:gridCol w="1363662"/>
                <a:gridCol w="1844675"/>
              </a:tblGrid>
              <a:tr h="55801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hlinkClick r:id="rId3"/>
                        </a:rPr>
                        <a:t>dongguk.lim@lge.com</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4"/>
                        </a:rPr>
                        <a:t>Ensung.park@lge.com</a:t>
                      </a: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Jinyoung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Chun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5"/>
                        </a:rPr>
                        <a:t>jiny.chun@lge.com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Jinsoo Choi</a:t>
                      </a:r>
                      <a:endParaRPr kumimoji="0" lang="ko-KR" altLang="en-US" sz="12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6"/>
                        </a:rPr>
                        <a:t>js.choi@lge.com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ko-KR" altLang="en-US" sz="11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바닥글 개체 틀 4"/>
          <p:cNvSpPr>
            <a:spLocks noGrp="1"/>
          </p:cNvSpPr>
          <p:nvPr>
            <p:ph type="ftr" sz="quarter" idx="3"/>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날짜 개체 틀 3"/>
          <p:cNvSpPr txBox="1">
            <a:spLocks/>
          </p:cNvSpPr>
          <p:nvPr/>
        </p:nvSpPr>
        <p:spPr bwMode="auto">
          <a:xfrm>
            <a:off x="696913" y="332601"/>
            <a:ext cx="9874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Aug. 2020</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1</a:t>
            </a:r>
            <a:r>
              <a:rPr lang="en-US" altLang="ko-KR" dirty="0" smtClean="0"/>
              <a:t> </a:t>
            </a:r>
            <a:endParaRPr lang="ko-KR" altLang="en-US"/>
          </a:p>
        </p:txBody>
      </p:sp>
      <p:sp>
        <p:nvSpPr>
          <p:cNvPr id="3" name="내용 개체 틀 2"/>
          <p:cNvSpPr>
            <a:spLocks noGrp="1"/>
          </p:cNvSpPr>
          <p:nvPr>
            <p:ph idx="1"/>
          </p:nvPr>
        </p:nvSpPr>
        <p:spPr/>
        <p:txBody>
          <a:bodyPr/>
          <a:lstStyle/>
          <a:p>
            <a:r>
              <a:rPr lang="en-US" altLang="ko-KR" dirty="0" smtClean="0"/>
              <a:t>Do you agree that a subfield for indication of compressed mode is included in U-SIG as version dependent field? </a:t>
            </a:r>
          </a:p>
          <a:p>
            <a:pPr lvl="1"/>
            <a:r>
              <a:rPr lang="en-US" altLang="ko-KR" dirty="0" smtClean="0"/>
              <a:t>A </a:t>
            </a:r>
            <a:r>
              <a:rPr lang="en-US" altLang="ko-KR" dirty="0"/>
              <a:t>subfield for </a:t>
            </a:r>
            <a:r>
              <a:rPr lang="en-US" altLang="ko-KR" dirty="0" smtClean="0"/>
              <a:t>the indication </a:t>
            </a:r>
            <a:r>
              <a:rPr lang="en-US" altLang="ko-KR" dirty="0"/>
              <a:t>of compressed </a:t>
            </a:r>
            <a:r>
              <a:rPr lang="en-US" altLang="ko-KR" dirty="0" smtClean="0"/>
              <a:t>mode consists of 1bit.</a:t>
            </a:r>
          </a:p>
          <a:p>
            <a:pPr lvl="1"/>
            <a:endParaRPr lang="en-US" altLang="ko-KR" dirty="0"/>
          </a:p>
          <a:p>
            <a:pPr lvl="1"/>
            <a:endParaRPr lang="en-US" altLang="ko-KR" dirty="0" smtClean="0"/>
          </a:p>
          <a:p>
            <a:pPr lvl="1"/>
            <a:r>
              <a:rPr lang="en-US" altLang="ko-KR" dirty="0" smtClean="0"/>
              <a:t>Y/N/A </a:t>
            </a:r>
            <a:endParaRPr lang="ko-KR" altLang="en-US" dirty="0"/>
          </a:p>
        </p:txBody>
      </p:sp>
      <p:sp>
        <p:nvSpPr>
          <p:cNvPr id="4" name="날짜 개체 틀 3"/>
          <p:cNvSpPr>
            <a:spLocks noGrp="1"/>
          </p:cNvSpPr>
          <p:nvPr>
            <p:ph type="dt" sz="half" idx="2"/>
          </p:nvPr>
        </p:nvSpPr>
        <p:spPr/>
        <p:txBody>
          <a:bodyPr/>
          <a:lstStyle/>
          <a:p>
            <a:pPr>
              <a:defRPr/>
            </a:pPr>
            <a:r>
              <a:rPr lang="en-US" altLang="ko-KR" dirty="0"/>
              <a:t>Aug.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10</a:t>
            </a:fld>
            <a:endParaRPr lang="en-US" altLang="ko-KR"/>
          </a:p>
        </p:txBody>
      </p:sp>
    </p:spTree>
    <p:extLst>
      <p:ext uri="{BB962C8B-B14F-4D97-AF65-F5344CB8AC3E}">
        <p14:creationId xmlns:p14="http://schemas.microsoft.com/office/powerpoint/2010/main" val="6020176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2 </a:t>
            </a:r>
            <a:endParaRPr lang="ko-KR" altLang="en-US"/>
          </a:p>
        </p:txBody>
      </p:sp>
      <p:sp>
        <p:nvSpPr>
          <p:cNvPr id="3" name="내용 개체 틀 2"/>
          <p:cNvSpPr>
            <a:spLocks noGrp="1"/>
          </p:cNvSpPr>
          <p:nvPr>
            <p:ph idx="1"/>
          </p:nvPr>
        </p:nvSpPr>
        <p:spPr/>
        <p:txBody>
          <a:bodyPr/>
          <a:lstStyle/>
          <a:p>
            <a:r>
              <a:rPr lang="en-US" altLang="ko-KR" dirty="0"/>
              <a:t>Do you agree that </a:t>
            </a:r>
            <a:r>
              <a:rPr lang="en-US" altLang="ko-KR" dirty="0" smtClean="0"/>
              <a:t>a subfield for the indication </a:t>
            </a:r>
            <a:r>
              <a:rPr lang="en-US" altLang="ko-KR" dirty="0"/>
              <a:t>for </a:t>
            </a:r>
            <a:r>
              <a:rPr lang="en-US" altLang="ko-KR" dirty="0" smtClean="0"/>
              <a:t>the </a:t>
            </a:r>
            <a:r>
              <a:rPr lang="en-US" altLang="ko-KR" dirty="0"/>
              <a:t>number of MU-MIMO </a:t>
            </a:r>
            <a:r>
              <a:rPr lang="en-US" altLang="ko-KR" dirty="0" smtClean="0"/>
              <a:t>users is included in EHT-SIG of EHT MU PPDU? </a:t>
            </a:r>
          </a:p>
          <a:p>
            <a:pPr lvl="1"/>
            <a:r>
              <a:rPr lang="en-US" altLang="ko-KR" dirty="0" smtClean="0"/>
              <a:t>Note : for the non-compressed mode, this field can be replaced with other information.</a:t>
            </a:r>
          </a:p>
          <a:p>
            <a:endParaRPr lang="en-US" altLang="ko-KR" dirty="0"/>
          </a:p>
          <a:p>
            <a:endParaRPr lang="en-US" altLang="ko-KR" dirty="0" smtClean="0"/>
          </a:p>
          <a:p>
            <a:endParaRPr lang="en-US" altLang="ko-KR" dirty="0"/>
          </a:p>
          <a:p>
            <a:pPr lvl="1"/>
            <a:r>
              <a:rPr lang="en-US" altLang="ko-KR" dirty="0"/>
              <a:t>Y/N/A</a:t>
            </a:r>
            <a:endParaRPr lang="ko-KR" altLang="en-US"/>
          </a:p>
          <a:p>
            <a:pPr lvl="1"/>
            <a:endParaRPr lang="ko-KR" altLang="en-US" dirty="0"/>
          </a:p>
        </p:txBody>
      </p:sp>
      <p:sp>
        <p:nvSpPr>
          <p:cNvPr id="4" name="날짜 개체 틀 3"/>
          <p:cNvSpPr>
            <a:spLocks noGrp="1"/>
          </p:cNvSpPr>
          <p:nvPr>
            <p:ph type="dt" sz="half" idx="2"/>
          </p:nvPr>
        </p:nvSpPr>
        <p:spPr/>
        <p:txBody>
          <a:bodyPr/>
          <a:lstStyle/>
          <a:p>
            <a:pPr>
              <a:defRPr/>
            </a:pPr>
            <a:r>
              <a:rPr lang="en-US" altLang="ko-KR" dirty="0"/>
              <a:t>Aug.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11</a:t>
            </a:fld>
            <a:endParaRPr lang="en-US" altLang="ko-KR"/>
          </a:p>
        </p:txBody>
      </p:sp>
    </p:spTree>
    <p:extLst>
      <p:ext uri="{BB962C8B-B14F-4D97-AF65-F5344CB8AC3E}">
        <p14:creationId xmlns:p14="http://schemas.microsoft.com/office/powerpoint/2010/main" val="14608973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#3</a:t>
            </a:r>
            <a:endParaRPr lang="ko-KR" altLang="en-US"/>
          </a:p>
        </p:txBody>
      </p:sp>
      <p:sp>
        <p:nvSpPr>
          <p:cNvPr id="3" name="내용 개체 틀 2"/>
          <p:cNvSpPr>
            <a:spLocks noGrp="1"/>
          </p:cNvSpPr>
          <p:nvPr>
            <p:ph idx="1"/>
          </p:nvPr>
        </p:nvSpPr>
        <p:spPr/>
        <p:txBody>
          <a:bodyPr/>
          <a:lstStyle/>
          <a:p>
            <a:r>
              <a:rPr lang="en-US" altLang="ko-KR" dirty="0" smtClean="0"/>
              <a:t>Do you agree that for the identification of SU transmission, the indications for compressed mode and the number of MU-MIMO users are set to as follows? </a:t>
            </a:r>
          </a:p>
          <a:p>
            <a:pPr lvl="1"/>
            <a:r>
              <a:rPr lang="en-US" altLang="ko-KR" dirty="0" smtClean="0"/>
              <a:t>A subfield for compressed mode is set to 1.</a:t>
            </a:r>
          </a:p>
          <a:p>
            <a:pPr lvl="1"/>
            <a:r>
              <a:rPr lang="en-US" altLang="ko-KR" dirty="0" smtClean="0"/>
              <a:t>The number of MU-MIMO users is indicated as zero. </a:t>
            </a:r>
          </a:p>
          <a:p>
            <a:pPr lvl="1"/>
            <a:endParaRPr lang="en-US" altLang="ko-KR" dirty="0" smtClean="0"/>
          </a:p>
          <a:p>
            <a:endParaRPr lang="en-US" altLang="ko-KR" dirty="0"/>
          </a:p>
          <a:p>
            <a:endParaRPr lang="en-US" altLang="ko-KR" dirty="0" smtClean="0"/>
          </a:p>
          <a:p>
            <a:pPr lvl="1"/>
            <a:r>
              <a:rPr lang="en-US" altLang="ko-KR" dirty="0" smtClean="0"/>
              <a:t>Y/N/A</a:t>
            </a:r>
            <a:endParaRPr lang="ko-KR" altLang="en-US" dirty="0"/>
          </a:p>
        </p:txBody>
      </p:sp>
      <p:sp>
        <p:nvSpPr>
          <p:cNvPr id="4" name="날짜 개체 틀 3"/>
          <p:cNvSpPr>
            <a:spLocks noGrp="1"/>
          </p:cNvSpPr>
          <p:nvPr>
            <p:ph type="dt" sz="half" idx="2"/>
          </p:nvPr>
        </p:nvSpPr>
        <p:spPr/>
        <p:txBody>
          <a:bodyPr/>
          <a:lstStyle/>
          <a:p>
            <a:pPr>
              <a:defRPr/>
            </a:pPr>
            <a:r>
              <a:rPr lang="en-US" altLang="ko-KR" dirty="0"/>
              <a:t>Aug.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12</a:t>
            </a:fld>
            <a:endParaRPr lang="en-US" altLang="ko-KR"/>
          </a:p>
        </p:txBody>
      </p:sp>
    </p:spTree>
    <p:extLst>
      <p:ext uri="{BB962C8B-B14F-4D97-AF65-F5344CB8AC3E}">
        <p14:creationId xmlns:p14="http://schemas.microsoft.com/office/powerpoint/2010/main" val="13830352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#4</a:t>
            </a:r>
            <a:endParaRPr lang="ko-KR" altLang="en-US"/>
          </a:p>
        </p:txBody>
      </p:sp>
      <p:sp>
        <p:nvSpPr>
          <p:cNvPr id="3" name="내용 개체 틀 2"/>
          <p:cNvSpPr>
            <a:spLocks noGrp="1"/>
          </p:cNvSpPr>
          <p:nvPr>
            <p:ph idx="1"/>
          </p:nvPr>
        </p:nvSpPr>
        <p:spPr/>
        <p:txBody>
          <a:bodyPr/>
          <a:lstStyle/>
          <a:p>
            <a:r>
              <a:rPr lang="en-US" altLang="ko-KR" dirty="0" smtClean="0"/>
              <a:t>Do you agree that a transmission mode for range extension is defined in 11be? </a:t>
            </a:r>
          </a:p>
          <a:p>
            <a:pPr lvl="2"/>
            <a:endParaRPr lang="en-US" altLang="ko-KR" dirty="0" smtClean="0"/>
          </a:p>
          <a:p>
            <a:pPr lvl="1"/>
            <a:r>
              <a:rPr lang="en-US" altLang="ko-KR" dirty="0" smtClean="0"/>
              <a:t>Y/N/A</a:t>
            </a:r>
            <a:endParaRPr lang="ko-KR" altLang="en-US"/>
          </a:p>
          <a:p>
            <a:pPr lvl="1"/>
            <a:endParaRPr lang="ko-KR" altLang="en-US" dirty="0"/>
          </a:p>
        </p:txBody>
      </p:sp>
      <p:sp>
        <p:nvSpPr>
          <p:cNvPr id="4" name="날짜 개체 틀 3"/>
          <p:cNvSpPr>
            <a:spLocks noGrp="1"/>
          </p:cNvSpPr>
          <p:nvPr>
            <p:ph type="dt" sz="half" idx="2"/>
          </p:nvPr>
        </p:nvSpPr>
        <p:spPr/>
        <p:txBody>
          <a:bodyPr/>
          <a:lstStyle/>
          <a:p>
            <a:pPr>
              <a:defRPr/>
            </a:pPr>
            <a:r>
              <a:rPr lang="en-US" altLang="ko-KR" dirty="0"/>
              <a:t>Aug.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13</a:t>
            </a:fld>
            <a:endParaRPr lang="en-US" altLang="ko-KR"/>
          </a:p>
        </p:txBody>
      </p:sp>
    </p:spTree>
    <p:extLst>
      <p:ext uri="{BB962C8B-B14F-4D97-AF65-F5344CB8AC3E}">
        <p14:creationId xmlns:p14="http://schemas.microsoft.com/office/powerpoint/2010/main" val="83100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 </a:t>
            </a:r>
            <a:endParaRPr lang="ko-KR" altLang="en-US"/>
          </a:p>
        </p:txBody>
      </p:sp>
      <p:sp>
        <p:nvSpPr>
          <p:cNvPr id="3" name="내용 개체 틀 2"/>
          <p:cNvSpPr>
            <a:spLocks noGrp="1"/>
          </p:cNvSpPr>
          <p:nvPr>
            <p:ph idx="1"/>
          </p:nvPr>
        </p:nvSpPr>
        <p:spPr/>
        <p:txBody>
          <a:bodyPr/>
          <a:lstStyle/>
          <a:p>
            <a:r>
              <a:rPr lang="en-US" altLang="ko-KR" dirty="0" smtClean="0"/>
              <a:t>[1</a:t>
            </a:r>
            <a:r>
              <a:rPr lang="en-US" altLang="ko-KR" dirty="0"/>
              <a:t>] 11-20/049r1, PPDU Types and U-SIG Content</a:t>
            </a:r>
            <a:endParaRPr lang="en-US" altLang="ko-KR" dirty="0" smtClean="0"/>
          </a:p>
          <a:p>
            <a:r>
              <a:rPr lang="en-US" altLang="ko-KR" dirty="0" smtClean="0"/>
              <a:t>[2] 11-20/783r1</a:t>
            </a:r>
            <a:r>
              <a:rPr lang="en-US" altLang="ko-KR" dirty="0"/>
              <a:t>, EHT-SIG Compression Format</a:t>
            </a:r>
            <a:endParaRPr lang="en-US" altLang="ko-KR" dirty="0" smtClean="0"/>
          </a:p>
          <a:p>
            <a:r>
              <a:rPr lang="en-US" altLang="ko-KR" dirty="0" smtClean="0"/>
              <a:t>[3</a:t>
            </a:r>
            <a:r>
              <a:rPr lang="en-US" altLang="ko-KR" dirty="0"/>
              <a:t>] 11-20/829r0, EHT SIG Structure for Multi-user Support</a:t>
            </a:r>
            <a:endParaRPr lang="en-US" altLang="ko-KR" dirty="0" smtClean="0"/>
          </a:p>
          <a:p>
            <a:r>
              <a:rPr lang="en-US" altLang="ko-KR" dirty="0" smtClean="0"/>
              <a:t>[4</a:t>
            </a:r>
            <a:r>
              <a:rPr lang="en-US" altLang="ko-KR" dirty="0"/>
              <a:t>] </a:t>
            </a:r>
            <a:r>
              <a:rPr lang="en-US" altLang="ko-KR" dirty="0" smtClean="0"/>
              <a:t>11-20/566r35, compendium-of-straw-polls-and-potential-changes-to-the-specification-framework-document</a:t>
            </a:r>
          </a:p>
          <a:p>
            <a:r>
              <a:rPr lang="en-US" altLang="ko-KR" dirty="0" smtClean="0"/>
              <a:t>[5</a:t>
            </a:r>
            <a:r>
              <a:rPr lang="en-US" altLang="ko-KR" dirty="0"/>
              <a:t>] 11-20/0965r0, 6ghz-lpi-range-extension </a:t>
            </a:r>
            <a:endParaRPr lang="en-US" altLang="ko-KR" dirty="0" smtClean="0"/>
          </a:p>
          <a:p>
            <a:endParaRPr lang="ko-KR" altLang="en-US" dirty="0"/>
          </a:p>
        </p:txBody>
      </p:sp>
      <p:sp>
        <p:nvSpPr>
          <p:cNvPr id="4" name="날짜 개체 틀 3"/>
          <p:cNvSpPr>
            <a:spLocks noGrp="1"/>
          </p:cNvSpPr>
          <p:nvPr>
            <p:ph type="dt" sz="half" idx="2"/>
          </p:nvPr>
        </p:nvSpPr>
        <p:spPr/>
        <p:txBody>
          <a:bodyPr/>
          <a:lstStyle/>
          <a:p>
            <a:pPr>
              <a:defRPr/>
            </a:pPr>
            <a:r>
              <a:rPr lang="en-US" altLang="ko-KR" dirty="0"/>
              <a:t>Aug.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14</a:t>
            </a:fld>
            <a:endParaRPr lang="en-US" altLang="ko-KR"/>
          </a:p>
        </p:txBody>
      </p:sp>
    </p:spTree>
    <p:extLst>
      <p:ext uri="{BB962C8B-B14F-4D97-AF65-F5344CB8AC3E}">
        <p14:creationId xmlns:p14="http://schemas.microsoft.com/office/powerpoint/2010/main" val="32825182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 </a:t>
            </a:r>
            <a:endParaRPr lang="ko-KR" altLang="en-US"/>
          </a:p>
        </p:txBody>
      </p:sp>
      <p:sp>
        <p:nvSpPr>
          <p:cNvPr id="3" name="내용 개체 틀 2"/>
          <p:cNvSpPr>
            <a:spLocks noGrp="1"/>
          </p:cNvSpPr>
          <p:nvPr>
            <p:ph idx="1"/>
          </p:nvPr>
        </p:nvSpPr>
        <p:spPr/>
        <p:txBody>
          <a:bodyPr>
            <a:normAutofit fontScale="92500" lnSpcReduction="10000"/>
          </a:bodyPr>
          <a:lstStyle/>
          <a:p>
            <a:r>
              <a:rPr lang="en-US" altLang="ko-KR" dirty="0" smtClean="0"/>
              <a:t>Several contributions [1 ~ 3] have suggested the new compression mode in 11be by taking into account for either transmission(ex. SU or MU-MIMO) or preamble puncturing. </a:t>
            </a:r>
          </a:p>
          <a:p>
            <a:pPr lvl="1"/>
            <a:r>
              <a:rPr lang="en-US" altLang="ko-KR" dirty="0" smtClean="0"/>
              <a:t>The detailed definition of compressed mode is different for each contribution, but the three cases for compression mode are considered in common. </a:t>
            </a:r>
          </a:p>
          <a:p>
            <a:pPr lvl="2"/>
            <a:r>
              <a:rPr lang="en-US" altLang="ko-KR" dirty="0" smtClean="0"/>
              <a:t>Non-compressed mode (i.e., OFDMA transmission ) </a:t>
            </a:r>
          </a:p>
          <a:p>
            <a:pPr lvl="2"/>
            <a:r>
              <a:rPr lang="en-US" altLang="ko-KR" dirty="0" smtClean="0"/>
              <a:t>Compressed mode for full bandwidth</a:t>
            </a:r>
          </a:p>
          <a:p>
            <a:pPr lvl="2"/>
            <a:r>
              <a:rPr lang="en-US" altLang="ko-KR" dirty="0" smtClean="0"/>
              <a:t>Compressed mode for punctured case</a:t>
            </a:r>
          </a:p>
          <a:p>
            <a:pPr lvl="1"/>
            <a:endParaRPr lang="en-US" altLang="ko-KR" dirty="0"/>
          </a:p>
          <a:p>
            <a:r>
              <a:rPr lang="en-US" altLang="ko-KR" dirty="0" smtClean="0"/>
              <a:t>In this contribution, we investigate how to apply the compression mode regarding preamble punctured cases defined in the 11be SFD and discuss the related issues.   </a:t>
            </a:r>
            <a:endParaRPr lang="ko-KR" altLang="en-US"/>
          </a:p>
        </p:txBody>
      </p:sp>
      <p:sp>
        <p:nvSpPr>
          <p:cNvPr id="4" name="날짜 개체 틀 3"/>
          <p:cNvSpPr>
            <a:spLocks noGrp="1"/>
          </p:cNvSpPr>
          <p:nvPr>
            <p:ph type="dt" sz="half" idx="2"/>
          </p:nvPr>
        </p:nvSpPr>
        <p:spPr/>
        <p:txBody>
          <a:bodyPr/>
          <a:lstStyle/>
          <a:p>
            <a:pPr>
              <a:defRPr/>
            </a:pPr>
            <a:r>
              <a:rPr lang="en-US" altLang="ko-KR" dirty="0"/>
              <a:t>Aug.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2</a:t>
            </a:fld>
            <a:endParaRPr lang="en-US" altLang="ko-KR"/>
          </a:p>
        </p:txBody>
      </p:sp>
    </p:spTree>
    <p:extLst>
      <p:ext uri="{BB962C8B-B14F-4D97-AF65-F5344CB8AC3E}">
        <p14:creationId xmlns:p14="http://schemas.microsoft.com/office/powerpoint/2010/main" val="35251582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Compression in 11ax</a:t>
            </a:r>
            <a:endParaRPr lang="ko-KR" altLang="en-US" dirty="0"/>
          </a:p>
        </p:txBody>
      </p:sp>
      <p:sp>
        <p:nvSpPr>
          <p:cNvPr id="3" name="내용 개체 틀 2"/>
          <p:cNvSpPr>
            <a:spLocks noGrp="1"/>
          </p:cNvSpPr>
          <p:nvPr>
            <p:ph idx="1"/>
          </p:nvPr>
        </p:nvSpPr>
        <p:spPr/>
        <p:txBody>
          <a:bodyPr>
            <a:normAutofit fontScale="85000" lnSpcReduction="10000"/>
          </a:bodyPr>
          <a:lstStyle/>
          <a:p>
            <a:r>
              <a:rPr lang="en-US" altLang="ko-KR" dirty="0" smtClean="0"/>
              <a:t>In 11ax, the signaling for compression is used for indication of Full bandwidth MU-MIMO transmission when MU-PPDU is</a:t>
            </a:r>
            <a:r>
              <a:rPr lang="ko-KR" altLang="en-US" smtClean="0"/>
              <a:t> </a:t>
            </a:r>
            <a:r>
              <a:rPr lang="en-US" altLang="ko-KR" dirty="0" smtClean="0"/>
              <a:t>sent. </a:t>
            </a:r>
          </a:p>
          <a:p>
            <a:pPr lvl="1"/>
            <a:r>
              <a:rPr lang="en-US" altLang="ko-KR" dirty="0" smtClean="0"/>
              <a:t>For indication of compression in 11ax, </a:t>
            </a:r>
            <a:r>
              <a:rPr lang="en-US" altLang="ko-KR" dirty="0"/>
              <a:t>the </a:t>
            </a:r>
            <a:r>
              <a:rPr lang="en-US" altLang="ko-KR" dirty="0" smtClean="0"/>
              <a:t>HE-SIG-B compression subfield in HE-SIG-A is used. And, if this field is set to 1, it means that the common </a:t>
            </a:r>
            <a:r>
              <a:rPr lang="en-US" altLang="ko-KR" dirty="0"/>
              <a:t>field in HE-SIG-B is not </a:t>
            </a:r>
            <a:r>
              <a:rPr lang="en-US" altLang="ko-KR" dirty="0" smtClean="0"/>
              <a:t>present because full bandwidth is used. </a:t>
            </a:r>
          </a:p>
          <a:p>
            <a:pPr lvl="1"/>
            <a:r>
              <a:rPr lang="en-US" altLang="ko-KR" dirty="0" smtClean="0"/>
              <a:t>Also, preamble puncturing is not supported when </a:t>
            </a:r>
            <a:r>
              <a:rPr lang="en-US" altLang="ko-KR" dirty="0"/>
              <a:t>the HE-SIG-B Compression field is </a:t>
            </a:r>
            <a:r>
              <a:rPr lang="en-US" altLang="ko-KR" dirty="0" smtClean="0"/>
              <a:t>1.</a:t>
            </a:r>
            <a:endParaRPr lang="en-US" altLang="ko-KR" dirty="0"/>
          </a:p>
          <a:p>
            <a:endParaRPr lang="en-US" altLang="ko-KR" dirty="0" smtClean="0"/>
          </a:p>
          <a:p>
            <a:r>
              <a:rPr lang="en-US" altLang="ko-KR" dirty="0" smtClean="0"/>
              <a:t>In addition, the HE-SIG-B Compression field in the HE-SIG-A can be used to indicate the SU transmission using HE MU-PPDU.</a:t>
            </a:r>
          </a:p>
          <a:p>
            <a:pPr lvl="1"/>
            <a:r>
              <a:rPr lang="en-US" altLang="ko-KR" dirty="0" smtClean="0"/>
              <a:t>For indicating one user transmission, the compression field is set to 1 and </a:t>
            </a:r>
            <a:r>
              <a:rPr lang="en-US" altLang="ko-KR" dirty="0"/>
              <a:t>the Number Of HE-SIG-B Symbols Or MU-MIMO Users field in </a:t>
            </a:r>
            <a:r>
              <a:rPr lang="en-US" altLang="ko-KR" dirty="0" smtClean="0"/>
              <a:t>the HE-SIG-A is set to 0. </a:t>
            </a:r>
          </a:p>
          <a:p>
            <a:pPr lvl="1"/>
            <a:r>
              <a:rPr lang="en-US" altLang="ko-KR" dirty="0" smtClean="0"/>
              <a:t>Then </a:t>
            </a:r>
            <a:r>
              <a:rPr lang="en-US" altLang="ko-KR" dirty="0"/>
              <a:t>the User Specific </a:t>
            </a:r>
            <a:r>
              <a:rPr lang="en-US" altLang="ko-KR" dirty="0" smtClean="0"/>
              <a:t>field consists </a:t>
            </a:r>
            <a:r>
              <a:rPr lang="en-US" altLang="ko-KR" dirty="0"/>
              <a:t>of a single User Block field containing one User </a:t>
            </a:r>
            <a:r>
              <a:rPr lang="en-US" altLang="ko-KR" dirty="0" smtClean="0"/>
              <a:t>field. 	</a:t>
            </a:r>
            <a:endParaRPr lang="ko-KR" altLang="en-US"/>
          </a:p>
        </p:txBody>
      </p:sp>
      <p:sp>
        <p:nvSpPr>
          <p:cNvPr id="4" name="날짜 개체 틀 3"/>
          <p:cNvSpPr>
            <a:spLocks noGrp="1"/>
          </p:cNvSpPr>
          <p:nvPr>
            <p:ph type="dt" sz="half" idx="2"/>
          </p:nvPr>
        </p:nvSpPr>
        <p:spPr/>
        <p:txBody>
          <a:bodyPr/>
          <a:lstStyle/>
          <a:p>
            <a:pPr>
              <a:defRPr/>
            </a:pPr>
            <a:r>
              <a:rPr lang="en-US" altLang="ko-KR" dirty="0"/>
              <a:t>Aug.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3</a:t>
            </a:fld>
            <a:endParaRPr lang="en-US" altLang="ko-KR"/>
          </a:p>
        </p:txBody>
      </p:sp>
    </p:spTree>
    <p:extLst>
      <p:ext uri="{BB962C8B-B14F-4D97-AF65-F5344CB8AC3E}">
        <p14:creationId xmlns:p14="http://schemas.microsoft.com/office/powerpoint/2010/main" val="18738624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Consideration for compression in 11be (1/2)</a:t>
            </a:r>
            <a:endParaRPr lang="ko-KR" altLang="en-US"/>
          </a:p>
        </p:txBody>
      </p:sp>
      <p:sp>
        <p:nvSpPr>
          <p:cNvPr id="3" name="내용 개체 틀 2"/>
          <p:cNvSpPr>
            <a:spLocks noGrp="1"/>
          </p:cNvSpPr>
          <p:nvPr>
            <p:ph idx="1"/>
          </p:nvPr>
        </p:nvSpPr>
        <p:spPr/>
        <p:txBody>
          <a:bodyPr>
            <a:normAutofit fontScale="85000" lnSpcReduction="20000"/>
          </a:bodyPr>
          <a:lstStyle/>
          <a:p>
            <a:r>
              <a:rPr lang="en-US" altLang="ko-KR" dirty="0" smtClean="0"/>
              <a:t>In common, we agree that non-compressed mode is used for OFDMA transmission. </a:t>
            </a:r>
          </a:p>
          <a:p>
            <a:pPr lvl="1"/>
            <a:r>
              <a:rPr lang="en-US" altLang="ko-KR" dirty="0" smtClean="0"/>
              <a:t>And, the common field which includes the RU </a:t>
            </a:r>
            <a:r>
              <a:rPr lang="en-US" altLang="ko-KR" dirty="0"/>
              <a:t>allocation subfield(s) </a:t>
            </a:r>
            <a:r>
              <a:rPr lang="en-US" altLang="ko-KR" dirty="0" smtClean="0"/>
              <a:t>are present in EHT-SIG. </a:t>
            </a:r>
          </a:p>
          <a:p>
            <a:pPr lvl="3"/>
            <a:endParaRPr lang="en-US" altLang="ko-KR" dirty="0" smtClean="0"/>
          </a:p>
          <a:p>
            <a:r>
              <a:rPr lang="en-US" altLang="ko-KR" dirty="0" smtClean="0"/>
              <a:t>while, regarding compressed mode, the additional compressed modes were discussed in the previous PHY conference call for supporting the various preamble puncturing per BW in 11be MU transmission.</a:t>
            </a:r>
          </a:p>
          <a:p>
            <a:pPr lvl="3"/>
            <a:endParaRPr lang="en-US" altLang="ko-KR" dirty="0" smtClean="0"/>
          </a:p>
          <a:p>
            <a:r>
              <a:rPr lang="en-US" altLang="ko-KR" dirty="0" smtClean="0"/>
              <a:t>However, we have already agreed that the information for </a:t>
            </a:r>
            <a:r>
              <a:rPr lang="en-US" altLang="ko-KR" dirty="0"/>
              <a:t>various </a:t>
            </a:r>
            <a:r>
              <a:rPr lang="en-US" altLang="ko-KR" dirty="0" smtClean="0"/>
              <a:t>preamble puncturing per BW can be conveyed on U-SIG and/or EHT-SIG field to identify the preamble puncturing. </a:t>
            </a:r>
          </a:p>
          <a:p>
            <a:pPr lvl="3"/>
            <a:endParaRPr lang="en-US" altLang="ko-KR" dirty="0" smtClean="0"/>
          </a:p>
          <a:p>
            <a:r>
              <a:rPr lang="en-US" altLang="ko-KR" dirty="0" smtClean="0"/>
              <a:t>Therefore, as using this information, we can support </a:t>
            </a:r>
            <a:r>
              <a:rPr lang="en-US" altLang="ko-KR" dirty="0"/>
              <a:t>the punctured BW </a:t>
            </a:r>
            <a:r>
              <a:rPr lang="en-US" altLang="ko-KR" dirty="0" smtClean="0"/>
              <a:t>MU-MIMO transmission enough without the definition of additional compressed mode.</a:t>
            </a:r>
          </a:p>
          <a:p>
            <a:pPr lvl="1"/>
            <a:endParaRPr lang="en-US" altLang="ko-KR" dirty="0" smtClean="0"/>
          </a:p>
          <a:p>
            <a:endParaRPr lang="en-US" altLang="ko-KR" dirty="0" smtClean="0"/>
          </a:p>
          <a:p>
            <a:endParaRPr lang="ko-KR" altLang="en-US" dirty="0"/>
          </a:p>
        </p:txBody>
      </p:sp>
      <p:sp>
        <p:nvSpPr>
          <p:cNvPr id="4" name="날짜 개체 틀 3"/>
          <p:cNvSpPr>
            <a:spLocks noGrp="1"/>
          </p:cNvSpPr>
          <p:nvPr>
            <p:ph type="dt" sz="half" idx="2"/>
          </p:nvPr>
        </p:nvSpPr>
        <p:spPr/>
        <p:txBody>
          <a:bodyPr/>
          <a:lstStyle/>
          <a:p>
            <a:pPr>
              <a:defRPr/>
            </a:pPr>
            <a:r>
              <a:rPr lang="en-US" altLang="ko-KR" dirty="0"/>
              <a:t>Aug.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4</a:t>
            </a:fld>
            <a:endParaRPr lang="en-US" altLang="ko-KR"/>
          </a:p>
        </p:txBody>
      </p:sp>
    </p:spTree>
    <p:extLst>
      <p:ext uri="{BB962C8B-B14F-4D97-AF65-F5344CB8AC3E}">
        <p14:creationId xmlns:p14="http://schemas.microsoft.com/office/powerpoint/2010/main" val="26154373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Consideration for compression in </a:t>
            </a:r>
            <a:r>
              <a:rPr lang="en-US" altLang="ko-KR" dirty="0" smtClean="0"/>
              <a:t>11be (2/2)</a:t>
            </a:r>
            <a:endParaRPr lang="ko-KR" altLang="en-US"/>
          </a:p>
        </p:txBody>
      </p:sp>
      <p:sp>
        <p:nvSpPr>
          <p:cNvPr id="3" name="내용 개체 틀 2"/>
          <p:cNvSpPr>
            <a:spLocks noGrp="1"/>
          </p:cNvSpPr>
          <p:nvPr>
            <p:ph idx="1"/>
          </p:nvPr>
        </p:nvSpPr>
        <p:spPr/>
        <p:txBody>
          <a:bodyPr>
            <a:normAutofit fontScale="92500" lnSpcReduction="20000"/>
          </a:bodyPr>
          <a:lstStyle/>
          <a:p>
            <a:r>
              <a:rPr lang="en-US" altLang="ko-KR" dirty="0" smtClean="0"/>
              <a:t>For the 11be PPDU sent to multiple user, the compressed mode can be defined as following. </a:t>
            </a:r>
          </a:p>
          <a:p>
            <a:pPr lvl="1"/>
            <a:r>
              <a:rPr lang="en-US" altLang="ko-KR" dirty="0" smtClean="0"/>
              <a:t>Non-Compressed mode </a:t>
            </a:r>
          </a:p>
          <a:p>
            <a:pPr lvl="2"/>
            <a:r>
              <a:rPr lang="en-US" altLang="ko-KR" dirty="0" smtClean="0"/>
              <a:t>OFDMA transmission. </a:t>
            </a:r>
          </a:p>
          <a:p>
            <a:pPr lvl="2"/>
            <a:r>
              <a:rPr lang="en-US" altLang="ko-KR" dirty="0"/>
              <a:t>T</a:t>
            </a:r>
            <a:r>
              <a:rPr lang="en-US" altLang="ko-KR" dirty="0" smtClean="0"/>
              <a:t>he RU allocation subfield(s) in the common field for the EHT-SIG field is present.</a:t>
            </a:r>
          </a:p>
          <a:p>
            <a:pPr lvl="2"/>
            <a:endParaRPr lang="en-US" altLang="ko-KR" dirty="0"/>
          </a:p>
          <a:p>
            <a:pPr lvl="1"/>
            <a:r>
              <a:rPr lang="en-US" altLang="ko-KR" dirty="0" smtClean="0"/>
              <a:t>Compressed mode </a:t>
            </a:r>
          </a:p>
          <a:p>
            <a:pPr lvl="2"/>
            <a:r>
              <a:rPr lang="en-US" altLang="ko-KR" dirty="0" smtClean="0"/>
              <a:t>Full Bandwidth MU-MIMO transmission </a:t>
            </a:r>
          </a:p>
          <a:p>
            <a:pPr lvl="2"/>
            <a:r>
              <a:rPr lang="en-US" altLang="ko-KR" dirty="0" smtClean="0"/>
              <a:t>Punctured Bandwidth </a:t>
            </a:r>
            <a:r>
              <a:rPr lang="en-US" altLang="ko-KR" dirty="0"/>
              <a:t>MU-MIMO </a:t>
            </a:r>
            <a:r>
              <a:rPr lang="en-US" altLang="ko-KR" dirty="0" smtClean="0"/>
              <a:t>transmission </a:t>
            </a:r>
          </a:p>
          <a:p>
            <a:pPr lvl="2"/>
            <a:r>
              <a:rPr lang="en-US" altLang="ko-KR" dirty="0" smtClean="0"/>
              <a:t>The </a:t>
            </a:r>
            <a:r>
              <a:rPr lang="en-US" altLang="ko-KR" dirty="0"/>
              <a:t>RU allocation </a:t>
            </a:r>
            <a:r>
              <a:rPr lang="en-US" altLang="ko-KR" dirty="0" smtClean="0"/>
              <a:t>subfield </a:t>
            </a:r>
            <a:r>
              <a:rPr lang="en-US" altLang="ko-KR" dirty="0"/>
              <a:t>in the common field for the EHT-SIG field is </a:t>
            </a:r>
            <a:r>
              <a:rPr lang="en-US" altLang="ko-KR" dirty="0" smtClean="0"/>
              <a:t>not present. </a:t>
            </a:r>
          </a:p>
          <a:p>
            <a:pPr lvl="2"/>
            <a:endParaRPr lang="en-US" altLang="ko-KR" dirty="0" smtClean="0"/>
          </a:p>
          <a:p>
            <a:r>
              <a:rPr lang="en-US" altLang="ko-KR" dirty="0" smtClean="0"/>
              <a:t>The subfield for the indication of compressed mode consists of 1bit and it can be included in U-SIG.  </a:t>
            </a:r>
            <a:endParaRPr lang="ko-KR" altLang="en-US"/>
          </a:p>
        </p:txBody>
      </p:sp>
      <p:sp>
        <p:nvSpPr>
          <p:cNvPr id="4" name="날짜 개체 틀 3"/>
          <p:cNvSpPr>
            <a:spLocks noGrp="1"/>
          </p:cNvSpPr>
          <p:nvPr>
            <p:ph type="dt" sz="half" idx="2"/>
          </p:nvPr>
        </p:nvSpPr>
        <p:spPr/>
        <p:txBody>
          <a:bodyPr/>
          <a:lstStyle/>
          <a:p>
            <a:pPr>
              <a:defRPr/>
            </a:pPr>
            <a:r>
              <a:rPr lang="en-US" altLang="ko-KR" dirty="0"/>
              <a:t>Aug.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5</a:t>
            </a:fld>
            <a:endParaRPr lang="en-US" altLang="ko-KR"/>
          </a:p>
        </p:txBody>
      </p:sp>
    </p:spTree>
    <p:extLst>
      <p:ext uri="{BB962C8B-B14F-4D97-AF65-F5344CB8AC3E}">
        <p14:creationId xmlns:p14="http://schemas.microsoft.com/office/powerpoint/2010/main" val="30053312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SU/MU </a:t>
            </a:r>
            <a:r>
              <a:rPr lang="en-US" altLang="ko-KR" dirty="0"/>
              <a:t>I</a:t>
            </a:r>
            <a:r>
              <a:rPr lang="en-US" altLang="ko-KR" dirty="0" smtClean="0"/>
              <a:t>ndication (1/2)</a:t>
            </a:r>
            <a:endParaRPr lang="ko-KR" altLang="en-US" dirty="0"/>
          </a:p>
        </p:txBody>
      </p:sp>
      <p:sp>
        <p:nvSpPr>
          <p:cNvPr id="3" name="내용 개체 틀 2"/>
          <p:cNvSpPr>
            <a:spLocks noGrp="1"/>
          </p:cNvSpPr>
          <p:nvPr>
            <p:ph idx="1"/>
          </p:nvPr>
        </p:nvSpPr>
        <p:spPr/>
        <p:txBody>
          <a:bodyPr>
            <a:normAutofit fontScale="70000" lnSpcReduction="20000"/>
          </a:bodyPr>
          <a:lstStyle/>
          <a:p>
            <a:r>
              <a:rPr lang="en-US" altLang="ko-KR" dirty="0" smtClean="0"/>
              <a:t>Regarding SU transmission, followings are defined in 11be SFD. </a:t>
            </a:r>
          </a:p>
          <a:p>
            <a:pPr lvl="1"/>
            <a:r>
              <a:rPr lang="en-GB" altLang="ko-KR" dirty="0" smtClean="0"/>
              <a:t>“The </a:t>
            </a:r>
            <a:r>
              <a:rPr lang="en-GB" altLang="ko-KR" dirty="0"/>
              <a:t>EHT PPDU sent to a single user has the EHT-SIG field. </a:t>
            </a:r>
            <a:endParaRPr lang="ko-KR" altLang="ko-KR"/>
          </a:p>
          <a:p>
            <a:pPr lvl="1"/>
            <a:r>
              <a:rPr lang="en-US" altLang="ko-KR" dirty="0" smtClean="0"/>
              <a:t>“There </a:t>
            </a:r>
            <a:r>
              <a:rPr lang="en-US" altLang="ko-KR" dirty="0"/>
              <a:t>is STA-ID related information in the EHT PPDU preamble sent to a single user and multiple users</a:t>
            </a:r>
            <a:r>
              <a:rPr lang="en-US" altLang="ko-KR" dirty="0" smtClean="0"/>
              <a:t>.”</a:t>
            </a:r>
          </a:p>
          <a:p>
            <a:endParaRPr lang="en-US" altLang="ko-KR" dirty="0" smtClean="0"/>
          </a:p>
          <a:p>
            <a:endParaRPr lang="en-US" altLang="ko-KR" dirty="0"/>
          </a:p>
          <a:p>
            <a:endParaRPr lang="en-US" altLang="ko-KR" dirty="0" smtClean="0"/>
          </a:p>
          <a:p>
            <a:endParaRPr lang="en-US" altLang="ko-KR" dirty="0" smtClean="0"/>
          </a:p>
          <a:p>
            <a:r>
              <a:rPr lang="en-US" altLang="ko-KR" dirty="0" smtClean="0"/>
              <a:t>Due to the limitation of a room of U-SIG, U-SIG can not contain the all necessary information to interpret PPDU. So, some of that information should be included in EHT-SIG. </a:t>
            </a:r>
            <a:endParaRPr lang="en-US" altLang="ko-KR" dirty="0"/>
          </a:p>
          <a:p>
            <a:r>
              <a:rPr lang="en-US" altLang="ko-KR" dirty="0" smtClean="0"/>
              <a:t>Thus, as explained above, the PPDU sent to a single user can be composed similar to the PPDU sent</a:t>
            </a:r>
            <a:r>
              <a:rPr lang="ko-KR" altLang="en-US" smtClean="0"/>
              <a:t> </a:t>
            </a:r>
            <a:r>
              <a:rPr lang="en-US" altLang="ko-KR" dirty="0" smtClean="0"/>
              <a:t>to multiple users.  </a:t>
            </a:r>
          </a:p>
          <a:p>
            <a:r>
              <a:rPr lang="en-US" altLang="ko-KR" dirty="0" smtClean="0"/>
              <a:t>In addition, by applying a similar indication way of 11ax, the 11be PPDU for multiple user transmission can be used for SU transmission without definition for a SU-PPDU.</a:t>
            </a:r>
            <a:endParaRPr lang="en-US" altLang="ko-KR" dirty="0"/>
          </a:p>
          <a:p>
            <a:r>
              <a:rPr lang="en-US" altLang="ko-KR" dirty="0" smtClean="0"/>
              <a:t>Therefore, in 11be transmission, one PPDU type can be used for both SU and MU transmission. </a:t>
            </a:r>
            <a:endParaRPr lang="ko-KR" altLang="en-US" dirty="0"/>
          </a:p>
        </p:txBody>
      </p:sp>
      <p:sp>
        <p:nvSpPr>
          <p:cNvPr id="4" name="날짜 개체 틀 3"/>
          <p:cNvSpPr>
            <a:spLocks noGrp="1"/>
          </p:cNvSpPr>
          <p:nvPr>
            <p:ph type="dt" sz="half" idx="2"/>
          </p:nvPr>
        </p:nvSpPr>
        <p:spPr/>
        <p:txBody>
          <a:bodyPr/>
          <a:lstStyle/>
          <a:p>
            <a:pPr>
              <a:defRPr/>
            </a:pPr>
            <a:r>
              <a:rPr lang="en-US" altLang="ko-KR" dirty="0"/>
              <a:t>Aug.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6</a:t>
            </a:fld>
            <a:endParaRPr lang="en-US" altLang="ko-KR"/>
          </a:p>
        </p:txBody>
      </p:sp>
      <p:grpSp>
        <p:nvGrpSpPr>
          <p:cNvPr id="11" name="그룹 10"/>
          <p:cNvGrpSpPr/>
          <p:nvPr/>
        </p:nvGrpSpPr>
        <p:grpSpPr>
          <a:xfrm>
            <a:off x="1295400" y="2895600"/>
            <a:ext cx="6723961" cy="533400"/>
            <a:chOff x="1353239" y="3733800"/>
            <a:chExt cx="7043948" cy="783483"/>
          </a:xfrm>
        </p:grpSpPr>
        <p:pic>
          <p:nvPicPr>
            <p:cNvPr id="7" name="그림 6"/>
            <p:cNvPicPr>
              <a:picLocks noChangeAspect="1"/>
            </p:cNvPicPr>
            <p:nvPr/>
          </p:nvPicPr>
          <p:blipFill>
            <a:blip r:embed="rId2"/>
            <a:stretch>
              <a:fillRect/>
            </a:stretch>
          </p:blipFill>
          <p:spPr>
            <a:xfrm>
              <a:off x="1353239" y="3733800"/>
              <a:ext cx="7043948" cy="419100"/>
            </a:xfrm>
            <a:prstGeom prst="rect">
              <a:avLst/>
            </a:prstGeom>
          </p:spPr>
        </p:pic>
        <p:sp>
          <p:nvSpPr>
            <p:cNvPr id="8" name="TextBox 7"/>
            <p:cNvSpPr txBox="1"/>
            <p:nvPr/>
          </p:nvSpPr>
          <p:spPr>
            <a:xfrm>
              <a:off x="5257800" y="4240284"/>
              <a:ext cx="2799677" cy="276999"/>
            </a:xfrm>
            <a:prstGeom prst="rect">
              <a:avLst/>
            </a:prstGeom>
            <a:noFill/>
          </p:spPr>
          <p:txBody>
            <a:bodyPr wrap="none" rtlCol="0">
              <a:spAutoFit/>
            </a:bodyPr>
            <a:lstStyle/>
            <a:p>
              <a:r>
                <a:rPr lang="en-US" altLang="ko-KR" dirty="0" smtClean="0"/>
                <a:t>Including the STA-ID related information </a:t>
              </a:r>
              <a:endParaRPr lang="ko-KR" altLang="en-US"/>
            </a:p>
          </p:txBody>
        </p:sp>
        <p:cxnSp>
          <p:nvCxnSpPr>
            <p:cNvPr id="10" name="꺾인 연결선 9"/>
            <p:cNvCxnSpPr>
              <a:endCxn id="7" idx="2"/>
            </p:cNvCxnSpPr>
            <p:nvPr/>
          </p:nvCxnSpPr>
          <p:spPr bwMode="auto">
            <a:xfrm rot="10800000">
              <a:off x="4875214" y="4152900"/>
              <a:ext cx="382587" cy="266700"/>
            </a:xfrm>
            <a:prstGeom prst="bentConnector2">
              <a:avLst/>
            </a:prstGeom>
            <a:solidFill>
              <a:schemeClr val="accent1"/>
            </a:solidFill>
            <a:ln w="12700" cap="flat" cmpd="sng" algn="ctr">
              <a:solidFill>
                <a:schemeClr val="tx1"/>
              </a:solidFill>
              <a:prstDash val="solid"/>
              <a:round/>
              <a:headEnd type="none" w="sm" len="sm"/>
              <a:tailEnd type="triangle"/>
            </a:ln>
            <a:effectLst/>
          </p:spPr>
        </p:cxnSp>
      </p:grpSp>
    </p:spTree>
    <p:extLst>
      <p:ext uri="{BB962C8B-B14F-4D97-AF65-F5344CB8AC3E}">
        <p14:creationId xmlns:p14="http://schemas.microsoft.com/office/powerpoint/2010/main" val="42113579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SU/MU </a:t>
            </a:r>
            <a:r>
              <a:rPr lang="en-US" altLang="ko-KR" dirty="0" smtClean="0"/>
              <a:t>Indication (2/2) </a:t>
            </a:r>
            <a:endParaRPr lang="ko-KR" altLang="en-US"/>
          </a:p>
        </p:txBody>
      </p:sp>
      <p:sp>
        <p:nvSpPr>
          <p:cNvPr id="3" name="내용 개체 틀 2"/>
          <p:cNvSpPr>
            <a:spLocks noGrp="1"/>
          </p:cNvSpPr>
          <p:nvPr>
            <p:ph idx="1"/>
          </p:nvPr>
        </p:nvSpPr>
        <p:spPr/>
        <p:txBody>
          <a:bodyPr>
            <a:normAutofit fontScale="85000" lnSpcReduction="10000"/>
          </a:bodyPr>
          <a:lstStyle/>
          <a:p>
            <a:r>
              <a:rPr lang="en-US" altLang="ko-KR" dirty="0" smtClean="0"/>
              <a:t>A signaling such as 11ax can be considered to indicate the SU transmission when one PPDU type is used for SU and MU transmission. </a:t>
            </a:r>
          </a:p>
          <a:p>
            <a:pPr lvl="1"/>
            <a:r>
              <a:rPr lang="en-US" altLang="ko-KR" dirty="0" smtClean="0"/>
              <a:t>The indication of SU transmission. </a:t>
            </a:r>
          </a:p>
          <a:p>
            <a:pPr lvl="2"/>
            <a:r>
              <a:rPr lang="en-US" altLang="ko-KR" dirty="0" smtClean="0"/>
              <a:t>The compressed mode subfield* is set to 1. </a:t>
            </a:r>
          </a:p>
          <a:p>
            <a:pPr lvl="2"/>
            <a:r>
              <a:rPr lang="en-US" altLang="ko-KR" dirty="0"/>
              <a:t>Unlike 11ax</a:t>
            </a:r>
            <a:r>
              <a:rPr lang="en-US" altLang="ko-KR" dirty="0" smtClean="0"/>
              <a:t>, </a:t>
            </a:r>
            <a:r>
              <a:rPr lang="en-US" altLang="ko-KR" dirty="0"/>
              <a:t>a separated field for </a:t>
            </a:r>
            <a:r>
              <a:rPr lang="en-US" altLang="ko-KR" dirty="0" smtClean="0"/>
              <a:t>the indication of the number of MU-MIMO users is defined in the EHT-SIG field.</a:t>
            </a:r>
          </a:p>
          <a:p>
            <a:pPr lvl="3"/>
            <a:r>
              <a:rPr lang="en-US" altLang="ko-KR" dirty="0" smtClean="0"/>
              <a:t>The </a:t>
            </a:r>
            <a:r>
              <a:rPr lang="en-US" altLang="ko-KR" dirty="0"/>
              <a:t>Number Of </a:t>
            </a:r>
            <a:r>
              <a:rPr lang="en-US" altLang="ko-KR" dirty="0" smtClean="0"/>
              <a:t>MU-MIMO </a:t>
            </a:r>
            <a:r>
              <a:rPr lang="en-US" altLang="ko-KR" dirty="0"/>
              <a:t>Users </a:t>
            </a:r>
            <a:r>
              <a:rPr lang="en-US" altLang="ko-KR" dirty="0" smtClean="0"/>
              <a:t>field* </a:t>
            </a:r>
            <a:r>
              <a:rPr lang="en-US" altLang="ko-KR" dirty="0"/>
              <a:t>in the </a:t>
            </a:r>
            <a:r>
              <a:rPr lang="en-US" altLang="ko-KR" dirty="0" smtClean="0"/>
              <a:t>EHT-SIG </a:t>
            </a:r>
            <a:r>
              <a:rPr lang="en-US" altLang="ko-KR" dirty="0"/>
              <a:t>field of an </a:t>
            </a:r>
            <a:r>
              <a:rPr lang="en-US" altLang="ko-KR" dirty="0" smtClean="0"/>
              <a:t>EHT PPDU sent to multiple user is 0</a:t>
            </a:r>
          </a:p>
          <a:p>
            <a:pPr lvl="4"/>
            <a:r>
              <a:rPr lang="en-US" altLang="ko-KR" dirty="0" smtClean="0"/>
              <a:t>This indicates the 1 user similar to 11ax</a:t>
            </a:r>
          </a:p>
          <a:p>
            <a:pPr lvl="1"/>
            <a:r>
              <a:rPr lang="en-US" altLang="ko-KR" dirty="0" smtClean="0"/>
              <a:t>In addition, the RU allocation subfield is not present in EHT-SIG field. </a:t>
            </a:r>
          </a:p>
          <a:p>
            <a:pPr lvl="1"/>
            <a:endParaRPr lang="en-US" altLang="ko-KR" dirty="0" smtClean="0"/>
          </a:p>
          <a:p>
            <a:r>
              <a:rPr lang="en-US" altLang="ko-KR" dirty="0"/>
              <a:t>It is desirable that </a:t>
            </a:r>
            <a:r>
              <a:rPr lang="en-US" altLang="ko-KR" dirty="0" smtClean="0"/>
              <a:t>a subfield indicating compressed mode </a:t>
            </a:r>
            <a:r>
              <a:rPr lang="en-US" altLang="ko-KR" dirty="0"/>
              <a:t>is included in the U-SIG field because this field </a:t>
            </a:r>
            <a:r>
              <a:rPr lang="en-US" altLang="ko-KR" dirty="0" smtClean="0"/>
              <a:t>can also be </a:t>
            </a:r>
            <a:r>
              <a:rPr lang="en-US" altLang="ko-KR" dirty="0"/>
              <a:t>used to identify the SU or MU </a:t>
            </a:r>
            <a:r>
              <a:rPr lang="en-US" altLang="ko-KR" dirty="0" smtClean="0"/>
              <a:t>transmission on one PPDU type. </a:t>
            </a:r>
            <a:endParaRPr lang="ko-KR" altLang="en-US" dirty="0"/>
          </a:p>
        </p:txBody>
      </p:sp>
      <p:sp>
        <p:nvSpPr>
          <p:cNvPr id="4" name="날짜 개체 틀 3"/>
          <p:cNvSpPr>
            <a:spLocks noGrp="1"/>
          </p:cNvSpPr>
          <p:nvPr>
            <p:ph type="dt" sz="half" idx="2"/>
          </p:nvPr>
        </p:nvSpPr>
        <p:spPr/>
        <p:txBody>
          <a:bodyPr/>
          <a:lstStyle/>
          <a:p>
            <a:pPr>
              <a:defRPr/>
            </a:pPr>
            <a:r>
              <a:rPr lang="en-US" altLang="ko-KR" dirty="0"/>
              <a:t>Aug.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7</a:t>
            </a:fld>
            <a:endParaRPr lang="en-US" altLang="ko-KR"/>
          </a:p>
        </p:txBody>
      </p:sp>
      <p:sp>
        <p:nvSpPr>
          <p:cNvPr id="7" name="TextBox 6"/>
          <p:cNvSpPr txBox="1"/>
          <p:nvPr/>
        </p:nvSpPr>
        <p:spPr>
          <a:xfrm>
            <a:off x="696913" y="6200001"/>
            <a:ext cx="2815643" cy="276999"/>
          </a:xfrm>
          <a:prstGeom prst="rect">
            <a:avLst/>
          </a:prstGeom>
          <a:noFill/>
        </p:spPr>
        <p:txBody>
          <a:bodyPr wrap="none" rtlCol="0">
            <a:spAutoFit/>
          </a:bodyPr>
          <a:lstStyle/>
          <a:p>
            <a:r>
              <a:rPr lang="en-US" altLang="ko-KR" dirty="0" smtClean="0"/>
              <a:t>* : The name of the field can be changed.  </a:t>
            </a:r>
            <a:endParaRPr lang="ko-KR" altLang="en-US"/>
          </a:p>
        </p:txBody>
      </p:sp>
    </p:spTree>
    <p:extLst>
      <p:ext uri="{BB962C8B-B14F-4D97-AF65-F5344CB8AC3E}">
        <p14:creationId xmlns:p14="http://schemas.microsoft.com/office/powerpoint/2010/main" val="25131543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PPDU Type field in U-SIG</a:t>
            </a:r>
            <a:endParaRPr lang="ko-KR" altLang="en-US"/>
          </a:p>
        </p:txBody>
      </p:sp>
      <p:sp>
        <p:nvSpPr>
          <p:cNvPr id="3" name="내용 개체 틀 2"/>
          <p:cNvSpPr>
            <a:spLocks noGrp="1"/>
          </p:cNvSpPr>
          <p:nvPr>
            <p:ph idx="1"/>
          </p:nvPr>
        </p:nvSpPr>
        <p:spPr/>
        <p:txBody>
          <a:bodyPr>
            <a:normAutofit fontScale="77500" lnSpcReduction="20000"/>
          </a:bodyPr>
          <a:lstStyle/>
          <a:p>
            <a:r>
              <a:rPr lang="en-US" altLang="ko-KR" dirty="0" smtClean="0"/>
              <a:t>For the indication of 11be PPDU, PPDU type</a:t>
            </a:r>
            <a:r>
              <a:rPr lang="ko-KR" altLang="en-US"/>
              <a:t> </a:t>
            </a:r>
            <a:r>
              <a:rPr lang="en-US" altLang="ko-KR" dirty="0" smtClean="0"/>
              <a:t>subfield is included in U-SIG and, we defined the following two types of PPDU for 11be transmission in 11be SFD. </a:t>
            </a:r>
          </a:p>
          <a:p>
            <a:pPr lvl="1"/>
            <a:r>
              <a:rPr lang="en-US" altLang="ko-KR" dirty="0" smtClean="0"/>
              <a:t>One is the 11be PPDU sent to multiple users, i.e., MU-PPDU  </a:t>
            </a:r>
          </a:p>
          <a:p>
            <a:pPr lvl="1"/>
            <a:r>
              <a:rPr lang="en-US" altLang="ko-KR" dirty="0" smtClean="0"/>
              <a:t>Another is TB-PPDU </a:t>
            </a:r>
          </a:p>
          <a:p>
            <a:pPr lvl="1"/>
            <a:endParaRPr lang="en-US" altLang="ko-KR" dirty="0" smtClean="0"/>
          </a:p>
          <a:p>
            <a:r>
              <a:rPr lang="en-US" altLang="ko-KR" dirty="0" smtClean="0"/>
              <a:t>As explained in previous slides, since by using the one PPDU type, we can support the both SU transmission and MU transmission, we don’t need to define the additional PPDU type for SU transmission.  </a:t>
            </a:r>
          </a:p>
          <a:p>
            <a:pPr lvl="1"/>
            <a:endParaRPr lang="en-US" altLang="ko-KR" dirty="0" smtClean="0"/>
          </a:p>
          <a:p>
            <a:r>
              <a:rPr lang="en-US" altLang="ko-KR" dirty="0" smtClean="0"/>
              <a:t>In addition, since 11be must follow the rules for the low power indoor(i.e., LPI) operation </a:t>
            </a:r>
            <a:r>
              <a:rPr lang="en-US" altLang="ko-KR" dirty="0"/>
              <a:t>to use the wide bandwidth in </a:t>
            </a:r>
            <a:r>
              <a:rPr lang="en-US" altLang="ko-KR" dirty="0" smtClean="0"/>
              <a:t>6GHz, the DL/UL range can </a:t>
            </a:r>
            <a:r>
              <a:rPr lang="en-US" altLang="ko-KR" dirty="0"/>
              <a:t>be reduced in 11be </a:t>
            </a:r>
            <a:r>
              <a:rPr lang="en-US" altLang="ko-KR" dirty="0" smtClean="0"/>
              <a:t>transmission due </a:t>
            </a:r>
            <a:r>
              <a:rPr lang="en-US" altLang="ko-KR" dirty="0"/>
              <a:t>to </a:t>
            </a:r>
            <a:r>
              <a:rPr lang="en-US" altLang="ko-KR" dirty="0" smtClean="0"/>
              <a:t>the limitation </a:t>
            </a:r>
            <a:r>
              <a:rPr lang="en-US" altLang="ko-KR" dirty="0"/>
              <a:t>of </a:t>
            </a:r>
            <a:r>
              <a:rPr lang="en-US" altLang="ko-KR" dirty="0" smtClean="0"/>
              <a:t>power. </a:t>
            </a:r>
          </a:p>
          <a:p>
            <a:endParaRPr lang="en-US" altLang="ko-KR" dirty="0"/>
          </a:p>
          <a:p>
            <a:r>
              <a:rPr lang="en-US" altLang="ko-KR" dirty="0" smtClean="0"/>
              <a:t>So, in order to improve the DL/UL range in 11be, we can consider the additional transmission mode for range extension as described in [5].</a:t>
            </a:r>
          </a:p>
          <a:p>
            <a:pPr lvl="1"/>
            <a:endParaRPr lang="en-US" altLang="ko-KR" dirty="0" smtClean="0"/>
          </a:p>
        </p:txBody>
      </p:sp>
      <p:sp>
        <p:nvSpPr>
          <p:cNvPr id="4" name="날짜 개체 틀 3"/>
          <p:cNvSpPr>
            <a:spLocks noGrp="1"/>
          </p:cNvSpPr>
          <p:nvPr>
            <p:ph type="dt" sz="half" idx="2"/>
          </p:nvPr>
        </p:nvSpPr>
        <p:spPr/>
        <p:txBody>
          <a:bodyPr/>
          <a:lstStyle/>
          <a:p>
            <a:pPr>
              <a:defRPr/>
            </a:pPr>
            <a:r>
              <a:rPr lang="en-US" altLang="ko-KR" dirty="0"/>
              <a:t>Aug.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8</a:t>
            </a:fld>
            <a:endParaRPr lang="en-US" altLang="ko-KR"/>
          </a:p>
        </p:txBody>
      </p:sp>
    </p:spTree>
    <p:extLst>
      <p:ext uri="{BB962C8B-B14F-4D97-AF65-F5344CB8AC3E}">
        <p14:creationId xmlns:p14="http://schemas.microsoft.com/office/powerpoint/2010/main" val="31388874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Summary </a:t>
            </a:r>
            <a:endParaRPr lang="ko-KR" altLang="en-US"/>
          </a:p>
        </p:txBody>
      </p:sp>
      <p:sp>
        <p:nvSpPr>
          <p:cNvPr id="3" name="내용 개체 틀 2"/>
          <p:cNvSpPr>
            <a:spLocks noGrp="1"/>
          </p:cNvSpPr>
          <p:nvPr>
            <p:ph idx="1"/>
          </p:nvPr>
        </p:nvSpPr>
        <p:spPr/>
        <p:txBody>
          <a:bodyPr>
            <a:normAutofit fontScale="77500" lnSpcReduction="20000"/>
          </a:bodyPr>
          <a:lstStyle/>
          <a:p>
            <a:r>
              <a:rPr lang="en-US" altLang="ko-KR" dirty="0" smtClean="0"/>
              <a:t>In the 11be transmission, the compressed mode is defined as two modes </a:t>
            </a:r>
          </a:p>
          <a:p>
            <a:pPr lvl="1"/>
            <a:r>
              <a:rPr lang="en-US" altLang="ko-KR" dirty="0" smtClean="0"/>
              <a:t>Non-compressed mode </a:t>
            </a:r>
          </a:p>
          <a:p>
            <a:pPr lvl="2"/>
            <a:r>
              <a:rPr lang="en-US" altLang="ko-KR" dirty="0"/>
              <a:t>OFDMA transmission. </a:t>
            </a:r>
          </a:p>
          <a:p>
            <a:pPr lvl="2"/>
            <a:r>
              <a:rPr lang="en-US" altLang="ko-KR" dirty="0"/>
              <a:t>The RU allocation subfield(s) in the common field for the EHT-SIG field is present</a:t>
            </a:r>
            <a:r>
              <a:rPr lang="en-US" altLang="ko-KR" dirty="0" smtClean="0"/>
              <a:t>.</a:t>
            </a:r>
          </a:p>
          <a:p>
            <a:pPr lvl="1"/>
            <a:r>
              <a:rPr lang="en-US" altLang="ko-KR" dirty="0" smtClean="0"/>
              <a:t>Compressed mode</a:t>
            </a:r>
          </a:p>
          <a:p>
            <a:pPr lvl="2"/>
            <a:r>
              <a:rPr lang="en-US" altLang="ko-KR" dirty="0"/>
              <a:t>Full Bandwidth MU-MIMO transmission </a:t>
            </a:r>
          </a:p>
          <a:p>
            <a:pPr lvl="2"/>
            <a:r>
              <a:rPr lang="en-US" altLang="ko-KR" dirty="0" smtClean="0"/>
              <a:t>Punctured </a:t>
            </a:r>
            <a:r>
              <a:rPr lang="en-US" altLang="ko-KR" dirty="0"/>
              <a:t>Bandwidth MU-MIMO transmission </a:t>
            </a:r>
            <a:endParaRPr lang="en-US" altLang="ko-KR" dirty="0" smtClean="0"/>
          </a:p>
          <a:p>
            <a:pPr lvl="2"/>
            <a:r>
              <a:rPr lang="en-US" altLang="ko-KR" dirty="0" smtClean="0"/>
              <a:t>The </a:t>
            </a:r>
            <a:r>
              <a:rPr lang="en-US" altLang="ko-KR" dirty="0"/>
              <a:t>RU allocation subfield in the common field for the EHT-SIG field is not present. </a:t>
            </a:r>
          </a:p>
          <a:p>
            <a:pPr lvl="2"/>
            <a:endParaRPr lang="en-US" altLang="ko-KR" dirty="0" smtClean="0"/>
          </a:p>
          <a:p>
            <a:pPr lvl="1"/>
            <a:r>
              <a:rPr lang="en-US" altLang="ko-KR" dirty="0" smtClean="0"/>
              <a:t>For indicating of compressed mode, a specific field(ex. Compressed mode) is included in U-SIG and it consists of 1bit. </a:t>
            </a:r>
          </a:p>
          <a:p>
            <a:pPr lvl="2"/>
            <a:endParaRPr lang="en-US" altLang="ko-KR" dirty="0" smtClean="0"/>
          </a:p>
          <a:p>
            <a:r>
              <a:rPr lang="en-US" altLang="ko-KR" dirty="0" smtClean="0"/>
              <a:t>By using the one PPDU type(i.e., MU-PPDU), we</a:t>
            </a:r>
            <a:r>
              <a:rPr lang="ko-KR" altLang="en-US" smtClean="0"/>
              <a:t> </a:t>
            </a:r>
            <a:r>
              <a:rPr lang="en-US" altLang="ko-KR" dirty="0" smtClean="0"/>
              <a:t>can support both SU and MU transmission</a:t>
            </a:r>
            <a:r>
              <a:rPr lang="en-US" altLang="ko-KR" dirty="0" smtClean="0"/>
              <a:t>. </a:t>
            </a:r>
            <a:endParaRPr lang="en-US" altLang="ko-KR" dirty="0" smtClean="0"/>
          </a:p>
          <a:p>
            <a:pPr lvl="2"/>
            <a:endParaRPr lang="en-US" altLang="ko-KR" dirty="0" smtClean="0"/>
          </a:p>
          <a:p>
            <a:r>
              <a:rPr lang="en-US" altLang="ko-KR" dirty="0" smtClean="0"/>
              <a:t>In addition, to support the range extension in 6GHz, an additional transmission mode can be considered in 11be. </a:t>
            </a:r>
          </a:p>
          <a:p>
            <a:pPr marL="0" indent="0">
              <a:buNone/>
            </a:pPr>
            <a:endParaRPr lang="ko-KR" altLang="en-US" dirty="0"/>
          </a:p>
        </p:txBody>
      </p:sp>
      <p:sp>
        <p:nvSpPr>
          <p:cNvPr id="4" name="날짜 개체 틀 3"/>
          <p:cNvSpPr>
            <a:spLocks noGrp="1"/>
          </p:cNvSpPr>
          <p:nvPr>
            <p:ph type="dt" sz="half" idx="2"/>
          </p:nvPr>
        </p:nvSpPr>
        <p:spPr/>
        <p:txBody>
          <a:bodyPr/>
          <a:lstStyle/>
          <a:p>
            <a:pPr>
              <a:defRPr/>
            </a:pPr>
            <a:r>
              <a:rPr lang="en-US" altLang="ko-KR" dirty="0"/>
              <a:t>Aug.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9</a:t>
            </a:fld>
            <a:endParaRPr lang="en-US" altLang="ko-KR"/>
          </a:p>
        </p:txBody>
      </p:sp>
    </p:spTree>
    <p:extLst>
      <p:ext uri="{BB962C8B-B14F-4D97-AF65-F5344CB8AC3E}">
        <p14:creationId xmlns:p14="http://schemas.microsoft.com/office/powerpoint/2010/main" val="175785746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312878</TotalTime>
  <Words>1449</Words>
  <Application>Microsoft Office PowerPoint</Application>
  <PresentationFormat>화면 슬라이드 쇼(4:3)</PresentationFormat>
  <Paragraphs>181</Paragraphs>
  <Slides>14</Slides>
  <Notes>1</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14</vt:i4>
      </vt:variant>
    </vt:vector>
  </HeadingPairs>
  <TitlesOfParts>
    <vt:vector size="19" baseType="lpstr">
      <vt:lpstr>굴림</vt:lpstr>
      <vt:lpstr>맑은 고딕</vt:lpstr>
      <vt:lpstr>Arial</vt:lpstr>
      <vt:lpstr>Times New Roman</vt:lpstr>
      <vt:lpstr>802-11-Submission</vt:lpstr>
      <vt:lpstr>Consideration on compression mode in 11be</vt:lpstr>
      <vt:lpstr>Introduction </vt:lpstr>
      <vt:lpstr>Compression in 11ax</vt:lpstr>
      <vt:lpstr>Consideration for compression in 11be (1/2)</vt:lpstr>
      <vt:lpstr>Consideration for compression in 11be (2/2)</vt:lpstr>
      <vt:lpstr>SU/MU Indication (1/2)</vt:lpstr>
      <vt:lpstr>SU/MU Indication (2/2) </vt:lpstr>
      <vt:lpstr>PPDU Type field in U-SIG</vt:lpstr>
      <vt:lpstr>Summary </vt:lpstr>
      <vt:lpstr>Straw Poll# 1 </vt:lpstr>
      <vt:lpstr>Straw Poll# 2 </vt:lpstr>
      <vt:lpstr>Straw poll #3</vt:lpstr>
      <vt:lpstr>Straw poll #4</vt:lpstr>
      <vt:lpstr>Reference </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dongguk.lim@lge.com</dc:creator>
  <cp:lastModifiedBy>임동국/선임연구원/차세대표준(연)ICS팀(dongguk.lim@lge.com)</cp:lastModifiedBy>
  <cp:revision>5331</cp:revision>
  <cp:lastPrinted>2017-07-07T02:11:09Z</cp:lastPrinted>
  <dcterms:created xsi:type="dcterms:W3CDTF">2007-05-21T21:00:37Z</dcterms:created>
  <dcterms:modified xsi:type="dcterms:W3CDTF">2020-08-03T06:58:45Z</dcterms:modified>
</cp:coreProperties>
</file>