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331" r:id="rId2"/>
    <p:sldId id="910" r:id="rId3"/>
    <p:sldId id="958" r:id="rId4"/>
    <p:sldId id="996" r:id="rId5"/>
    <p:sldId id="997" r:id="rId6"/>
    <p:sldId id="987" r:id="rId7"/>
    <p:sldId id="998" r:id="rId8"/>
    <p:sldId id="1001" r:id="rId9"/>
    <p:sldId id="999" r:id="rId10"/>
    <p:sldId id="1000" r:id="rId11"/>
    <p:sldId id="993" r:id="rId12"/>
    <p:sldId id="994" r:id="rId13"/>
    <p:sldId id="949" r:id="rId14"/>
    <p:sldId id="1003" r:id="rId15"/>
    <p:sldId id="933" r:id="rId16"/>
    <p:sldId id="1004" r:id="rId17"/>
    <p:sldId id="1002" r:id="rId18"/>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0746" autoAdjust="0"/>
    <p:restoredTop sz="95343" autoAdjust="0"/>
  </p:normalViewPr>
  <p:slideViewPr>
    <p:cSldViewPr>
      <p:cViewPr varScale="1">
        <p:scale>
          <a:sx n="116" d="100"/>
          <a:sy n="116" d="100"/>
        </p:scale>
        <p:origin x="2172" y="102"/>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2850" y="-594"/>
      </p:cViewPr>
      <p:guideLst>
        <p:guide orient="horz" pos="2312"/>
        <p:guide pos="282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xmlns=""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802.11-19/xxxxr0</a:t>
            </a:r>
          </a:p>
        </p:txBody>
      </p:sp>
      <p:sp>
        <p:nvSpPr>
          <p:cNvPr id="3075" name="Rectangle 3">
            <a:extLst>
              <a:ext uri="{FF2B5EF4-FFF2-40B4-BE49-F238E27FC236}">
                <a16:creationId xmlns:a16="http://schemas.microsoft.com/office/drawing/2014/main" xmlns=""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xmlns=""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Alice Chen (Qualcomm)</a:t>
            </a:r>
          </a:p>
        </p:txBody>
      </p:sp>
      <p:sp>
        <p:nvSpPr>
          <p:cNvPr id="3077" name="Rectangle 5">
            <a:extLst>
              <a:ext uri="{FF2B5EF4-FFF2-40B4-BE49-F238E27FC236}">
                <a16:creationId xmlns:a16="http://schemas.microsoft.com/office/drawing/2014/main" xmlns=""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xmlns=""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xmlns=""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xmlns=""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1555974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xmlns=""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dirty="0"/>
              <a:t>doc.: IEEE 802.11-19/xxxxr0</a:t>
            </a:r>
          </a:p>
        </p:txBody>
      </p:sp>
      <p:sp>
        <p:nvSpPr>
          <p:cNvPr id="2051" name="Rectangle 3">
            <a:extLst>
              <a:ext uri="{FF2B5EF4-FFF2-40B4-BE49-F238E27FC236}">
                <a16:creationId xmlns:a16="http://schemas.microsoft.com/office/drawing/2014/main" xmlns=""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xmlns=""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xmlns=""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xmlns="" id="{E2EF01C8-FB3D-4155-B52F-C120FD4754F2}"/>
              </a:ext>
            </a:extLst>
          </p:cNvPr>
          <p:cNvSpPr>
            <a:spLocks noGrp="1" noChangeArrowheads="1"/>
          </p:cNvSpPr>
          <p:nvPr>
            <p:ph type="ftr" sz="quarter" idx="4"/>
          </p:nvPr>
        </p:nvSpPr>
        <p:spPr bwMode="auto">
          <a:xfrm>
            <a:off x="5109259" y="9615488"/>
            <a:ext cx="10454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dirty="0" smtClean="0"/>
              <a:t>(Huawei)</a:t>
            </a:r>
            <a:endParaRPr lang="en-GB" dirty="0"/>
          </a:p>
        </p:txBody>
      </p:sp>
      <p:sp>
        <p:nvSpPr>
          <p:cNvPr id="2055" name="Rectangle 7">
            <a:extLst>
              <a:ext uri="{FF2B5EF4-FFF2-40B4-BE49-F238E27FC236}">
                <a16:creationId xmlns:a16="http://schemas.microsoft.com/office/drawing/2014/main" xmlns=""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xmlns=""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xmlns=""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xmlns=""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367050680"/>
      </p:ext>
    </p:extLst>
  </p:cSld>
  <p:clrMap bg1="lt1" tx1="dk1" bg2="lt2" tx2="dk2" accent1="accent1" accent2="accent2" accent3="accent3" accent4="accent4" accent5="accent5" accent6="accent6" hlink="hlink" folHlink="folHlink"/>
  <p:hf dt="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a:extLst>
              <a:ext uri="{FF2B5EF4-FFF2-40B4-BE49-F238E27FC236}">
                <a16:creationId xmlns:a16="http://schemas.microsoft.com/office/drawing/2014/main" xmlns=""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802.11-19/xxxxr0</a:t>
            </a:r>
          </a:p>
        </p:txBody>
      </p:sp>
      <p:sp>
        <p:nvSpPr>
          <p:cNvPr id="16388" name="Rectangle 3">
            <a:extLst>
              <a:ext uri="{FF2B5EF4-FFF2-40B4-BE49-F238E27FC236}">
                <a16:creationId xmlns:a16="http://schemas.microsoft.com/office/drawing/2014/main" xmlns=""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xmlns=""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Alice Chen (Qualcomm)</a:t>
            </a:r>
          </a:p>
        </p:txBody>
      </p:sp>
      <p:sp>
        <p:nvSpPr>
          <p:cNvPr id="16390" name="Rectangle 7">
            <a:extLst>
              <a:ext uri="{FF2B5EF4-FFF2-40B4-BE49-F238E27FC236}">
                <a16:creationId xmlns:a16="http://schemas.microsoft.com/office/drawing/2014/main" xmlns=""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xmlns=""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xmlns=""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644547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sz="quarter" idx="10"/>
          </p:nvPr>
        </p:nvSpPr>
        <p:spPr/>
        <p:txBody>
          <a:bodyPr/>
          <a:lstStyle/>
          <a:p>
            <a:pPr>
              <a:defRPr/>
            </a:pPr>
            <a:r>
              <a:rPr lang="en-GB" smtClean="0"/>
              <a:t>doc.: IEEE 802.11-19/xxxxr0</a:t>
            </a:r>
            <a:endParaRPr lang="en-GB" dirty="0"/>
          </a:p>
        </p:txBody>
      </p:sp>
      <p:sp>
        <p:nvSpPr>
          <p:cNvPr id="5" name="页脚占位符 4"/>
          <p:cNvSpPr>
            <a:spLocks noGrp="1"/>
          </p:cNvSpPr>
          <p:nvPr>
            <p:ph type="ftr" sz="quarter" idx="11"/>
          </p:nvPr>
        </p:nvSpPr>
        <p:spPr/>
        <p:txBody>
          <a:bodyPr/>
          <a:lstStyle/>
          <a:p>
            <a:pPr lvl="4">
              <a:defRPr/>
            </a:pPr>
            <a:r>
              <a:rPr lang="en-GB" smtClean="0"/>
              <a:t>(Huawei)</a:t>
            </a:r>
            <a:endParaRPr lang="en-GB" dirty="0"/>
          </a:p>
        </p:txBody>
      </p:sp>
      <p:sp>
        <p:nvSpPr>
          <p:cNvPr id="6" name="灯片编号占位符 5"/>
          <p:cNvSpPr>
            <a:spLocks noGrp="1"/>
          </p:cNvSpPr>
          <p:nvPr>
            <p:ph type="sldNum" sz="quarter" idx="12"/>
          </p:nvPr>
        </p:nvSpPr>
        <p:spPr/>
        <p:txBody>
          <a:bodyPr/>
          <a:lstStyle/>
          <a:p>
            <a:pPr>
              <a:defRPr/>
            </a:pPr>
            <a:r>
              <a:rPr lang="en-GB" altLang="en-US" smtClean="0"/>
              <a:t>Page </a:t>
            </a:r>
            <a:fld id="{6D97498F-4D25-4339-A505-6DFAF1C539A8}" type="slidenum">
              <a:rPr lang="en-GB" altLang="en-US" smtClean="0"/>
              <a:pPr>
                <a:defRPr/>
              </a:pPr>
              <a:t>2</a:t>
            </a:fld>
            <a:endParaRPr lang="en-GB" altLang="en-US"/>
          </a:p>
        </p:txBody>
      </p:sp>
    </p:spTree>
    <p:extLst>
      <p:ext uri="{BB962C8B-B14F-4D97-AF65-F5344CB8AC3E}">
        <p14:creationId xmlns:p14="http://schemas.microsoft.com/office/powerpoint/2010/main" val="22470960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xmlns="" id="{06CFF25A-AE5D-4878-BC4A-E0F2E0863D11}"/>
              </a:ext>
            </a:extLst>
          </p:cNvPr>
          <p:cNvSpPr>
            <a:spLocks noGrp="1" noChangeArrowheads="1"/>
          </p:cNvSpPr>
          <p:nvPr>
            <p:ph type="dt" sz="half" idx="10"/>
          </p:nvPr>
        </p:nvSpPr>
        <p:spPr/>
        <p:txBody>
          <a:bodyPr/>
          <a:lstStyle>
            <a:lvl1pPr>
              <a:defRPr/>
            </a:lvl1pPr>
          </a:lstStyle>
          <a:p>
            <a:pPr>
              <a:defRPr/>
            </a:pPr>
            <a:r>
              <a:rPr lang="en-US" altLang="en-US" dirty="0" smtClean="0"/>
              <a:t>March 2020</a:t>
            </a:r>
            <a:endParaRPr lang="en-GB" altLang="en-US" dirty="0"/>
          </a:p>
        </p:txBody>
      </p:sp>
      <p:sp>
        <p:nvSpPr>
          <p:cNvPr id="5" name="Rectangle 5">
            <a:extLst>
              <a:ext uri="{FF2B5EF4-FFF2-40B4-BE49-F238E27FC236}">
                <a16:creationId xmlns:a16="http://schemas.microsoft.com/office/drawing/2014/main" xmlns="" id="{23CA8882-3F16-471A-B8DB-2643B3170DFB}"/>
              </a:ext>
            </a:extLst>
          </p:cNvPr>
          <p:cNvSpPr>
            <a:spLocks noGrp="1" noChangeArrowheads="1"/>
          </p:cNvSpPr>
          <p:nvPr>
            <p:ph type="ftr" sz="quarter" idx="11"/>
          </p:nvPr>
        </p:nvSpPr>
        <p:spPr/>
        <p:txBody>
          <a:bodyPr/>
          <a:lstStyle>
            <a:lvl1pPr>
              <a:defRPr/>
            </a:lvl1pPr>
          </a:lstStyle>
          <a:p>
            <a:pPr>
              <a:defRPr/>
            </a:pPr>
            <a:r>
              <a:rPr lang="en-GB"/>
              <a:t>Alice Chen (Qualcomm)</a:t>
            </a:r>
          </a:p>
        </p:txBody>
      </p:sp>
      <p:sp>
        <p:nvSpPr>
          <p:cNvPr id="6" name="Rectangle 6">
            <a:extLst>
              <a:ext uri="{FF2B5EF4-FFF2-40B4-BE49-F238E27FC236}">
                <a16:creationId xmlns:a16="http://schemas.microsoft.com/office/drawing/2014/main" xmlns=""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xmlns="" id="{F62F9BB0-1D78-4E92-8AB5-CCA6C81C81B4}"/>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Rectangle 6">
            <a:extLst>
              <a:ext uri="{FF2B5EF4-FFF2-40B4-BE49-F238E27FC236}">
                <a16:creationId xmlns:a16="http://schemas.microsoft.com/office/drawing/2014/main" xmlns=""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xmlns="" id="{ADC25286-F119-41CC-B936-A99D615BEBF4}"/>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Rectangle 6">
            <a:extLst>
              <a:ext uri="{FF2B5EF4-FFF2-40B4-BE49-F238E27FC236}">
                <a16:creationId xmlns:a16="http://schemas.microsoft.com/office/drawing/2014/main" xmlns=""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11/5/2020</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xmlns="" id="{1346AB4A-F2D2-4CAE-A247-7BBB1DA6E2BC}"/>
              </a:ext>
            </a:extLst>
          </p:cNvPr>
          <p:cNvSpPr>
            <a:spLocks noGrp="1" noChangeArrowheads="1"/>
          </p:cNvSpPr>
          <p:nvPr>
            <p:ph type="dt" sz="half" idx="10"/>
          </p:nvPr>
        </p:nvSpPr>
        <p:spPr>
          <a:xfrm>
            <a:off x="696913" y="332601"/>
            <a:ext cx="1182055" cy="276999"/>
          </a:xfrm>
        </p:spPr>
        <p:txBody>
          <a:bodyPr/>
          <a:lstStyle>
            <a:lvl1pPr>
              <a:defRPr/>
            </a:lvl1pPr>
          </a:lstStyle>
          <a:p>
            <a:pPr>
              <a:defRPr/>
            </a:pPr>
            <a:r>
              <a:rPr lang="en-US" altLang="en-US" dirty="0" smtClean="0"/>
              <a:t>March 2020</a:t>
            </a:r>
            <a:endParaRPr lang="en-GB" altLang="en-US" dirty="0"/>
          </a:p>
        </p:txBody>
      </p:sp>
      <p:sp>
        <p:nvSpPr>
          <p:cNvPr id="5" name="Rectangle 5">
            <a:extLst>
              <a:ext uri="{FF2B5EF4-FFF2-40B4-BE49-F238E27FC236}">
                <a16:creationId xmlns:a16="http://schemas.microsoft.com/office/drawing/2014/main" xmlns="" id="{2FBBCEAB-3AB2-4B43-892C-9CC9AB0F9960}"/>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
        <p:nvSpPr>
          <p:cNvPr id="6" name="Rectangle 6">
            <a:extLst>
              <a:ext uri="{FF2B5EF4-FFF2-40B4-BE49-F238E27FC236}">
                <a16:creationId xmlns:a16="http://schemas.microsoft.com/office/drawing/2014/main" xmlns="" id="{BE2C725E-CEC6-4239-BAB5-230F69D89404}"/>
              </a:ext>
            </a:extLst>
          </p:cNvPr>
          <p:cNvSpPr>
            <a:spLocks noGrp="1" noChangeArrowheads="1"/>
          </p:cNvSpPr>
          <p:nvPr>
            <p:ph type="sldNum" sz="quarter" idx="12"/>
          </p:nvPr>
        </p:nvSpPr>
        <p:spPr/>
        <p:txBody>
          <a:bodyPr/>
          <a:lstStyle>
            <a:lvl1pPr>
              <a:defRPr/>
            </a:lvl1pPr>
          </a:lstStyle>
          <a:p>
            <a:pPr>
              <a:defRPr/>
            </a:pPr>
            <a:r>
              <a:rPr lang="en-GB" altLang="en-US" dirty="0"/>
              <a:t>Slide </a:t>
            </a:r>
            <a:fld id="{6D24465E-2B0A-4D96-BA39-EC98956D452B}" type="slidenum">
              <a:rPr lang="en-GB" altLang="en-US"/>
              <a:pPr>
                <a:defRPr/>
              </a:pPr>
              <a:t>‹#›</a:t>
            </a:fld>
            <a:endParaRPr lang="en-GB" altLang="en-US" dirty="0"/>
          </a:p>
        </p:txBody>
      </p:sp>
    </p:spTree>
    <p:extLst>
      <p:ext uri="{BB962C8B-B14F-4D97-AF65-F5344CB8AC3E}">
        <p14:creationId xmlns:p14="http://schemas.microsoft.com/office/powerpoint/2010/main" val="26260522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xmlns="" id="{42C5AA8A-721E-4701-979E-BF5C4138F95E}"/>
              </a:ext>
            </a:extLst>
          </p:cNvPr>
          <p:cNvSpPr>
            <a:spLocks noGrp="1" noChangeArrowheads="1"/>
          </p:cNvSpPr>
          <p:nvPr>
            <p:ph type="dt" sz="half" idx="10"/>
          </p:nvPr>
        </p:nvSpPr>
        <p:spPr/>
        <p:txBody>
          <a:bodyPr/>
          <a:lstStyle>
            <a:lvl1pPr>
              <a:defRPr/>
            </a:lvl1pPr>
          </a:lstStyle>
          <a:p>
            <a:pPr>
              <a:defRPr/>
            </a:pPr>
            <a:r>
              <a:rPr lang="en-US" altLang="en-US" dirty="0" smtClean="0"/>
              <a:t>March 2020</a:t>
            </a:r>
            <a:endParaRPr lang="en-GB" altLang="en-US" dirty="0"/>
          </a:p>
        </p:txBody>
      </p:sp>
      <p:sp>
        <p:nvSpPr>
          <p:cNvPr id="5" name="Rectangle 5">
            <a:extLst>
              <a:ext uri="{FF2B5EF4-FFF2-40B4-BE49-F238E27FC236}">
                <a16:creationId xmlns:a16="http://schemas.microsoft.com/office/drawing/2014/main" xmlns="" id="{FB6A99CE-AF1B-49DE-AF80-A702BAA04D64}"/>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
        <p:nvSpPr>
          <p:cNvPr id="6" name="Rectangle 6">
            <a:extLst>
              <a:ext uri="{FF2B5EF4-FFF2-40B4-BE49-F238E27FC236}">
                <a16:creationId xmlns:a16="http://schemas.microsoft.com/office/drawing/2014/main" xmlns=""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347B849B-93E3-4CC8-9DB0-6FACE6085CC5}"/>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Footer Placeholder 5">
            <a:extLst>
              <a:ext uri="{FF2B5EF4-FFF2-40B4-BE49-F238E27FC236}">
                <a16:creationId xmlns:a16="http://schemas.microsoft.com/office/drawing/2014/main" xmlns="" id="{C09D8205-394C-426D-8FC1-81C9ED9A72FF}"/>
              </a:ext>
            </a:extLst>
          </p:cNvPr>
          <p:cNvSpPr>
            <a:spLocks noGrp="1" noChangeArrowheads="1"/>
          </p:cNvSpPr>
          <p:nvPr>
            <p:ph type="ftr" sz="quarter" idx="11"/>
          </p:nvPr>
        </p:nvSpPr>
        <p:spPr>
          <a:xfrm>
            <a:off x="7962034" y="6475413"/>
            <a:ext cx="581891"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
        <p:nvSpPr>
          <p:cNvPr id="7" name="Slide Number Placeholder 6">
            <a:extLst>
              <a:ext uri="{FF2B5EF4-FFF2-40B4-BE49-F238E27FC236}">
                <a16:creationId xmlns:a16="http://schemas.microsoft.com/office/drawing/2014/main" xmlns=""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xmlns="" id="{07747953-910E-41D0-B426-832112577580}"/>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9" name="Rectangle 6">
            <a:extLst>
              <a:ext uri="{FF2B5EF4-FFF2-40B4-BE49-F238E27FC236}">
                <a16:creationId xmlns:a16="http://schemas.microsoft.com/office/drawing/2014/main" xmlns=""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
        <p:nvSpPr>
          <p:cNvPr id="11" name="Rectangle 5">
            <a:extLst>
              <a:ext uri="{FF2B5EF4-FFF2-40B4-BE49-F238E27FC236}">
                <a16:creationId xmlns:a16="http://schemas.microsoft.com/office/drawing/2014/main" xmlns="" id="{FB6A99CE-AF1B-49DE-AF80-A702BAA04D64}"/>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xmlns="" id="{14D0DD47-63E1-499C-8731-3DDE6710EC43}"/>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5" name="Rectangle 6">
            <a:extLst>
              <a:ext uri="{FF2B5EF4-FFF2-40B4-BE49-F238E27FC236}">
                <a16:creationId xmlns:a16="http://schemas.microsoft.com/office/drawing/2014/main" xmlns=""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xmlns="" id="{E3C34B0A-1C2A-4887-9294-5C1D0A38A828}"/>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4" name="Rectangle 6">
            <a:extLst>
              <a:ext uri="{FF2B5EF4-FFF2-40B4-BE49-F238E27FC236}">
                <a16:creationId xmlns:a16="http://schemas.microsoft.com/office/drawing/2014/main" xmlns=""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xmlns="" id="{32FA0C2D-5E95-4491-9BC6-02C2914C9032}"/>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7" name="Slide Number Placeholder 6">
            <a:extLst>
              <a:ext uri="{FF2B5EF4-FFF2-40B4-BE49-F238E27FC236}">
                <a16:creationId xmlns:a16="http://schemas.microsoft.com/office/drawing/2014/main" xmlns=""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xmlns="" id="{24EF4FFA-7CBB-4BED-8002-05D415428EDB}"/>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7" name="Slide Number Placeholder 6">
            <a:extLst>
              <a:ext uri="{FF2B5EF4-FFF2-40B4-BE49-F238E27FC236}">
                <a16:creationId xmlns:a16="http://schemas.microsoft.com/office/drawing/2014/main" xmlns=""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xmlns=""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xmlns=""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xmlns="" id="{1CADB04A-8BC5-4077-AD64-B68ADEED3033}"/>
              </a:ext>
            </a:extLst>
          </p:cNvPr>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smtClean="0"/>
              <a:t>March 2020</a:t>
            </a:r>
            <a:endParaRPr lang="en-GB" altLang="en-US" dirty="0"/>
          </a:p>
        </p:txBody>
      </p:sp>
      <p:sp>
        <p:nvSpPr>
          <p:cNvPr id="1029" name="Rectangle 5">
            <a:extLst>
              <a:ext uri="{FF2B5EF4-FFF2-40B4-BE49-F238E27FC236}">
                <a16:creationId xmlns:a16="http://schemas.microsoft.com/office/drawing/2014/main" xmlns="" id="{38AB3E98-49DA-464A-B03C-7E5902DC0D58}"/>
              </a:ext>
            </a:extLst>
          </p:cNvPr>
          <p:cNvSpPr>
            <a:spLocks noGrp="1" noChangeArrowheads="1"/>
          </p:cNvSpPr>
          <p:nvPr>
            <p:ph type="ftr" sz="quarter" idx="3"/>
          </p:nvPr>
        </p:nvSpPr>
        <p:spPr bwMode="auto">
          <a:xfrm>
            <a:off x="7447471" y="6475413"/>
            <a:ext cx="10964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a:t>Alice Chen (Qualcomm)</a:t>
            </a:r>
            <a:endParaRPr lang="en-GB" dirty="0"/>
          </a:p>
        </p:txBody>
      </p:sp>
      <p:sp>
        <p:nvSpPr>
          <p:cNvPr id="1030" name="Rectangle 6">
            <a:extLst>
              <a:ext uri="{FF2B5EF4-FFF2-40B4-BE49-F238E27FC236}">
                <a16:creationId xmlns:a16="http://schemas.microsoft.com/office/drawing/2014/main" xmlns=""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xmlns=""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a:t>
            </a:r>
            <a:r>
              <a:rPr lang="en-GB" altLang="en-US" sz="1800" b="1" dirty="0" smtClean="0"/>
              <a:t>802.11-20/1062r1</a:t>
            </a:r>
            <a:endParaRPr lang="en-GB" altLang="en-US" sz="1800" b="1" dirty="0"/>
          </a:p>
        </p:txBody>
      </p:sp>
      <p:sp>
        <p:nvSpPr>
          <p:cNvPr id="1032" name="Line 8">
            <a:extLst>
              <a:ext uri="{FF2B5EF4-FFF2-40B4-BE49-F238E27FC236}">
                <a16:creationId xmlns:a16="http://schemas.microsoft.com/office/drawing/2014/main" xmlns=""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xmlns=""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xmlns=""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a16="http://schemas.microsoft.com/office/drawing/2014/main" xmlns=""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a16="http://schemas.microsoft.com/office/drawing/2014/main" xmlns="" id="{5EB80220-6DDA-46D8-A532-4F8294B75F35}"/>
              </a:ext>
            </a:extLst>
          </p:cNvPr>
          <p:cNvSpPr>
            <a:spLocks noGrp="1" noChangeArrowheads="1"/>
          </p:cNvSpPr>
          <p:nvPr>
            <p:ph type="title" idx="4294967295"/>
          </p:nvPr>
        </p:nvSpPr>
        <p:spPr>
          <a:xfrm>
            <a:off x="685800" y="685800"/>
            <a:ext cx="7772400" cy="1066800"/>
          </a:xfrm>
          <a:noFill/>
        </p:spPr>
        <p:txBody>
          <a:bodyPr/>
          <a:lstStyle/>
          <a:p>
            <a:r>
              <a:rPr lang="en-US" altLang="zh-CN" dirty="0" smtClean="0"/>
              <a:t>Error Recovery for Non-STR MLD</a:t>
            </a:r>
            <a:endParaRPr lang="en-GB" altLang="en-US" dirty="0"/>
          </a:p>
        </p:txBody>
      </p:sp>
      <p:sp>
        <p:nvSpPr>
          <p:cNvPr id="15366" name="Rectangle 4">
            <a:extLst>
              <a:ext uri="{FF2B5EF4-FFF2-40B4-BE49-F238E27FC236}">
                <a16:creationId xmlns:a16="http://schemas.microsoft.com/office/drawing/2014/main" xmlns=""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a:t>
            </a:r>
            <a:r>
              <a:rPr lang="en-GB" altLang="en-US" sz="2000" b="0" dirty="0" smtClean="0"/>
              <a:t>2020-11-03</a:t>
            </a:r>
            <a:endParaRPr lang="en-GB" altLang="en-US" sz="2000" b="0" dirty="0"/>
          </a:p>
        </p:txBody>
      </p:sp>
      <p:sp>
        <p:nvSpPr>
          <p:cNvPr id="15368" name="Rectangle 6">
            <a:extLst>
              <a:ext uri="{FF2B5EF4-FFF2-40B4-BE49-F238E27FC236}">
                <a16:creationId xmlns:a16="http://schemas.microsoft.com/office/drawing/2014/main" xmlns=""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graphicFrame>
        <p:nvGraphicFramePr>
          <p:cNvPr id="9" name="Table 8">
            <a:extLst>
              <a:ext uri="{FF2B5EF4-FFF2-40B4-BE49-F238E27FC236}">
                <a16:creationId xmlns:a16="http://schemas.microsoft.com/office/drawing/2014/main" xmlns="" id="{1EEAD0EE-0DFD-4F81-B0C3-618EF9CBFB8C}"/>
              </a:ext>
            </a:extLst>
          </p:cNvPr>
          <p:cNvGraphicFramePr>
            <a:graphicFrameLocks noGrp="1"/>
          </p:cNvGraphicFramePr>
          <p:nvPr>
            <p:extLst>
              <p:ext uri="{D42A27DB-BD31-4B8C-83A1-F6EECF244321}">
                <p14:modId xmlns:p14="http://schemas.microsoft.com/office/powerpoint/2010/main" val="2498796223"/>
              </p:ext>
            </p:extLst>
          </p:nvPr>
        </p:nvGraphicFramePr>
        <p:xfrm>
          <a:off x="1152525" y="2998720"/>
          <a:ext cx="7391400" cy="2539499"/>
        </p:xfrm>
        <a:graphic>
          <a:graphicData uri="http://schemas.openxmlformats.org/drawingml/2006/table">
            <a:tbl>
              <a:tblPr firstRow="1" bandRow="1">
                <a:tableStyleId>{21E4AEA4-8DFA-4A89-87EB-49C32662AFE0}</a:tableStyleId>
              </a:tblPr>
              <a:tblGrid>
                <a:gridCol w="1447800">
                  <a:extLst>
                    <a:ext uri="{9D8B030D-6E8A-4147-A177-3AD203B41FA5}">
                      <a16:colId xmlns:a16="http://schemas.microsoft.com/office/drawing/2014/main" xmlns="" val="20000"/>
                    </a:ext>
                  </a:extLst>
                </a:gridCol>
                <a:gridCol w="990600">
                  <a:extLst>
                    <a:ext uri="{9D8B030D-6E8A-4147-A177-3AD203B41FA5}">
                      <a16:colId xmlns:a16="http://schemas.microsoft.com/office/drawing/2014/main" xmlns="" val="20001"/>
                    </a:ext>
                  </a:extLst>
                </a:gridCol>
                <a:gridCol w="2057400">
                  <a:extLst>
                    <a:ext uri="{9D8B030D-6E8A-4147-A177-3AD203B41FA5}">
                      <a16:colId xmlns:a16="http://schemas.microsoft.com/office/drawing/2014/main" xmlns="" val="20002"/>
                    </a:ext>
                  </a:extLst>
                </a:gridCol>
                <a:gridCol w="685800">
                  <a:extLst>
                    <a:ext uri="{9D8B030D-6E8A-4147-A177-3AD203B41FA5}">
                      <a16:colId xmlns:a16="http://schemas.microsoft.com/office/drawing/2014/main" xmlns="" val="20003"/>
                    </a:ext>
                  </a:extLst>
                </a:gridCol>
                <a:gridCol w="2209800">
                  <a:extLst>
                    <a:ext uri="{9D8B030D-6E8A-4147-A177-3AD203B41FA5}">
                      <a16:colId xmlns:a16="http://schemas.microsoft.com/office/drawing/2014/main" xmlns=""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0"/>
                  </a:ext>
                </a:extLst>
              </a:tr>
              <a:tr h="19988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smtClean="0">
                          <a:solidFill>
                            <a:schemeClr val="dk1"/>
                          </a:solidFill>
                          <a:latin typeface="+mn-lt"/>
                          <a:ea typeface="+mn-ea"/>
                          <a:cs typeface="+mn-cs"/>
                        </a:rPr>
                        <a:t>Yunbo Li</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7">
                  <a:txBody>
                    <a:bodyPr/>
                    <a:lstStyle/>
                    <a:p>
                      <a:pPr algn="ctr"/>
                      <a:r>
                        <a:rPr lang="en-US" sz="1100" dirty="0" smtClean="0"/>
                        <a:t>Huawei</a:t>
                      </a:r>
                      <a:endParaRPr 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t>Shenzhen, China</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t>liyunbo@Huawei.com</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1"/>
                  </a:ext>
                </a:extLst>
              </a:tr>
              <a:tr h="2813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smtClean="0">
                          <a:solidFill>
                            <a:schemeClr val="dk1"/>
                          </a:solidFill>
                          <a:latin typeface="+mn-lt"/>
                          <a:ea typeface="+mn-ea"/>
                          <a:cs typeface="+mn-cs"/>
                        </a:rPr>
                        <a:t>Yuchen Guo</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196283733"/>
                  </a:ext>
                </a:extLst>
              </a:tr>
              <a:tr h="19988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err="1" smtClean="0">
                          <a:solidFill>
                            <a:schemeClr val="dk1"/>
                          </a:solidFill>
                          <a:latin typeface="+mn-lt"/>
                          <a:ea typeface="+mn-ea"/>
                          <a:cs typeface="+mn-cs"/>
                        </a:rPr>
                        <a:t>Yifan</a:t>
                      </a:r>
                      <a:r>
                        <a:rPr lang="en-US" sz="1100" kern="1200" dirty="0" smtClean="0">
                          <a:solidFill>
                            <a:schemeClr val="dk1"/>
                          </a:solidFill>
                          <a:latin typeface="+mn-lt"/>
                          <a:ea typeface="+mn-ea"/>
                          <a:cs typeface="+mn-cs"/>
                        </a:rPr>
                        <a:t> Zhou</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2"/>
                  </a:ext>
                </a:extLst>
              </a:tr>
              <a:tr h="1943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chemeClr val="dk1"/>
                          </a:solidFill>
                          <a:latin typeface="+mn-lt"/>
                          <a:ea typeface="+mn-ea"/>
                          <a:cs typeface="+mn-cs"/>
                        </a:rPr>
                        <a:t>Guogang</a:t>
                      </a:r>
                      <a:r>
                        <a:rPr lang="en-US" altLang="zh-CN" sz="1100" kern="1200" dirty="0" smtClean="0">
                          <a:solidFill>
                            <a:schemeClr val="dk1"/>
                          </a:solidFill>
                          <a:latin typeface="+mn-lt"/>
                          <a:ea typeface="+mn-ea"/>
                          <a:cs typeface="+mn-cs"/>
                        </a:rPr>
                        <a:t> Huang</a:t>
                      </a:r>
                      <a:endParaRPr lang="zh-CN" alt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754585805"/>
                  </a:ext>
                </a:extLst>
              </a:tr>
              <a:tr h="1295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err="1" smtClean="0">
                          <a:solidFill>
                            <a:schemeClr val="dk1"/>
                          </a:solidFill>
                          <a:latin typeface="+mn-lt"/>
                          <a:ea typeface="+mn-ea"/>
                          <a:cs typeface="+mn-cs"/>
                        </a:rPr>
                        <a:t>Yiqing</a:t>
                      </a:r>
                      <a:r>
                        <a:rPr lang="en-US" sz="1100" kern="1200" dirty="0" smtClean="0">
                          <a:solidFill>
                            <a:schemeClr val="dk1"/>
                          </a:solidFill>
                          <a:latin typeface="+mn-lt"/>
                          <a:ea typeface="+mn-ea"/>
                          <a:cs typeface="+mn-cs"/>
                        </a:rPr>
                        <a:t> Li</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451102127"/>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smtClean="0">
                          <a:solidFill>
                            <a:schemeClr val="dk1"/>
                          </a:solidFill>
                          <a:latin typeface="+mn-lt"/>
                          <a:ea typeface="+mn-ea"/>
                          <a:cs typeface="+mn-cs"/>
                        </a:rPr>
                        <a:t>Ming Gan</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4020843879"/>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err="1" smtClean="0">
                          <a:solidFill>
                            <a:schemeClr val="dk1"/>
                          </a:solidFill>
                          <a:latin typeface="+mn-lt"/>
                          <a:ea typeface="+mn-ea"/>
                          <a:cs typeface="+mn-cs"/>
                        </a:rPr>
                        <a:t>Meihong</a:t>
                      </a:r>
                      <a:r>
                        <a:rPr lang="en-US" sz="1100" kern="1200" dirty="0" smtClean="0">
                          <a:solidFill>
                            <a:schemeClr val="dk1"/>
                          </a:solidFill>
                          <a:latin typeface="+mn-lt"/>
                          <a:ea typeface="+mn-ea"/>
                          <a:cs typeface="+mn-cs"/>
                        </a:rPr>
                        <a:t> Zhang</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Arik Klein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t>Huawei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r>
                        <a:rPr lang="en-US" altLang="zh-CN" sz="1100" kern="1200" dirty="0" smtClean="0">
                          <a:solidFill>
                            <a:schemeClr val="dk1"/>
                          </a:solidFill>
                          <a:latin typeface="+mn-lt"/>
                          <a:ea typeface="+mn-ea"/>
                          <a:cs typeface="+mn-cs"/>
                        </a:rPr>
                        <a:t>TLV Research Center,</a:t>
                      </a:r>
                      <a:r>
                        <a:rPr lang="en-US" altLang="zh-CN" sz="1100" kern="1200" baseline="0" dirty="0" smtClean="0">
                          <a:solidFill>
                            <a:schemeClr val="dk1"/>
                          </a:solidFill>
                          <a:latin typeface="+mn-lt"/>
                          <a:ea typeface="+mn-ea"/>
                          <a:cs typeface="+mn-cs"/>
                        </a:rPr>
                        <a:t> Israel</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2"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
        <p:nvSpPr>
          <p:cNvPr id="10" name="Footer Placeholder 3"/>
          <p:cNvSpPr>
            <a:spLocks noGrp="1"/>
          </p:cNvSpPr>
          <p:nvPr>
            <p:ph type="ftr" sz="quarter" idx="11"/>
          </p:nvPr>
        </p:nvSpPr>
        <p:spPr>
          <a:xfrm>
            <a:off x="7345905" y="6475413"/>
            <a:ext cx="1198020" cy="184666"/>
          </a:xfrm>
        </p:spPr>
        <p:txBody>
          <a:bodyPr/>
          <a:lstStyle/>
          <a:p>
            <a:pPr>
              <a:defRPr/>
            </a:pPr>
            <a:r>
              <a:rPr lang="en-GB" dirty="0" smtClean="0"/>
              <a:t>Yunbo Li (</a:t>
            </a:r>
            <a:r>
              <a:rPr lang="en-US" altLang="zh-CN" dirty="0" smtClean="0"/>
              <a:t>Huawei</a:t>
            </a:r>
            <a:r>
              <a:rPr lang="en-GB" dirty="0" smtClean="0"/>
              <a:t>)</a:t>
            </a:r>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10</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altLang="zh-CN" dirty="0"/>
              <a:t>Error Recovery with Delayed Cross Link Exchange</a:t>
            </a:r>
            <a:endParaRPr lang="en-US" dirty="0"/>
          </a:p>
        </p:txBody>
      </p:sp>
      <p:sp>
        <p:nvSpPr>
          <p:cNvPr id="8"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cxnSp>
        <p:nvCxnSpPr>
          <p:cNvPr id="45" name="直接连接符 44"/>
          <p:cNvCxnSpPr/>
          <p:nvPr/>
        </p:nvCxnSpPr>
        <p:spPr bwMode="auto">
          <a:xfrm>
            <a:off x="1219200" y="5000364"/>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7" name="文本框 46"/>
          <p:cNvSpPr txBox="1"/>
          <p:nvPr/>
        </p:nvSpPr>
        <p:spPr>
          <a:xfrm>
            <a:off x="381000" y="4771764"/>
            <a:ext cx="502061" cy="276999"/>
          </a:xfrm>
          <a:prstGeom prst="rect">
            <a:avLst/>
          </a:prstGeom>
          <a:noFill/>
        </p:spPr>
        <p:txBody>
          <a:bodyPr wrap="none" rtlCol="0">
            <a:spAutoFit/>
          </a:bodyPr>
          <a:lstStyle/>
          <a:p>
            <a:r>
              <a:rPr lang="en-US" altLang="zh-CN" dirty="0" smtClean="0"/>
              <a:t>link1</a:t>
            </a:r>
            <a:endParaRPr lang="zh-CN" altLang="en-US" dirty="0"/>
          </a:p>
        </p:txBody>
      </p:sp>
      <p:sp>
        <p:nvSpPr>
          <p:cNvPr id="49" name="矩形 48"/>
          <p:cNvSpPr/>
          <p:nvPr/>
        </p:nvSpPr>
        <p:spPr bwMode="auto">
          <a:xfrm>
            <a:off x="2438400" y="4994190"/>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C</a:t>
            </a:r>
            <a:r>
              <a:rPr kumimoji="0" lang="en-US" altLang="zh-CN" sz="1200" b="0" i="0" u="none" strike="noStrike" cap="none" normalizeH="0" baseline="0" dirty="0" smtClean="0">
                <a:ln>
                  <a:noFill/>
                </a:ln>
                <a:solidFill>
                  <a:schemeClr val="tx1"/>
                </a:solidFill>
                <a:effectLst/>
                <a:latin typeface="Times New Roman" pitchFamily="18" charset="0"/>
              </a:rPr>
              <a:t>TS</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0" name="矩形 49"/>
          <p:cNvSpPr/>
          <p:nvPr/>
        </p:nvSpPr>
        <p:spPr bwMode="auto">
          <a:xfrm>
            <a:off x="3201986" y="4656670"/>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1" name="矩形 50"/>
          <p:cNvSpPr/>
          <p:nvPr/>
        </p:nvSpPr>
        <p:spPr bwMode="auto">
          <a:xfrm>
            <a:off x="4344988" y="5000364"/>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3" name="矩形 52"/>
          <p:cNvSpPr/>
          <p:nvPr/>
        </p:nvSpPr>
        <p:spPr bwMode="auto">
          <a:xfrm>
            <a:off x="5335588" y="4656670"/>
            <a:ext cx="760414"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100" b="0" i="0" u="none" strike="noStrike" cap="none" normalizeH="0" baseline="0" dirty="0" smtClean="0">
                <a:ln>
                  <a:noFill/>
                </a:ln>
                <a:solidFill>
                  <a:schemeClr val="tx1"/>
                </a:solidFill>
                <a:effectLst/>
                <a:latin typeface="Times New Roman" pitchFamily="18" charset="0"/>
              </a:rPr>
              <a:t>PPDU11’</a:t>
            </a:r>
            <a:endParaRPr kumimoji="0" lang="zh-CN" altLang="en-US" sz="1100" b="0" i="0" u="none" strike="noStrike" cap="none" normalizeH="0" baseline="0" dirty="0" smtClean="0">
              <a:ln>
                <a:noFill/>
              </a:ln>
              <a:solidFill>
                <a:schemeClr val="tx1"/>
              </a:solidFill>
              <a:effectLst/>
              <a:latin typeface="Times New Roman" pitchFamily="18" charset="0"/>
            </a:endParaRPr>
          </a:p>
        </p:txBody>
      </p:sp>
      <p:sp>
        <p:nvSpPr>
          <p:cNvPr id="54" name="矩形 53"/>
          <p:cNvSpPr/>
          <p:nvPr/>
        </p:nvSpPr>
        <p:spPr bwMode="auto">
          <a:xfrm>
            <a:off x="6326191" y="5000364"/>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cxnSp>
        <p:nvCxnSpPr>
          <p:cNvPr id="57" name="直接连接符 56"/>
          <p:cNvCxnSpPr/>
          <p:nvPr/>
        </p:nvCxnSpPr>
        <p:spPr bwMode="auto">
          <a:xfrm>
            <a:off x="1219200" y="6093227"/>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8" name="文本框 57"/>
          <p:cNvSpPr txBox="1"/>
          <p:nvPr/>
        </p:nvSpPr>
        <p:spPr>
          <a:xfrm>
            <a:off x="381000" y="5864627"/>
            <a:ext cx="502061" cy="276999"/>
          </a:xfrm>
          <a:prstGeom prst="rect">
            <a:avLst/>
          </a:prstGeom>
          <a:noFill/>
        </p:spPr>
        <p:txBody>
          <a:bodyPr wrap="none" rtlCol="0">
            <a:spAutoFit/>
          </a:bodyPr>
          <a:lstStyle/>
          <a:p>
            <a:r>
              <a:rPr lang="en-US" altLang="zh-CN" dirty="0" smtClean="0"/>
              <a:t>link2</a:t>
            </a:r>
            <a:endParaRPr lang="zh-CN" altLang="en-US" dirty="0"/>
          </a:p>
        </p:txBody>
      </p:sp>
      <p:sp>
        <p:nvSpPr>
          <p:cNvPr id="60" name="矩形 59"/>
          <p:cNvSpPr/>
          <p:nvPr/>
        </p:nvSpPr>
        <p:spPr bwMode="auto">
          <a:xfrm>
            <a:off x="2438400" y="6104470"/>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C</a:t>
            </a:r>
            <a:r>
              <a:rPr kumimoji="0" lang="en-US" altLang="zh-CN" sz="1200" b="0" i="0" u="none" strike="noStrike" cap="none" normalizeH="0" baseline="0" dirty="0" smtClean="0">
                <a:ln>
                  <a:noFill/>
                </a:ln>
                <a:solidFill>
                  <a:schemeClr val="tx1"/>
                </a:solidFill>
                <a:effectLst/>
                <a:latin typeface="Times New Roman" pitchFamily="18" charset="0"/>
              </a:rPr>
              <a:t>TS</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1" name="矩形 60"/>
          <p:cNvSpPr/>
          <p:nvPr/>
        </p:nvSpPr>
        <p:spPr bwMode="auto">
          <a:xfrm>
            <a:off x="3201986" y="5749533"/>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2" name="矩形 61"/>
          <p:cNvSpPr/>
          <p:nvPr/>
        </p:nvSpPr>
        <p:spPr bwMode="auto">
          <a:xfrm>
            <a:off x="4344988" y="6093227"/>
            <a:ext cx="608012" cy="343694"/>
          </a:xfrm>
          <a:prstGeom prst="rect">
            <a:avLst/>
          </a:prstGeom>
          <a:solidFill>
            <a:schemeClr val="bg1"/>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3" name="矩形 62"/>
          <p:cNvSpPr/>
          <p:nvPr/>
        </p:nvSpPr>
        <p:spPr bwMode="auto">
          <a:xfrm>
            <a:off x="4966741" y="5749533"/>
            <a:ext cx="1129261"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4" name="矩形 63"/>
          <p:cNvSpPr/>
          <p:nvPr/>
        </p:nvSpPr>
        <p:spPr bwMode="auto">
          <a:xfrm>
            <a:off x="6326191" y="6093227"/>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24" name="Content Placeholder 1"/>
          <p:cNvSpPr>
            <a:spLocks noGrp="1"/>
          </p:cNvSpPr>
          <p:nvPr>
            <p:ph idx="1"/>
          </p:nvPr>
        </p:nvSpPr>
        <p:spPr>
          <a:xfrm>
            <a:off x="684213" y="1828799"/>
            <a:ext cx="7772400" cy="2521283"/>
          </a:xfrm>
        </p:spPr>
        <p:txBody>
          <a:bodyPr/>
          <a:lstStyle/>
          <a:p>
            <a:pPr>
              <a:spcBef>
                <a:spcPts val="600"/>
              </a:spcBef>
            </a:pPr>
            <a:r>
              <a:rPr lang="en-US" altLang="zh-CN" sz="1800" dirty="0" smtClean="0">
                <a:latin typeface="Times New Roman" panose="02020603050405020304" pitchFamily="18" charset="0"/>
                <a:ea typeface="楷体_GB2312" pitchFamily="49" charset="-122"/>
              </a:rPr>
              <a:t>Since the starting times of PPDUs are hard to be aligned, do we still need to defer the starting time of PPDU21 to SIFS time after BA11?</a:t>
            </a:r>
          </a:p>
          <a:p>
            <a:pPr>
              <a:spcBef>
                <a:spcPts val="600"/>
              </a:spcBef>
            </a:pPr>
            <a:r>
              <a:rPr lang="en-US" altLang="zh-CN" sz="1800" dirty="0" smtClean="0">
                <a:latin typeface="Times New Roman" panose="02020603050405020304" pitchFamily="18" charset="0"/>
                <a:ea typeface="楷体_GB2312" pitchFamily="49" charset="-122"/>
              </a:rPr>
              <a:t>Maybe we should allow AP2 to transmit PPDU21 right after the ending time of BA11</a:t>
            </a:r>
          </a:p>
          <a:p>
            <a:pPr lvl="1">
              <a:spcBef>
                <a:spcPts val="600"/>
              </a:spcBef>
            </a:pPr>
            <a:r>
              <a:rPr lang="en-US" altLang="zh-CN" sz="1400" dirty="0" smtClean="0">
                <a:latin typeface="Times New Roman" panose="02020603050405020304" pitchFamily="18" charset="0"/>
                <a:ea typeface="楷体_GB2312" pitchFamily="49" charset="-122"/>
              </a:rPr>
              <a:t>Note: This rule only applied to STR </a:t>
            </a:r>
            <a:r>
              <a:rPr lang="en-US" altLang="zh-CN" sz="1400" dirty="0" smtClean="0">
                <a:latin typeface="Times New Roman" panose="02020603050405020304" pitchFamily="18" charset="0"/>
                <a:ea typeface="楷体_GB2312" pitchFamily="49" charset="-122"/>
              </a:rPr>
              <a:t>AP</a:t>
            </a:r>
          </a:p>
          <a:p>
            <a:pPr lvl="1">
              <a:spcBef>
                <a:spcPts val="600"/>
              </a:spcBef>
            </a:pPr>
            <a:r>
              <a:rPr lang="en-US" altLang="zh-CN" sz="1400" dirty="0" smtClean="0">
                <a:latin typeface="Times New Roman" panose="02020603050405020304" pitchFamily="18" charset="0"/>
                <a:ea typeface="楷体_GB2312" pitchFamily="49" charset="-122"/>
              </a:rPr>
              <a:t>It will also benefit for the case that without delayed cross link exchange</a:t>
            </a:r>
            <a:endParaRPr lang="en-US" altLang="zh-CN" sz="1400" dirty="0" smtClean="0">
              <a:latin typeface="Times New Roman" panose="02020603050405020304" pitchFamily="18" charset="0"/>
              <a:ea typeface="楷体_GB2312" pitchFamily="49" charset="-122"/>
            </a:endParaRPr>
          </a:p>
          <a:p>
            <a:pPr>
              <a:spcBef>
                <a:spcPts val="600"/>
              </a:spcBef>
            </a:pPr>
            <a:r>
              <a:rPr lang="en-US" altLang="zh-CN" sz="1800" dirty="0" smtClean="0">
                <a:latin typeface="Times New Roman" panose="02020603050405020304" pitchFamily="18" charset="0"/>
                <a:ea typeface="楷体_GB2312" pitchFamily="49" charset="-122"/>
              </a:rPr>
              <a:t>There are two benefits</a:t>
            </a:r>
          </a:p>
          <a:p>
            <a:pPr lvl="1">
              <a:spcBef>
                <a:spcPts val="600"/>
              </a:spcBef>
            </a:pPr>
            <a:r>
              <a:rPr lang="en-US" altLang="zh-CN" sz="1400" dirty="0" smtClean="0">
                <a:latin typeface="Times New Roman" panose="02020603050405020304" pitchFamily="18" charset="0"/>
                <a:ea typeface="楷体_GB2312" pitchFamily="49" charset="-122"/>
              </a:rPr>
              <a:t>Reduce the probability that the third part </a:t>
            </a:r>
            <a:r>
              <a:rPr lang="en-US" altLang="zh-CN" sz="1400" dirty="0">
                <a:latin typeface="Times New Roman" panose="02020603050405020304" pitchFamily="18" charset="0"/>
                <a:ea typeface="楷体_GB2312" pitchFamily="49" charset="-122"/>
              </a:rPr>
              <a:t>STAs </a:t>
            </a:r>
            <a:r>
              <a:rPr lang="en-US" altLang="zh-CN" sz="1400" dirty="0" smtClean="0">
                <a:latin typeface="Times New Roman" panose="02020603050405020304" pitchFamily="18" charset="0"/>
                <a:ea typeface="楷体_GB2312" pitchFamily="49" charset="-122"/>
              </a:rPr>
              <a:t>do channel contention </a:t>
            </a:r>
            <a:r>
              <a:rPr lang="en-US" altLang="zh-CN" sz="1400" dirty="0">
                <a:latin typeface="Times New Roman" panose="02020603050405020304" pitchFamily="18" charset="0"/>
                <a:ea typeface="楷体_GB2312" pitchFamily="49" charset="-122"/>
              </a:rPr>
              <a:t>on </a:t>
            </a:r>
            <a:r>
              <a:rPr lang="en-US" altLang="zh-CN" sz="1400" dirty="0" smtClean="0">
                <a:latin typeface="Times New Roman" panose="02020603050405020304" pitchFamily="18" charset="0"/>
                <a:ea typeface="楷体_GB2312" pitchFamily="49" charset="-122"/>
              </a:rPr>
              <a:t>link 2</a:t>
            </a:r>
          </a:p>
          <a:p>
            <a:pPr lvl="1">
              <a:spcBef>
                <a:spcPts val="600"/>
              </a:spcBef>
            </a:pPr>
            <a:r>
              <a:rPr lang="en-US" altLang="zh-CN" sz="1400" dirty="0" smtClean="0">
                <a:latin typeface="Times New Roman" panose="02020603050405020304" pitchFamily="18" charset="0"/>
                <a:ea typeface="楷体_GB2312" pitchFamily="49" charset="-122"/>
              </a:rPr>
              <a:t>Slightly increase the throughput   </a:t>
            </a:r>
            <a:endParaRPr lang="en-US" altLang="zh-CN" sz="1400" dirty="0">
              <a:latin typeface="Times New Roman" panose="02020603050405020304" pitchFamily="18" charset="0"/>
              <a:ea typeface="楷体_GB2312" pitchFamily="49" charset="-122"/>
            </a:endParaRPr>
          </a:p>
          <a:p>
            <a:pPr>
              <a:spcBef>
                <a:spcPts val="600"/>
              </a:spcBef>
            </a:pPr>
            <a:endParaRPr lang="en-US" sz="1800" dirty="0">
              <a:latin typeface="Times New Roman" panose="02020603050405020304" pitchFamily="18" charset="0"/>
              <a:ea typeface="楷体_GB2312" pitchFamily="49" charset="-122"/>
            </a:endParaRPr>
          </a:p>
        </p:txBody>
      </p:sp>
      <p:cxnSp>
        <p:nvCxnSpPr>
          <p:cNvPr id="29" name="Straight Connector 64">
            <a:extLst>
              <a:ext uri="{FF2B5EF4-FFF2-40B4-BE49-F238E27FC236}">
                <a16:creationId xmlns="" xmlns:a16="http://schemas.microsoft.com/office/drawing/2014/main" id="{BF2BA2F7-DE55-482F-8E5A-169D54D7E4CD}"/>
              </a:ext>
            </a:extLst>
          </p:cNvPr>
          <p:cNvCxnSpPr>
            <a:cxnSpLocks/>
          </p:cNvCxnSpPr>
          <p:nvPr/>
        </p:nvCxnSpPr>
        <p:spPr bwMode="auto">
          <a:xfrm flipH="1" flipV="1">
            <a:off x="3213904" y="5762364"/>
            <a:ext cx="900895" cy="335902"/>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30" name="Straight Connector 63">
            <a:extLst>
              <a:ext uri="{FF2B5EF4-FFF2-40B4-BE49-F238E27FC236}">
                <a16:creationId xmlns="" xmlns:a16="http://schemas.microsoft.com/office/drawing/2014/main" id="{E33A5270-081D-439D-81ED-5BE0C5827D96}"/>
              </a:ext>
            </a:extLst>
          </p:cNvPr>
          <p:cNvCxnSpPr>
            <a:cxnSpLocks/>
          </p:cNvCxnSpPr>
          <p:nvPr/>
        </p:nvCxnSpPr>
        <p:spPr bwMode="auto">
          <a:xfrm flipH="1">
            <a:off x="3212315" y="5780019"/>
            <a:ext cx="902484" cy="318248"/>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32" name="Straight Connector 63">
            <a:extLst>
              <a:ext uri="{FF2B5EF4-FFF2-40B4-BE49-F238E27FC236}">
                <a16:creationId xmlns="" xmlns:a16="http://schemas.microsoft.com/office/drawing/2014/main" id="{E33A5270-081D-439D-81ED-5BE0C5827D96}"/>
              </a:ext>
            </a:extLst>
          </p:cNvPr>
          <p:cNvCxnSpPr>
            <a:cxnSpLocks/>
          </p:cNvCxnSpPr>
          <p:nvPr/>
        </p:nvCxnSpPr>
        <p:spPr bwMode="auto">
          <a:xfrm flipH="1">
            <a:off x="4344988" y="5001710"/>
            <a:ext cx="608012" cy="343694"/>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33" name="Straight Connector 64">
            <a:extLst>
              <a:ext uri="{FF2B5EF4-FFF2-40B4-BE49-F238E27FC236}">
                <a16:creationId xmlns="" xmlns:a16="http://schemas.microsoft.com/office/drawing/2014/main" id="{BF2BA2F7-DE55-482F-8E5A-169D54D7E4CD}"/>
              </a:ext>
            </a:extLst>
          </p:cNvPr>
          <p:cNvCxnSpPr>
            <a:cxnSpLocks/>
          </p:cNvCxnSpPr>
          <p:nvPr/>
        </p:nvCxnSpPr>
        <p:spPr bwMode="auto">
          <a:xfrm flipH="1" flipV="1">
            <a:off x="4344988" y="5012954"/>
            <a:ext cx="608014" cy="343696"/>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34" name="直接连接符 33"/>
          <p:cNvCxnSpPr/>
          <p:nvPr/>
        </p:nvCxnSpPr>
        <p:spPr bwMode="auto">
          <a:xfrm flipV="1">
            <a:off x="4953000" y="4547096"/>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35" name="文本框 34"/>
          <p:cNvSpPr txBox="1"/>
          <p:nvPr/>
        </p:nvSpPr>
        <p:spPr>
          <a:xfrm rot="16200000">
            <a:off x="4922280" y="4602721"/>
            <a:ext cx="490840" cy="276999"/>
          </a:xfrm>
          <a:prstGeom prst="rect">
            <a:avLst/>
          </a:prstGeom>
          <a:noFill/>
        </p:spPr>
        <p:txBody>
          <a:bodyPr wrap="none" rtlCol="0">
            <a:spAutoFit/>
          </a:bodyPr>
          <a:lstStyle/>
          <a:p>
            <a:r>
              <a:rPr lang="en-US" altLang="zh-CN" dirty="0">
                <a:solidFill>
                  <a:srgbClr val="FF0000"/>
                </a:solidFill>
              </a:rPr>
              <a:t>P</a:t>
            </a:r>
            <a:r>
              <a:rPr lang="en-US" altLang="zh-CN" dirty="0" smtClean="0">
                <a:solidFill>
                  <a:srgbClr val="FF0000"/>
                </a:solidFill>
              </a:rPr>
              <a:t>IFS</a:t>
            </a:r>
            <a:endParaRPr lang="zh-CN" altLang="en-US" dirty="0">
              <a:solidFill>
                <a:srgbClr val="FF0000"/>
              </a:solidFill>
            </a:endParaRPr>
          </a:p>
        </p:txBody>
      </p:sp>
      <p:sp>
        <p:nvSpPr>
          <p:cNvPr id="37" name="文本框 36"/>
          <p:cNvSpPr txBox="1"/>
          <p:nvPr/>
        </p:nvSpPr>
        <p:spPr>
          <a:xfrm rot="16200000">
            <a:off x="4823721" y="6113586"/>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38" name="直接连接符 37"/>
          <p:cNvCxnSpPr/>
          <p:nvPr/>
        </p:nvCxnSpPr>
        <p:spPr bwMode="auto">
          <a:xfrm flipV="1">
            <a:off x="5191427" y="5048763"/>
            <a:ext cx="0" cy="1399402"/>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39" name="文本框 38"/>
          <p:cNvSpPr txBox="1"/>
          <p:nvPr/>
        </p:nvSpPr>
        <p:spPr>
          <a:xfrm rot="16200000">
            <a:off x="2080675" y="4650084"/>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40" name="直接连接符 39"/>
          <p:cNvCxnSpPr/>
          <p:nvPr/>
        </p:nvCxnSpPr>
        <p:spPr bwMode="auto">
          <a:xfrm flipV="1">
            <a:off x="2438400" y="4543164"/>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1" name="直接连接符 40"/>
          <p:cNvCxnSpPr/>
          <p:nvPr/>
        </p:nvCxnSpPr>
        <p:spPr bwMode="auto">
          <a:xfrm flipV="1">
            <a:off x="2971800" y="4591563"/>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42" name="文本框 41"/>
          <p:cNvSpPr txBox="1"/>
          <p:nvPr/>
        </p:nvSpPr>
        <p:spPr>
          <a:xfrm rot="16200000">
            <a:off x="2857503" y="4667368"/>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43" name="直接连接符 42"/>
          <p:cNvCxnSpPr/>
          <p:nvPr/>
        </p:nvCxnSpPr>
        <p:spPr bwMode="auto">
          <a:xfrm flipV="1">
            <a:off x="2971800" y="5647270"/>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4" name="直接连接符 43"/>
          <p:cNvCxnSpPr/>
          <p:nvPr/>
        </p:nvCxnSpPr>
        <p:spPr bwMode="auto">
          <a:xfrm flipV="1">
            <a:off x="2438400" y="5692780"/>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46" name="文本框 45"/>
          <p:cNvSpPr txBox="1"/>
          <p:nvPr/>
        </p:nvSpPr>
        <p:spPr>
          <a:xfrm rot="16200000">
            <a:off x="2080676" y="5755027"/>
            <a:ext cx="490840" cy="276999"/>
          </a:xfrm>
          <a:prstGeom prst="rect">
            <a:avLst/>
          </a:prstGeom>
          <a:noFill/>
        </p:spPr>
        <p:txBody>
          <a:bodyPr wrap="none" rtlCol="0">
            <a:spAutoFit/>
          </a:bodyPr>
          <a:lstStyle/>
          <a:p>
            <a:r>
              <a:rPr lang="en-US" altLang="zh-CN" dirty="0" smtClean="0"/>
              <a:t>SIFS</a:t>
            </a:r>
            <a:endParaRPr lang="zh-CN" altLang="en-US" dirty="0"/>
          </a:p>
        </p:txBody>
      </p:sp>
      <p:sp>
        <p:nvSpPr>
          <p:cNvPr id="52" name="文本框 51"/>
          <p:cNvSpPr txBox="1"/>
          <p:nvPr/>
        </p:nvSpPr>
        <p:spPr>
          <a:xfrm rot="16200000">
            <a:off x="2841881" y="5755027"/>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55" name="直接连接符 54"/>
          <p:cNvCxnSpPr/>
          <p:nvPr/>
        </p:nvCxnSpPr>
        <p:spPr bwMode="auto">
          <a:xfrm flipV="1">
            <a:off x="4344988" y="4591563"/>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56" name="文本框 55"/>
          <p:cNvSpPr txBox="1"/>
          <p:nvPr/>
        </p:nvSpPr>
        <p:spPr>
          <a:xfrm rot="16200000">
            <a:off x="3973830" y="4681927"/>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65" name="直接连接符 64"/>
          <p:cNvCxnSpPr/>
          <p:nvPr/>
        </p:nvCxnSpPr>
        <p:spPr bwMode="auto">
          <a:xfrm flipV="1">
            <a:off x="4344988" y="5692780"/>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66" name="文本框 65"/>
          <p:cNvSpPr txBox="1"/>
          <p:nvPr/>
        </p:nvSpPr>
        <p:spPr>
          <a:xfrm rot="16200000">
            <a:off x="3979761" y="5761854"/>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67" name="直接连接符 66"/>
          <p:cNvCxnSpPr/>
          <p:nvPr/>
        </p:nvCxnSpPr>
        <p:spPr bwMode="auto">
          <a:xfrm flipV="1">
            <a:off x="6326191" y="4591563"/>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68" name="文本框 67"/>
          <p:cNvSpPr txBox="1"/>
          <p:nvPr/>
        </p:nvSpPr>
        <p:spPr>
          <a:xfrm rot="16200000">
            <a:off x="5965677" y="4681927"/>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69" name="直接连接符 68"/>
          <p:cNvCxnSpPr/>
          <p:nvPr/>
        </p:nvCxnSpPr>
        <p:spPr bwMode="auto">
          <a:xfrm flipV="1">
            <a:off x="6326191" y="5653152"/>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70" name="文本框 69"/>
          <p:cNvSpPr txBox="1"/>
          <p:nvPr/>
        </p:nvSpPr>
        <p:spPr>
          <a:xfrm rot="16200000">
            <a:off x="5966269" y="5737371"/>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1" name="文本框 70"/>
          <p:cNvSpPr txBox="1"/>
          <p:nvPr/>
        </p:nvSpPr>
        <p:spPr>
          <a:xfrm>
            <a:off x="770049" y="4650859"/>
            <a:ext cx="457176" cy="276999"/>
          </a:xfrm>
          <a:prstGeom prst="rect">
            <a:avLst/>
          </a:prstGeom>
          <a:noFill/>
        </p:spPr>
        <p:txBody>
          <a:bodyPr wrap="none" rtlCol="0">
            <a:spAutoFit/>
          </a:bodyPr>
          <a:lstStyle/>
          <a:p>
            <a:r>
              <a:rPr lang="en-US" altLang="zh-CN" dirty="0" smtClean="0"/>
              <a:t>AP1</a:t>
            </a:r>
            <a:endParaRPr lang="zh-CN" altLang="en-US" dirty="0"/>
          </a:p>
        </p:txBody>
      </p:sp>
      <p:sp>
        <p:nvSpPr>
          <p:cNvPr id="72" name="文本框 71"/>
          <p:cNvSpPr txBox="1"/>
          <p:nvPr/>
        </p:nvSpPr>
        <p:spPr>
          <a:xfrm>
            <a:off x="744402" y="5771491"/>
            <a:ext cx="457176" cy="276999"/>
          </a:xfrm>
          <a:prstGeom prst="rect">
            <a:avLst/>
          </a:prstGeom>
          <a:noFill/>
        </p:spPr>
        <p:txBody>
          <a:bodyPr wrap="none" rtlCol="0">
            <a:spAutoFit/>
          </a:bodyPr>
          <a:lstStyle/>
          <a:p>
            <a:r>
              <a:rPr lang="en-US" altLang="zh-CN" dirty="0" smtClean="0"/>
              <a:t>AP2</a:t>
            </a:r>
            <a:endParaRPr lang="zh-CN" altLang="en-US" dirty="0"/>
          </a:p>
        </p:txBody>
      </p:sp>
      <p:sp>
        <p:nvSpPr>
          <p:cNvPr id="73" name="文本框 72"/>
          <p:cNvSpPr txBox="1"/>
          <p:nvPr/>
        </p:nvSpPr>
        <p:spPr>
          <a:xfrm>
            <a:off x="7225262" y="5091927"/>
            <a:ext cx="539443" cy="276999"/>
          </a:xfrm>
          <a:prstGeom prst="rect">
            <a:avLst/>
          </a:prstGeom>
          <a:noFill/>
        </p:spPr>
        <p:txBody>
          <a:bodyPr wrap="none" rtlCol="0">
            <a:spAutoFit/>
          </a:bodyPr>
          <a:lstStyle/>
          <a:p>
            <a:r>
              <a:rPr lang="en-US" altLang="zh-CN" dirty="0" smtClean="0"/>
              <a:t>STA1</a:t>
            </a:r>
            <a:endParaRPr lang="zh-CN" altLang="en-US" dirty="0"/>
          </a:p>
        </p:txBody>
      </p:sp>
      <p:sp>
        <p:nvSpPr>
          <p:cNvPr id="74" name="文本框 73"/>
          <p:cNvSpPr txBox="1"/>
          <p:nvPr/>
        </p:nvSpPr>
        <p:spPr>
          <a:xfrm>
            <a:off x="7225261" y="6211977"/>
            <a:ext cx="539443" cy="276999"/>
          </a:xfrm>
          <a:prstGeom prst="rect">
            <a:avLst/>
          </a:prstGeom>
          <a:noFill/>
        </p:spPr>
        <p:txBody>
          <a:bodyPr wrap="none" rtlCol="0">
            <a:spAutoFit/>
          </a:bodyPr>
          <a:lstStyle/>
          <a:p>
            <a:r>
              <a:rPr lang="en-US" altLang="zh-CN" dirty="0" smtClean="0"/>
              <a:t>STA2</a:t>
            </a:r>
            <a:endParaRPr lang="zh-CN" altLang="en-US" dirty="0"/>
          </a:p>
        </p:txBody>
      </p:sp>
      <p:sp>
        <p:nvSpPr>
          <p:cNvPr id="76" name="矩形 75"/>
          <p:cNvSpPr/>
          <p:nvPr/>
        </p:nvSpPr>
        <p:spPr bwMode="auto">
          <a:xfrm>
            <a:off x="1435644" y="5778370"/>
            <a:ext cx="774156"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PPDU20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77" name="矩形 76"/>
          <p:cNvSpPr/>
          <p:nvPr/>
        </p:nvSpPr>
        <p:spPr bwMode="auto">
          <a:xfrm>
            <a:off x="2438400" y="4998313"/>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BA10</a:t>
            </a:r>
            <a:endParaRPr kumimoji="0" lang="zh-CN" altLang="en-US" sz="1100" b="0" i="0" u="none" strike="noStrike" cap="none" normalizeH="0" baseline="0" dirty="0" smtClean="0">
              <a:ln>
                <a:noFill/>
              </a:ln>
              <a:solidFill>
                <a:schemeClr val="tx1"/>
              </a:solidFill>
              <a:effectLst/>
            </a:endParaRPr>
          </a:p>
        </p:txBody>
      </p:sp>
      <p:sp>
        <p:nvSpPr>
          <p:cNvPr id="78" name="矩形 77"/>
          <p:cNvSpPr/>
          <p:nvPr/>
        </p:nvSpPr>
        <p:spPr bwMode="auto">
          <a:xfrm>
            <a:off x="2438400" y="6100355"/>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BA20</a:t>
            </a:r>
            <a:endParaRPr kumimoji="0" lang="zh-CN" altLang="en-US" sz="1100" b="0" i="0" u="none" strike="noStrike" cap="none" normalizeH="0" baseline="0" dirty="0" smtClean="0">
              <a:ln>
                <a:noFill/>
              </a:ln>
              <a:solidFill>
                <a:schemeClr val="tx1"/>
              </a:solidFill>
              <a:effectLst/>
            </a:endParaRPr>
          </a:p>
        </p:txBody>
      </p:sp>
      <p:sp>
        <p:nvSpPr>
          <p:cNvPr id="79" name="矩形 78"/>
          <p:cNvSpPr/>
          <p:nvPr/>
        </p:nvSpPr>
        <p:spPr bwMode="auto">
          <a:xfrm>
            <a:off x="1318383" y="4685507"/>
            <a:ext cx="891417"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PPDU10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8784024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828800"/>
            <a:ext cx="7772400" cy="4646613"/>
          </a:xfrm>
        </p:spPr>
        <p:txBody>
          <a:bodyPr/>
          <a:lstStyle/>
          <a:p>
            <a:pPr>
              <a:spcBef>
                <a:spcPts val="600"/>
              </a:spcBef>
            </a:pPr>
            <a:r>
              <a:rPr lang="en-US" altLang="zh-CN" sz="1800" dirty="0" smtClean="0">
                <a:latin typeface="Times New Roman" panose="02020603050405020304" pitchFamily="18" charset="0"/>
                <a:ea typeface="楷体_GB2312" pitchFamily="49" charset="-122"/>
              </a:rPr>
              <a:t>If the delay of cross link information exchange is longer than BA + SIFS, when no </a:t>
            </a:r>
            <a:r>
              <a:rPr lang="en-US" altLang="zh-CN" sz="1800" dirty="0">
                <a:latin typeface="Times New Roman" panose="02020603050405020304" pitchFamily="18" charset="0"/>
                <a:ea typeface="楷体_GB2312" pitchFamily="49" charset="-122"/>
              </a:rPr>
              <a:t>PHY-</a:t>
            </a:r>
            <a:r>
              <a:rPr lang="en-US" altLang="zh-CN" sz="1800" dirty="0" err="1"/>
              <a:t>RXSTART.indication</a:t>
            </a:r>
            <a:r>
              <a:rPr lang="en-US" altLang="zh-CN" sz="1800" dirty="0"/>
              <a:t> of </a:t>
            </a:r>
            <a:r>
              <a:rPr lang="en-US" altLang="zh-CN" sz="1800" dirty="0" smtClean="0"/>
              <a:t>BA21 is received in link2, AP2 can not know the receive status of BA11 at BA+ SIFS time;</a:t>
            </a:r>
            <a:endParaRPr lang="en-US" altLang="zh-CN" sz="1400" dirty="0" smtClean="0"/>
          </a:p>
          <a:p>
            <a:pPr>
              <a:spcBef>
                <a:spcPts val="600"/>
              </a:spcBef>
            </a:pPr>
            <a:r>
              <a:rPr lang="en-US" altLang="zh-CN" sz="1800" dirty="0" smtClean="0">
                <a:latin typeface="Times New Roman" panose="02020603050405020304" pitchFamily="18" charset="0"/>
                <a:ea typeface="楷体_GB2312" pitchFamily="49" charset="-122"/>
              </a:rPr>
              <a:t>Same situation happens in link1;</a:t>
            </a:r>
          </a:p>
          <a:p>
            <a:pPr>
              <a:spcBef>
                <a:spcPts val="600"/>
              </a:spcBef>
            </a:pPr>
            <a:r>
              <a:rPr lang="en-US" altLang="zh-CN" sz="1800" dirty="0" smtClean="0">
                <a:latin typeface="Times New Roman" panose="02020603050405020304" pitchFamily="18" charset="0"/>
                <a:ea typeface="楷体_GB2312" pitchFamily="49" charset="-122"/>
              </a:rPr>
              <a:t>So when none of </a:t>
            </a:r>
            <a:r>
              <a:rPr lang="en-US" altLang="zh-CN" sz="1800" dirty="0"/>
              <a:t>RXSTART indication of BA21 </a:t>
            </a:r>
            <a:r>
              <a:rPr lang="en-US" altLang="zh-CN" sz="1800" dirty="0" smtClean="0"/>
              <a:t>and BA11 is received,</a:t>
            </a:r>
            <a:r>
              <a:rPr lang="en-US" altLang="zh-CN" sz="1800" dirty="0" smtClean="0">
                <a:latin typeface="Times New Roman" panose="02020603050405020304" pitchFamily="18" charset="0"/>
                <a:ea typeface="楷体_GB2312" pitchFamily="49" charset="-122"/>
              </a:rPr>
              <a:t> AP1 and AP2 will transmit PPDU11’ and PPDU21’ after expected BA time (or BA+ SIFS)</a:t>
            </a:r>
          </a:p>
          <a:p>
            <a:pPr marL="457200" lvl="1" indent="0">
              <a:spcBef>
                <a:spcPts val="600"/>
              </a:spcBef>
              <a:buNone/>
            </a:pPr>
            <a:endParaRPr lang="en-US" altLang="zh-CN" sz="1400" dirty="0">
              <a:latin typeface="Times New Roman" panose="02020603050405020304" pitchFamily="18" charset="0"/>
              <a:ea typeface="楷体_GB2312" pitchFamily="49" charset="-122"/>
            </a:endParaRPr>
          </a:p>
          <a:p>
            <a:pPr>
              <a:spcBef>
                <a:spcPts val="600"/>
              </a:spcBef>
            </a:pPr>
            <a:endParaRPr lang="en-US" sz="1800" dirty="0">
              <a:latin typeface="Times New Roman" panose="02020603050405020304" pitchFamily="18" charset="0"/>
              <a:ea typeface="楷体_GB2312" pitchFamily="49" charset="-122"/>
            </a:endParaRPr>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11</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altLang="zh-CN" dirty="0"/>
              <a:t>Error Recovery with Delayed Cross Link Exchange</a:t>
            </a:r>
            <a:endParaRPr lang="en-US" dirty="0"/>
          </a:p>
        </p:txBody>
      </p:sp>
      <p:sp>
        <p:nvSpPr>
          <p:cNvPr id="8"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cxnSp>
        <p:nvCxnSpPr>
          <p:cNvPr id="45" name="直接连接符 44"/>
          <p:cNvCxnSpPr/>
          <p:nvPr/>
        </p:nvCxnSpPr>
        <p:spPr bwMode="auto">
          <a:xfrm>
            <a:off x="1219200" y="4876800"/>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7" name="文本框 46"/>
          <p:cNvSpPr txBox="1"/>
          <p:nvPr/>
        </p:nvSpPr>
        <p:spPr>
          <a:xfrm>
            <a:off x="381000" y="4648200"/>
            <a:ext cx="502061" cy="276999"/>
          </a:xfrm>
          <a:prstGeom prst="rect">
            <a:avLst/>
          </a:prstGeom>
          <a:noFill/>
        </p:spPr>
        <p:txBody>
          <a:bodyPr wrap="none" rtlCol="0">
            <a:spAutoFit/>
          </a:bodyPr>
          <a:lstStyle/>
          <a:p>
            <a:r>
              <a:rPr lang="en-US" altLang="zh-CN" dirty="0" smtClean="0"/>
              <a:t>link1</a:t>
            </a:r>
            <a:endParaRPr lang="zh-CN" altLang="en-US" dirty="0"/>
          </a:p>
        </p:txBody>
      </p:sp>
      <p:sp>
        <p:nvSpPr>
          <p:cNvPr id="49" name="矩形 48"/>
          <p:cNvSpPr/>
          <p:nvPr/>
        </p:nvSpPr>
        <p:spPr bwMode="auto">
          <a:xfrm>
            <a:off x="2438400" y="4888043"/>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C</a:t>
            </a:r>
            <a:r>
              <a:rPr kumimoji="0" lang="en-US" altLang="zh-CN" sz="1200" b="0" i="0" u="none" strike="noStrike" cap="none" normalizeH="0" baseline="0" dirty="0" smtClean="0">
                <a:ln>
                  <a:noFill/>
                </a:ln>
                <a:solidFill>
                  <a:schemeClr val="tx1"/>
                </a:solidFill>
                <a:effectLst/>
                <a:latin typeface="Times New Roman" pitchFamily="18" charset="0"/>
              </a:rPr>
              <a:t>TS</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0" name="矩形 49"/>
          <p:cNvSpPr/>
          <p:nvPr/>
        </p:nvSpPr>
        <p:spPr bwMode="auto">
          <a:xfrm>
            <a:off x="3201986" y="4533106"/>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1" name="矩形 50"/>
          <p:cNvSpPr/>
          <p:nvPr/>
        </p:nvSpPr>
        <p:spPr bwMode="auto">
          <a:xfrm>
            <a:off x="4344988" y="4876800"/>
            <a:ext cx="608012" cy="343694"/>
          </a:xfrm>
          <a:prstGeom prst="rect">
            <a:avLst/>
          </a:prstGeom>
          <a:solidFill>
            <a:schemeClr val="bg1"/>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3" name="矩形 52"/>
          <p:cNvSpPr/>
          <p:nvPr/>
        </p:nvSpPr>
        <p:spPr bwMode="auto">
          <a:xfrm>
            <a:off x="5183189" y="4533106"/>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PPDU11</a:t>
            </a:r>
            <a:r>
              <a:rPr lang="en-US" altLang="zh-CN" dirty="0" smtClean="0"/>
              <a:t>’</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4" name="矩形 53"/>
          <p:cNvSpPr/>
          <p:nvPr/>
        </p:nvSpPr>
        <p:spPr bwMode="auto">
          <a:xfrm>
            <a:off x="6326191" y="4876800"/>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cxnSp>
        <p:nvCxnSpPr>
          <p:cNvPr id="57" name="直接连接符 56"/>
          <p:cNvCxnSpPr/>
          <p:nvPr/>
        </p:nvCxnSpPr>
        <p:spPr bwMode="auto">
          <a:xfrm>
            <a:off x="1219200" y="5969663"/>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8" name="文本框 57"/>
          <p:cNvSpPr txBox="1"/>
          <p:nvPr/>
        </p:nvSpPr>
        <p:spPr>
          <a:xfrm>
            <a:off x="381000" y="5741063"/>
            <a:ext cx="502061" cy="276999"/>
          </a:xfrm>
          <a:prstGeom prst="rect">
            <a:avLst/>
          </a:prstGeom>
          <a:noFill/>
        </p:spPr>
        <p:txBody>
          <a:bodyPr wrap="none" rtlCol="0">
            <a:spAutoFit/>
          </a:bodyPr>
          <a:lstStyle/>
          <a:p>
            <a:r>
              <a:rPr lang="en-US" altLang="zh-CN" dirty="0" smtClean="0"/>
              <a:t>link2</a:t>
            </a:r>
            <a:endParaRPr lang="zh-CN" altLang="en-US" dirty="0"/>
          </a:p>
        </p:txBody>
      </p:sp>
      <p:sp>
        <p:nvSpPr>
          <p:cNvPr id="60" name="矩形 59"/>
          <p:cNvSpPr/>
          <p:nvPr/>
        </p:nvSpPr>
        <p:spPr bwMode="auto">
          <a:xfrm>
            <a:off x="2438400" y="5980906"/>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C</a:t>
            </a:r>
            <a:r>
              <a:rPr kumimoji="0" lang="en-US" altLang="zh-CN" sz="1200" b="0" i="0" u="none" strike="noStrike" cap="none" normalizeH="0" baseline="0" dirty="0" smtClean="0">
                <a:ln>
                  <a:noFill/>
                </a:ln>
                <a:solidFill>
                  <a:schemeClr val="tx1"/>
                </a:solidFill>
                <a:effectLst/>
                <a:latin typeface="Times New Roman" pitchFamily="18" charset="0"/>
              </a:rPr>
              <a:t>TS</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1" name="矩形 60"/>
          <p:cNvSpPr/>
          <p:nvPr/>
        </p:nvSpPr>
        <p:spPr bwMode="auto">
          <a:xfrm>
            <a:off x="3201986" y="5625969"/>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2" name="矩形 61"/>
          <p:cNvSpPr/>
          <p:nvPr/>
        </p:nvSpPr>
        <p:spPr bwMode="auto">
          <a:xfrm>
            <a:off x="4344988" y="5969663"/>
            <a:ext cx="608012" cy="343694"/>
          </a:xfrm>
          <a:prstGeom prst="rect">
            <a:avLst/>
          </a:prstGeom>
          <a:solidFill>
            <a:schemeClr val="bg1"/>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3" name="矩形 62"/>
          <p:cNvSpPr/>
          <p:nvPr/>
        </p:nvSpPr>
        <p:spPr bwMode="auto">
          <a:xfrm>
            <a:off x="5196932" y="5625969"/>
            <a:ext cx="899070"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PPDU21</a:t>
            </a:r>
            <a:r>
              <a:rPr lang="en-US" altLang="zh-CN" dirty="0" smtClean="0"/>
              <a:t>’</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4" name="矩形 63"/>
          <p:cNvSpPr/>
          <p:nvPr/>
        </p:nvSpPr>
        <p:spPr bwMode="auto">
          <a:xfrm>
            <a:off x="6326191" y="5969663"/>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36" name="文本框 35"/>
          <p:cNvSpPr txBox="1"/>
          <p:nvPr/>
        </p:nvSpPr>
        <p:spPr>
          <a:xfrm rot="16200000">
            <a:off x="2080675" y="4526520"/>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19" name="直接连接符 18"/>
          <p:cNvCxnSpPr/>
          <p:nvPr/>
        </p:nvCxnSpPr>
        <p:spPr bwMode="auto">
          <a:xfrm flipV="1">
            <a:off x="2438400" y="4419600"/>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9" name="直接连接符 38"/>
          <p:cNvCxnSpPr/>
          <p:nvPr/>
        </p:nvCxnSpPr>
        <p:spPr bwMode="auto">
          <a:xfrm flipV="1">
            <a:off x="2971800"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0" name="直接连接符 39"/>
          <p:cNvCxnSpPr/>
          <p:nvPr/>
        </p:nvCxnSpPr>
        <p:spPr bwMode="auto">
          <a:xfrm flipV="1">
            <a:off x="2971800" y="5523706"/>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1" name="直接连接符 40"/>
          <p:cNvCxnSpPr/>
          <p:nvPr/>
        </p:nvCxnSpPr>
        <p:spPr bwMode="auto">
          <a:xfrm flipV="1">
            <a:off x="2438400" y="5569216"/>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2" name="直接连接符 41"/>
          <p:cNvCxnSpPr/>
          <p:nvPr/>
        </p:nvCxnSpPr>
        <p:spPr bwMode="auto">
          <a:xfrm flipV="1">
            <a:off x="4344988"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3" name="直接连接符 42"/>
          <p:cNvCxnSpPr/>
          <p:nvPr/>
        </p:nvCxnSpPr>
        <p:spPr bwMode="auto">
          <a:xfrm flipV="1">
            <a:off x="4885944"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4" name="直接连接符 43"/>
          <p:cNvCxnSpPr/>
          <p:nvPr/>
        </p:nvCxnSpPr>
        <p:spPr bwMode="auto">
          <a:xfrm flipV="1">
            <a:off x="6326191"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6" name="直接连接符 45"/>
          <p:cNvCxnSpPr/>
          <p:nvPr/>
        </p:nvCxnSpPr>
        <p:spPr bwMode="auto">
          <a:xfrm flipV="1">
            <a:off x="4344988" y="5569216"/>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52" name="直接连接符 51"/>
          <p:cNvCxnSpPr/>
          <p:nvPr/>
        </p:nvCxnSpPr>
        <p:spPr bwMode="auto">
          <a:xfrm flipV="1">
            <a:off x="4892040" y="5558183"/>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55" name="直接连接符 54"/>
          <p:cNvCxnSpPr/>
          <p:nvPr/>
        </p:nvCxnSpPr>
        <p:spPr bwMode="auto">
          <a:xfrm flipH="1" flipV="1">
            <a:off x="5183189" y="4468000"/>
            <a:ext cx="13743" cy="1157969"/>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56" name="直接连接符 55"/>
          <p:cNvCxnSpPr/>
          <p:nvPr/>
        </p:nvCxnSpPr>
        <p:spPr bwMode="auto">
          <a:xfrm flipV="1">
            <a:off x="6097591" y="4844582"/>
            <a:ext cx="0" cy="942201"/>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65" name="直接连接符 64"/>
          <p:cNvCxnSpPr/>
          <p:nvPr/>
        </p:nvCxnSpPr>
        <p:spPr bwMode="auto">
          <a:xfrm flipV="1">
            <a:off x="6326191" y="5529588"/>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66" name="文本框 65"/>
          <p:cNvSpPr txBox="1"/>
          <p:nvPr/>
        </p:nvSpPr>
        <p:spPr>
          <a:xfrm rot="16200000">
            <a:off x="2857503" y="4543804"/>
            <a:ext cx="490840" cy="276999"/>
          </a:xfrm>
          <a:prstGeom prst="rect">
            <a:avLst/>
          </a:prstGeom>
          <a:noFill/>
        </p:spPr>
        <p:txBody>
          <a:bodyPr wrap="none" rtlCol="0">
            <a:spAutoFit/>
          </a:bodyPr>
          <a:lstStyle/>
          <a:p>
            <a:r>
              <a:rPr lang="en-US" altLang="zh-CN" dirty="0" smtClean="0"/>
              <a:t>SIFS</a:t>
            </a:r>
            <a:endParaRPr lang="zh-CN" altLang="en-US" dirty="0"/>
          </a:p>
        </p:txBody>
      </p:sp>
      <p:sp>
        <p:nvSpPr>
          <p:cNvPr id="67" name="文本框 66"/>
          <p:cNvSpPr txBox="1"/>
          <p:nvPr/>
        </p:nvSpPr>
        <p:spPr>
          <a:xfrm rot="16200000">
            <a:off x="3973830" y="4558363"/>
            <a:ext cx="490840" cy="276999"/>
          </a:xfrm>
          <a:prstGeom prst="rect">
            <a:avLst/>
          </a:prstGeom>
          <a:noFill/>
        </p:spPr>
        <p:txBody>
          <a:bodyPr wrap="none" rtlCol="0">
            <a:spAutoFit/>
          </a:bodyPr>
          <a:lstStyle/>
          <a:p>
            <a:r>
              <a:rPr lang="en-US" altLang="zh-CN" dirty="0" smtClean="0"/>
              <a:t>SIFS</a:t>
            </a:r>
            <a:endParaRPr lang="zh-CN" altLang="en-US" dirty="0"/>
          </a:p>
        </p:txBody>
      </p:sp>
      <p:sp>
        <p:nvSpPr>
          <p:cNvPr id="68" name="文本框 67"/>
          <p:cNvSpPr txBox="1"/>
          <p:nvPr/>
        </p:nvSpPr>
        <p:spPr>
          <a:xfrm rot="16200000">
            <a:off x="4813012" y="4558363"/>
            <a:ext cx="490840" cy="276999"/>
          </a:xfrm>
          <a:prstGeom prst="rect">
            <a:avLst/>
          </a:prstGeom>
          <a:noFill/>
        </p:spPr>
        <p:txBody>
          <a:bodyPr wrap="none" rtlCol="0">
            <a:spAutoFit/>
          </a:bodyPr>
          <a:lstStyle/>
          <a:p>
            <a:r>
              <a:rPr lang="en-US" altLang="zh-CN" dirty="0"/>
              <a:t>P</a:t>
            </a:r>
            <a:r>
              <a:rPr lang="en-US" altLang="zh-CN" dirty="0" smtClean="0"/>
              <a:t>IFS</a:t>
            </a:r>
            <a:endParaRPr lang="zh-CN" altLang="en-US" dirty="0"/>
          </a:p>
        </p:txBody>
      </p:sp>
      <p:sp>
        <p:nvSpPr>
          <p:cNvPr id="69" name="文本框 68"/>
          <p:cNvSpPr txBox="1"/>
          <p:nvPr/>
        </p:nvSpPr>
        <p:spPr>
          <a:xfrm rot="16200000">
            <a:off x="5965677" y="4558363"/>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0" name="文本框 69"/>
          <p:cNvSpPr txBox="1"/>
          <p:nvPr/>
        </p:nvSpPr>
        <p:spPr>
          <a:xfrm rot="16200000">
            <a:off x="2080676" y="5631463"/>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1" name="文本框 70"/>
          <p:cNvSpPr txBox="1"/>
          <p:nvPr/>
        </p:nvSpPr>
        <p:spPr>
          <a:xfrm rot="16200000">
            <a:off x="2841881" y="5631463"/>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2" name="文本框 71"/>
          <p:cNvSpPr txBox="1"/>
          <p:nvPr/>
        </p:nvSpPr>
        <p:spPr>
          <a:xfrm rot="16200000">
            <a:off x="3979761" y="5638290"/>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3" name="文本框 72"/>
          <p:cNvSpPr txBox="1"/>
          <p:nvPr/>
        </p:nvSpPr>
        <p:spPr>
          <a:xfrm rot="16200000">
            <a:off x="5966269" y="5613807"/>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4" name="文本框 73"/>
          <p:cNvSpPr txBox="1"/>
          <p:nvPr/>
        </p:nvSpPr>
        <p:spPr>
          <a:xfrm rot="16200000">
            <a:off x="4828389" y="5623795"/>
            <a:ext cx="490840" cy="276999"/>
          </a:xfrm>
          <a:prstGeom prst="rect">
            <a:avLst/>
          </a:prstGeom>
          <a:noFill/>
        </p:spPr>
        <p:txBody>
          <a:bodyPr wrap="none" rtlCol="0">
            <a:spAutoFit/>
          </a:bodyPr>
          <a:lstStyle/>
          <a:p>
            <a:r>
              <a:rPr lang="en-US" altLang="zh-CN" dirty="0"/>
              <a:t>P</a:t>
            </a:r>
            <a:r>
              <a:rPr lang="en-US" altLang="zh-CN" dirty="0" smtClean="0"/>
              <a:t>IFS</a:t>
            </a:r>
            <a:endParaRPr lang="zh-CN" altLang="en-US" dirty="0"/>
          </a:p>
        </p:txBody>
      </p:sp>
      <p:cxnSp>
        <p:nvCxnSpPr>
          <p:cNvPr id="75" name="Straight Connector 64">
            <a:extLst>
              <a:ext uri="{FF2B5EF4-FFF2-40B4-BE49-F238E27FC236}">
                <a16:creationId xmlns="" xmlns:a16="http://schemas.microsoft.com/office/drawing/2014/main" id="{BF2BA2F7-DE55-482F-8E5A-169D54D7E4CD}"/>
              </a:ext>
            </a:extLst>
          </p:cNvPr>
          <p:cNvCxnSpPr>
            <a:cxnSpLocks/>
          </p:cNvCxnSpPr>
          <p:nvPr/>
        </p:nvCxnSpPr>
        <p:spPr bwMode="auto">
          <a:xfrm flipH="1" flipV="1">
            <a:off x="3213904" y="4540896"/>
            <a:ext cx="900895" cy="335902"/>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76" name="Straight Connector 63">
            <a:extLst>
              <a:ext uri="{FF2B5EF4-FFF2-40B4-BE49-F238E27FC236}">
                <a16:creationId xmlns="" xmlns:a16="http://schemas.microsoft.com/office/drawing/2014/main" id="{E33A5270-081D-439D-81ED-5BE0C5827D96}"/>
              </a:ext>
            </a:extLst>
          </p:cNvPr>
          <p:cNvCxnSpPr>
            <a:cxnSpLocks/>
          </p:cNvCxnSpPr>
          <p:nvPr/>
        </p:nvCxnSpPr>
        <p:spPr bwMode="auto">
          <a:xfrm flipH="1">
            <a:off x="3212315" y="4558551"/>
            <a:ext cx="902484" cy="318248"/>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77" name="Straight Connector 64">
            <a:extLst>
              <a:ext uri="{FF2B5EF4-FFF2-40B4-BE49-F238E27FC236}">
                <a16:creationId xmlns="" xmlns:a16="http://schemas.microsoft.com/office/drawing/2014/main" id="{BF2BA2F7-DE55-482F-8E5A-169D54D7E4CD}"/>
              </a:ext>
            </a:extLst>
          </p:cNvPr>
          <p:cNvCxnSpPr>
            <a:cxnSpLocks/>
          </p:cNvCxnSpPr>
          <p:nvPr/>
        </p:nvCxnSpPr>
        <p:spPr bwMode="auto">
          <a:xfrm flipH="1" flipV="1">
            <a:off x="3201989" y="5629656"/>
            <a:ext cx="900895" cy="335902"/>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78" name="Straight Connector 63">
            <a:extLst>
              <a:ext uri="{FF2B5EF4-FFF2-40B4-BE49-F238E27FC236}">
                <a16:creationId xmlns="" xmlns:a16="http://schemas.microsoft.com/office/drawing/2014/main" id="{E33A5270-081D-439D-81ED-5BE0C5827D96}"/>
              </a:ext>
            </a:extLst>
          </p:cNvPr>
          <p:cNvCxnSpPr>
            <a:cxnSpLocks/>
          </p:cNvCxnSpPr>
          <p:nvPr/>
        </p:nvCxnSpPr>
        <p:spPr bwMode="auto">
          <a:xfrm flipH="1">
            <a:off x="3200400" y="5647311"/>
            <a:ext cx="902484" cy="318248"/>
          </a:xfrm>
          <a:prstGeom prst="line">
            <a:avLst/>
          </a:prstGeom>
          <a:solidFill>
            <a:schemeClr val="accent1"/>
          </a:solidFill>
          <a:ln w="15875" cap="flat" cmpd="sng" algn="ctr">
            <a:solidFill>
              <a:srgbClr val="FF0000"/>
            </a:solidFill>
            <a:prstDash val="solid"/>
            <a:round/>
            <a:headEnd type="none" w="med" len="med"/>
            <a:tailEnd type="none" w="med" len="med"/>
          </a:ln>
          <a:effectLst/>
        </p:spPr>
      </p:cxnSp>
      <p:sp>
        <p:nvSpPr>
          <p:cNvPr id="79" name="文本框 78"/>
          <p:cNvSpPr txBox="1"/>
          <p:nvPr/>
        </p:nvSpPr>
        <p:spPr>
          <a:xfrm>
            <a:off x="770049" y="4498459"/>
            <a:ext cx="457176" cy="276999"/>
          </a:xfrm>
          <a:prstGeom prst="rect">
            <a:avLst/>
          </a:prstGeom>
          <a:noFill/>
        </p:spPr>
        <p:txBody>
          <a:bodyPr wrap="none" rtlCol="0">
            <a:spAutoFit/>
          </a:bodyPr>
          <a:lstStyle/>
          <a:p>
            <a:r>
              <a:rPr lang="en-US" altLang="zh-CN" dirty="0" smtClean="0"/>
              <a:t>AP1</a:t>
            </a:r>
            <a:endParaRPr lang="zh-CN" altLang="en-US" dirty="0"/>
          </a:p>
        </p:txBody>
      </p:sp>
      <p:sp>
        <p:nvSpPr>
          <p:cNvPr id="80" name="文本框 79"/>
          <p:cNvSpPr txBox="1"/>
          <p:nvPr/>
        </p:nvSpPr>
        <p:spPr>
          <a:xfrm>
            <a:off x="744402" y="5619091"/>
            <a:ext cx="457176" cy="276999"/>
          </a:xfrm>
          <a:prstGeom prst="rect">
            <a:avLst/>
          </a:prstGeom>
          <a:noFill/>
        </p:spPr>
        <p:txBody>
          <a:bodyPr wrap="none" rtlCol="0">
            <a:spAutoFit/>
          </a:bodyPr>
          <a:lstStyle/>
          <a:p>
            <a:r>
              <a:rPr lang="en-US" altLang="zh-CN" dirty="0" smtClean="0"/>
              <a:t>AP2</a:t>
            </a:r>
            <a:endParaRPr lang="zh-CN" altLang="en-US" dirty="0"/>
          </a:p>
        </p:txBody>
      </p:sp>
      <p:sp>
        <p:nvSpPr>
          <p:cNvPr id="81" name="文本框 80"/>
          <p:cNvSpPr txBox="1"/>
          <p:nvPr/>
        </p:nvSpPr>
        <p:spPr>
          <a:xfrm>
            <a:off x="7225262" y="4939527"/>
            <a:ext cx="539443" cy="276999"/>
          </a:xfrm>
          <a:prstGeom prst="rect">
            <a:avLst/>
          </a:prstGeom>
          <a:noFill/>
        </p:spPr>
        <p:txBody>
          <a:bodyPr wrap="none" rtlCol="0">
            <a:spAutoFit/>
          </a:bodyPr>
          <a:lstStyle/>
          <a:p>
            <a:r>
              <a:rPr lang="en-US" altLang="zh-CN" dirty="0" smtClean="0"/>
              <a:t>STA1</a:t>
            </a:r>
            <a:endParaRPr lang="zh-CN" altLang="en-US" dirty="0"/>
          </a:p>
        </p:txBody>
      </p:sp>
      <p:sp>
        <p:nvSpPr>
          <p:cNvPr id="82" name="文本框 81"/>
          <p:cNvSpPr txBox="1"/>
          <p:nvPr/>
        </p:nvSpPr>
        <p:spPr>
          <a:xfrm>
            <a:off x="7225261" y="6059577"/>
            <a:ext cx="539443" cy="276999"/>
          </a:xfrm>
          <a:prstGeom prst="rect">
            <a:avLst/>
          </a:prstGeom>
          <a:noFill/>
        </p:spPr>
        <p:txBody>
          <a:bodyPr wrap="none" rtlCol="0">
            <a:spAutoFit/>
          </a:bodyPr>
          <a:lstStyle/>
          <a:p>
            <a:r>
              <a:rPr lang="en-US" altLang="zh-CN" dirty="0" smtClean="0"/>
              <a:t>STA2</a:t>
            </a:r>
            <a:endParaRPr lang="zh-CN" altLang="en-US" dirty="0"/>
          </a:p>
        </p:txBody>
      </p:sp>
      <p:sp>
        <p:nvSpPr>
          <p:cNvPr id="84" name="矩形 83"/>
          <p:cNvSpPr/>
          <p:nvPr/>
        </p:nvSpPr>
        <p:spPr bwMode="auto">
          <a:xfrm>
            <a:off x="1435644" y="5625970"/>
            <a:ext cx="774156"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PPDU20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85" name="矩形 84"/>
          <p:cNvSpPr/>
          <p:nvPr/>
        </p:nvSpPr>
        <p:spPr bwMode="auto">
          <a:xfrm>
            <a:off x="2438400" y="4888044"/>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BA10</a:t>
            </a:r>
            <a:endParaRPr kumimoji="0" lang="zh-CN" altLang="en-US" sz="1100" b="0" i="0" u="none" strike="noStrike" cap="none" normalizeH="0" baseline="0" dirty="0" smtClean="0">
              <a:ln>
                <a:noFill/>
              </a:ln>
              <a:solidFill>
                <a:schemeClr val="tx1"/>
              </a:solidFill>
              <a:effectLst/>
            </a:endParaRPr>
          </a:p>
        </p:txBody>
      </p:sp>
      <p:sp>
        <p:nvSpPr>
          <p:cNvPr id="86" name="矩形 85"/>
          <p:cNvSpPr/>
          <p:nvPr/>
        </p:nvSpPr>
        <p:spPr bwMode="auto">
          <a:xfrm>
            <a:off x="2438400" y="5980907"/>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BA20</a:t>
            </a:r>
            <a:endParaRPr kumimoji="0" lang="zh-CN" altLang="en-US" sz="1100" b="0" i="0" u="none" strike="noStrike" cap="none" normalizeH="0" baseline="0" dirty="0" smtClean="0">
              <a:ln>
                <a:noFill/>
              </a:ln>
              <a:solidFill>
                <a:schemeClr val="tx1"/>
              </a:solidFill>
              <a:effectLst/>
            </a:endParaRPr>
          </a:p>
        </p:txBody>
      </p:sp>
      <p:sp>
        <p:nvSpPr>
          <p:cNvPr id="87" name="矩形 86"/>
          <p:cNvSpPr/>
          <p:nvPr/>
        </p:nvSpPr>
        <p:spPr bwMode="auto">
          <a:xfrm>
            <a:off x="1318383" y="4533107"/>
            <a:ext cx="891417"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PPDU10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5050482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828800"/>
            <a:ext cx="7772400" cy="4646613"/>
          </a:xfrm>
        </p:spPr>
        <p:txBody>
          <a:bodyPr/>
          <a:lstStyle/>
          <a:p>
            <a:pPr>
              <a:spcBef>
                <a:spcPts val="600"/>
              </a:spcBef>
            </a:pPr>
            <a:r>
              <a:rPr lang="en-US" altLang="zh-CN" sz="1800" dirty="0" smtClean="0">
                <a:latin typeface="Times New Roman" panose="02020603050405020304" pitchFamily="18" charset="0"/>
                <a:ea typeface="楷体_GB2312" pitchFamily="49" charset="-122"/>
              </a:rPr>
              <a:t>When the delay of cross link information exchange is shorter than BA, each AP may get the receive status of BA on another link before the expected BA ending time;</a:t>
            </a:r>
          </a:p>
          <a:p>
            <a:pPr>
              <a:spcBef>
                <a:spcPts val="600"/>
              </a:spcBef>
            </a:pPr>
            <a:r>
              <a:rPr lang="en-US" altLang="zh-CN" sz="1800" dirty="0" smtClean="0">
                <a:latin typeface="Times New Roman" panose="02020603050405020304" pitchFamily="18" charset="0"/>
                <a:ea typeface="楷体_GB2312" pitchFamily="49" charset="-122"/>
              </a:rPr>
              <a:t>Then this AP can transmit following PPDU immediately after it received the cross link failure notification.</a:t>
            </a:r>
          </a:p>
          <a:p>
            <a:pPr marL="457200" lvl="1" indent="0">
              <a:spcBef>
                <a:spcPts val="600"/>
              </a:spcBef>
              <a:buNone/>
            </a:pPr>
            <a:endParaRPr lang="en-US" altLang="zh-CN" sz="1400" dirty="0">
              <a:latin typeface="Times New Roman" panose="02020603050405020304" pitchFamily="18" charset="0"/>
              <a:ea typeface="楷体_GB2312" pitchFamily="49" charset="-122"/>
            </a:endParaRPr>
          </a:p>
          <a:p>
            <a:pPr>
              <a:spcBef>
                <a:spcPts val="600"/>
              </a:spcBef>
            </a:pPr>
            <a:endParaRPr lang="en-US" sz="1800" dirty="0">
              <a:latin typeface="Times New Roman" panose="02020603050405020304" pitchFamily="18" charset="0"/>
              <a:ea typeface="楷体_GB2312" pitchFamily="49" charset="-122"/>
            </a:endParaRPr>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12</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altLang="zh-CN" dirty="0"/>
              <a:t>Error Recovery with Delayed Cross Link Exchange</a:t>
            </a:r>
            <a:endParaRPr lang="en-US" dirty="0"/>
          </a:p>
        </p:txBody>
      </p:sp>
      <p:sp>
        <p:nvSpPr>
          <p:cNvPr id="8"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cxnSp>
        <p:nvCxnSpPr>
          <p:cNvPr id="45" name="直接连接符 44"/>
          <p:cNvCxnSpPr/>
          <p:nvPr/>
        </p:nvCxnSpPr>
        <p:spPr bwMode="auto">
          <a:xfrm>
            <a:off x="1219200" y="4876800"/>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7" name="文本框 46"/>
          <p:cNvSpPr txBox="1"/>
          <p:nvPr/>
        </p:nvSpPr>
        <p:spPr>
          <a:xfrm>
            <a:off x="381000" y="4648200"/>
            <a:ext cx="502061" cy="276999"/>
          </a:xfrm>
          <a:prstGeom prst="rect">
            <a:avLst/>
          </a:prstGeom>
          <a:noFill/>
        </p:spPr>
        <p:txBody>
          <a:bodyPr wrap="none" rtlCol="0">
            <a:spAutoFit/>
          </a:bodyPr>
          <a:lstStyle/>
          <a:p>
            <a:r>
              <a:rPr lang="en-US" altLang="zh-CN" dirty="0" smtClean="0"/>
              <a:t>link1</a:t>
            </a:r>
            <a:endParaRPr lang="zh-CN" altLang="en-US" dirty="0"/>
          </a:p>
        </p:txBody>
      </p:sp>
      <p:sp>
        <p:nvSpPr>
          <p:cNvPr id="49" name="矩形 48"/>
          <p:cNvSpPr/>
          <p:nvPr/>
        </p:nvSpPr>
        <p:spPr bwMode="auto">
          <a:xfrm>
            <a:off x="2438400" y="4888043"/>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C</a:t>
            </a:r>
            <a:r>
              <a:rPr kumimoji="0" lang="en-US" altLang="zh-CN" sz="1200" b="0" i="0" u="none" strike="noStrike" cap="none" normalizeH="0" baseline="0" dirty="0" smtClean="0">
                <a:ln>
                  <a:noFill/>
                </a:ln>
                <a:solidFill>
                  <a:schemeClr val="tx1"/>
                </a:solidFill>
                <a:effectLst/>
                <a:latin typeface="Times New Roman" pitchFamily="18" charset="0"/>
              </a:rPr>
              <a:t>TS</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0" name="矩形 49"/>
          <p:cNvSpPr/>
          <p:nvPr/>
        </p:nvSpPr>
        <p:spPr bwMode="auto">
          <a:xfrm>
            <a:off x="3201986" y="4533106"/>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1" name="矩形 50"/>
          <p:cNvSpPr/>
          <p:nvPr/>
        </p:nvSpPr>
        <p:spPr bwMode="auto">
          <a:xfrm>
            <a:off x="4344988" y="4876800"/>
            <a:ext cx="608012" cy="343694"/>
          </a:xfrm>
          <a:prstGeom prst="rect">
            <a:avLst/>
          </a:prstGeom>
          <a:solidFill>
            <a:schemeClr val="bg1"/>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3" name="矩形 52"/>
          <p:cNvSpPr/>
          <p:nvPr/>
        </p:nvSpPr>
        <p:spPr bwMode="auto">
          <a:xfrm>
            <a:off x="4793045" y="4533106"/>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4" name="矩形 53"/>
          <p:cNvSpPr/>
          <p:nvPr/>
        </p:nvSpPr>
        <p:spPr bwMode="auto">
          <a:xfrm>
            <a:off x="5936047" y="4876800"/>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cxnSp>
        <p:nvCxnSpPr>
          <p:cNvPr id="57" name="直接连接符 56"/>
          <p:cNvCxnSpPr/>
          <p:nvPr/>
        </p:nvCxnSpPr>
        <p:spPr bwMode="auto">
          <a:xfrm>
            <a:off x="1219200" y="5969663"/>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8" name="文本框 57"/>
          <p:cNvSpPr txBox="1"/>
          <p:nvPr/>
        </p:nvSpPr>
        <p:spPr>
          <a:xfrm>
            <a:off x="381000" y="5741063"/>
            <a:ext cx="502061" cy="276999"/>
          </a:xfrm>
          <a:prstGeom prst="rect">
            <a:avLst/>
          </a:prstGeom>
          <a:noFill/>
        </p:spPr>
        <p:txBody>
          <a:bodyPr wrap="none" rtlCol="0">
            <a:spAutoFit/>
          </a:bodyPr>
          <a:lstStyle/>
          <a:p>
            <a:r>
              <a:rPr lang="en-US" altLang="zh-CN" dirty="0" smtClean="0"/>
              <a:t>link2</a:t>
            </a:r>
            <a:endParaRPr lang="zh-CN" altLang="en-US" dirty="0"/>
          </a:p>
        </p:txBody>
      </p:sp>
      <p:sp>
        <p:nvSpPr>
          <p:cNvPr id="60" name="矩形 59"/>
          <p:cNvSpPr/>
          <p:nvPr/>
        </p:nvSpPr>
        <p:spPr bwMode="auto">
          <a:xfrm>
            <a:off x="2438400" y="5980906"/>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C</a:t>
            </a:r>
            <a:r>
              <a:rPr kumimoji="0" lang="en-US" altLang="zh-CN" sz="1200" b="0" i="0" u="none" strike="noStrike" cap="none" normalizeH="0" baseline="0" dirty="0" smtClean="0">
                <a:ln>
                  <a:noFill/>
                </a:ln>
                <a:solidFill>
                  <a:schemeClr val="tx1"/>
                </a:solidFill>
                <a:effectLst/>
                <a:latin typeface="Times New Roman" pitchFamily="18" charset="0"/>
              </a:rPr>
              <a:t>TS</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1" name="矩形 60"/>
          <p:cNvSpPr/>
          <p:nvPr/>
        </p:nvSpPr>
        <p:spPr bwMode="auto">
          <a:xfrm>
            <a:off x="3201986" y="5625969"/>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2" name="矩形 61"/>
          <p:cNvSpPr/>
          <p:nvPr/>
        </p:nvSpPr>
        <p:spPr bwMode="auto">
          <a:xfrm>
            <a:off x="4344988" y="5969663"/>
            <a:ext cx="608012" cy="343694"/>
          </a:xfrm>
          <a:prstGeom prst="rect">
            <a:avLst/>
          </a:prstGeom>
          <a:solidFill>
            <a:schemeClr val="bg1"/>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3" name="矩形 62"/>
          <p:cNvSpPr/>
          <p:nvPr/>
        </p:nvSpPr>
        <p:spPr bwMode="auto">
          <a:xfrm>
            <a:off x="4800692" y="5625969"/>
            <a:ext cx="899070"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4" name="矩形 63"/>
          <p:cNvSpPr/>
          <p:nvPr/>
        </p:nvSpPr>
        <p:spPr bwMode="auto">
          <a:xfrm>
            <a:off x="5929951" y="5969663"/>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36" name="文本框 35"/>
          <p:cNvSpPr txBox="1"/>
          <p:nvPr/>
        </p:nvSpPr>
        <p:spPr>
          <a:xfrm rot="16200000">
            <a:off x="2080675" y="4526520"/>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19" name="直接连接符 18"/>
          <p:cNvCxnSpPr/>
          <p:nvPr/>
        </p:nvCxnSpPr>
        <p:spPr bwMode="auto">
          <a:xfrm flipV="1">
            <a:off x="2438400" y="4419600"/>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9" name="直接连接符 38"/>
          <p:cNvCxnSpPr/>
          <p:nvPr/>
        </p:nvCxnSpPr>
        <p:spPr bwMode="auto">
          <a:xfrm flipV="1">
            <a:off x="2971800"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0" name="直接连接符 39"/>
          <p:cNvCxnSpPr/>
          <p:nvPr/>
        </p:nvCxnSpPr>
        <p:spPr bwMode="auto">
          <a:xfrm flipV="1">
            <a:off x="2971800" y="5523706"/>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1" name="直接连接符 40"/>
          <p:cNvCxnSpPr/>
          <p:nvPr/>
        </p:nvCxnSpPr>
        <p:spPr bwMode="auto">
          <a:xfrm flipV="1">
            <a:off x="2438400" y="5569216"/>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2" name="直接连接符 41"/>
          <p:cNvCxnSpPr/>
          <p:nvPr/>
        </p:nvCxnSpPr>
        <p:spPr bwMode="auto">
          <a:xfrm flipV="1">
            <a:off x="4344988"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3" name="直接连接符 42"/>
          <p:cNvCxnSpPr/>
          <p:nvPr/>
        </p:nvCxnSpPr>
        <p:spPr bwMode="auto">
          <a:xfrm flipV="1">
            <a:off x="4495800"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4" name="直接连接符 43"/>
          <p:cNvCxnSpPr/>
          <p:nvPr/>
        </p:nvCxnSpPr>
        <p:spPr bwMode="auto">
          <a:xfrm flipV="1">
            <a:off x="5936047"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6" name="直接连接符 45"/>
          <p:cNvCxnSpPr/>
          <p:nvPr/>
        </p:nvCxnSpPr>
        <p:spPr bwMode="auto">
          <a:xfrm flipV="1">
            <a:off x="4344988" y="5569216"/>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52" name="直接连接符 51"/>
          <p:cNvCxnSpPr/>
          <p:nvPr/>
        </p:nvCxnSpPr>
        <p:spPr bwMode="auto">
          <a:xfrm flipV="1">
            <a:off x="4495800" y="5558183"/>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56" name="直接连接符 55"/>
          <p:cNvCxnSpPr/>
          <p:nvPr/>
        </p:nvCxnSpPr>
        <p:spPr bwMode="auto">
          <a:xfrm flipV="1">
            <a:off x="5699762" y="4798862"/>
            <a:ext cx="0" cy="942201"/>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65" name="直接连接符 64"/>
          <p:cNvCxnSpPr/>
          <p:nvPr/>
        </p:nvCxnSpPr>
        <p:spPr bwMode="auto">
          <a:xfrm flipV="1">
            <a:off x="5929951" y="5529588"/>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66" name="文本框 65"/>
          <p:cNvSpPr txBox="1"/>
          <p:nvPr/>
        </p:nvSpPr>
        <p:spPr>
          <a:xfrm rot="16200000">
            <a:off x="2857503" y="4543804"/>
            <a:ext cx="490840" cy="276999"/>
          </a:xfrm>
          <a:prstGeom prst="rect">
            <a:avLst/>
          </a:prstGeom>
          <a:noFill/>
        </p:spPr>
        <p:txBody>
          <a:bodyPr wrap="none" rtlCol="0">
            <a:spAutoFit/>
          </a:bodyPr>
          <a:lstStyle/>
          <a:p>
            <a:r>
              <a:rPr lang="en-US" altLang="zh-CN" dirty="0" smtClean="0"/>
              <a:t>SIFS</a:t>
            </a:r>
            <a:endParaRPr lang="zh-CN" altLang="en-US" dirty="0"/>
          </a:p>
        </p:txBody>
      </p:sp>
      <p:sp>
        <p:nvSpPr>
          <p:cNvPr id="67" name="文本框 66"/>
          <p:cNvSpPr txBox="1"/>
          <p:nvPr/>
        </p:nvSpPr>
        <p:spPr>
          <a:xfrm rot="16200000">
            <a:off x="3973830" y="4558363"/>
            <a:ext cx="490840" cy="276999"/>
          </a:xfrm>
          <a:prstGeom prst="rect">
            <a:avLst/>
          </a:prstGeom>
          <a:noFill/>
        </p:spPr>
        <p:txBody>
          <a:bodyPr wrap="none" rtlCol="0">
            <a:spAutoFit/>
          </a:bodyPr>
          <a:lstStyle/>
          <a:p>
            <a:r>
              <a:rPr lang="en-US" altLang="zh-CN" dirty="0" smtClean="0"/>
              <a:t>SIFS</a:t>
            </a:r>
            <a:endParaRPr lang="zh-CN" altLang="en-US" dirty="0"/>
          </a:p>
        </p:txBody>
      </p:sp>
      <p:sp>
        <p:nvSpPr>
          <p:cNvPr id="68" name="文本框 67"/>
          <p:cNvSpPr txBox="1"/>
          <p:nvPr/>
        </p:nvSpPr>
        <p:spPr>
          <a:xfrm rot="16200000">
            <a:off x="4422868" y="4558363"/>
            <a:ext cx="490840" cy="276999"/>
          </a:xfrm>
          <a:prstGeom prst="rect">
            <a:avLst/>
          </a:prstGeom>
          <a:noFill/>
        </p:spPr>
        <p:txBody>
          <a:bodyPr wrap="none" rtlCol="0">
            <a:spAutoFit/>
          </a:bodyPr>
          <a:lstStyle/>
          <a:p>
            <a:r>
              <a:rPr lang="en-US" altLang="zh-CN" dirty="0"/>
              <a:t>P</a:t>
            </a:r>
            <a:r>
              <a:rPr lang="en-US" altLang="zh-CN" dirty="0" smtClean="0"/>
              <a:t>IFS</a:t>
            </a:r>
            <a:endParaRPr lang="zh-CN" altLang="en-US" dirty="0"/>
          </a:p>
        </p:txBody>
      </p:sp>
      <p:sp>
        <p:nvSpPr>
          <p:cNvPr id="69" name="文本框 68"/>
          <p:cNvSpPr txBox="1"/>
          <p:nvPr/>
        </p:nvSpPr>
        <p:spPr>
          <a:xfrm rot="16200000">
            <a:off x="5575533" y="4558363"/>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0" name="文本框 69"/>
          <p:cNvSpPr txBox="1"/>
          <p:nvPr/>
        </p:nvSpPr>
        <p:spPr>
          <a:xfrm rot="16200000">
            <a:off x="2080676" y="5631463"/>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1" name="文本框 70"/>
          <p:cNvSpPr txBox="1"/>
          <p:nvPr/>
        </p:nvSpPr>
        <p:spPr>
          <a:xfrm rot="16200000">
            <a:off x="2841881" y="5631463"/>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2" name="文本框 71"/>
          <p:cNvSpPr txBox="1"/>
          <p:nvPr/>
        </p:nvSpPr>
        <p:spPr>
          <a:xfrm rot="16200000">
            <a:off x="3979761" y="5638290"/>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3" name="文本框 72"/>
          <p:cNvSpPr txBox="1"/>
          <p:nvPr/>
        </p:nvSpPr>
        <p:spPr>
          <a:xfrm rot="16200000">
            <a:off x="5570029" y="5613807"/>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4" name="文本框 73"/>
          <p:cNvSpPr txBox="1"/>
          <p:nvPr/>
        </p:nvSpPr>
        <p:spPr>
          <a:xfrm rot="16200000">
            <a:off x="4432149" y="5623795"/>
            <a:ext cx="490840" cy="276999"/>
          </a:xfrm>
          <a:prstGeom prst="rect">
            <a:avLst/>
          </a:prstGeom>
          <a:noFill/>
        </p:spPr>
        <p:txBody>
          <a:bodyPr wrap="none" rtlCol="0">
            <a:spAutoFit/>
          </a:bodyPr>
          <a:lstStyle/>
          <a:p>
            <a:r>
              <a:rPr lang="en-US" altLang="zh-CN" dirty="0"/>
              <a:t>P</a:t>
            </a:r>
            <a:r>
              <a:rPr lang="en-US" altLang="zh-CN" dirty="0" smtClean="0"/>
              <a:t>IFS</a:t>
            </a:r>
            <a:endParaRPr lang="zh-CN" altLang="en-US" dirty="0"/>
          </a:p>
        </p:txBody>
      </p:sp>
      <p:cxnSp>
        <p:nvCxnSpPr>
          <p:cNvPr id="75" name="Straight Connector 64">
            <a:extLst>
              <a:ext uri="{FF2B5EF4-FFF2-40B4-BE49-F238E27FC236}">
                <a16:creationId xmlns="" xmlns:a16="http://schemas.microsoft.com/office/drawing/2014/main" id="{BF2BA2F7-DE55-482F-8E5A-169D54D7E4CD}"/>
              </a:ext>
            </a:extLst>
          </p:cNvPr>
          <p:cNvCxnSpPr>
            <a:cxnSpLocks/>
          </p:cNvCxnSpPr>
          <p:nvPr/>
        </p:nvCxnSpPr>
        <p:spPr bwMode="auto">
          <a:xfrm flipH="1" flipV="1">
            <a:off x="3213904" y="4540896"/>
            <a:ext cx="900895" cy="335902"/>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76" name="Straight Connector 63">
            <a:extLst>
              <a:ext uri="{FF2B5EF4-FFF2-40B4-BE49-F238E27FC236}">
                <a16:creationId xmlns="" xmlns:a16="http://schemas.microsoft.com/office/drawing/2014/main" id="{E33A5270-081D-439D-81ED-5BE0C5827D96}"/>
              </a:ext>
            </a:extLst>
          </p:cNvPr>
          <p:cNvCxnSpPr>
            <a:cxnSpLocks/>
          </p:cNvCxnSpPr>
          <p:nvPr/>
        </p:nvCxnSpPr>
        <p:spPr bwMode="auto">
          <a:xfrm flipH="1">
            <a:off x="3212315" y="4558551"/>
            <a:ext cx="902484" cy="318248"/>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77" name="Straight Connector 64">
            <a:extLst>
              <a:ext uri="{FF2B5EF4-FFF2-40B4-BE49-F238E27FC236}">
                <a16:creationId xmlns="" xmlns:a16="http://schemas.microsoft.com/office/drawing/2014/main" id="{BF2BA2F7-DE55-482F-8E5A-169D54D7E4CD}"/>
              </a:ext>
            </a:extLst>
          </p:cNvPr>
          <p:cNvCxnSpPr>
            <a:cxnSpLocks/>
          </p:cNvCxnSpPr>
          <p:nvPr/>
        </p:nvCxnSpPr>
        <p:spPr bwMode="auto">
          <a:xfrm flipH="1" flipV="1">
            <a:off x="3201989" y="5629656"/>
            <a:ext cx="900895" cy="335902"/>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78" name="Straight Connector 63">
            <a:extLst>
              <a:ext uri="{FF2B5EF4-FFF2-40B4-BE49-F238E27FC236}">
                <a16:creationId xmlns="" xmlns:a16="http://schemas.microsoft.com/office/drawing/2014/main" id="{E33A5270-081D-439D-81ED-5BE0C5827D96}"/>
              </a:ext>
            </a:extLst>
          </p:cNvPr>
          <p:cNvCxnSpPr>
            <a:cxnSpLocks/>
          </p:cNvCxnSpPr>
          <p:nvPr/>
        </p:nvCxnSpPr>
        <p:spPr bwMode="auto">
          <a:xfrm flipH="1">
            <a:off x="3200400" y="5647311"/>
            <a:ext cx="902484" cy="318248"/>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7" name="直接箭头连接符 6"/>
          <p:cNvCxnSpPr/>
          <p:nvPr/>
        </p:nvCxnSpPr>
        <p:spPr bwMode="auto">
          <a:xfrm>
            <a:off x="4793072" y="4267200"/>
            <a:ext cx="0" cy="27369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79" name="文本框 78"/>
          <p:cNvSpPr txBox="1"/>
          <p:nvPr/>
        </p:nvSpPr>
        <p:spPr>
          <a:xfrm>
            <a:off x="4114800" y="4025644"/>
            <a:ext cx="2007281" cy="276999"/>
          </a:xfrm>
          <a:prstGeom prst="rect">
            <a:avLst/>
          </a:prstGeom>
          <a:noFill/>
        </p:spPr>
        <p:txBody>
          <a:bodyPr wrap="none" rtlCol="0">
            <a:spAutoFit/>
          </a:bodyPr>
          <a:lstStyle/>
          <a:p>
            <a:r>
              <a:rPr lang="en-US" altLang="zh-CN" dirty="0" smtClean="0"/>
              <a:t>Cross link failure notification</a:t>
            </a:r>
            <a:endParaRPr lang="zh-CN" altLang="en-US" dirty="0"/>
          </a:p>
        </p:txBody>
      </p:sp>
      <p:sp>
        <p:nvSpPr>
          <p:cNvPr id="55" name="文本框 54"/>
          <p:cNvSpPr txBox="1"/>
          <p:nvPr/>
        </p:nvSpPr>
        <p:spPr>
          <a:xfrm>
            <a:off x="770049" y="4498459"/>
            <a:ext cx="457176" cy="276999"/>
          </a:xfrm>
          <a:prstGeom prst="rect">
            <a:avLst/>
          </a:prstGeom>
          <a:noFill/>
        </p:spPr>
        <p:txBody>
          <a:bodyPr wrap="none" rtlCol="0">
            <a:spAutoFit/>
          </a:bodyPr>
          <a:lstStyle/>
          <a:p>
            <a:r>
              <a:rPr lang="en-US" altLang="zh-CN" dirty="0" smtClean="0"/>
              <a:t>AP1</a:t>
            </a:r>
            <a:endParaRPr lang="zh-CN" altLang="en-US" dirty="0"/>
          </a:p>
        </p:txBody>
      </p:sp>
      <p:sp>
        <p:nvSpPr>
          <p:cNvPr id="80" name="文本框 79"/>
          <p:cNvSpPr txBox="1"/>
          <p:nvPr/>
        </p:nvSpPr>
        <p:spPr>
          <a:xfrm>
            <a:off x="744402" y="5619091"/>
            <a:ext cx="457176" cy="276999"/>
          </a:xfrm>
          <a:prstGeom prst="rect">
            <a:avLst/>
          </a:prstGeom>
          <a:noFill/>
        </p:spPr>
        <p:txBody>
          <a:bodyPr wrap="none" rtlCol="0">
            <a:spAutoFit/>
          </a:bodyPr>
          <a:lstStyle/>
          <a:p>
            <a:r>
              <a:rPr lang="en-US" altLang="zh-CN" dirty="0" smtClean="0"/>
              <a:t>AP2</a:t>
            </a:r>
            <a:endParaRPr lang="zh-CN" altLang="en-US" dirty="0"/>
          </a:p>
        </p:txBody>
      </p:sp>
      <p:sp>
        <p:nvSpPr>
          <p:cNvPr id="81" name="文本框 80"/>
          <p:cNvSpPr txBox="1"/>
          <p:nvPr/>
        </p:nvSpPr>
        <p:spPr>
          <a:xfrm>
            <a:off x="7225262" y="4939527"/>
            <a:ext cx="539443" cy="276999"/>
          </a:xfrm>
          <a:prstGeom prst="rect">
            <a:avLst/>
          </a:prstGeom>
          <a:noFill/>
        </p:spPr>
        <p:txBody>
          <a:bodyPr wrap="none" rtlCol="0">
            <a:spAutoFit/>
          </a:bodyPr>
          <a:lstStyle/>
          <a:p>
            <a:r>
              <a:rPr lang="en-US" altLang="zh-CN" dirty="0" smtClean="0"/>
              <a:t>STA1</a:t>
            </a:r>
            <a:endParaRPr lang="zh-CN" altLang="en-US" dirty="0"/>
          </a:p>
        </p:txBody>
      </p:sp>
      <p:sp>
        <p:nvSpPr>
          <p:cNvPr id="82" name="文本框 81"/>
          <p:cNvSpPr txBox="1"/>
          <p:nvPr/>
        </p:nvSpPr>
        <p:spPr>
          <a:xfrm>
            <a:off x="7225261" y="6059577"/>
            <a:ext cx="539443" cy="276999"/>
          </a:xfrm>
          <a:prstGeom prst="rect">
            <a:avLst/>
          </a:prstGeom>
          <a:noFill/>
        </p:spPr>
        <p:txBody>
          <a:bodyPr wrap="none" rtlCol="0">
            <a:spAutoFit/>
          </a:bodyPr>
          <a:lstStyle/>
          <a:p>
            <a:r>
              <a:rPr lang="en-US" altLang="zh-CN" dirty="0" smtClean="0"/>
              <a:t>STA2</a:t>
            </a:r>
            <a:endParaRPr lang="zh-CN" altLang="en-US" dirty="0"/>
          </a:p>
        </p:txBody>
      </p:sp>
      <p:sp>
        <p:nvSpPr>
          <p:cNvPr id="83" name="矩形 82"/>
          <p:cNvSpPr/>
          <p:nvPr/>
        </p:nvSpPr>
        <p:spPr bwMode="auto">
          <a:xfrm>
            <a:off x="1318383" y="4533107"/>
            <a:ext cx="891417"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PPDU10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84" name="矩形 83"/>
          <p:cNvSpPr/>
          <p:nvPr/>
        </p:nvSpPr>
        <p:spPr bwMode="auto">
          <a:xfrm>
            <a:off x="1435644" y="5625970"/>
            <a:ext cx="774156"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PPDU20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91" name="矩形 90"/>
          <p:cNvSpPr/>
          <p:nvPr/>
        </p:nvSpPr>
        <p:spPr bwMode="auto">
          <a:xfrm>
            <a:off x="2438400" y="4888044"/>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BA10</a:t>
            </a:r>
            <a:endParaRPr kumimoji="0" lang="zh-CN" altLang="en-US" sz="1100" b="0" i="0" u="none" strike="noStrike" cap="none" normalizeH="0" baseline="0" dirty="0" smtClean="0">
              <a:ln>
                <a:noFill/>
              </a:ln>
              <a:solidFill>
                <a:schemeClr val="tx1"/>
              </a:solidFill>
              <a:effectLst/>
            </a:endParaRPr>
          </a:p>
        </p:txBody>
      </p:sp>
      <p:sp>
        <p:nvSpPr>
          <p:cNvPr id="92" name="矩形 91"/>
          <p:cNvSpPr/>
          <p:nvPr/>
        </p:nvSpPr>
        <p:spPr bwMode="auto">
          <a:xfrm>
            <a:off x="2438400" y="5980907"/>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BA20</a:t>
            </a:r>
            <a:endParaRPr kumimoji="0" lang="zh-CN" altLang="en-US" sz="1100" b="0" i="0" u="none" strike="noStrike" cap="none" normalizeH="0" baseline="0" dirty="0" smtClean="0">
              <a:ln>
                <a:noFill/>
              </a:ln>
              <a:solidFill>
                <a:schemeClr val="tx1"/>
              </a:solidFill>
              <a:effectLst/>
            </a:endParaRPr>
          </a:p>
        </p:txBody>
      </p:sp>
    </p:spTree>
    <p:extLst>
      <p:ext uri="{BB962C8B-B14F-4D97-AF65-F5344CB8AC3E}">
        <p14:creationId xmlns:p14="http://schemas.microsoft.com/office/powerpoint/2010/main" val="360248455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752600"/>
            <a:ext cx="8002587" cy="4486275"/>
          </a:xfrm>
        </p:spPr>
        <p:txBody>
          <a:bodyPr/>
          <a:lstStyle/>
          <a:p>
            <a:pPr>
              <a:spcBef>
                <a:spcPts val="600"/>
              </a:spcBef>
            </a:pPr>
            <a:r>
              <a:rPr lang="en-US" altLang="zh-CN" sz="1800" dirty="0" smtClean="0"/>
              <a:t>Potential error recovery scenarios for response non-STR MLD are listed, and possible solutions are introduced;</a:t>
            </a:r>
          </a:p>
          <a:p>
            <a:pPr>
              <a:spcBef>
                <a:spcPts val="600"/>
              </a:spcBef>
            </a:pPr>
            <a:r>
              <a:rPr lang="en-US" altLang="zh-CN" sz="1800" dirty="0" smtClean="0"/>
              <a:t>Several factors are considered during the design</a:t>
            </a:r>
          </a:p>
          <a:p>
            <a:pPr lvl="1">
              <a:spcBef>
                <a:spcPts val="600"/>
              </a:spcBef>
            </a:pPr>
            <a:r>
              <a:rPr lang="en-US" altLang="zh-CN" sz="1400" dirty="0" smtClean="0"/>
              <a:t>Avoid simultaneous transmit and receive for non-STR non-AP MLD</a:t>
            </a:r>
          </a:p>
          <a:p>
            <a:pPr lvl="1">
              <a:spcBef>
                <a:spcPts val="600"/>
              </a:spcBef>
            </a:pPr>
            <a:r>
              <a:rPr lang="en-US" altLang="zh-CN" sz="1400" dirty="0" smtClean="0"/>
              <a:t>Initiating AP MLD may also be non-STR MLD (soft AP)</a:t>
            </a:r>
          </a:p>
          <a:p>
            <a:pPr lvl="1">
              <a:spcBef>
                <a:spcPts val="600"/>
              </a:spcBef>
            </a:pPr>
            <a:r>
              <a:rPr lang="en-US" altLang="zh-CN" sz="1400" dirty="0" smtClean="0"/>
              <a:t>Delay of cross link information exchange</a:t>
            </a:r>
          </a:p>
          <a:p>
            <a:pPr>
              <a:spcBef>
                <a:spcPts val="600"/>
              </a:spcBef>
            </a:pPr>
            <a:endParaRPr lang="en-US" altLang="zh-CN" sz="1800" dirty="0" smtClean="0"/>
          </a:p>
          <a:p>
            <a:endParaRPr lang="en-US" altLang="zh-CN" sz="1400" dirty="0"/>
          </a:p>
          <a:p>
            <a:endParaRPr lang="zh-CN" altLang="zh-CN" sz="1400" dirty="0"/>
          </a:p>
          <a:p>
            <a:pPr>
              <a:spcBef>
                <a:spcPts val="600"/>
              </a:spcBef>
            </a:pPr>
            <a:endParaRPr lang="en-US" altLang="zh-CN" sz="2000" dirty="0"/>
          </a:p>
          <a:p>
            <a:pPr>
              <a:spcBef>
                <a:spcPts val="600"/>
              </a:spcBef>
            </a:pPr>
            <a:endParaRPr lang="en-US" altLang="zh-CN" sz="2000" dirty="0" smtClean="0">
              <a:latin typeface="Times New Roman" panose="02020603050405020304" pitchFamily="18" charset="0"/>
              <a:ea typeface="楷体_GB2312" pitchFamily="49" charset="-122"/>
            </a:endParaRPr>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13</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altLang="zh-CN" dirty="0" smtClean="0">
                <a:latin typeface="Times New Roman" panose="02020603050405020304" pitchFamily="18" charset="0"/>
              </a:rPr>
              <a:t>Summary</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9"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252686496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752600"/>
            <a:ext cx="8002587" cy="4486275"/>
          </a:xfrm>
        </p:spPr>
        <p:txBody>
          <a:bodyPr/>
          <a:lstStyle/>
          <a:p>
            <a:pPr>
              <a:spcBef>
                <a:spcPts val="600"/>
              </a:spcBef>
            </a:pPr>
            <a:r>
              <a:rPr lang="en-US" altLang="zh-CN" sz="1800" dirty="0" smtClean="0"/>
              <a:t>[1</a:t>
            </a:r>
            <a:r>
              <a:rPr lang="en-US" altLang="zh-CN" sz="1800" dirty="0"/>
              <a:t>] 11-20-0427-00-00be-synchronous-multi-link-operation</a:t>
            </a:r>
            <a:endParaRPr lang="en-US" altLang="zh-CN" sz="1800" dirty="0" smtClean="0"/>
          </a:p>
          <a:p>
            <a:endParaRPr lang="en-US" altLang="zh-CN" sz="1400" dirty="0"/>
          </a:p>
          <a:p>
            <a:endParaRPr lang="zh-CN" altLang="zh-CN" sz="1400" dirty="0"/>
          </a:p>
          <a:p>
            <a:pPr>
              <a:spcBef>
                <a:spcPts val="600"/>
              </a:spcBef>
            </a:pPr>
            <a:endParaRPr lang="en-US" altLang="zh-CN" sz="2000" dirty="0"/>
          </a:p>
          <a:p>
            <a:pPr>
              <a:spcBef>
                <a:spcPts val="600"/>
              </a:spcBef>
            </a:pPr>
            <a:endParaRPr lang="en-US" altLang="zh-CN" sz="2000" dirty="0" smtClean="0">
              <a:latin typeface="Times New Roman" panose="02020603050405020304" pitchFamily="18" charset="0"/>
              <a:ea typeface="楷体_GB2312" pitchFamily="49" charset="-122"/>
            </a:endParaRPr>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14</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altLang="zh-CN" dirty="0" smtClean="0">
                <a:latin typeface="Times New Roman" panose="02020603050405020304" pitchFamily="18" charset="0"/>
              </a:rPr>
              <a:t>Reference</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9"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8557439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sz="2000" dirty="0" smtClean="0"/>
              <a:t>Do you agree to allow PIFS time interval between the ending of successful response frame and following PPDU for non-STR AP </a:t>
            </a:r>
            <a:r>
              <a:rPr lang="en-US" altLang="zh-CN" sz="2000" dirty="0" smtClean="0"/>
              <a:t>MLD in R1? </a:t>
            </a:r>
            <a:endParaRPr lang="en-US" altLang="zh-CN" sz="2000" dirty="0" smtClean="0"/>
          </a:p>
          <a:p>
            <a:endParaRPr lang="en-US" altLang="zh-CN" sz="2000" dirty="0"/>
          </a:p>
          <a:p>
            <a:pPr marL="0" indent="0">
              <a:buNone/>
            </a:pPr>
            <a:r>
              <a:rPr lang="en-US" altLang="zh-CN" sz="2000" dirty="0" smtClean="0"/>
              <a:t>Y/N/A = </a:t>
            </a:r>
          </a:p>
          <a:p>
            <a:endParaRPr lang="en-US" altLang="zh-CN" sz="2000" dirty="0"/>
          </a:p>
          <a:p>
            <a:endParaRPr lang="en-US" altLang="zh-CN" sz="2000" dirty="0" smtClean="0"/>
          </a:p>
          <a:p>
            <a:pPr marL="0" indent="0">
              <a:buNone/>
            </a:pPr>
            <a:r>
              <a:rPr lang="en-US" altLang="zh-CN" sz="1400" b="0" i="1" dirty="0" smtClean="0"/>
              <a:t>Covers slides 5 and 7</a:t>
            </a:r>
          </a:p>
          <a:p>
            <a:endParaRPr lang="en-US" altLang="zh-CN" sz="2000" dirty="0"/>
          </a:p>
          <a:p>
            <a:endParaRPr lang="en-US" altLang="zh-CN" sz="2000" dirty="0" smtClean="0"/>
          </a:p>
          <a:p>
            <a:pPr lvl="1"/>
            <a:endParaRPr lang="en-US" altLang="zh-CN" sz="1600" dirty="0"/>
          </a:p>
          <a:p>
            <a:endParaRPr lang="en-US" sz="1600" dirty="0" smtClean="0"/>
          </a:p>
          <a:p>
            <a:pPr marL="457200" lvl="1" indent="0">
              <a:buNone/>
            </a:pPr>
            <a:endParaRPr lang="en-US" sz="1600" dirty="0" smtClean="0"/>
          </a:p>
          <a:p>
            <a:endParaRPr lang="en-US" sz="2000" dirty="0"/>
          </a:p>
          <a:p>
            <a:endParaRPr lang="en-US" sz="2000"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15</a:t>
            </a:fld>
            <a:endParaRPr lang="en-GB" altLang="en-US" dirty="0"/>
          </a:p>
        </p:txBody>
      </p:sp>
      <p:sp>
        <p:nvSpPr>
          <p:cNvPr id="6" name="标题 5"/>
          <p:cNvSpPr>
            <a:spLocks noGrp="1"/>
          </p:cNvSpPr>
          <p:nvPr>
            <p:ph type="title" idx="4294967295"/>
          </p:nvPr>
        </p:nvSpPr>
        <p:spPr>
          <a:xfrm>
            <a:off x="685800" y="685800"/>
            <a:ext cx="7772400" cy="1066800"/>
          </a:xfrm>
        </p:spPr>
        <p:txBody>
          <a:bodyPr/>
          <a:lstStyle/>
          <a:p>
            <a:r>
              <a:rPr lang="en-US" altLang="zh-CN" dirty="0" smtClean="0">
                <a:latin typeface="Times New Roman" panose="02020603050405020304" pitchFamily="18" charset="0"/>
              </a:rPr>
              <a:t>Straw Poll 1</a:t>
            </a:r>
            <a:endParaRPr lang="en-US" dirty="0"/>
          </a:p>
        </p:txBody>
      </p:sp>
      <p:sp>
        <p:nvSpPr>
          <p:cNvPr id="9"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17163578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pPr marL="0" indent="0">
              <a:buNone/>
            </a:pPr>
            <a:r>
              <a:rPr lang="en-US" altLang="zh-CN" sz="2000" dirty="0">
                <a:latin typeface="Times New Roman" panose="02020603050405020304" pitchFamily="18" charset="0"/>
                <a:ea typeface="Calibri" panose="020F0502020204030204" pitchFamily="34" charset="0"/>
              </a:rPr>
              <a:t>Do you support the inclusion of the following in the SFD for 802.11be R1:</a:t>
            </a:r>
            <a:endParaRPr lang="en-US" altLang="zh-CN" sz="2000" dirty="0">
              <a:solidFill>
                <a:srgbClr val="FFFFFF"/>
              </a:solidFill>
              <a:latin typeface="Calibri" panose="020F0502020204030204" pitchFamily="34" charset="0"/>
              <a:ea typeface="Calibri" panose="020F0502020204030204" pitchFamily="34" charset="0"/>
            </a:endParaRPr>
          </a:p>
          <a:p>
            <a:r>
              <a:rPr lang="en-US" altLang="zh-CN" sz="1800" b="0" dirty="0" smtClean="0"/>
              <a:t>After an </a:t>
            </a:r>
            <a:r>
              <a:rPr lang="en-US" altLang="zh-CN" sz="1800" b="0" dirty="0" smtClean="0"/>
              <a:t>AP that affiliates with a STR AP MLD to transmit </a:t>
            </a:r>
            <a:r>
              <a:rPr lang="en-US" altLang="zh-CN" sz="1800" b="0" dirty="0" smtClean="0"/>
              <a:t>a frame to a STA that affiliates with a NSTR STA MLD on one link of a NSTR link pair, if</a:t>
            </a:r>
            <a:r>
              <a:rPr lang="en-US" altLang="zh-CN" sz="1800" b="0" dirty="0">
                <a:latin typeface="Times New Roman" panose="02020603050405020304" pitchFamily="18" charset="0"/>
                <a:ea typeface="楷体_GB2312" pitchFamily="49" charset="-122"/>
              </a:rPr>
              <a:t> no PHY-</a:t>
            </a:r>
            <a:r>
              <a:rPr lang="en-US" altLang="zh-CN" sz="1800" b="0" dirty="0" err="1"/>
              <a:t>RXSTART.indication</a:t>
            </a:r>
            <a:r>
              <a:rPr lang="en-US" altLang="zh-CN" sz="1800" b="0" dirty="0"/>
              <a:t> of the response frame is </a:t>
            </a:r>
            <a:r>
              <a:rPr lang="en-US" altLang="zh-CN" sz="1800" b="0" dirty="0" smtClean="0"/>
              <a:t>received, this AP can transmit next PPDU as long as it not cause the simultaneous transmit and receive of NSTR STA MLD on this NSTR link pair.</a:t>
            </a:r>
            <a:endParaRPr lang="en-US" altLang="zh-CN" sz="1800" b="0" dirty="0" smtClean="0"/>
          </a:p>
          <a:p>
            <a:pPr lvl="1"/>
            <a:r>
              <a:rPr lang="en-US" altLang="zh-CN" sz="1600" dirty="0" smtClean="0"/>
              <a:t>It </a:t>
            </a:r>
            <a:r>
              <a:rPr lang="en-US" altLang="zh-CN" sz="1600" dirty="0"/>
              <a:t>required channel be idle base on PIFS sensing </a:t>
            </a:r>
            <a:r>
              <a:rPr lang="en-US" altLang="zh-CN" sz="1600" dirty="0" smtClean="0"/>
              <a:t>before transmit the next </a:t>
            </a:r>
            <a:r>
              <a:rPr lang="en-US" altLang="zh-CN" sz="1600" dirty="0"/>
              <a:t>PPDU. </a:t>
            </a:r>
            <a:endParaRPr lang="en-US" altLang="zh-CN" sz="1600" dirty="0" smtClean="0"/>
          </a:p>
          <a:p>
            <a:pPr lvl="1"/>
            <a:endParaRPr lang="en-US" altLang="zh-CN" sz="1600" dirty="0"/>
          </a:p>
          <a:p>
            <a:endParaRPr lang="en-US" altLang="zh-CN" sz="2000" dirty="0" smtClean="0"/>
          </a:p>
          <a:p>
            <a:pPr marL="0" indent="0">
              <a:buNone/>
            </a:pPr>
            <a:r>
              <a:rPr lang="en-US" altLang="zh-CN" sz="2000" dirty="0"/>
              <a:t>Y/N/A = </a:t>
            </a:r>
          </a:p>
          <a:p>
            <a:endParaRPr lang="en-US" altLang="zh-CN" sz="3200" dirty="0"/>
          </a:p>
          <a:p>
            <a:pPr marL="0" indent="0">
              <a:buNone/>
            </a:pPr>
            <a:r>
              <a:rPr lang="en-US" altLang="zh-CN" sz="1400" b="0" i="1" dirty="0" smtClean="0"/>
              <a:t>Covers </a:t>
            </a:r>
            <a:r>
              <a:rPr lang="en-US" altLang="zh-CN" sz="1400" b="0" i="1" dirty="0"/>
              <a:t>slide </a:t>
            </a:r>
            <a:r>
              <a:rPr lang="en-US" altLang="zh-CN" sz="1400" b="0" i="1" dirty="0" smtClean="0"/>
              <a:t>10</a:t>
            </a:r>
            <a:endParaRPr lang="en-US" altLang="zh-CN" sz="1400" b="0" i="1" dirty="0"/>
          </a:p>
          <a:p>
            <a:endParaRPr lang="en-US" altLang="zh-CN" sz="2000" dirty="0" smtClean="0"/>
          </a:p>
          <a:p>
            <a:pPr lvl="1"/>
            <a:endParaRPr lang="en-US" altLang="zh-CN" sz="1600" dirty="0"/>
          </a:p>
          <a:p>
            <a:endParaRPr lang="en-US" sz="1600" dirty="0" smtClean="0"/>
          </a:p>
          <a:p>
            <a:pPr marL="457200" lvl="1" indent="0">
              <a:buNone/>
            </a:pPr>
            <a:endParaRPr lang="en-US" sz="1600" dirty="0" smtClean="0"/>
          </a:p>
          <a:p>
            <a:endParaRPr lang="en-US" sz="2000" dirty="0"/>
          </a:p>
          <a:p>
            <a:endParaRPr lang="en-US" sz="2000"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16</a:t>
            </a:fld>
            <a:endParaRPr lang="en-GB" altLang="en-US" dirty="0"/>
          </a:p>
        </p:txBody>
      </p:sp>
      <p:sp>
        <p:nvSpPr>
          <p:cNvPr id="6" name="标题 5"/>
          <p:cNvSpPr>
            <a:spLocks noGrp="1"/>
          </p:cNvSpPr>
          <p:nvPr>
            <p:ph type="title" idx="4294967295"/>
          </p:nvPr>
        </p:nvSpPr>
        <p:spPr>
          <a:xfrm>
            <a:off x="685800" y="685800"/>
            <a:ext cx="7772400" cy="1066800"/>
          </a:xfrm>
        </p:spPr>
        <p:txBody>
          <a:bodyPr/>
          <a:lstStyle/>
          <a:p>
            <a:r>
              <a:rPr lang="en-US" altLang="zh-CN" dirty="0" smtClean="0">
                <a:latin typeface="Times New Roman" panose="02020603050405020304" pitchFamily="18" charset="0"/>
              </a:rPr>
              <a:t>Straw Poll </a:t>
            </a:r>
            <a:r>
              <a:rPr lang="en-US" altLang="zh-CN" dirty="0" smtClean="0">
                <a:latin typeface="Times New Roman" panose="02020603050405020304" pitchFamily="18" charset="0"/>
              </a:rPr>
              <a:t>2</a:t>
            </a:r>
            <a:endParaRPr lang="en-US" dirty="0"/>
          </a:p>
        </p:txBody>
      </p:sp>
      <p:sp>
        <p:nvSpPr>
          <p:cNvPr id="9"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144806355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pPr marL="0" indent="0">
              <a:buNone/>
            </a:pPr>
            <a:r>
              <a:rPr lang="en-US" altLang="zh-CN" sz="2000" dirty="0">
                <a:latin typeface="Times New Roman" panose="02020603050405020304" pitchFamily="18" charset="0"/>
                <a:ea typeface="Calibri" panose="020F0502020204030204" pitchFamily="34" charset="0"/>
              </a:rPr>
              <a:t>Do you support the inclusion of the following in the SFD for 802.11be R1:</a:t>
            </a:r>
            <a:endParaRPr lang="en-US" altLang="zh-CN" sz="2000" dirty="0">
              <a:solidFill>
                <a:srgbClr val="FFFFFF"/>
              </a:solidFill>
              <a:latin typeface="Calibri" panose="020F0502020204030204" pitchFamily="34" charset="0"/>
              <a:ea typeface="Calibri" panose="020F0502020204030204" pitchFamily="34" charset="0"/>
            </a:endParaRPr>
          </a:p>
          <a:p>
            <a:r>
              <a:rPr lang="en-US" altLang="zh-CN" sz="2000" dirty="0"/>
              <a:t>A</a:t>
            </a:r>
            <a:r>
              <a:rPr lang="en-US" altLang="zh-CN" sz="2000" dirty="0" smtClean="0"/>
              <a:t>n </a:t>
            </a:r>
            <a:r>
              <a:rPr lang="en-US" altLang="zh-CN" sz="2000" dirty="0" smtClean="0"/>
              <a:t>AP that affiliate with AP MLD </a:t>
            </a:r>
            <a:r>
              <a:rPr lang="en-US" altLang="zh-CN" sz="2000" dirty="0" smtClean="0"/>
              <a:t>can </a:t>
            </a:r>
            <a:r>
              <a:rPr lang="en-US" altLang="zh-CN" sz="2000" dirty="0" smtClean="0"/>
              <a:t>transmit </a:t>
            </a:r>
            <a:r>
              <a:rPr lang="en-US" altLang="zh-CN" sz="2000" dirty="0" smtClean="0"/>
              <a:t>next PPDU within a TXOP right </a:t>
            </a:r>
            <a:r>
              <a:rPr lang="en-US" altLang="zh-CN" sz="2000" dirty="0" smtClean="0"/>
              <a:t>after cross link failure information is received when </a:t>
            </a:r>
            <a:r>
              <a:rPr lang="en-US" altLang="zh-CN" sz="2000" dirty="0">
                <a:latin typeface="Times New Roman" panose="02020603050405020304" pitchFamily="18" charset="0"/>
                <a:ea typeface="楷体_GB2312" pitchFamily="49" charset="-122"/>
              </a:rPr>
              <a:t>no PHY-</a:t>
            </a:r>
            <a:r>
              <a:rPr lang="en-US" altLang="zh-CN" sz="2000" dirty="0" err="1"/>
              <a:t>RXSTART.indication</a:t>
            </a:r>
            <a:r>
              <a:rPr lang="en-US" altLang="zh-CN" sz="2000" dirty="0"/>
              <a:t> </a:t>
            </a:r>
            <a:r>
              <a:rPr lang="en-US" altLang="zh-CN" sz="2000" dirty="0" smtClean="0"/>
              <a:t>of response frame is received?</a:t>
            </a:r>
          </a:p>
          <a:p>
            <a:pPr lvl="1"/>
            <a:r>
              <a:rPr lang="en-US" altLang="zh-CN" sz="1600" dirty="0"/>
              <a:t>It required channel be idle base on PIFS sensing before transmit the PPDU. </a:t>
            </a:r>
          </a:p>
          <a:p>
            <a:endParaRPr lang="en-US" altLang="zh-CN" sz="2000" dirty="0" smtClean="0"/>
          </a:p>
          <a:p>
            <a:pPr lvl="1"/>
            <a:endParaRPr lang="en-US" altLang="zh-CN" sz="1600" dirty="0"/>
          </a:p>
          <a:p>
            <a:pPr marL="0" indent="0">
              <a:buNone/>
            </a:pPr>
            <a:r>
              <a:rPr lang="en-US" altLang="zh-CN" sz="1600" dirty="0"/>
              <a:t>Y/N/A = </a:t>
            </a:r>
          </a:p>
          <a:p>
            <a:endParaRPr lang="en-US" altLang="zh-CN" sz="3600" dirty="0"/>
          </a:p>
          <a:p>
            <a:pPr marL="0" indent="0">
              <a:buNone/>
            </a:pPr>
            <a:r>
              <a:rPr lang="en-US" altLang="zh-CN" sz="1400" b="0" i="1" dirty="0"/>
              <a:t>Covers slide </a:t>
            </a:r>
            <a:r>
              <a:rPr lang="en-US" altLang="zh-CN" sz="1400" b="0" i="1" dirty="0" smtClean="0"/>
              <a:t>12</a:t>
            </a:r>
            <a:endParaRPr lang="en-US" altLang="zh-CN" sz="1400" b="0" i="1" dirty="0"/>
          </a:p>
          <a:p>
            <a:pPr marL="0" indent="0">
              <a:buNone/>
            </a:pPr>
            <a:endParaRPr lang="en-US" sz="1600" dirty="0" smtClean="0"/>
          </a:p>
          <a:p>
            <a:pPr marL="457200" lvl="1" indent="0">
              <a:buNone/>
            </a:pPr>
            <a:endParaRPr lang="en-US" sz="1600" dirty="0" smtClean="0"/>
          </a:p>
          <a:p>
            <a:endParaRPr lang="en-US" sz="2000" dirty="0"/>
          </a:p>
          <a:p>
            <a:endParaRPr lang="en-US" sz="2000"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17</a:t>
            </a:fld>
            <a:endParaRPr lang="en-GB" altLang="en-US" dirty="0"/>
          </a:p>
        </p:txBody>
      </p:sp>
      <p:sp>
        <p:nvSpPr>
          <p:cNvPr id="6" name="标题 5"/>
          <p:cNvSpPr>
            <a:spLocks noGrp="1"/>
          </p:cNvSpPr>
          <p:nvPr>
            <p:ph type="title" idx="4294967295"/>
          </p:nvPr>
        </p:nvSpPr>
        <p:spPr>
          <a:xfrm>
            <a:off x="685800" y="685800"/>
            <a:ext cx="7772400" cy="1066800"/>
          </a:xfrm>
        </p:spPr>
        <p:txBody>
          <a:bodyPr/>
          <a:lstStyle/>
          <a:p>
            <a:r>
              <a:rPr lang="en-US" altLang="zh-CN" dirty="0" smtClean="0">
                <a:latin typeface="Times New Roman" panose="02020603050405020304" pitchFamily="18" charset="0"/>
              </a:rPr>
              <a:t>Straw Poll 3</a:t>
            </a:r>
            <a:endParaRPr lang="en-US" dirty="0"/>
          </a:p>
        </p:txBody>
      </p:sp>
      <p:sp>
        <p:nvSpPr>
          <p:cNvPr id="9"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9222161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828800"/>
            <a:ext cx="7772400" cy="4646613"/>
          </a:xfrm>
        </p:spPr>
        <p:txBody>
          <a:bodyPr/>
          <a:lstStyle/>
          <a:p>
            <a:pPr>
              <a:spcBef>
                <a:spcPts val="600"/>
              </a:spcBef>
            </a:pPr>
            <a:r>
              <a:rPr lang="en-US" altLang="zh-CN" sz="1800" dirty="0" smtClean="0">
                <a:latin typeface="Times New Roman" panose="02020603050405020304" pitchFamily="18" charset="0"/>
                <a:ea typeface="楷体_GB2312" pitchFamily="49" charset="-122"/>
              </a:rPr>
              <a:t>In downlink transmission, PPDU Ending time alignment can be used by AP MLD to avoid simultaneous transmit and receive on two different links for non-STR non-AP MLD;</a:t>
            </a:r>
          </a:p>
          <a:p>
            <a:pPr>
              <a:spcBef>
                <a:spcPts val="600"/>
              </a:spcBef>
            </a:pPr>
            <a:r>
              <a:rPr lang="en-GB" altLang="zh-CN" sz="1800" dirty="0" smtClean="0"/>
              <a:t>When transmission failure happens, how AP MLD aligns the following PPDUs in different links is discussed in presentation [1];</a:t>
            </a:r>
          </a:p>
          <a:p>
            <a:r>
              <a:rPr lang="en-GB" altLang="zh-CN" sz="1800" dirty="0" smtClean="0"/>
              <a:t>But only part of scenarios are discussed, here we want to have more further discussion to give people a more complete picture of how AP MLD to do error recovery when target to a non-STR non-AP MLD.</a:t>
            </a:r>
          </a:p>
          <a:p>
            <a:endParaRPr lang="zh-CN" altLang="zh-CN" sz="1600" dirty="0"/>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t>Background</a:t>
            </a:r>
            <a:endParaRPr lang="en-US" dirty="0"/>
          </a:p>
        </p:txBody>
      </p:sp>
      <p:sp>
        <p:nvSpPr>
          <p:cNvPr id="8"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12206938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3</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t>Error Recovery with Instant </a:t>
            </a:r>
            <a:r>
              <a:rPr lang="en-US" dirty="0"/>
              <a:t>C</a:t>
            </a:r>
            <a:r>
              <a:rPr lang="en-US" dirty="0" smtClean="0"/>
              <a:t>ross </a:t>
            </a:r>
            <a:r>
              <a:rPr lang="en-US" dirty="0"/>
              <a:t>L</a:t>
            </a:r>
            <a:r>
              <a:rPr lang="en-US" dirty="0" smtClean="0"/>
              <a:t>ink </a:t>
            </a:r>
            <a:r>
              <a:rPr lang="en-US" dirty="0"/>
              <a:t>E</a:t>
            </a:r>
            <a:r>
              <a:rPr lang="en-US" dirty="0" smtClean="0"/>
              <a:t>xchange</a:t>
            </a:r>
            <a:endParaRPr lang="en-US" dirty="0"/>
          </a:p>
        </p:txBody>
      </p:sp>
      <p:sp>
        <p:nvSpPr>
          <p:cNvPr id="8"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cxnSp>
        <p:nvCxnSpPr>
          <p:cNvPr id="45" name="直接连接符 44"/>
          <p:cNvCxnSpPr/>
          <p:nvPr/>
        </p:nvCxnSpPr>
        <p:spPr bwMode="auto">
          <a:xfrm>
            <a:off x="1219200" y="4876801"/>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7" name="文本框 46"/>
          <p:cNvSpPr txBox="1"/>
          <p:nvPr/>
        </p:nvSpPr>
        <p:spPr>
          <a:xfrm>
            <a:off x="381000" y="4648201"/>
            <a:ext cx="502061" cy="276999"/>
          </a:xfrm>
          <a:prstGeom prst="rect">
            <a:avLst/>
          </a:prstGeom>
          <a:noFill/>
        </p:spPr>
        <p:txBody>
          <a:bodyPr wrap="none" rtlCol="0">
            <a:spAutoFit/>
          </a:bodyPr>
          <a:lstStyle/>
          <a:p>
            <a:r>
              <a:rPr lang="en-US" altLang="zh-CN" dirty="0" smtClean="0"/>
              <a:t>link1</a:t>
            </a:r>
            <a:endParaRPr lang="zh-CN" altLang="en-US" dirty="0"/>
          </a:p>
        </p:txBody>
      </p:sp>
      <p:sp>
        <p:nvSpPr>
          <p:cNvPr id="49" name="矩形 48"/>
          <p:cNvSpPr/>
          <p:nvPr/>
        </p:nvSpPr>
        <p:spPr bwMode="auto">
          <a:xfrm>
            <a:off x="2438400" y="4888044"/>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BA10</a:t>
            </a:r>
            <a:endParaRPr kumimoji="0" lang="zh-CN" altLang="en-US" sz="1100" b="0" i="0" u="none" strike="noStrike" cap="none" normalizeH="0" baseline="0" dirty="0" smtClean="0">
              <a:ln>
                <a:noFill/>
              </a:ln>
              <a:solidFill>
                <a:schemeClr val="tx1"/>
              </a:solidFill>
              <a:effectLst/>
            </a:endParaRPr>
          </a:p>
        </p:txBody>
      </p:sp>
      <p:sp>
        <p:nvSpPr>
          <p:cNvPr id="50" name="矩形 49"/>
          <p:cNvSpPr/>
          <p:nvPr/>
        </p:nvSpPr>
        <p:spPr bwMode="auto">
          <a:xfrm>
            <a:off x="3201986" y="4533107"/>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1" name="矩形 50"/>
          <p:cNvSpPr/>
          <p:nvPr/>
        </p:nvSpPr>
        <p:spPr bwMode="auto">
          <a:xfrm>
            <a:off x="4344988" y="4876801"/>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3" name="矩形 52"/>
          <p:cNvSpPr/>
          <p:nvPr/>
        </p:nvSpPr>
        <p:spPr bwMode="auto">
          <a:xfrm>
            <a:off x="5183189" y="4533107"/>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PPDU12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4" name="矩形 53"/>
          <p:cNvSpPr/>
          <p:nvPr/>
        </p:nvSpPr>
        <p:spPr bwMode="auto">
          <a:xfrm>
            <a:off x="6326191" y="4876801"/>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cxnSp>
        <p:nvCxnSpPr>
          <p:cNvPr id="57" name="直接连接符 56"/>
          <p:cNvCxnSpPr/>
          <p:nvPr/>
        </p:nvCxnSpPr>
        <p:spPr bwMode="auto">
          <a:xfrm>
            <a:off x="1219200" y="5969664"/>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8" name="文本框 57"/>
          <p:cNvSpPr txBox="1"/>
          <p:nvPr/>
        </p:nvSpPr>
        <p:spPr>
          <a:xfrm>
            <a:off x="381000" y="5741064"/>
            <a:ext cx="502061" cy="276999"/>
          </a:xfrm>
          <a:prstGeom prst="rect">
            <a:avLst/>
          </a:prstGeom>
          <a:noFill/>
        </p:spPr>
        <p:txBody>
          <a:bodyPr wrap="none" rtlCol="0">
            <a:spAutoFit/>
          </a:bodyPr>
          <a:lstStyle/>
          <a:p>
            <a:r>
              <a:rPr lang="en-US" altLang="zh-CN" dirty="0" smtClean="0"/>
              <a:t>link2</a:t>
            </a:r>
            <a:endParaRPr lang="zh-CN" altLang="en-US" dirty="0"/>
          </a:p>
        </p:txBody>
      </p:sp>
      <p:sp>
        <p:nvSpPr>
          <p:cNvPr id="59" name="矩形 58"/>
          <p:cNvSpPr/>
          <p:nvPr/>
        </p:nvSpPr>
        <p:spPr bwMode="auto">
          <a:xfrm>
            <a:off x="1435644" y="5625970"/>
            <a:ext cx="774156"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PPDU20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0" name="矩形 59"/>
          <p:cNvSpPr/>
          <p:nvPr/>
        </p:nvSpPr>
        <p:spPr bwMode="auto">
          <a:xfrm>
            <a:off x="2438400" y="5980907"/>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BA20</a:t>
            </a:r>
            <a:endParaRPr kumimoji="0" lang="zh-CN" altLang="en-US" sz="1100" b="0" i="0" u="none" strike="noStrike" cap="none" normalizeH="0" baseline="0" dirty="0" smtClean="0">
              <a:ln>
                <a:noFill/>
              </a:ln>
              <a:solidFill>
                <a:schemeClr val="tx1"/>
              </a:solidFill>
              <a:effectLst/>
            </a:endParaRPr>
          </a:p>
        </p:txBody>
      </p:sp>
      <p:sp>
        <p:nvSpPr>
          <p:cNvPr id="61" name="矩形 60"/>
          <p:cNvSpPr/>
          <p:nvPr/>
        </p:nvSpPr>
        <p:spPr bwMode="auto">
          <a:xfrm>
            <a:off x="3201986" y="5625970"/>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2" name="矩形 61"/>
          <p:cNvSpPr/>
          <p:nvPr/>
        </p:nvSpPr>
        <p:spPr bwMode="auto">
          <a:xfrm>
            <a:off x="4344988" y="5969664"/>
            <a:ext cx="608012" cy="343694"/>
          </a:xfrm>
          <a:prstGeom prst="rect">
            <a:avLst/>
          </a:prstGeom>
          <a:solidFill>
            <a:schemeClr val="bg1"/>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3" name="矩形 62"/>
          <p:cNvSpPr/>
          <p:nvPr/>
        </p:nvSpPr>
        <p:spPr bwMode="auto">
          <a:xfrm>
            <a:off x="5183189" y="5625970"/>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4" name="矩形 63"/>
          <p:cNvSpPr/>
          <p:nvPr/>
        </p:nvSpPr>
        <p:spPr bwMode="auto">
          <a:xfrm>
            <a:off x="6326191" y="5969664"/>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24" name="Content Placeholder 1"/>
          <p:cNvSpPr>
            <a:spLocks noGrp="1"/>
          </p:cNvSpPr>
          <p:nvPr>
            <p:ph idx="1"/>
          </p:nvPr>
        </p:nvSpPr>
        <p:spPr>
          <a:xfrm>
            <a:off x="684213" y="1828800"/>
            <a:ext cx="7772400" cy="2321143"/>
          </a:xfrm>
        </p:spPr>
        <p:txBody>
          <a:bodyPr/>
          <a:lstStyle/>
          <a:p>
            <a:pPr>
              <a:spcBef>
                <a:spcPts val="600"/>
              </a:spcBef>
            </a:pPr>
            <a:r>
              <a:rPr lang="en-US" altLang="zh-CN" sz="1800" dirty="0" smtClean="0">
                <a:latin typeface="Times New Roman" panose="02020603050405020304" pitchFamily="18" charset="0"/>
                <a:ea typeface="楷体_GB2312" pitchFamily="49" charset="-122"/>
              </a:rPr>
              <a:t>First we assume the AP MLD with instant cross link information exchange capability to make the problem simple;</a:t>
            </a:r>
          </a:p>
          <a:p>
            <a:pPr>
              <a:spcBef>
                <a:spcPts val="600"/>
              </a:spcBef>
            </a:pPr>
            <a:r>
              <a:rPr lang="en-US" altLang="zh-CN" sz="1800" dirty="0" smtClean="0">
                <a:latin typeface="Times New Roman" panose="02020603050405020304" pitchFamily="18" charset="0"/>
                <a:ea typeface="楷体_GB2312" pitchFamily="49" charset="-122"/>
              </a:rPr>
              <a:t>Below is the case that covered in [1]: success transmission on link 1, and no BA on link 2; </a:t>
            </a:r>
          </a:p>
          <a:p>
            <a:pPr lvl="1">
              <a:spcBef>
                <a:spcPts val="600"/>
              </a:spcBef>
            </a:pPr>
            <a:r>
              <a:rPr lang="en-US" altLang="zh-CN" sz="1400" dirty="0" smtClean="0">
                <a:latin typeface="Times New Roman" panose="02020603050405020304" pitchFamily="18" charset="0"/>
                <a:ea typeface="楷体_GB2312" pitchFamily="49" charset="-122"/>
              </a:rPr>
              <a:t>A delayed PIFS error recovery be used in link 2 to align the following PPDUs</a:t>
            </a:r>
            <a:endParaRPr lang="en-US" altLang="zh-CN" sz="1400" dirty="0">
              <a:latin typeface="Times New Roman" panose="02020603050405020304" pitchFamily="18" charset="0"/>
              <a:ea typeface="楷体_GB2312" pitchFamily="49" charset="-122"/>
            </a:endParaRPr>
          </a:p>
          <a:p>
            <a:pPr>
              <a:spcBef>
                <a:spcPts val="600"/>
              </a:spcBef>
            </a:pPr>
            <a:r>
              <a:rPr lang="en-US" altLang="zh-CN" sz="1800" dirty="0" smtClean="0">
                <a:latin typeface="Times New Roman" panose="02020603050405020304" pitchFamily="18" charset="0"/>
                <a:ea typeface="楷体_GB2312" pitchFamily="49" charset="-122"/>
              </a:rPr>
              <a:t>More cases will be discussed in following slides.</a:t>
            </a:r>
          </a:p>
          <a:p>
            <a:pPr lvl="1">
              <a:spcBef>
                <a:spcPts val="600"/>
              </a:spcBef>
            </a:pPr>
            <a:r>
              <a:rPr lang="en-US" altLang="zh-CN" sz="1400" dirty="0" smtClean="0">
                <a:latin typeface="Times New Roman" panose="02020603050405020304" pitchFamily="18" charset="0"/>
                <a:ea typeface="楷体_GB2312" pitchFamily="49" charset="-122"/>
              </a:rPr>
              <a:t>In all the cases, assume the BAs on two links are expected to align both starting and ending times. </a:t>
            </a:r>
            <a:endParaRPr lang="en-US" altLang="zh-CN" sz="1400" dirty="0">
              <a:latin typeface="Times New Roman" panose="02020603050405020304" pitchFamily="18" charset="0"/>
              <a:ea typeface="楷体_GB2312" pitchFamily="49" charset="-122"/>
            </a:endParaRPr>
          </a:p>
          <a:p>
            <a:pPr>
              <a:spcBef>
                <a:spcPts val="600"/>
              </a:spcBef>
            </a:pPr>
            <a:endParaRPr lang="en-US" sz="1800" dirty="0">
              <a:latin typeface="Times New Roman" panose="02020603050405020304" pitchFamily="18" charset="0"/>
              <a:ea typeface="楷体_GB2312" pitchFamily="49" charset="-122"/>
            </a:endParaRPr>
          </a:p>
        </p:txBody>
      </p:sp>
      <p:cxnSp>
        <p:nvCxnSpPr>
          <p:cNvPr id="27" name="直接连接符 26"/>
          <p:cNvCxnSpPr/>
          <p:nvPr/>
        </p:nvCxnSpPr>
        <p:spPr bwMode="auto">
          <a:xfrm flipV="1">
            <a:off x="4854144" y="5558184"/>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28" name="文本框 27"/>
          <p:cNvSpPr txBox="1"/>
          <p:nvPr/>
        </p:nvSpPr>
        <p:spPr>
          <a:xfrm rot="16200000">
            <a:off x="4789722" y="5613809"/>
            <a:ext cx="490840" cy="276999"/>
          </a:xfrm>
          <a:prstGeom prst="rect">
            <a:avLst/>
          </a:prstGeom>
          <a:noFill/>
        </p:spPr>
        <p:txBody>
          <a:bodyPr wrap="none" rtlCol="0">
            <a:spAutoFit/>
          </a:bodyPr>
          <a:lstStyle/>
          <a:p>
            <a:r>
              <a:rPr lang="en-US" altLang="zh-CN" dirty="0">
                <a:solidFill>
                  <a:srgbClr val="FF0000"/>
                </a:solidFill>
              </a:rPr>
              <a:t>P</a:t>
            </a:r>
            <a:r>
              <a:rPr lang="en-US" altLang="zh-CN" dirty="0" smtClean="0">
                <a:solidFill>
                  <a:srgbClr val="FF0000"/>
                </a:solidFill>
              </a:rPr>
              <a:t>IFS</a:t>
            </a:r>
            <a:endParaRPr lang="zh-CN" altLang="en-US" dirty="0">
              <a:solidFill>
                <a:srgbClr val="FF0000"/>
              </a:solidFill>
            </a:endParaRPr>
          </a:p>
        </p:txBody>
      </p:sp>
      <p:cxnSp>
        <p:nvCxnSpPr>
          <p:cNvPr id="29" name="Straight Connector 64">
            <a:extLst>
              <a:ext uri="{FF2B5EF4-FFF2-40B4-BE49-F238E27FC236}">
                <a16:creationId xmlns="" xmlns:a16="http://schemas.microsoft.com/office/drawing/2014/main" id="{BF2BA2F7-DE55-482F-8E5A-169D54D7E4CD}"/>
              </a:ext>
            </a:extLst>
          </p:cNvPr>
          <p:cNvCxnSpPr>
            <a:cxnSpLocks/>
          </p:cNvCxnSpPr>
          <p:nvPr/>
        </p:nvCxnSpPr>
        <p:spPr bwMode="auto">
          <a:xfrm flipH="1" flipV="1">
            <a:off x="3213904" y="5638801"/>
            <a:ext cx="900895" cy="335902"/>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30" name="Straight Connector 63">
            <a:extLst>
              <a:ext uri="{FF2B5EF4-FFF2-40B4-BE49-F238E27FC236}">
                <a16:creationId xmlns="" xmlns:a16="http://schemas.microsoft.com/office/drawing/2014/main" id="{E33A5270-081D-439D-81ED-5BE0C5827D96}"/>
              </a:ext>
            </a:extLst>
          </p:cNvPr>
          <p:cNvCxnSpPr>
            <a:cxnSpLocks/>
          </p:cNvCxnSpPr>
          <p:nvPr/>
        </p:nvCxnSpPr>
        <p:spPr bwMode="auto">
          <a:xfrm flipH="1">
            <a:off x="3212315" y="5656456"/>
            <a:ext cx="902484" cy="318248"/>
          </a:xfrm>
          <a:prstGeom prst="line">
            <a:avLst/>
          </a:prstGeom>
          <a:solidFill>
            <a:schemeClr val="accent1"/>
          </a:solidFill>
          <a:ln w="15875" cap="flat" cmpd="sng" algn="ctr">
            <a:solidFill>
              <a:srgbClr val="FF0000"/>
            </a:solidFill>
            <a:prstDash val="solid"/>
            <a:round/>
            <a:headEnd type="none" w="med" len="med"/>
            <a:tailEnd type="none" w="med" len="med"/>
          </a:ln>
          <a:effectLst/>
        </p:spPr>
      </p:cxnSp>
      <p:sp>
        <p:nvSpPr>
          <p:cNvPr id="33" name="文本框 32"/>
          <p:cNvSpPr txBox="1"/>
          <p:nvPr/>
        </p:nvSpPr>
        <p:spPr>
          <a:xfrm rot="16200000">
            <a:off x="2080675" y="4526521"/>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34" name="直接连接符 33"/>
          <p:cNvCxnSpPr/>
          <p:nvPr/>
        </p:nvCxnSpPr>
        <p:spPr bwMode="auto">
          <a:xfrm flipV="1">
            <a:off x="2438400" y="4419601"/>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5" name="直接连接符 34"/>
          <p:cNvCxnSpPr/>
          <p:nvPr/>
        </p:nvCxnSpPr>
        <p:spPr bwMode="auto">
          <a:xfrm flipV="1">
            <a:off x="2971800" y="4468000"/>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6" name="直接连接符 35"/>
          <p:cNvCxnSpPr/>
          <p:nvPr/>
        </p:nvCxnSpPr>
        <p:spPr bwMode="auto">
          <a:xfrm flipV="1">
            <a:off x="4344988" y="4468000"/>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7" name="直接连接符 36"/>
          <p:cNvCxnSpPr/>
          <p:nvPr/>
        </p:nvCxnSpPr>
        <p:spPr bwMode="auto">
          <a:xfrm flipV="1">
            <a:off x="4953000" y="4468000"/>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8" name="直接连接符 37"/>
          <p:cNvCxnSpPr/>
          <p:nvPr/>
        </p:nvCxnSpPr>
        <p:spPr bwMode="auto">
          <a:xfrm flipV="1">
            <a:off x="6326191" y="4468000"/>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39" name="文本框 38"/>
          <p:cNvSpPr txBox="1"/>
          <p:nvPr/>
        </p:nvSpPr>
        <p:spPr>
          <a:xfrm rot="16200000">
            <a:off x="2857503" y="4543805"/>
            <a:ext cx="490840" cy="276999"/>
          </a:xfrm>
          <a:prstGeom prst="rect">
            <a:avLst/>
          </a:prstGeom>
          <a:noFill/>
        </p:spPr>
        <p:txBody>
          <a:bodyPr wrap="none" rtlCol="0">
            <a:spAutoFit/>
          </a:bodyPr>
          <a:lstStyle/>
          <a:p>
            <a:r>
              <a:rPr lang="en-US" altLang="zh-CN" dirty="0" smtClean="0"/>
              <a:t>SIFS</a:t>
            </a:r>
            <a:endParaRPr lang="zh-CN" altLang="en-US" dirty="0"/>
          </a:p>
        </p:txBody>
      </p:sp>
      <p:sp>
        <p:nvSpPr>
          <p:cNvPr id="40" name="文本框 39"/>
          <p:cNvSpPr txBox="1"/>
          <p:nvPr/>
        </p:nvSpPr>
        <p:spPr>
          <a:xfrm rot="16200000">
            <a:off x="3973830" y="4558364"/>
            <a:ext cx="490840" cy="276999"/>
          </a:xfrm>
          <a:prstGeom prst="rect">
            <a:avLst/>
          </a:prstGeom>
          <a:noFill/>
        </p:spPr>
        <p:txBody>
          <a:bodyPr wrap="none" rtlCol="0">
            <a:spAutoFit/>
          </a:bodyPr>
          <a:lstStyle/>
          <a:p>
            <a:r>
              <a:rPr lang="en-US" altLang="zh-CN" dirty="0" smtClean="0"/>
              <a:t>SIFS</a:t>
            </a:r>
            <a:endParaRPr lang="zh-CN" altLang="en-US" dirty="0"/>
          </a:p>
        </p:txBody>
      </p:sp>
      <p:sp>
        <p:nvSpPr>
          <p:cNvPr id="41" name="文本框 40"/>
          <p:cNvSpPr txBox="1"/>
          <p:nvPr/>
        </p:nvSpPr>
        <p:spPr>
          <a:xfrm rot="16200000">
            <a:off x="4813012" y="4558364"/>
            <a:ext cx="490840" cy="276999"/>
          </a:xfrm>
          <a:prstGeom prst="rect">
            <a:avLst/>
          </a:prstGeom>
          <a:noFill/>
        </p:spPr>
        <p:txBody>
          <a:bodyPr wrap="none" rtlCol="0">
            <a:spAutoFit/>
          </a:bodyPr>
          <a:lstStyle/>
          <a:p>
            <a:r>
              <a:rPr lang="en-US" altLang="zh-CN" dirty="0" smtClean="0"/>
              <a:t>SIFS</a:t>
            </a:r>
            <a:endParaRPr lang="zh-CN" altLang="en-US" dirty="0"/>
          </a:p>
        </p:txBody>
      </p:sp>
      <p:sp>
        <p:nvSpPr>
          <p:cNvPr id="42" name="文本框 41"/>
          <p:cNvSpPr txBox="1"/>
          <p:nvPr/>
        </p:nvSpPr>
        <p:spPr>
          <a:xfrm rot="16200000">
            <a:off x="5965677" y="4558364"/>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44" name="直接连接符 43"/>
          <p:cNvCxnSpPr/>
          <p:nvPr/>
        </p:nvCxnSpPr>
        <p:spPr bwMode="auto">
          <a:xfrm flipV="1">
            <a:off x="2971800" y="5523707"/>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6" name="直接连接符 45"/>
          <p:cNvCxnSpPr/>
          <p:nvPr/>
        </p:nvCxnSpPr>
        <p:spPr bwMode="auto">
          <a:xfrm flipV="1">
            <a:off x="2438400" y="5569217"/>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52" name="直接连接符 51"/>
          <p:cNvCxnSpPr/>
          <p:nvPr/>
        </p:nvCxnSpPr>
        <p:spPr bwMode="auto">
          <a:xfrm flipV="1">
            <a:off x="4344988" y="5569217"/>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55" name="文本框 54"/>
          <p:cNvSpPr txBox="1"/>
          <p:nvPr/>
        </p:nvSpPr>
        <p:spPr>
          <a:xfrm rot="16200000">
            <a:off x="2080676" y="5631464"/>
            <a:ext cx="490840" cy="276999"/>
          </a:xfrm>
          <a:prstGeom prst="rect">
            <a:avLst/>
          </a:prstGeom>
          <a:noFill/>
        </p:spPr>
        <p:txBody>
          <a:bodyPr wrap="none" rtlCol="0">
            <a:spAutoFit/>
          </a:bodyPr>
          <a:lstStyle/>
          <a:p>
            <a:r>
              <a:rPr lang="en-US" altLang="zh-CN" dirty="0" smtClean="0"/>
              <a:t>SIFS</a:t>
            </a:r>
            <a:endParaRPr lang="zh-CN" altLang="en-US" dirty="0"/>
          </a:p>
        </p:txBody>
      </p:sp>
      <p:sp>
        <p:nvSpPr>
          <p:cNvPr id="56" name="文本框 55"/>
          <p:cNvSpPr txBox="1"/>
          <p:nvPr/>
        </p:nvSpPr>
        <p:spPr>
          <a:xfrm rot="16200000">
            <a:off x="2841881" y="5631464"/>
            <a:ext cx="490840" cy="276999"/>
          </a:xfrm>
          <a:prstGeom prst="rect">
            <a:avLst/>
          </a:prstGeom>
          <a:noFill/>
        </p:spPr>
        <p:txBody>
          <a:bodyPr wrap="none" rtlCol="0">
            <a:spAutoFit/>
          </a:bodyPr>
          <a:lstStyle/>
          <a:p>
            <a:r>
              <a:rPr lang="en-US" altLang="zh-CN" dirty="0" smtClean="0"/>
              <a:t>SIFS</a:t>
            </a:r>
            <a:endParaRPr lang="zh-CN" altLang="en-US" dirty="0"/>
          </a:p>
        </p:txBody>
      </p:sp>
      <p:sp>
        <p:nvSpPr>
          <p:cNvPr id="65" name="文本框 64"/>
          <p:cNvSpPr txBox="1"/>
          <p:nvPr/>
        </p:nvSpPr>
        <p:spPr>
          <a:xfrm rot="16200000">
            <a:off x="3979761" y="5638291"/>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66" name="直接连接符 65"/>
          <p:cNvCxnSpPr/>
          <p:nvPr/>
        </p:nvCxnSpPr>
        <p:spPr bwMode="auto">
          <a:xfrm flipV="1">
            <a:off x="6331060" y="5545517"/>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67" name="文本框 66"/>
          <p:cNvSpPr txBox="1"/>
          <p:nvPr/>
        </p:nvSpPr>
        <p:spPr>
          <a:xfrm rot="16200000">
            <a:off x="5970546" y="5635881"/>
            <a:ext cx="490840" cy="276999"/>
          </a:xfrm>
          <a:prstGeom prst="rect">
            <a:avLst/>
          </a:prstGeom>
          <a:noFill/>
        </p:spPr>
        <p:txBody>
          <a:bodyPr wrap="none" rtlCol="0">
            <a:spAutoFit/>
          </a:bodyPr>
          <a:lstStyle/>
          <a:p>
            <a:r>
              <a:rPr lang="en-US" altLang="zh-CN" dirty="0" smtClean="0"/>
              <a:t>SIFS</a:t>
            </a:r>
            <a:endParaRPr lang="zh-CN" altLang="en-US" dirty="0"/>
          </a:p>
        </p:txBody>
      </p:sp>
      <p:sp>
        <p:nvSpPr>
          <p:cNvPr id="68" name="文本框 67"/>
          <p:cNvSpPr txBox="1"/>
          <p:nvPr/>
        </p:nvSpPr>
        <p:spPr>
          <a:xfrm>
            <a:off x="770049" y="4498459"/>
            <a:ext cx="457176" cy="276999"/>
          </a:xfrm>
          <a:prstGeom prst="rect">
            <a:avLst/>
          </a:prstGeom>
          <a:noFill/>
        </p:spPr>
        <p:txBody>
          <a:bodyPr wrap="none" rtlCol="0">
            <a:spAutoFit/>
          </a:bodyPr>
          <a:lstStyle/>
          <a:p>
            <a:r>
              <a:rPr lang="en-US" altLang="zh-CN" dirty="0" smtClean="0"/>
              <a:t>AP1</a:t>
            </a:r>
            <a:endParaRPr lang="zh-CN" altLang="en-US" dirty="0"/>
          </a:p>
        </p:txBody>
      </p:sp>
      <p:sp>
        <p:nvSpPr>
          <p:cNvPr id="69" name="文本框 68"/>
          <p:cNvSpPr txBox="1"/>
          <p:nvPr/>
        </p:nvSpPr>
        <p:spPr>
          <a:xfrm>
            <a:off x="744402" y="5619091"/>
            <a:ext cx="457176" cy="276999"/>
          </a:xfrm>
          <a:prstGeom prst="rect">
            <a:avLst/>
          </a:prstGeom>
          <a:noFill/>
        </p:spPr>
        <p:txBody>
          <a:bodyPr wrap="none" rtlCol="0">
            <a:spAutoFit/>
          </a:bodyPr>
          <a:lstStyle/>
          <a:p>
            <a:r>
              <a:rPr lang="en-US" altLang="zh-CN" dirty="0" smtClean="0"/>
              <a:t>AP2</a:t>
            </a:r>
            <a:endParaRPr lang="zh-CN" altLang="en-US" dirty="0"/>
          </a:p>
        </p:txBody>
      </p:sp>
      <p:sp>
        <p:nvSpPr>
          <p:cNvPr id="70" name="文本框 69"/>
          <p:cNvSpPr txBox="1"/>
          <p:nvPr/>
        </p:nvSpPr>
        <p:spPr>
          <a:xfrm>
            <a:off x="7225262" y="4939527"/>
            <a:ext cx="539443" cy="276999"/>
          </a:xfrm>
          <a:prstGeom prst="rect">
            <a:avLst/>
          </a:prstGeom>
          <a:noFill/>
        </p:spPr>
        <p:txBody>
          <a:bodyPr wrap="none" rtlCol="0">
            <a:spAutoFit/>
          </a:bodyPr>
          <a:lstStyle/>
          <a:p>
            <a:r>
              <a:rPr lang="en-US" altLang="zh-CN" dirty="0" smtClean="0"/>
              <a:t>STA1</a:t>
            </a:r>
            <a:endParaRPr lang="zh-CN" altLang="en-US" dirty="0"/>
          </a:p>
        </p:txBody>
      </p:sp>
      <p:sp>
        <p:nvSpPr>
          <p:cNvPr id="71" name="文本框 70"/>
          <p:cNvSpPr txBox="1"/>
          <p:nvPr/>
        </p:nvSpPr>
        <p:spPr>
          <a:xfrm>
            <a:off x="7225261" y="6059577"/>
            <a:ext cx="539443" cy="276999"/>
          </a:xfrm>
          <a:prstGeom prst="rect">
            <a:avLst/>
          </a:prstGeom>
          <a:noFill/>
        </p:spPr>
        <p:txBody>
          <a:bodyPr wrap="none" rtlCol="0">
            <a:spAutoFit/>
          </a:bodyPr>
          <a:lstStyle/>
          <a:p>
            <a:r>
              <a:rPr lang="en-US" altLang="zh-CN" dirty="0" smtClean="0"/>
              <a:t>STA2</a:t>
            </a:r>
            <a:endParaRPr lang="zh-CN" altLang="en-US" dirty="0"/>
          </a:p>
        </p:txBody>
      </p:sp>
      <p:sp>
        <p:nvSpPr>
          <p:cNvPr id="72" name="矩形 71"/>
          <p:cNvSpPr/>
          <p:nvPr/>
        </p:nvSpPr>
        <p:spPr bwMode="auto">
          <a:xfrm>
            <a:off x="1318383" y="4533107"/>
            <a:ext cx="891417"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PPDU10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5014647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828801"/>
            <a:ext cx="7772400" cy="1947324"/>
          </a:xfrm>
        </p:spPr>
        <p:txBody>
          <a:bodyPr/>
          <a:lstStyle/>
          <a:p>
            <a:pPr>
              <a:spcBef>
                <a:spcPts val="600"/>
              </a:spcBef>
            </a:pPr>
            <a:r>
              <a:rPr lang="en-US" altLang="zh-CN" sz="1800" dirty="0" smtClean="0">
                <a:latin typeface="Times New Roman" panose="02020603050405020304" pitchFamily="18" charset="0"/>
                <a:ea typeface="楷体_GB2312" pitchFamily="49" charset="-122"/>
              </a:rPr>
              <a:t>Case description: success transmission on link 1, </a:t>
            </a:r>
            <a:r>
              <a:rPr lang="en-US" altLang="zh-CN" sz="1800" dirty="0">
                <a:latin typeface="Times New Roman" panose="02020603050405020304" pitchFamily="18" charset="0"/>
                <a:ea typeface="楷体_GB2312" pitchFamily="49" charset="-122"/>
              </a:rPr>
              <a:t>PHY-</a:t>
            </a:r>
            <a:r>
              <a:rPr lang="en-US" altLang="zh-CN" sz="1800" dirty="0" err="1"/>
              <a:t>RXSTART.indication</a:t>
            </a:r>
            <a:r>
              <a:rPr lang="en-US" altLang="zh-CN" sz="1800" dirty="0"/>
              <a:t> received but decoding failed</a:t>
            </a:r>
            <a:r>
              <a:rPr lang="en-US" altLang="zh-CN" sz="1800" dirty="0" smtClean="0">
                <a:latin typeface="Times New Roman" panose="02020603050405020304" pitchFamily="18" charset="0"/>
                <a:ea typeface="楷体_GB2312" pitchFamily="49" charset="-122"/>
              </a:rPr>
              <a:t> of BA21 on link2;</a:t>
            </a:r>
          </a:p>
          <a:p>
            <a:pPr>
              <a:spcBef>
                <a:spcPts val="600"/>
              </a:spcBef>
            </a:pPr>
            <a:r>
              <a:rPr lang="en-US" altLang="zh-CN" sz="1800" dirty="0" smtClean="0">
                <a:latin typeface="Times New Roman" panose="02020603050405020304" pitchFamily="18" charset="0"/>
                <a:ea typeface="楷体_GB2312" pitchFamily="49" charset="-122"/>
              </a:rPr>
              <a:t>When PIFS recovery is used in link2, PPDU21’ will be one </a:t>
            </a:r>
            <a:r>
              <a:rPr lang="en-US" altLang="zh-CN" sz="1800" dirty="0" err="1" smtClean="0">
                <a:latin typeface="Times New Roman" panose="02020603050405020304" pitchFamily="18" charset="0"/>
                <a:ea typeface="楷体_GB2312" pitchFamily="49" charset="-122"/>
              </a:rPr>
              <a:t>SlotTime</a:t>
            </a:r>
            <a:r>
              <a:rPr lang="en-US" altLang="zh-CN" sz="1800" dirty="0" smtClean="0">
                <a:latin typeface="Times New Roman" panose="02020603050405020304" pitchFamily="18" charset="0"/>
                <a:ea typeface="楷体_GB2312" pitchFamily="49" charset="-122"/>
              </a:rPr>
              <a:t> shorter than PPDU12 in order to align the PPDU ending time</a:t>
            </a:r>
            <a:r>
              <a:rPr lang="zh-CN" altLang="en-US" sz="1800" dirty="0" smtClean="0">
                <a:latin typeface="Times New Roman" panose="02020603050405020304" pitchFamily="18" charset="0"/>
                <a:ea typeface="楷体_GB2312" pitchFamily="49" charset="-122"/>
              </a:rPr>
              <a:t>；</a:t>
            </a:r>
            <a:endParaRPr lang="en-US" altLang="zh-CN" sz="1800" dirty="0" smtClean="0">
              <a:latin typeface="Times New Roman" panose="02020603050405020304" pitchFamily="18" charset="0"/>
              <a:ea typeface="楷体_GB2312" pitchFamily="49" charset="-122"/>
            </a:endParaRPr>
          </a:p>
          <a:p>
            <a:pPr>
              <a:spcBef>
                <a:spcPts val="600"/>
              </a:spcBef>
            </a:pPr>
            <a:r>
              <a:rPr lang="en-US" altLang="zh-CN" sz="1800" dirty="0" smtClean="0">
                <a:latin typeface="Times New Roman" panose="02020603050405020304" pitchFamily="18" charset="0"/>
                <a:ea typeface="楷体_GB2312" pitchFamily="49" charset="-122"/>
              </a:rPr>
              <a:t>But this solution can not applied to non-STR AP MLD(soft AP), because PPDU12 is one timeslot earlier than PPDU21’, the PIFS sensing on link2 will be blocked by PPDU12.</a:t>
            </a:r>
          </a:p>
          <a:p>
            <a:pPr marL="457200" lvl="1" indent="0">
              <a:spcBef>
                <a:spcPts val="600"/>
              </a:spcBef>
              <a:buNone/>
            </a:pPr>
            <a:endParaRPr lang="en-US" altLang="zh-CN" sz="1400" dirty="0">
              <a:latin typeface="Times New Roman" panose="02020603050405020304" pitchFamily="18" charset="0"/>
              <a:ea typeface="楷体_GB2312" pitchFamily="49" charset="-122"/>
            </a:endParaRPr>
          </a:p>
          <a:p>
            <a:pPr>
              <a:spcBef>
                <a:spcPts val="600"/>
              </a:spcBef>
            </a:pPr>
            <a:endParaRPr lang="en-US" sz="1800" dirty="0">
              <a:latin typeface="Times New Roman" panose="02020603050405020304" pitchFamily="18" charset="0"/>
              <a:ea typeface="楷体_GB2312" pitchFamily="49" charset="-122"/>
            </a:endParaRPr>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4</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altLang="zh-CN" dirty="0"/>
              <a:t>Error Recovery for non-STR AP MLD</a:t>
            </a:r>
            <a:endParaRPr lang="en-US" dirty="0"/>
          </a:p>
        </p:txBody>
      </p:sp>
      <p:sp>
        <p:nvSpPr>
          <p:cNvPr id="8"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cxnSp>
        <p:nvCxnSpPr>
          <p:cNvPr id="45" name="直接连接符 44"/>
          <p:cNvCxnSpPr/>
          <p:nvPr/>
        </p:nvCxnSpPr>
        <p:spPr bwMode="auto">
          <a:xfrm>
            <a:off x="1219200" y="4876801"/>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7" name="文本框 46"/>
          <p:cNvSpPr txBox="1"/>
          <p:nvPr/>
        </p:nvSpPr>
        <p:spPr>
          <a:xfrm>
            <a:off x="381000" y="4648201"/>
            <a:ext cx="502061" cy="276999"/>
          </a:xfrm>
          <a:prstGeom prst="rect">
            <a:avLst/>
          </a:prstGeom>
          <a:noFill/>
        </p:spPr>
        <p:txBody>
          <a:bodyPr wrap="none" rtlCol="0">
            <a:spAutoFit/>
          </a:bodyPr>
          <a:lstStyle/>
          <a:p>
            <a:r>
              <a:rPr lang="en-US" altLang="zh-CN" dirty="0" smtClean="0"/>
              <a:t>link1</a:t>
            </a:r>
            <a:endParaRPr lang="zh-CN" altLang="en-US" dirty="0"/>
          </a:p>
        </p:txBody>
      </p:sp>
      <p:sp>
        <p:nvSpPr>
          <p:cNvPr id="50" name="矩形 49"/>
          <p:cNvSpPr/>
          <p:nvPr/>
        </p:nvSpPr>
        <p:spPr bwMode="auto">
          <a:xfrm>
            <a:off x="3201986" y="4533107"/>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1" name="矩形 50"/>
          <p:cNvSpPr/>
          <p:nvPr/>
        </p:nvSpPr>
        <p:spPr bwMode="auto">
          <a:xfrm>
            <a:off x="4344988" y="4876801"/>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3" name="矩形 52"/>
          <p:cNvSpPr/>
          <p:nvPr/>
        </p:nvSpPr>
        <p:spPr bwMode="auto">
          <a:xfrm>
            <a:off x="5183189" y="4533107"/>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PPDU12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4" name="矩形 53"/>
          <p:cNvSpPr/>
          <p:nvPr/>
        </p:nvSpPr>
        <p:spPr bwMode="auto">
          <a:xfrm>
            <a:off x="6326191" y="4876801"/>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cxnSp>
        <p:nvCxnSpPr>
          <p:cNvPr id="57" name="直接连接符 56"/>
          <p:cNvCxnSpPr/>
          <p:nvPr/>
        </p:nvCxnSpPr>
        <p:spPr bwMode="auto">
          <a:xfrm>
            <a:off x="1219200" y="5969664"/>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8" name="文本框 57"/>
          <p:cNvSpPr txBox="1"/>
          <p:nvPr/>
        </p:nvSpPr>
        <p:spPr>
          <a:xfrm>
            <a:off x="381000" y="5741064"/>
            <a:ext cx="502061" cy="276999"/>
          </a:xfrm>
          <a:prstGeom prst="rect">
            <a:avLst/>
          </a:prstGeom>
          <a:noFill/>
        </p:spPr>
        <p:txBody>
          <a:bodyPr wrap="none" rtlCol="0">
            <a:spAutoFit/>
          </a:bodyPr>
          <a:lstStyle/>
          <a:p>
            <a:r>
              <a:rPr lang="en-US" altLang="zh-CN" dirty="0" smtClean="0"/>
              <a:t>link2</a:t>
            </a:r>
            <a:endParaRPr lang="zh-CN" altLang="en-US" dirty="0"/>
          </a:p>
        </p:txBody>
      </p:sp>
      <p:sp>
        <p:nvSpPr>
          <p:cNvPr id="61" name="矩形 60"/>
          <p:cNvSpPr/>
          <p:nvPr/>
        </p:nvSpPr>
        <p:spPr bwMode="auto">
          <a:xfrm>
            <a:off x="3201986" y="5625970"/>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2" name="矩形 61"/>
          <p:cNvSpPr/>
          <p:nvPr/>
        </p:nvSpPr>
        <p:spPr bwMode="auto">
          <a:xfrm>
            <a:off x="4344988" y="5969664"/>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3" name="矩形 62"/>
          <p:cNvSpPr/>
          <p:nvPr/>
        </p:nvSpPr>
        <p:spPr bwMode="auto">
          <a:xfrm>
            <a:off x="5335587" y="5625970"/>
            <a:ext cx="760415"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100" b="0" i="0" u="none" strike="noStrike" cap="none" normalizeH="0" baseline="0" dirty="0" smtClean="0">
                <a:ln>
                  <a:noFill/>
                </a:ln>
                <a:solidFill>
                  <a:schemeClr val="tx1"/>
                </a:solidFill>
                <a:effectLst/>
                <a:latin typeface="Times New Roman" pitchFamily="18" charset="0"/>
              </a:rPr>
              <a:t>PPDU21’</a:t>
            </a:r>
            <a:endParaRPr kumimoji="0" lang="zh-CN" altLang="en-US" sz="1100" b="0" i="0" u="none" strike="noStrike" cap="none" normalizeH="0" baseline="0" dirty="0" smtClean="0">
              <a:ln>
                <a:noFill/>
              </a:ln>
              <a:solidFill>
                <a:schemeClr val="tx1"/>
              </a:solidFill>
              <a:effectLst/>
              <a:latin typeface="Times New Roman" pitchFamily="18" charset="0"/>
            </a:endParaRPr>
          </a:p>
        </p:txBody>
      </p:sp>
      <p:sp>
        <p:nvSpPr>
          <p:cNvPr id="64" name="矩形 63"/>
          <p:cNvSpPr/>
          <p:nvPr/>
        </p:nvSpPr>
        <p:spPr bwMode="auto">
          <a:xfrm>
            <a:off x="6326191" y="5969664"/>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cxnSp>
        <p:nvCxnSpPr>
          <p:cNvPr id="23" name="Straight Connector 63">
            <a:extLst>
              <a:ext uri="{FF2B5EF4-FFF2-40B4-BE49-F238E27FC236}">
                <a16:creationId xmlns="" xmlns:a16="http://schemas.microsoft.com/office/drawing/2014/main" id="{E33A5270-081D-439D-81ED-5BE0C5827D96}"/>
              </a:ext>
            </a:extLst>
          </p:cNvPr>
          <p:cNvCxnSpPr>
            <a:cxnSpLocks/>
          </p:cNvCxnSpPr>
          <p:nvPr/>
        </p:nvCxnSpPr>
        <p:spPr bwMode="auto">
          <a:xfrm flipH="1">
            <a:off x="4344988" y="5969663"/>
            <a:ext cx="608012" cy="343694"/>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24" name="Straight Connector 64">
            <a:extLst>
              <a:ext uri="{FF2B5EF4-FFF2-40B4-BE49-F238E27FC236}">
                <a16:creationId xmlns="" xmlns:a16="http://schemas.microsoft.com/office/drawing/2014/main" id="{BF2BA2F7-DE55-482F-8E5A-169D54D7E4CD}"/>
              </a:ext>
            </a:extLst>
          </p:cNvPr>
          <p:cNvCxnSpPr>
            <a:cxnSpLocks/>
          </p:cNvCxnSpPr>
          <p:nvPr/>
        </p:nvCxnSpPr>
        <p:spPr bwMode="auto">
          <a:xfrm flipH="1" flipV="1">
            <a:off x="4344988" y="5980907"/>
            <a:ext cx="608014" cy="343696"/>
          </a:xfrm>
          <a:prstGeom prst="line">
            <a:avLst/>
          </a:prstGeom>
          <a:solidFill>
            <a:schemeClr val="accent1"/>
          </a:solidFill>
          <a:ln w="15875" cap="flat" cmpd="sng" algn="ctr">
            <a:solidFill>
              <a:srgbClr val="FF0000"/>
            </a:solidFill>
            <a:prstDash val="solid"/>
            <a:round/>
            <a:headEnd type="none" w="med" len="med"/>
            <a:tailEnd type="none" w="med" len="med"/>
          </a:ln>
          <a:effectLst/>
        </p:spPr>
      </p:cxnSp>
      <p:sp>
        <p:nvSpPr>
          <p:cNvPr id="36" name="文本框 35"/>
          <p:cNvSpPr txBox="1"/>
          <p:nvPr/>
        </p:nvSpPr>
        <p:spPr>
          <a:xfrm rot="16200000">
            <a:off x="2080675" y="4526521"/>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19" name="直接连接符 18"/>
          <p:cNvCxnSpPr/>
          <p:nvPr/>
        </p:nvCxnSpPr>
        <p:spPr bwMode="auto">
          <a:xfrm flipV="1">
            <a:off x="2438400" y="4419601"/>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9" name="直接连接符 38"/>
          <p:cNvCxnSpPr/>
          <p:nvPr/>
        </p:nvCxnSpPr>
        <p:spPr bwMode="auto">
          <a:xfrm flipV="1">
            <a:off x="2971800" y="4468000"/>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0" name="直接连接符 39"/>
          <p:cNvCxnSpPr/>
          <p:nvPr/>
        </p:nvCxnSpPr>
        <p:spPr bwMode="auto">
          <a:xfrm flipV="1">
            <a:off x="2971800" y="5523707"/>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1" name="直接连接符 40"/>
          <p:cNvCxnSpPr/>
          <p:nvPr/>
        </p:nvCxnSpPr>
        <p:spPr bwMode="auto">
          <a:xfrm flipV="1">
            <a:off x="2438400" y="5569217"/>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2" name="直接连接符 41"/>
          <p:cNvCxnSpPr/>
          <p:nvPr/>
        </p:nvCxnSpPr>
        <p:spPr bwMode="auto">
          <a:xfrm flipV="1">
            <a:off x="4344988" y="4468000"/>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3" name="直接连接符 42"/>
          <p:cNvCxnSpPr/>
          <p:nvPr/>
        </p:nvCxnSpPr>
        <p:spPr bwMode="auto">
          <a:xfrm flipV="1">
            <a:off x="4953000" y="4468000"/>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4" name="直接连接符 43"/>
          <p:cNvCxnSpPr/>
          <p:nvPr/>
        </p:nvCxnSpPr>
        <p:spPr bwMode="auto">
          <a:xfrm flipV="1">
            <a:off x="6326191" y="4468000"/>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6" name="直接连接符 45"/>
          <p:cNvCxnSpPr/>
          <p:nvPr/>
        </p:nvCxnSpPr>
        <p:spPr bwMode="auto">
          <a:xfrm flipV="1">
            <a:off x="4344988" y="5569217"/>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52" name="直接连接符 51"/>
          <p:cNvCxnSpPr/>
          <p:nvPr/>
        </p:nvCxnSpPr>
        <p:spPr bwMode="auto">
          <a:xfrm flipV="1">
            <a:off x="4953000" y="5558184"/>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55" name="直接连接符 54"/>
          <p:cNvCxnSpPr/>
          <p:nvPr/>
        </p:nvCxnSpPr>
        <p:spPr bwMode="auto">
          <a:xfrm flipV="1">
            <a:off x="5183189" y="4468000"/>
            <a:ext cx="0" cy="942201"/>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56" name="直接连接符 55"/>
          <p:cNvCxnSpPr/>
          <p:nvPr/>
        </p:nvCxnSpPr>
        <p:spPr bwMode="auto">
          <a:xfrm flipV="1">
            <a:off x="6097591" y="4844583"/>
            <a:ext cx="0" cy="942201"/>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65" name="直接连接符 64"/>
          <p:cNvCxnSpPr/>
          <p:nvPr/>
        </p:nvCxnSpPr>
        <p:spPr bwMode="auto">
          <a:xfrm flipV="1">
            <a:off x="6326191" y="552958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66" name="文本框 65"/>
          <p:cNvSpPr txBox="1"/>
          <p:nvPr/>
        </p:nvSpPr>
        <p:spPr>
          <a:xfrm rot="16200000">
            <a:off x="2857503" y="4543805"/>
            <a:ext cx="490840" cy="276999"/>
          </a:xfrm>
          <a:prstGeom prst="rect">
            <a:avLst/>
          </a:prstGeom>
          <a:noFill/>
        </p:spPr>
        <p:txBody>
          <a:bodyPr wrap="none" rtlCol="0">
            <a:spAutoFit/>
          </a:bodyPr>
          <a:lstStyle/>
          <a:p>
            <a:r>
              <a:rPr lang="en-US" altLang="zh-CN" dirty="0" smtClean="0"/>
              <a:t>SIFS</a:t>
            </a:r>
            <a:endParaRPr lang="zh-CN" altLang="en-US" dirty="0"/>
          </a:p>
        </p:txBody>
      </p:sp>
      <p:sp>
        <p:nvSpPr>
          <p:cNvPr id="67" name="文本框 66"/>
          <p:cNvSpPr txBox="1"/>
          <p:nvPr/>
        </p:nvSpPr>
        <p:spPr>
          <a:xfrm rot="16200000">
            <a:off x="3973830" y="4558364"/>
            <a:ext cx="490840" cy="276999"/>
          </a:xfrm>
          <a:prstGeom prst="rect">
            <a:avLst/>
          </a:prstGeom>
          <a:noFill/>
        </p:spPr>
        <p:txBody>
          <a:bodyPr wrap="none" rtlCol="0">
            <a:spAutoFit/>
          </a:bodyPr>
          <a:lstStyle/>
          <a:p>
            <a:r>
              <a:rPr lang="en-US" altLang="zh-CN" dirty="0" smtClean="0"/>
              <a:t>SIFS</a:t>
            </a:r>
            <a:endParaRPr lang="zh-CN" altLang="en-US" dirty="0"/>
          </a:p>
        </p:txBody>
      </p:sp>
      <p:sp>
        <p:nvSpPr>
          <p:cNvPr id="68" name="文本框 67"/>
          <p:cNvSpPr txBox="1"/>
          <p:nvPr/>
        </p:nvSpPr>
        <p:spPr>
          <a:xfrm rot="16200000">
            <a:off x="4813012" y="4558364"/>
            <a:ext cx="490840" cy="276999"/>
          </a:xfrm>
          <a:prstGeom prst="rect">
            <a:avLst/>
          </a:prstGeom>
          <a:noFill/>
        </p:spPr>
        <p:txBody>
          <a:bodyPr wrap="none" rtlCol="0">
            <a:spAutoFit/>
          </a:bodyPr>
          <a:lstStyle/>
          <a:p>
            <a:r>
              <a:rPr lang="en-US" altLang="zh-CN" dirty="0" smtClean="0"/>
              <a:t>SIFS</a:t>
            </a:r>
            <a:endParaRPr lang="zh-CN" altLang="en-US" dirty="0"/>
          </a:p>
        </p:txBody>
      </p:sp>
      <p:sp>
        <p:nvSpPr>
          <p:cNvPr id="69" name="文本框 68"/>
          <p:cNvSpPr txBox="1"/>
          <p:nvPr/>
        </p:nvSpPr>
        <p:spPr>
          <a:xfrm rot="16200000">
            <a:off x="5965677" y="4558364"/>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0" name="文本框 69"/>
          <p:cNvSpPr txBox="1"/>
          <p:nvPr/>
        </p:nvSpPr>
        <p:spPr>
          <a:xfrm rot="16200000">
            <a:off x="2080676" y="5631464"/>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1" name="文本框 70"/>
          <p:cNvSpPr txBox="1"/>
          <p:nvPr/>
        </p:nvSpPr>
        <p:spPr>
          <a:xfrm rot="16200000">
            <a:off x="2841881" y="5631464"/>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2" name="文本框 71"/>
          <p:cNvSpPr txBox="1"/>
          <p:nvPr/>
        </p:nvSpPr>
        <p:spPr>
          <a:xfrm rot="16200000">
            <a:off x="3979761" y="5638291"/>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3" name="文本框 72"/>
          <p:cNvSpPr txBox="1"/>
          <p:nvPr/>
        </p:nvSpPr>
        <p:spPr>
          <a:xfrm rot="16200000">
            <a:off x="5966269" y="5613808"/>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4" name="文本框 73"/>
          <p:cNvSpPr txBox="1"/>
          <p:nvPr/>
        </p:nvSpPr>
        <p:spPr>
          <a:xfrm rot="16200000">
            <a:off x="4888578" y="5613809"/>
            <a:ext cx="490840" cy="276999"/>
          </a:xfrm>
          <a:prstGeom prst="rect">
            <a:avLst/>
          </a:prstGeom>
          <a:noFill/>
        </p:spPr>
        <p:txBody>
          <a:bodyPr wrap="none" rtlCol="0">
            <a:spAutoFit/>
          </a:bodyPr>
          <a:lstStyle/>
          <a:p>
            <a:r>
              <a:rPr lang="en-US" altLang="zh-CN" dirty="0">
                <a:solidFill>
                  <a:srgbClr val="FF0000"/>
                </a:solidFill>
              </a:rPr>
              <a:t>P</a:t>
            </a:r>
            <a:r>
              <a:rPr lang="en-US" altLang="zh-CN" dirty="0" smtClean="0">
                <a:solidFill>
                  <a:srgbClr val="FF0000"/>
                </a:solidFill>
              </a:rPr>
              <a:t>IFS</a:t>
            </a:r>
            <a:endParaRPr lang="zh-CN" altLang="en-US" dirty="0">
              <a:solidFill>
                <a:srgbClr val="FF0000"/>
              </a:solidFill>
            </a:endParaRPr>
          </a:p>
        </p:txBody>
      </p:sp>
      <p:sp>
        <p:nvSpPr>
          <p:cNvPr id="75" name="文本框 74"/>
          <p:cNvSpPr txBox="1"/>
          <p:nvPr/>
        </p:nvSpPr>
        <p:spPr>
          <a:xfrm>
            <a:off x="770049" y="4498459"/>
            <a:ext cx="457176" cy="276999"/>
          </a:xfrm>
          <a:prstGeom prst="rect">
            <a:avLst/>
          </a:prstGeom>
          <a:noFill/>
        </p:spPr>
        <p:txBody>
          <a:bodyPr wrap="none" rtlCol="0">
            <a:spAutoFit/>
          </a:bodyPr>
          <a:lstStyle/>
          <a:p>
            <a:r>
              <a:rPr lang="en-US" altLang="zh-CN" dirty="0" smtClean="0"/>
              <a:t>AP1</a:t>
            </a:r>
            <a:endParaRPr lang="zh-CN" altLang="en-US" dirty="0"/>
          </a:p>
        </p:txBody>
      </p:sp>
      <p:sp>
        <p:nvSpPr>
          <p:cNvPr id="76" name="文本框 75"/>
          <p:cNvSpPr txBox="1"/>
          <p:nvPr/>
        </p:nvSpPr>
        <p:spPr>
          <a:xfrm>
            <a:off x="744402" y="5619091"/>
            <a:ext cx="457176" cy="276999"/>
          </a:xfrm>
          <a:prstGeom prst="rect">
            <a:avLst/>
          </a:prstGeom>
          <a:noFill/>
        </p:spPr>
        <p:txBody>
          <a:bodyPr wrap="none" rtlCol="0">
            <a:spAutoFit/>
          </a:bodyPr>
          <a:lstStyle/>
          <a:p>
            <a:r>
              <a:rPr lang="en-US" altLang="zh-CN" dirty="0" smtClean="0"/>
              <a:t>AP2</a:t>
            </a:r>
            <a:endParaRPr lang="zh-CN" altLang="en-US" dirty="0"/>
          </a:p>
        </p:txBody>
      </p:sp>
      <p:sp>
        <p:nvSpPr>
          <p:cNvPr id="77" name="文本框 76"/>
          <p:cNvSpPr txBox="1"/>
          <p:nvPr/>
        </p:nvSpPr>
        <p:spPr>
          <a:xfrm>
            <a:off x="7225262" y="4939527"/>
            <a:ext cx="539443" cy="276999"/>
          </a:xfrm>
          <a:prstGeom prst="rect">
            <a:avLst/>
          </a:prstGeom>
          <a:noFill/>
        </p:spPr>
        <p:txBody>
          <a:bodyPr wrap="none" rtlCol="0">
            <a:spAutoFit/>
          </a:bodyPr>
          <a:lstStyle/>
          <a:p>
            <a:r>
              <a:rPr lang="en-US" altLang="zh-CN" dirty="0" smtClean="0"/>
              <a:t>STA1</a:t>
            </a:r>
            <a:endParaRPr lang="zh-CN" altLang="en-US" dirty="0"/>
          </a:p>
        </p:txBody>
      </p:sp>
      <p:sp>
        <p:nvSpPr>
          <p:cNvPr id="78" name="文本框 77"/>
          <p:cNvSpPr txBox="1"/>
          <p:nvPr/>
        </p:nvSpPr>
        <p:spPr>
          <a:xfrm>
            <a:off x="7225261" y="6059577"/>
            <a:ext cx="539443" cy="276999"/>
          </a:xfrm>
          <a:prstGeom prst="rect">
            <a:avLst/>
          </a:prstGeom>
          <a:noFill/>
        </p:spPr>
        <p:txBody>
          <a:bodyPr wrap="none" rtlCol="0">
            <a:spAutoFit/>
          </a:bodyPr>
          <a:lstStyle/>
          <a:p>
            <a:r>
              <a:rPr lang="en-US" altLang="zh-CN" dirty="0" smtClean="0"/>
              <a:t>STA2</a:t>
            </a:r>
            <a:endParaRPr lang="zh-CN" altLang="en-US" dirty="0"/>
          </a:p>
        </p:txBody>
      </p:sp>
      <p:sp>
        <p:nvSpPr>
          <p:cNvPr id="80" name="矩形 79"/>
          <p:cNvSpPr/>
          <p:nvPr/>
        </p:nvSpPr>
        <p:spPr bwMode="auto">
          <a:xfrm>
            <a:off x="1435644" y="5625970"/>
            <a:ext cx="774156"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PPDU20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81" name="矩形 80"/>
          <p:cNvSpPr/>
          <p:nvPr/>
        </p:nvSpPr>
        <p:spPr bwMode="auto">
          <a:xfrm>
            <a:off x="2438400" y="4888044"/>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BA10</a:t>
            </a:r>
            <a:endParaRPr kumimoji="0" lang="zh-CN" altLang="en-US" sz="1100" b="0" i="0" u="none" strike="noStrike" cap="none" normalizeH="0" baseline="0" dirty="0" smtClean="0">
              <a:ln>
                <a:noFill/>
              </a:ln>
              <a:solidFill>
                <a:schemeClr val="tx1"/>
              </a:solidFill>
              <a:effectLst/>
            </a:endParaRPr>
          </a:p>
        </p:txBody>
      </p:sp>
      <p:sp>
        <p:nvSpPr>
          <p:cNvPr id="82" name="矩形 81"/>
          <p:cNvSpPr/>
          <p:nvPr/>
        </p:nvSpPr>
        <p:spPr bwMode="auto">
          <a:xfrm>
            <a:off x="2438400" y="5980907"/>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BA20</a:t>
            </a:r>
            <a:endParaRPr kumimoji="0" lang="zh-CN" altLang="en-US" sz="1100" b="0" i="0" u="none" strike="noStrike" cap="none" normalizeH="0" baseline="0" dirty="0" smtClean="0">
              <a:ln>
                <a:noFill/>
              </a:ln>
              <a:solidFill>
                <a:schemeClr val="tx1"/>
              </a:solidFill>
              <a:effectLst/>
            </a:endParaRPr>
          </a:p>
        </p:txBody>
      </p:sp>
      <p:sp>
        <p:nvSpPr>
          <p:cNvPr id="83" name="矩形 82"/>
          <p:cNvSpPr/>
          <p:nvPr/>
        </p:nvSpPr>
        <p:spPr bwMode="auto">
          <a:xfrm>
            <a:off x="1318383" y="4533107"/>
            <a:ext cx="891417"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PPDU10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7209815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828800"/>
            <a:ext cx="7772400" cy="4646613"/>
          </a:xfrm>
        </p:spPr>
        <p:txBody>
          <a:bodyPr/>
          <a:lstStyle/>
          <a:p>
            <a:pPr>
              <a:spcBef>
                <a:spcPts val="600"/>
              </a:spcBef>
            </a:pPr>
            <a:r>
              <a:rPr lang="en-US" altLang="zh-CN" sz="1800" dirty="0" smtClean="0">
                <a:latin typeface="Times New Roman" panose="02020603050405020304" pitchFamily="18" charset="0"/>
                <a:ea typeface="楷体_GB2312" pitchFamily="49" charset="-122"/>
              </a:rPr>
              <a:t>In order to solve the non-STR AP problem, PIFS before PPDU12 is needed in link1 even when BA11 is correctly decoded;</a:t>
            </a:r>
          </a:p>
          <a:p>
            <a:pPr>
              <a:spcBef>
                <a:spcPts val="600"/>
              </a:spcBef>
            </a:pPr>
            <a:r>
              <a:rPr lang="en-US" altLang="zh-CN" sz="1800" dirty="0" smtClean="0">
                <a:latin typeface="Times New Roman" panose="02020603050405020304" pitchFamily="18" charset="0"/>
                <a:ea typeface="楷体_GB2312" pitchFamily="49" charset="-122"/>
              </a:rPr>
              <a:t>A following question is should STR AP MLD and non-STR AP MLD use different rule in link1, or define a unified solution which is PIFS after correctly decoded BA;</a:t>
            </a:r>
          </a:p>
          <a:p>
            <a:pPr>
              <a:spcBef>
                <a:spcPts val="600"/>
              </a:spcBef>
            </a:pPr>
            <a:r>
              <a:rPr lang="en-US" altLang="zh-CN" sz="1800" dirty="0" smtClean="0">
                <a:latin typeface="Times New Roman" panose="02020603050405020304" pitchFamily="18" charset="0"/>
                <a:ea typeface="楷体_GB2312" pitchFamily="49" charset="-122"/>
              </a:rPr>
              <a:t>It is also possible to allow STR AP MLD choose either option it prefers in implementation.  </a:t>
            </a:r>
          </a:p>
          <a:p>
            <a:pPr marL="457200" lvl="1" indent="0">
              <a:spcBef>
                <a:spcPts val="600"/>
              </a:spcBef>
              <a:buNone/>
            </a:pPr>
            <a:endParaRPr lang="en-US" altLang="zh-CN" sz="1400" dirty="0">
              <a:latin typeface="Times New Roman" panose="02020603050405020304" pitchFamily="18" charset="0"/>
              <a:ea typeface="楷体_GB2312" pitchFamily="49" charset="-122"/>
            </a:endParaRPr>
          </a:p>
          <a:p>
            <a:pPr>
              <a:spcBef>
                <a:spcPts val="600"/>
              </a:spcBef>
            </a:pPr>
            <a:endParaRPr lang="en-US" sz="1800" dirty="0">
              <a:latin typeface="Times New Roman" panose="02020603050405020304" pitchFamily="18" charset="0"/>
              <a:ea typeface="楷体_GB2312" pitchFamily="49" charset="-122"/>
            </a:endParaRPr>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5</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altLang="zh-CN" dirty="0"/>
              <a:t>Error Recovery for non-STR AP MLD</a:t>
            </a:r>
            <a:endParaRPr lang="en-US" dirty="0"/>
          </a:p>
        </p:txBody>
      </p:sp>
      <p:sp>
        <p:nvSpPr>
          <p:cNvPr id="8"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cxnSp>
        <p:nvCxnSpPr>
          <p:cNvPr id="45" name="直接连接符 44"/>
          <p:cNvCxnSpPr/>
          <p:nvPr/>
        </p:nvCxnSpPr>
        <p:spPr bwMode="auto">
          <a:xfrm>
            <a:off x="1219200" y="4876798"/>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7" name="文本框 46"/>
          <p:cNvSpPr txBox="1"/>
          <p:nvPr/>
        </p:nvSpPr>
        <p:spPr>
          <a:xfrm>
            <a:off x="381000" y="4648198"/>
            <a:ext cx="502061" cy="276999"/>
          </a:xfrm>
          <a:prstGeom prst="rect">
            <a:avLst/>
          </a:prstGeom>
          <a:noFill/>
        </p:spPr>
        <p:txBody>
          <a:bodyPr wrap="none" rtlCol="0">
            <a:spAutoFit/>
          </a:bodyPr>
          <a:lstStyle/>
          <a:p>
            <a:r>
              <a:rPr lang="en-US" altLang="zh-CN" dirty="0" smtClean="0"/>
              <a:t>link1</a:t>
            </a:r>
            <a:endParaRPr lang="zh-CN" altLang="en-US" dirty="0"/>
          </a:p>
        </p:txBody>
      </p:sp>
      <p:sp>
        <p:nvSpPr>
          <p:cNvPr id="49" name="矩形 48"/>
          <p:cNvSpPr/>
          <p:nvPr/>
        </p:nvSpPr>
        <p:spPr bwMode="auto">
          <a:xfrm>
            <a:off x="2438400" y="4888041"/>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C</a:t>
            </a:r>
            <a:r>
              <a:rPr kumimoji="0" lang="en-US" altLang="zh-CN" sz="1200" b="0" i="0" u="none" strike="noStrike" cap="none" normalizeH="0" baseline="0" dirty="0" smtClean="0">
                <a:ln>
                  <a:noFill/>
                </a:ln>
                <a:solidFill>
                  <a:schemeClr val="tx1"/>
                </a:solidFill>
                <a:effectLst/>
                <a:latin typeface="Times New Roman" pitchFamily="18" charset="0"/>
              </a:rPr>
              <a:t>TS</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0" name="矩形 49"/>
          <p:cNvSpPr/>
          <p:nvPr/>
        </p:nvSpPr>
        <p:spPr bwMode="auto">
          <a:xfrm>
            <a:off x="3201986" y="4533104"/>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1" name="矩形 50"/>
          <p:cNvSpPr/>
          <p:nvPr/>
        </p:nvSpPr>
        <p:spPr bwMode="auto">
          <a:xfrm>
            <a:off x="4344988" y="4876798"/>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3" name="矩形 52"/>
          <p:cNvSpPr/>
          <p:nvPr/>
        </p:nvSpPr>
        <p:spPr bwMode="auto">
          <a:xfrm>
            <a:off x="5335587" y="4533104"/>
            <a:ext cx="760415"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PPDU12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4" name="矩形 53"/>
          <p:cNvSpPr/>
          <p:nvPr/>
        </p:nvSpPr>
        <p:spPr bwMode="auto">
          <a:xfrm>
            <a:off x="6326191" y="4876798"/>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cxnSp>
        <p:nvCxnSpPr>
          <p:cNvPr id="57" name="直接连接符 56"/>
          <p:cNvCxnSpPr/>
          <p:nvPr/>
        </p:nvCxnSpPr>
        <p:spPr bwMode="auto">
          <a:xfrm>
            <a:off x="1219200" y="5969661"/>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8" name="文本框 57"/>
          <p:cNvSpPr txBox="1"/>
          <p:nvPr/>
        </p:nvSpPr>
        <p:spPr>
          <a:xfrm>
            <a:off x="381000" y="5741061"/>
            <a:ext cx="502061" cy="276999"/>
          </a:xfrm>
          <a:prstGeom prst="rect">
            <a:avLst/>
          </a:prstGeom>
          <a:noFill/>
        </p:spPr>
        <p:txBody>
          <a:bodyPr wrap="none" rtlCol="0">
            <a:spAutoFit/>
          </a:bodyPr>
          <a:lstStyle/>
          <a:p>
            <a:r>
              <a:rPr lang="en-US" altLang="zh-CN" dirty="0" smtClean="0"/>
              <a:t>link2</a:t>
            </a:r>
            <a:endParaRPr lang="zh-CN" altLang="en-US" dirty="0"/>
          </a:p>
        </p:txBody>
      </p:sp>
      <p:sp>
        <p:nvSpPr>
          <p:cNvPr id="60" name="矩形 59"/>
          <p:cNvSpPr/>
          <p:nvPr/>
        </p:nvSpPr>
        <p:spPr bwMode="auto">
          <a:xfrm>
            <a:off x="2438400" y="5980904"/>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C</a:t>
            </a:r>
            <a:r>
              <a:rPr kumimoji="0" lang="en-US" altLang="zh-CN" sz="1200" b="0" i="0" u="none" strike="noStrike" cap="none" normalizeH="0" baseline="0" dirty="0" smtClean="0">
                <a:ln>
                  <a:noFill/>
                </a:ln>
                <a:solidFill>
                  <a:schemeClr val="tx1"/>
                </a:solidFill>
                <a:effectLst/>
                <a:latin typeface="Times New Roman" pitchFamily="18" charset="0"/>
              </a:rPr>
              <a:t>TS</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1" name="矩形 60"/>
          <p:cNvSpPr/>
          <p:nvPr/>
        </p:nvSpPr>
        <p:spPr bwMode="auto">
          <a:xfrm>
            <a:off x="3201986" y="5625967"/>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2" name="矩形 61"/>
          <p:cNvSpPr/>
          <p:nvPr/>
        </p:nvSpPr>
        <p:spPr bwMode="auto">
          <a:xfrm>
            <a:off x="4344988" y="5969661"/>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3" name="矩形 62"/>
          <p:cNvSpPr/>
          <p:nvPr/>
        </p:nvSpPr>
        <p:spPr bwMode="auto">
          <a:xfrm>
            <a:off x="5335587" y="5625967"/>
            <a:ext cx="760415"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100" b="0" i="0" u="none" strike="noStrike" cap="none" normalizeH="0" baseline="0" dirty="0" smtClean="0">
                <a:ln>
                  <a:noFill/>
                </a:ln>
                <a:solidFill>
                  <a:schemeClr val="tx1"/>
                </a:solidFill>
                <a:effectLst/>
                <a:latin typeface="Times New Roman" pitchFamily="18" charset="0"/>
              </a:rPr>
              <a:t>PPDU21’</a:t>
            </a:r>
            <a:endParaRPr kumimoji="0" lang="zh-CN" altLang="en-US" sz="1100" b="0" i="0" u="none" strike="noStrike" cap="none" normalizeH="0" baseline="0" dirty="0" smtClean="0">
              <a:ln>
                <a:noFill/>
              </a:ln>
              <a:solidFill>
                <a:schemeClr val="tx1"/>
              </a:solidFill>
              <a:effectLst/>
              <a:latin typeface="Times New Roman" pitchFamily="18" charset="0"/>
            </a:endParaRPr>
          </a:p>
        </p:txBody>
      </p:sp>
      <p:sp>
        <p:nvSpPr>
          <p:cNvPr id="64" name="矩形 63"/>
          <p:cNvSpPr/>
          <p:nvPr/>
        </p:nvSpPr>
        <p:spPr bwMode="auto">
          <a:xfrm>
            <a:off x="6326191" y="5969661"/>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cxnSp>
        <p:nvCxnSpPr>
          <p:cNvPr id="23" name="Straight Connector 63">
            <a:extLst>
              <a:ext uri="{FF2B5EF4-FFF2-40B4-BE49-F238E27FC236}">
                <a16:creationId xmlns="" xmlns:a16="http://schemas.microsoft.com/office/drawing/2014/main" id="{E33A5270-081D-439D-81ED-5BE0C5827D96}"/>
              </a:ext>
            </a:extLst>
          </p:cNvPr>
          <p:cNvCxnSpPr>
            <a:cxnSpLocks/>
          </p:cNvCxnSpPr>
          <p:nvPr/>
        </p:nvCxnSpPr>
        <p:spPr bwMode="auto">
          <a:xfrm flipH="1">
            <a:off x="4344988" y="5969660"/>
            <a:ext cx="608012" cy="343694"/>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24" name="Straight Connector 64">
            <a:extLst>
              <a:ext uri="{FF2B5EF4-FFF2-40B4-BE49-F238E27FC236}">
                <a16:creationId xmlns="" xmlns:a16="http://schemas.microsoft.com/office/drawing/2014/main" id="{BF2BA2F7-DE55-482F-8E5A-169D54D7E4CD}"/>
              </a:ext>
            </a:extLst>
          </p:cNvPr>
          <p:cNvCxnSpPr>
            <a:cxnSpLocks/>
          </p:cNvCxnSpPr>
          <p:nvPr/>
        </p:nvCxnSpPr>
        <p:spPr bwMode="auto">
          <a:xfrm flipH="1" flipV="1">
            <a:off x="4344988" y="5980904"/>
            <a:ext cx="608014" cy="343696"/>
          </a:xfrm>
          <a:prstGeom prst="line">
            <a:avLst/>
          </a:prstGeom>
          <a:solidFill>
            <a:schemeClr val="accent1"/>
          </a:solidFill>
          <a:ln w="15875" cap="flat" cmpd="sng" algn="ctr">
            <a:solidFill>
              <a:srgbClr val="FF0000"/>
            </a:solidFill>
            <a:prstDash val="solid"/>
            <a:round/>
            <a:headEnd type="none" w="med" len="med"/>
            <a:tailEnd type="none" w="med" len="med"/>
          </a:ln>
          <a:effectLst/>
        </p:spPr>
      </p:cxnSp>
      <p:sp>
        <p:nvSpPr>
          <p:cNvPr id="36" name="文本框 35"/>
          <p:cNvSpPr txBox="1"/>
          <p:nvPr/>
        </p:nvSpPr>
        <p:spPr>
          <a:xfrm rot="16200000">
            <a:off x="2080675" y="4526518"/>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19" name="直接连接符 18"/>
          <p:cNvCxnSpPr/>
          <p:nvPr/>
        </p:nvCxnSpPr>
        <p:spPr bwMode="auto">
          <a:xfrm flipV="1">
            <a:off x="2438400" y="4419598"/>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9" name="直接连接符 38"/>
          <p:cNvCxnSpPr/>
          <p:nvPr/>
        </p:nvCxnSpPr>
        <p:spPr bwMode="auto">
          <a:xfrm flipV="1">
            <a:off x="2971800" y="4467997"/>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0" name="直接连接符 39"/>
          <p:cNvCxnSpPr/>
          <p:nvPr/>
        </p:nvCxnSpPr>
        <p:spPr bwMode="auto">
          <a:xfrm flipV="1">
            <a:off x="2971800" y="5523704"/>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1" name="直接连接符 40"/>
          <p:cNvCxnSpPr/>
          <p:nvPr/>
        </p:nvCxnSpPr>
        <p:spPr bwMode="auto">
          <a:xfrm flipV="1">
            <a:off x="2438400" y="5569214"/>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2" name="直接连接符 41"/>
          <p:cNvCxnSpPr/>
          <p:nvPr/>
        </p:nvCxnSpPr>
        <p:spPr bwMode="auto">
          <a:xfrm flipV="1">
            <a:off x="4344988" y="4467997"/>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3" name="直接连接符 42"/>
          <p:cNvCxnSpPr/>
          <p:nvPr/>
        </p:nvCxnSpPr>
        <p:spPr bwMode="auto">
          <a:xfrm flipV="1">
            <a:off x="4953000" y="4467997"/>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4" name="直接连接符 43"/>
          <p:cNvCxnSpPr/>
          <p:nvPr/>
        </p:nvCxnSpPr>
        <p:spPr bwMode="auto">
          <a:xfrm flipV="1">
            <a:off x="6326191" y="4467997"/>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6" name="直接连接符 45"/>
          <p:cNvCxnSpPr/>
          <p:nvPr/>
        </p:nvCxnSpPr>
        <p:spPr bwMode="auto">
          <a:xfrm flipV="1">
            <a:off x="4344988" y="5569214"/>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52" name="直接连接符 51"/>
          <p:cNvCxnSpPr/>
          <p:nvPr/>
        </p:nvCxnSpPr>
        <p:spPr bwMode="auto">
          <a:xfrm flipV="1">
            <a:off x="4953000" y="5558181"/>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56" name="直接连接符 55"/>
          <p:cNvCxnSpPr/>
          <p:nvPr/>
        </p:nvCxnSpPr>
        <p:spPr bwMode="auto">
          <a:xfrm flipV="1">
            <a:off x="6097591" y="4844580"/>
            <a:ext cx="0" cy="942201"/>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65" name="直接连接符 64"/>
          <p:cNvCxnSpPr/>
          <p:nvPr/>
        </p:nvCxnSpPr>
        <p:spPr bwMode="auto">
          <a:xfrm flipV="1">
            <a:off x="6326191" y="5529586"/>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66" name="文本框 65"/>
          <p:cNvSpPr txBox="1"/>
          <p:nvPr/>
        </p:nvSpPr>
        <p:spPr>
          <a:xfrm rot="16200000">
            <a:off x="2857503" y="4543802"/>
            <a:ext cx="490840" cy="276999"/>
          </a:xfrm>
          <a:prstGeom prst="rect">
            <a:avLst/>
          </a:prstGeom>
          <a:noFill/>
        </p:spPr>
        <p:txBody>
          <a:bodyPr wrap="none" rtlCol="0">
            <a:spAutoFit/>
          </a:bodyPr>
          <a:lstStyle/>
          <a:p>
            <a:r>
              <a:rPr lang="en-US" altLang="zh-CN" dirty="0" smtClean="0"/>
              <a:t>SIFS</a:t>
            </a:r>
            <a:endParaRPr lang="zh-CN" altLang="en-US" dirty="0"/>
          </a:p>
        </p:txBody>
      </p:sp>
      <p:sp>
        <p:nvSpPr>
          <p:cNvPr id="67" name="文本框 66"/>
          <p:cNvSpPr txBox="1"/>
          <p:nvPr/>
        </p:nvSpPr>
        <p:spPr>
          <a:xfrm rot="16200000">
            <a:off x="3973830" y="4558361"/>
            <a:ext cx="490840" cy="276999"/>
          </a:xfrm>
          <a:prstGeom prst="rect">
            <a:avLst/>
          </a:prstGeom>
          <a:noFill/>
        </p:spPr>
        <p:txBody>
          <a:bodyPr wrap="none" rtlCol="0">
            <a:spAutoFit/>
          </a:bodyPr>
          <a:lstStyle/>
          <a:p>
            <a:r>
              <a:rPr lang="en-US" altLang="zh-CN" dirty="0" smtClean="0"/>
              <a:t>SIFS</a:t>
            </a:r>
            <a:endParaRPr lang="zh-CN" altLang="en-US" dirty="0"/>
          </a:p>
        </p:txBody>
      </p:sp>
      <p:sp>
        <p:nvSpPr>
          <p:cNvPr id="68" name="文本框 67"/>
          <p:cNvSpPr txBox="1"/>
          <p:nvPr/>
        </p:nvSpPr>
        <p:spPr>
          <a:xfrm rot="16200000">
            <a:off x="4922280" y="4558361"/>
            <a:ext cx="490840" cy="276999"/>
          </a:xfrm>
          <a:prstGeom prst="rect">
            <a:avLst/>
          </a:prstGeom>
          <a:noFill/>
        </p:spPr>
        <p:txBody>
          <a:bodyPr wrap="none" rtlCol="0">
            <a:spAutoFit/>
          </a:bodyPr>
          <a:lstStyle/>
          <a:p>
            <a:r>
              <a:rPr lang="en-US" altLang="zh-CN" dirty="0" smtClean="0">
                <a:solidFill>
                  <a:srgbClr val="FF0000"/>
                </a:solidFill>
              </a:rPr>
              <a:t>PIFS</a:t>
            </a:r>
            <a:endParaRPr lang="zh-CN" altLang="en-US" dirty="0">
              <a:solidFill>
                <a:srgbClr val="FF0000"/>
              </a:solidFill>
            </a:endParaRPr>
          </a:p>
        </p:txBody>
      </p:sp>
      <p:sp>
        <p:nvSpPr>
          <p:cNvPr id="69" name="文本框 68"/>
          <p:cNvSpPr txBox="1"/>
          <p:nvPr/>
        </p:nvSpPr>
        <p:spPr>
          <a:xfrm rot="16200000">
            <a:off x="5965677" y="4558361"/>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0" name="文本框 69"/>
          <p:cNvSpPr txBox="1"/>
          <p:nvPr/>
        </p:nvSpPr>
        <p:spPr>
          <a:xfrm rot="16200000">
            <a:off x="2080676" y="5631461"/>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1" name="文本框 70"/>
          <p:cNvSpPr txBox="1"/>
          <p:nvPr/>
        </p:nvSpPr>
        <p:spPr>
          <a:xfrm rot="16200000">
            <a:off x="2841881" y="5631461"/>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2" name="文本框 71"/>
          <p:cNvSpPr txBox="1"/>
          <p:nvPr/>
        </p:nvSpPr>
        <p:spPr>
          <a:xfrm rot="16200000">
            <a:off x="3979761" y="5638288"/>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3" name="文本框 72"/>
          <p:cNvSpPr txBox="1"/>
          <p:nvPr/>
        </p:nvSpPr>
        <p:spPr>
          <a:xfrm rot="16200000">
            <a:off x="5966269" y="5613805"/>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4" name="文本框 73"/>
          <p:cNvSpPr txBox="1"/>
          <p:nvPr/>
        </p:nvSpPr>
        <p:spPr>
          <a:xfrm rot="16200000">
            <a:off x="4888578" y="5613806"/>
            <a:ext cx="490840" cy="276999"/>
          </a:xfrm>
          <a:prstGeom prst="rect">
            <a:avLst/>
          </a:prstGeom>
          <a:noFill/>
        </p:spPr>
        <p:txBody>
          <a:bodyPr wrap="none" rtlCol="0">
            <a:spAutoFit/>
          </a:bodyPr>
          <a:lstStyle/>
          <a:p>
            <a:r>
              <a:rPr lang="en-US" altLang="zh-CN" dirty="0">
                <a:solidFill>
                  <a:srgbClr val="FF0000"/>
                </a:solidFill>
              </a:rPr>
              <a:t>P</a:t>
            </a:r>
            <a:r>
              <a:rPr lang="en-US" altLang="zh-CN" dirty="0" smtClean="0">
                <a:solidFill>
                  <a:srgbClr val="FF0000"/>
                </a:solidFill>
              </a:rPr>
              <a:t>IFS</a:t>
            </a:r>
            <a:endParaRPr lang="zh-CN" altLang="en-US" dirty="0">
              <a:solidFill>
                <a:srgbClr val="FF0000"/>
              </a:solidFill>
            </a:endParaRPr>
          </a:p>
        </p:txBody>
      </p:sp>
      <p:sp>
        <p:nvSpPr>
          <p:cNvPr id="55" name="文本框 54"/>
          <p:cNvSpPr txBox="1"/>
          <p:nvPr/>
        </p:nvSpPr>
        <p:spPr>
          <a:xfrm>
            <a:off x="770049" y="4498459"/>
            <a:ext cx="457176" cy="276999"/>
          </a:xfrm>
          <a:prstGeom prst="rect">
            <a:avLst/>
          </a:prstGeom>
          <a:noFill/>
        </p:spPr>
        <p:txBody>
          <a:bodyPr wrap="none" rtlCol="0">
            <a:spAutoFit/>
          </a:bodyPr>
          <a:lstStyle/>
          <a:p>
            <a:r>
              <a:rPr lang="en-US" altLang="zh-CN" dirty="0" smtClean="0"/>
              <a:t>AP1</a:t>
            </a:r>
            <a:endParaRPr lang="zh-CN" altLang="en-US" dirty="0"/>
          </a:p>
        </p:txBody>
      </p:sp>
      <p:sp>
        <p:nvSpPr>
          <p:cNvPr id="75" name="文本框 74"/>
          <p:cNvSpPr txBox="1"/>
          <p:nvPr/>
        </p:nvSpPr>
        <p:spPr>
          <a:xfrm>
            <a:off x="744402" y="5619091"/>
            <a:ext cx="457176" cy="276999"/>
          </a:xfrm>
          <a:prstGeom prst="rect">
            <a:avLst/>
          </a:prstGeom>
          <a:noFill/>
        </p:spPr>
        <p:txBody>
          <a:bodyPr wrap="none" rtlCol="0">
            <a:spAutoFit/>
          </a:bodyPr>
          <a:lstStyle/>
          <a:p>
            <a:r>
              <a:rPr lang="en-US" altLang="zh-CN" dirty="0" smtClean="0"/>
              <a:t>AP2</a:t>
            </a:r>
            <a:endParaRPr lang="zh-CN" altLang="en-US" dirty="0"/>
          </a:p>
        </p:txBody>
      </p:sp>
      <p:sp>
        <p:nvSpPr>
          <p:cNvPr id="76" name="文本框 75"/>
          <p:cNvSpPr txBox="1"/>
          <p:nvPr/>
        </p:nvSpPr>
        <p:spPr>
          <a:xfrm>
            <a:off x="7225262" y="4939527"/>
            <a:ext cx="539443" cy="276999"/>
          </a:xfrm>
          <a:prstGeom prst="rect">
            <a:avLst/>
          </a:prstGeom>
          <a:noFill/>
        </p:spPr>
        <p:txBody>
          <a:bodyPr wrap="none" rtlCol="0">
            <a:spAutoFit/>
          </a:bodyPr>
          <a:lstStyle/>
          <a:p>
            <a:r>
              <a:rPr lang="en-US" altLang="zh-CN" dirty="0" smtClean="0"/>
              <a:t>STA1</a:t>
            </a:r>
            <a:endParaRPr lang="zh-CN" altLang="en-US" dirty="0"/>
          </a:p>
        </p:txBody>
      </p:sp>
      <p:sp>
        <p:nvSpPr>
          <p:cNvPr id="77" name="文本框 76"/>
          <p:cNvSpPr txBox="1"/>
          <p:nvPr/>
        </p:nvSpPr>
        <p:spPr>
          <a:xfrm>
            <a:off x="7225261" y="6059577"/>
            <a:ext cx="539443" cy="276999"/>
          </a:xfrm>
          <a:prstGeom prst="rect">
            <a:avLst/>
          </a:prstGeom>
          <a:noFill/>
        </p:spPr>
        <p:txBody>
          <a:bodyPr wrap="none" rtlCol="0">
            <a:spAutoFit/>
          </a:bodyPr>
          <a:lstStyle/>
          <a:p>
            <a:r>
              <a:rPr lang="en-US" altLang="zh-CN" dirty="0" smtClean="0"/>
              <a:t>STA2</a:t>
            </a:r>
            <a:endParaRPr lang="zh-CN" altLang="en-US" dirty="0"/>
          </a:p>
        </p:txBody>
      </p:sp>
      <p:sp>
        <p:nvSpPr>
          <p:cNvPr id="79" name="矩形 78"/>
          <p:cNvSpPr/>
          <p:nvPr/>
        </p:nvSpPr>
        <p:spPr bwMode="auto">
          <a:xfrm>
            <a:off x="1435644" y="5625970"/>
            <a:ext cx="774156"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PPDU20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80" name="矩形 79"/>
          <p:cNvSpPr/>
          <p:nvPr/>
        </p:nvSpPr>
        <p:spPr bwMode="auto">
          <a:xfrm>
            <a:off x="2438400" y="4888044"/>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BA10</a:t>
            </a:r>
            <a:endParaRPr kumimoji="0" lang="zh-CN" altLang="en-US" sz="1100" b="0" i="0" u="none" strike="noStrike" cap="none" normalizeH="0" baseline="0" dirty="0" smtClean="0">
              <a:ln>
                <a:noFill/>
              </a:ln>
              <a:solidFill>
                <a:schemeClr val="tx1"/>
              </a:solidFill>
              <a:effectLst/>
            </a:endParaRPr>
          </a:p>
        </p:txBody>
      </p:sp>
      <p:sp>
        <p:nvSpPr>
          <p:cNvPr id="81" name="矩形 80"/>
          <p:cNvSpPr/>
          <p:nvPr/>
        </p:nvSpPr>
        <p:spPr bwMode="auto">
          <a:xfrm>
            <a:off x="2438400" y="5980907"/>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BA20</a:t>
            </a:r>
            <a:endParaRPr kumimoji="0" lang="zh-CN" altLang="en-US" sz="1100" b="0" i="0" u="none" strike="noStrike" cap="none" normalizeH="0" baseline="0" dirty="0" smtClean="0">
              <a:ln>
                <a:noFill/>
              </a:ln>
              <a:solidFill>
                <a:schemeClr val="tx1"/>
              </a:solidFill>
              <a:effectLst/>
            </a:endParaRPr>
          </a:p>
        </p:txBody>
      </p:sp>
      <p:sp>
        <p:nvSpPr>
          <p:cNvPr id="82" name="矩形 81"/>
          <p:cNvSpPr/>
          <p:nvPr/>
        </p:nvSpPr>
        <p:spPr bwMode="auto">
          <a:xfrm>
            <a:off x="1318383" y="4533107"/>
            <a:ext cx="891417"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PPDU10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0467998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906587"/>
            <a:ext cx="7772400" cy="4646613"/>
          </a:xfrm>
        </p:spPr>
        <p:txBody>
          <a:bodyPr/>
          <a:lstStyle/>
          <a:p>
            <a:pPr>
              <a:spcBef>
                <a:spcPts val="600"/>
              </a:spcBef>
            </a:pPr>
            <a:r>
              <a:rPr lang="en-US" altLang="zh-CN" sz="1800" dirty="0" smtClean="0">
                <a:latin typeface="Times New Roman" panose="02020603050405020304" pitchFamily="18" charset="0"/>
                <a:ea typeface="楷体_GB2312" pitchFamily="49" charset="-122"/>
              </a:rPr>
              <a:t>When both BA11 and BA21 are correctly received, it looks natural to use SIFS before next PPDUs transmission in both links;</a:t>
            </a:r>
          </a:p>
          <a:p>
            <a:pPr>
              <a:spcBef>
                <a:spcPts val="600"/>
              </a:spcBef>
            </a:pPr>
            <a:r>
              <a:rPr lang="en-US" altLang="zh-CN" sz="1800" dirty="0" smtClean="0">
                <a:latin typeface="Times New Roman" panose="02020603050405020304" pitchFamily="18" charset="0"/>
                <a:ea typeface="楷体_GB2312" pitchFamily="49" charset="-122"/>
              </a:rPr>
              <a:t>But it has problem for non-STR AP that transmits on both links if the cross link information exchange delay is longer than SIFS;</a:t>
            </a:r>
          </a:p>
          <a:p>
            <a:pPr>
              <a:spcBef>
                <a:spcPts val="600"/>
              </a:spcBef>
            </a:pPr>
            <a:r>
              <a:rPr lang="en-US" altLang="zh-CN" sz="1800" dirty="0" smtClean="0">
                <a:latin typeface="Times New Roman" panose="02020603050405020304" pitchFamily="18" charset="0"/>
                <a:ea typeface="楷体_GB2312" pitchFamily="49" charset="-122"/>
              </a:rPr>
              <a:t>AP1 doesn’t know receive status of BA21 at the SIFS time boundary after BA11. It means transmit PPDU12 at SIFS time after BA11 may blocked the PIFS sensing on link2 if BA21 is failed.  </a:t>
            </a:r>
          </a:p>
          <a:p>
            <a:pPr marL="457200" lvl="1" indent="0">
              <a:spcBef>
                <a:spcPts val="600"/>
              </a:spcBef>
              <a:buNone/>
            </a:pPr>
            <a:endParaRPr lang="en-US" altLang="zh-CN" sz="1400" dirty="0">
              <a:latin typeface="Times New Roman" panose="02020603050405020304" pitchFamily="18" charset="0"/>
              <a:ea typeface="楷体_GB2312" pitchFamily="49" charset="-122"/>
            </a:endParaRPr>
          </a:p>
          <a:p>
            <a:pPr>
              <a:spcBef>
                <a:spcPts val="600"/>
              </a:spcBef>
            </a:pPr>
            <a:endParaRPr lang="en-US" sz="1800" dirty="0">
              <a:latin typeface="Times New Roman" panose="02020603050405020304" pitchFamily="18" charset="0"/>
              <a:ea typeface="楷体_GB2312" pitchFamily="49" charset="-122"/>
            </a:endParaRPr>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6</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altLang="zh-CN" dirty="0"/>
              <a:t>Error Recovery with Delayed Cross Link Exchange</a:t>
            </a:r>
            <a:endParaRPr lang="en-US" dirty="0"/>
          </a:p>
        </p:txBody>
      </p:sp>
      <p:sp>
        <p:nvSpPr>
          <p:cNvPr id="8"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cxnSp>
        <p:nvCxnSpPr>
          <p:cNvPr id="45" name="直接连接符 44"/>
          <p:cNvCxnSpPr/>
          <p:nvPr/>
        </p:nvCxnSpPr>
        <p:spPr bwMode="auto">
          <a:xfrm>
            <a:off x="1219200" y="4876800"/>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7" name="文本框 46"/>
          <p:cNvSpPr txBox="1"/>
          <p:nvPr/>
        </p:nvSpPr>
        <p:spPr>
          <a:xfrm>
            <a:off x="381000" y="4648200"/>
            <a:ext cx="502061" cy="276999"/>
          </a:xfrm>
          <a:prstGeom prst="rect">
            <a:avLst/>
          </a:prstGeom>
          <a:noFill/>
        </p:spPr>
        <p:txBody>
          <a:bodyPr wrap="none" rtlCol="0">
            <a:spAutoFit/>
          </a:bodyPr>
          <a:lstStyle/>
          <a:p>
            <a:r>
              <a:rPr lang="en-US" altLang="zh-CN" dirty="0" smtClean="0"/>
              <a:t>link1</a:t>
            </a:r>
            <a:endParaRPr lang="zh-CN" altLang="en-US" dirty="0"/>
          </a:p>
        </p:txBody>
      </p:sp>
      <p:sp>
        <p:nvSpPr>
          <p:cNvPr id="49" name="矩形 48"/>
          <p:cNvSpPr/>
          <p:nvPr/>
        </p:nvSpPr>
        <p:spPr bwMode="auto">
          <a:xfrm>
            <a:off x="2438400" y="4888043"/>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C</a:t>
            </a:r>
            <a:r>
              <a:rPr kumimoji="0" lang="en-US" altLang="zh-CN" sz="1200" b="0" i="0" u="none" strike="noStrike" cap="none" normalizeH="0" baseline="0" dirty="0" smtClean="0">
                <a:ln>
                  <a:noFill/>
                </a:ln>
                <a:solidFill>
                  <a:schemeClr val="tx1"/>
                </a:solidFill>
                <a:effectLst/>
                <a:latin typeface="Times New Roman" pitchFamily="18" charset="0"/>
              </a:rPr>
              <a:t>TS</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0" name="矩形 49"/>
          <p:cNvSpPr/>
          <p:nvPr/>
        </p:nvSpPr>
        <p:spPr bwMode="auto">
          <a:xfrm>
            <a:off x="3201986" y="4533106"/>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1" name="矩形 50"/>
          <p:cNvSpPr/>
          <p:nvPr/>
        </p:nvSpPr>
        <p:spPr bwMode="auto">
          <a:xfrm>
            <a:off x="4344988" y="4876800"/>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3" name="矩形 52"/>
          <p:cNvSpPr/>
          <p:nvPr/>
        </p:nvSpPr>
        <p:spPr bwMode="auto">
          <a:xfrm>
            <a:off x="5183189" y="4533106"/>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PPDU12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4" name="矩形 53"/>
          <p:cNvSpPr/>
          <p:nvPr/>
        </p:nvSpPr>
        <p:spPr bwMode="auto">
          <a:xfrm>
            <a:off x="6326191" y="4876800"/>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cxnSp>
        <p:nvCxnSpPr>
          <p:cNvPr id="57" name="直接连接符 56"/>
          <p:cNvCxnSpPr/>
          <p:nvPr/>
        </p:nvCxnSpPr>
        <p:spPr bwMode="auto">
          <a:xfrm>
            <a:off x="1219200" y="5969663"/>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8" name="文本框 57"/>
          <p:cNvSpPr txBox="1"/>
          <p:nvPr/>
        </p:nvSpPr>
        <p:spPr>
          <a:xfrm>
            <a:off x="381000" y="5741063"/>
            <a:ext cx="502061" cy="276999"/>
          </a:xfrm>
          <a:prstGeom prst="rect">
            <a:avLst/>
          </a:prstGeom>
          <a:noFill/>
        </p:spPr>
        <p:txBody>
          <a:bodyPr wrap="none" rtlCol="0">
            <a:spAutoFit/>
          </a:bodyPr>
          <a:lstStyle/>
          <a:p>
            <a:r>
              <a:rPr lang="en-US" altLang="zh-CN" dirty="0" smtClean="0"/>
              <a:t>link2</a:t>
            </a:r>
            <a:endParaRPr lang="zh-CN" altLang="en-US" dirty="0"/>
          </a:p>
        </p:txBody>
      </p:sp>
      <p:sp>
        <p:nvSpPr>
          <p:cNvPr id="60" name="矩形 59"/>
          <p:cNvSpPr/>
          <p:nvPr/>
        </p:nvSpPr>
        <p:spPr bwMode="auto">
          <a:xfrm>
            <a:off x="2438400" y="5980906"/>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C</a:t>
            </a:r>
            <a:r>
              <a:rPr kumimoji="0" lang="en-US" altLang="zh-CN" sz="1200" b="0" i="0" u="none" strike="noStrike" cap="none" normalizeH="0" baseline="0" dirty="0" smtClean="0">
                <a:ln>
                  <a:noFill/>
                </a:ln>
                <a:solidFill>
                  <a:schemeClr val="tx1"/>
                </a:solidFill>
                <a:effectLst/>
                <a:latin typeface="Times New Roman" pitchFamily="18" charset="0"/>
              </a:rPr>
              <a:t>TS</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1" name="矩形 60"/>
          <p:cNvSpPr/>
          <p:nvPr/>
        </p:nvSpPr>
        <p:spPr bwMode="auto">
          <a:xfrm>
            <a:off x="3201986" y="5625969"/>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2" name="矩形 61"/>
          <p:cNvSpPr/>
          <p:nvPr/>
        </p:nvSpPr>
        <p:spPr bwMode="auto">
          <a:xfrm>
            <a:off x="4344988" y="5969663"/>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3" name="矩形 62"/>
          <p:cNvSpPr/>
          <p:nvPr/>
        </p:nvSpPr>
        <p:spPr bwMode="auto">
          <a:xfrm>
            <a:off x="5206003" y="5625969"/>
            <a:ext cx="890000"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PPDU22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4" name="矩形 63"/>
          <p:cNvSpPr/>
          <p:nvPr/>
        </p:nvSpPr>
        <p:spPr bwMode="auto">
          <a:xfrm>
            <a:off x="6326191" y="5969663"/>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36" name="文本框 35"/>
          <p:cNvSpPr txBox="1"/>
          <p:nvPr/>
        </p:nvSpPr>
        <p:spPr>
          <a:xfrm rot="16200000">
            <a:off x="2080675" y="4526520"/>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19" name="直接连接符 18"/>
          <p:cNvCxnSpPr/>
          <p:nvPr/>
        </p:nvCxnSpPr>
        <p:spPr bwMode="auto">
          <a:xfrm flipV="1">
            <a:off x="2438400" y="4419600"/>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9" name="直接连接符 38"/>
          <p:cNvCxnSpPr/>
          <p:nvPr/>
        </p:nvCxnSpPr>
        <p:spPr bwMode="auto">
          <a:xfrm flipV="1">
            <a:off x="2971800"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0" name="直接连接符 39"/>
          <p:cNvCxnSpPr/>
          <p:nvPr/>
        </p:nvCxnSpPr>
        <p:spPr bwMode="auto">
          <a:xfrm flipV="1">
            <a:off x="2971800" y="5523706"/>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1" name="直接连接符 40"/>
          <p:cNvCxnSpPr/>
          <p:nvPr/>
        </p:nvCxnSpPr>
        <p:spPr bwMode="auto">
          <a:xfrm flipV="1">
            <a:off x="2438400" y="5569216"/>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2" name="直接连接符 41"/>
          <p:cNvCxnSpPr/>
          <p:nvPr/>
        </p:nvCxnSpPr>
        <p:spPr bwMode="auto">
          <a:xfrm flipV="1">
            <a:off x="4344988"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3" name="直接连接符 42"/>
          <p:cNvCxnSpPr/>
          <p:nvPr/>
        </p:nvCxnSpPr>
        <p:spPr bwMode="auto">
          <a:xfrm flipV="1">
            <a:off x="4953000"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4" name="直接连接符 43"/>
          <p:cNvCxnSpPr/>
          <p:nvPr/>
        </p:nvCxnSpPr>
        <p:spPr bwMode="auto">
          <a:xfrm flipV="1">
            <a:off x="6326191"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6" name="直接连接符 45"/>
          <p:cNvCxnSpPr/>
          <p:nvPr/>
        </p:nvCxnSpPr>
        <p:spPr bwMode="auto">
          <a:xfrm flipV="1">
            <a:off x="4344988" y="5569216"/>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52" name="直接连接符 51"/>
          <p:cNvCxnSpPr/>
          <p:nvPr/>
        </p:nvCxnSpPr>
        <p:spPr bwMode="auto">
          <a:xfrm flipV="1">
            <a:off x="4953000" y="5558183"/>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55" name="直接连接符 54"/>
          <p:cNvCxnSpPr/>
          <p:nvPr/>
        </p:nvCxnSpPr>
        <p:spPr bwMode="auto">
          <a:xfrm flipV="1">
            <a:off x="5183189" y="4467999"/>
            <a:ext cx="0" cy="942201"/>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56" name="直接连接符 55"/>
          <p:cNvCxnSpPr/>
          <p:nvPr/>
        </p:nvCxnSpPr>
        <p:spPr bwMode="auto">
          <a:xfrm flipV="1">
            <a:off x="6097591" y="4844582"/>
            <a:ext cx="0" cy="942201"/>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65" name="直接连接符 64"/>
          <p:cNvCxnSpPr/>
          <p:nvPr/>
        </p:nvCxnSpPr>
        <p:spPr bwMode="auto">
          <a:xfrm flipV="1">
            <a:off x="6326191" y="5529588"/>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66" name="文本框 65"/>
          <p:cNvSpPr txBox="1"/>
          <p:nvPr/>
        </p:nvSpPr>
        <p:spPr>
          <a:xfrm rot="16200000">
            <a:off x="2857503" y="4543804"/>
            <a:ext cx="490840" cy="276999"/>
          </a:xfrm>
          <a:prstGeom prst="rect">
            <a:avLst/>
          </a:prstGeom>
          <a:noFill/>
        </p:spPr>
        <p:txBody>
          <a:bodyPr wrap="none" rtlCol="0">
            <a:spAutoFit/>
          </a:bodyPr>
          <a:lstStyle/>
          <a:p>
            <a:r>
              <a:rPr lang="en-US" altLang="zh-CN" dirty="0" smtClean="0"/>
              <a:t>SIFS</a:t>
            </a:r>
            <a:endParaRPr lang="zh-CN" altLang="en-US" dirty="0"/>
          </a:p>
        </p:txBody>
      </p:sp>
      <p:sp>
        <p:nvSpPr>
          <p:cNvPr id="67" name="文本框 66"/>
          <p:cNvSpPr txBox="1"/>
          <p:nvPr/>
        </p:nvSpPr>
        <p:spPr>
          <a:xfrm rot="16200000">
            <a:off x="3973830" y="4558363"/>
            <a:ext cx="490840" cy="276999"/>
          </a:xfrm>
          <a:prstGeom prst="rect">
            <a:avLst/>
          </a:prstGeom>
          <a:noFill/>
        </p:spPr>
        <p:txBody>
          <a:bodyPr wrap="none" rtlCol="0">
            <a:spAutoFit/>
          </a:bodyPr>
          <a:lstStyle/>
          <a:p>
            <a:r>
              <a:rPr lang="en-US" altLang="zh-CN" dirty="0" smtClean="0"/>
              <a:t>SIFS</a:t>
            </a:r>
            <a:endParaRPr lang="zh-CN" altLang="en-US" dirty="0"/>
          </a:p>
        </p:txBody>
      </p:sp>
      <p:sp>
        <p:nvSpPr>
          <p:cNvPr id="68" name="文本框 67"/>
          <p:cNvSpPr txBox="1"/>
          <p:nvPr/>
        </p:nvSpPr>
        <p:spPr>
          <a:xfrm rot="16200000">
            <a:off x="4813012" y="4558363"/>
            <a:ext cx="490840" cy="276999"/>
          </a:xfrm>
          <a:prstGeom prst="rect">
            <a:avLst/>
          </a:prstGeom>
          <a:noFill/>
        </p:spPr>
        <p:txBody>
          <a:bodyPr wrap="none" rtlCol="0">
            <a:spAutoFit/>
          </a:bodyPr>
          <a:lstStyle/>
          <a:p>
            <a:r>
              <a:rPr lang="en-US" altLang="zh-CN" dirty="0" smtClean="0"/>
              <a:t>SIFS</a:t>
            </a:r>
            <a:endParaRPr lang="zh-CN" altLang="en-US" dirty="0"/>
          </a:p>
        </p:txBody>
      </p:sp>
      <p:sp>
        <p:nvSpPr>
          <p:cNvPr id="69" name="文本框 68"/>
          <p:cNvSpPr txBox="1"/>
          <p:nvPr/>
        </p:nvSpPr>
        <p:spPr>
          <a:xfrm rot="16200000">
            <a:off x="5965677" y="4558363"/>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0" name="文本框 69"/>
          <p:cNvSpPr txBox="1"/>
          <p:nvPr/>
        </p:nvSpPr>
        <p:spPr>
          <a:xfrm rot="16200000">
            <a:off x="2080676" y="5631463"/>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1" name="文本框 70"/>
          <p:cNvSpPr txBox="1"/>
          <p:nvPr/>
        </p:nvSpPr>
        <p:spPr>
          <a:xfrm rot="16200000">
            <a:off x="2841881" y="5631463"/>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2" name="文本框 71"/>
          <p:cNvSpPr txBox="1"/>
          <p:nvPr/>
        </p:nvSpPr>
        <p:spPr>
          <a:xfrm rot="16200000">
            <a:off x="3979761" y="5638290"/>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3" name="文本框 72"/>
          <p:cNvSpPr txBox="1"/>
          <p:nvPr/>
        </p:nvSpPr>
        <p:spPr>
          <a:xfrm rot="16200000">
            <a:off x="5966269" y="5613807"/>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6" name="文本框 75"/>
          <p:cNvSpPr txBox="1"/>
          <p:nvPr/>
        </p:nvSpPr>
        <p:spPr>
          <a:xfrm rot="16200000">
            <a:off x="4829604" y="5634511"/>
            <a:ext cx="490840" cy="276999"/>
          </a:xfrm>
          <a:prstGeom prst="rect">
            <a:avLst/>
          </a:prstGeom>
          <a:noFill/>
        </p:spPr>
        <p:txBody>
          <a:bodyPr wrap="none" rtlCol="0">
            <a:spAutoFit/>
          </a:bodyPr>
          <a:lstStyle/>
          <a:p>
            <a:r>
              <a:rPr lang="en-US" altLang="zh-CN" dirty="0" smtClean="0"/>
              <a:t>SIFS</a:t>
            </a:r>
            <a:endParaRPr lang="zh-CN" altLang="en-US" dirty="0"/>
          </a:p>
        </p:txBody>
      </p:sp>
      <p:sp>
        <p:nvSpPr>
          <p:cNvPr id="3" name="椭圆 2"/>
          <p:cNvSpPr/>
          <p:nvPr/>
        </p:nvSpPr>
        <p:spPr bwMode="auto">
          <a:xfrm>
            <a:off x="4724400" y="4343400"/>
            <a:ext cx="662400" cy="1828801"/>
          </a:xfrm>
          <a:prstGeom prst="ellipse">
            <a:avLst/>
          </a:prstGeom>
          <a:noFill/>
          <a:ln w="12700" cap="flat" cmpd="sng" algn="ctr">
            <a:solidFill>
              <a:srgbClr val="C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74" name="文本框 73"/>
          <p:cNvSpPr txBox="1"/>
          <p:nvPr/>
        </p:nvSpPr>
        <p:spPr>
          <a:xfrm>
            <a:off x="770049" y="4498459"/>
            <a:ext cx="457176" cy="276999"/>
          </a:xfrm>
          <a:prstGeom prst="rect">
            <a:avLst/>
          </a:prstGeom>
          <a:noFill/>
        </p:spPr>
        <p:txBody>
          <a:bodyPr wrap="none" rtlCol="0">
            <a:spAutoFit/>
          </a:bodyPr>
          <a:lstStyle/>
          <a:p>
            <a:r>
              <a:rPr lang="en-US" altLang="zh-CN" dirty="0" smtClean="0"/>
              <a:t>AP1</a:t>
            </a:r>
            <a:endParaRPr lang="zh-CN" altLang="en-US" dirty="0"/>
          </a:p>
        </p:txBody>
      </p:sp>
      <p:sp>
        <p:nvSpPr>
          <p:cNvPr id="75" name="文本框 74"/>
          <p:cNvSpPr txBox="1"/>
          <p:nvPr/>
        </p:nvSpPr>
        <p:spPr>
          <a:xfrm>
            <a:off x="744402" y="5619091"/>
            <a:ext cx="457176" cy="276999"/>
          </a:xfrm>
          <a:prstGeom prst="rect">
            <a:avLst/>
          </a:prstGeom>
          <a:noFill/>
        </p:spPr>
        <p:txBody>
          <a:bodyPr wrap="none" rtlCol="0">
            <a:spAutoFit/>
          </a:bodyPr>
          <a:lstStyle/>
          <a:p>
            <a:r>
              <a:rPr lang="en-US" altLang="zh-CN" dirty="0" smtClean="0"/>
              <a:t>AP2</a:t>
            </a:r>
            <a:endParaRPr lang="zh-CN" altLang="en-US" dirty="0"/>
          </a:p>
        </p:txBody>
      </p:sp>
      <p:sp>
        <p:nvSpPr>
          <p:cNvPr id="77" name="文本框 76"/>
          <p:cNvSpPr txBox="1"/>
          <p:nvPr/>
        </p:nvSpPr>
        <p:spPr>
          <a:xfrm>
            <a:off x="7225262" y="4939527"/>
            <a:ext cx="539443" cy="276999"/>
          </a:xfrm>
          <a:prstGeom prst="rect">
            <a:avLst/>
          </a:prstGeom>
          <a:noFill/>
        </p:spPr>
        <p:txBody>
          <a:bodyPr wrap="none" rtlCol="0">
            <a:spAutoFit/>
          </a:bodyPr>
          <a:lstStyle/>
          <a:p>
            <a:r>
              <a:rPr lang="en-US" altLang="zh-CN" dirty="0" smtClean="0"/>
              <a:t>STA1</a:t>
            </a:r>
            <a:endParaRPr lang="zh-CN" altLang="en-US" dirty="0"/>
          </a:p>
        </p:txBody>
      </p:sp>
      <p:sp>
        <p:nvSpPr>
          <p:cNvPr id="78" name="文本框 77"/>
          <p:cNvSpPr txBox="1"/>
          <p:nvPr/>
        </p:nvSpPr>
        <p:spPr>
          <a:xfrm>
            <a:off x="7225261" y="6059577"/>
            <a:ext cx="539443" cy="276999"/>
          </a:xfrm>
          <a:prstGeom prst="rect">
            <a:avLst/>
          </a:prstGeom>
          <a:noFill/>
        </p:spPr>
        <p:txBody>
          <a:bodyPr wrap="none" rtlCol="0">
            <a:spAutoFit/>
          </a:bodyPr>
          <a:lstStyle/>
          <a:p>
            <a:r>
              <a:rPr lang="en-US" altLang="zh-CN" dirty="0" smtClean="0"/>
              <a:t>STA2</a:t>
            </a:r>
            <a:endParaRPr lang="zh-CN" altLang="en-US" dirty="0"/>
          </a:p>
        </p:txBody>
      </p:sp>
      <p:sp>
        <p:nvSpPr>
          <p:cNvPr id="80" name="矩形 79"/>
          <p:cNvSpPr/>
          <p:nvPr/>
        </p:nvSpPr>
        <p:spPr bwMode="auto">
          <a:xfrm>
            <a:off x="1435644" y="5625970"/>
            <a:ext cx="774156"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PPDU20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81" name="矩形 80"/>
          <p:cNvSpPr/>
          <p:nvPr/>
        </p:nvSpPr>
        <p:spPr bwMode="auto">
          <a:xfrm>
            <a:off x="2438400" y="4888044"/>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BA10</a:t>
            </a:r>
            <a:endParaRPr kumimoji="0" lang="zh-CN" altLang="en-US" sz="1100" b="0" i="0" u="none" strike="noStrike" cap="none" normalizeH="0" baseline="0" dirty="0" smtClean="0">
              <a:ln>
                <a:noFill/>
              </a:ln>
              <a:solidFill>
                <a:schemeClr val="tx1"/>
              </a:solidFill>
              <a:effectLst/>
            </a:endParaRPr>
          </a:p>
        </p:txBody>
      </p:sp>
      <p:sp>
        <p:nvSpPr>
          <p:cNvPr id="82" name="矩形 81"/>
          <p:cNvSpPr/>
          <p:nvPr/>
        </p:nvSpPr>
        <p:spPr bwMode="auto">
          <a:xfrm>
            <a:off x="2438400" y="5980907"/>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BA20</a:t>
            </a:r>
            <a:endParaRPr kumimoji="0" lang="zh-CN" altLang="en-US" sz="1100" b="0" i="0" u="none" strike="noStrike" cap="none" normalizeH="0" baseline="0" dirty="0" smtClean="0">
              <a:ln>
                <a:noFill/>
              </a:ln>
              <a:solidFill>
                <a:schemeClr val="tx1"/>
              </a:solidFill>
              <a:effectLst/>
            </a:endParaRPr>
          </a:p>
        </p:txBody>
      </p:sp>
      <p:sp>
        <p:nvSpPr>
          <p:cNvPr id="83" name="矩形 82"/>
          <p:cNvSpPr/>
          <p:nvPr/>
        </p:nvSpPr>
        <p:spPr bwMode="auto">
          <a:xfrm>
            <a:off x="1318383" y="4533107"/>
            <a:ext cx="891417"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PPDU10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5304942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828800"/>
            <a:ext cx="7772400" cy="4646613"/>
          </a:xfrm>
        </p:spPr>
        <p:txBody>
          <a:bodyPr/>
          <a:lstStyle/>
          <a:p>
            <a:pPr>
              <a:spcBef>
                <a:spcPts val="600"/>
              </a:spcBef>
            </a:pPr>
            <a:r>
              <a:rPr lang="en-US" altLang="zh-CN" sz="1800" dirty="0" smtClean="0">
                <a:latin typeface="Times New Roman" panose="02020603050405020304" pitchFamily="18" charset="0"/>
                <a:ea typeface="楷体_GB2312" pitchFamily="49" charset="-122"/>
              </a:rPr>
              <a:t>As a result, PIFS will still be needed for non-STR AP when both BA are correctly received</a:t>
            </a:r>
          </a:p>
          <a:p>
            <a:pPr marL="457200" lvl="1" indent="0">
              <a:spcBef>
                <a:spcPts val="600"/>
              </a:spcBef>
              <a:buNone/>
            </a:pPr>
            <a:endParaRPr lang="en-US" altLang="zh-CN" sz="1400" dirty="0">
              <a:latin typeface="Times New Roman" panose="02020603050405020304" pitchFamily="18" charset="0"/>
              <a:ea typeface="楷体_GB2312" pitchFamily="49" charset="-122"/>
            </a:endParaRPr>
          </a:p>
          <a:p>
            <a:pPr>
              <a:spcBef>
                <a:spcPts val="600"/>
              </a:spcBef>
            </a:pPr>
            <a:endParaRPr lang="en-US" sz="1800" dirty="0">
              <a:latin typeface="Times New Roman" panose="02020603050405020304" pitchFamily="18" charset="0"/>
              <a:ea typeface="楷体_GB2312" pitchFamily="49" charset="-122"/>
            </a:endParaRPr>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7</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altLang="zh-CN" dirty="0"/>
              <a:t>Error Recovery with Delayed Cross Link Exchange</a:t>
            </a:r>
            <a:endParaRPr lang="en-US" dirty="0"/>
          </a:p>
        </p:txBody>
      </p:sp>
      <p:sp>
        <p:nvSpPr>
          <p:cNvPr id="8"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cxnSp>
        <p:nvCxnSpPr>
          <p:cNvPr id="45" name="直接连接符 44"/>
          <p:cNvCxnSpPr/>
          <p:nvPr/>
        </p:nvCxnSpPr>
        <p:spPr bwMode="auto">
          <a:xfrm>
            <a:off x="1219200" y="4876800"/>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7" name="文本框 46"/>
          <p:cNvSpPr txBox="1"/>
          <p:nvPr/>
        </p:nvSpPr>
        <p:spPr>
          <a:xfrm>
            <a:off x="381000" y="4648200"/>
            <a:ext cx="502061" cy="276999"/>
          </a:xfrm>
          <a:prstGeom prst="rect">
            <a:avLst/>
          </a:prstGeom>
          <a:noFill/>
        </p:spPr>
        <p:txBody>
          <a:bodyPr wrap="none" rtlCol="0">
            <a:spAutoFit/>
          </a:bodyPr>
          <a:lstStyle/>
          <a:p>
            <a:r>
              <a:rPr lang="en-US" altLang="zh-CN" dirty="0" smtClean="0"/>
              <a:t>link1</a:t>
            </a:r>
            <a:endParaRPr lang="zh-CN" altLang="en-US" dirty="0"/>
          </a:p>
        </p:txBody>
      </p:sp>
      <p:sp>
        <p:nvSpPr>
          <p:cNvPr id="49" name="矩形 48"/>
          <p:cNvSpPr/>
          <p:nvPr/>
        </p:nvSpPr>
        <p:spPr bwMode="auto">
          <a:xfrm>
            <a:off x="2438400" y="4888043"/>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C</a:t>
            </a:r>
            <a:r>
              <a:rPr kumimoji="0" lang="en-US" altLang="zh-CN" sz="1200" b="0" i="0" u="none" strike="noStrike" cap="none" normalizeH="0" baseline="0" dirty="0" smtClean="0">
                <a:ln>
                  <a:noFill/>
                </a:ln>
                <a:solidFill>
                  <a:schemeClr val="tx1"/>
                </a:solidFill>
                <a:effectLst/>
                <a:latin typeface="Times New Roman" pitchFamily="18" charset="0"/>
              </a:rPr>
              <a:t>TS</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0" name="矩形 49"/>
          <p:cNvSpPr/>
          <p:nvPr/>
        </p:nvSpPr>
        <p:spPr bwMode="auto">
          <a:xfrm>
            <a:off x="3201986" y="4533106"/>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1" name="矩形 50"/>
          <p:cNvSpPr/>
          <p:nvPr/>
        </p:nvSpPr>
        <p:spPr bwMode="auto">
          <a:xfrm>
            <a:off x="4344988" y="4876800"/>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3" name="矩形 52"/>
          <p:cNvSpPr/>
          <p:nvPr/>
        </p:nvSpPr>
        <p:spPr bwMode="auto">
          <a:xfrm>
            <a:off x="5335587" y="4533106"/>
            <a:ext cx="760415"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PPDU12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4" name="矩形 53"/>
          <p:cNvSpPr/>
          <p:nvPr/>
        </p:nvSpPr>
        <p:spPr bwMode="auto">
          <a:xfrm>
            <a:off x="6326191" y="4876800"/>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cxnSp>
        <p:nvCxnSpPr>
          <p:cNvPr id="57" name="直接连接符 56"/>
          <p:cNvCxnSpPr/>
          <p:nvPr/>
        </p:nvCxnSpPr>
        <p:spPr bwMode="auto">
          <a:xfrm>
            <a:off x="1219200" y="5969663"/>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8" name="文本框 57"/>
          <p:cNvSpPr txBox="1"/>
          <p:nvPr/>
        </p:nvSpPr>
        <p:spPr>
          <a:xfrm>
            <a:off x="381000" y="5741063"/>
            <a:ext cx="502061" cy="276999"/>
          </a:xfrm>
          <a:prstGeom prst="rect">
            <a:avLst/>
          </a:prstGeom>
          <a:noFill/>
        </p:spPr>
        <p:txBody>
          <a:bodyPr wrap="none" rtlCol="0">
            <a:spAutoFit/>
          </a:bodyPr>
          <a:lstStyle/>
          <a:p>
            <a:r>
              <a:rPr lang="en-US" altLang="zh-CN" dirty="0" smtClean="0"/>
              <a:t>link2</a:t>
            </a:r>
            <a:endParaRPr lang="zh-CN" altLang="en-US" dirty="0"/>
          </a:p>
        </p:txBody>
      </p:sp>
      <p:sp>
        <p:nvSpPr>
          <p:cNvPr id="60" name="矩形 59"/>
          <p:cNvSpPr/>
          <p:nvPr/>
        </p:nvSpPr>
        <p:spPr bwMode="auto">
          <a:xfrm>
            <a:off x="2438400" y="5980906"/>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C</a:t>
            </a:r>
            <a:r>
              <a:rPr kumimoji="0" lang="en-US" altLang="zh-CN" sz="1200" b="0" i="0" u="none" strike="noStrike" cap="none" normalizeH="0" baseline="0" dirty="0" smtClean="0">
                <a:ln>
                  <a:noFill/>
                </a:ln>
                <a:solidFill>
                  <a:schemeClr val="tx1"/>
                </a:solidFill>
                <a:effectLst/>
                <a:latin typeface="Times New Roman" pitchFamily="18" charset="0"/>
              </a:rPr>
              <a:t>TS</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1" name="矩形 60"/>
          <p:cNvSpPr/>
          <p:nvPr/>
        </p:nvSpPr>
        <p:spPr bwMode="auto">
          <a:xfrm>
            <a:off x="3201986" y="5625969"/>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2" name="矩形 61"/>
          <p:cNvSpPr/>
          <p:nvPr/>
        </p:nvSpPr>
        <p:spPr bwMode="auto">
          <a:xfrm>
            <a:off x="4344988" y="5969663"/>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3" name="矩形 62"/>
          <p:cNvSpPr/>
          <p:nvPr/>
        </p:nvSpPr>
        <p:spPr bwMode="auto">
          <a:xfrm>
            <a:off x="5335587" y="5625969"/>
            <a:ext cx="760415"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PPDU22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4" name="矩形 63"/>
          <p:cNvSpPr/>
          <p:nvPr/>
        </p:nvSpPr>
        <p:spPr bwMode="auto">
          <a:xfrm>
            <a:off x="6326191" y="5969663"/>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36" name="文本框 35"/>
          <p:cNvSpPr txBox="1"/>
          <p:nvPr/>
        </p:nvSpPr>
        <p:spPr>
          <a:xfrm rot="16200000">
            <a:off x="2080675" y="4526520"/>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19" name="直接连接符 18"/>
          <p:cNvCxnSpPr/>
          <p:nvPr/>
        </p:nvCxnSpPr>
        <p:spPr bwMode="auto">
          <a:xfrm flipV="1">
            <a:off x="2438400" y="4419600"/>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9" name="直接连接符 38"/>
          <p:cNvCxnSpPr/>
          <p:nvPr/>
        </p:nvCxnSpPr>
        <p:spPr bwMode="auto">
          <a:xfrm flipV="1">
            <a:off x="2971800"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0" name="直接连接符 39"/>
          <p:cNvCxnSpPr/>
          <p:nvPr/>
        </p:nvCxnSpPr>
        <p:spPr bwMode="auto">
          <a:xfrm flipV="1">
            <a:off x="2971800" y="5523706"/>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1" name="直接连接符 40"/>
          <p:cNvCxnSpPr/>
          <p:nvPr/>
        </p:nvCxnSpPr>
        <p:spPr bwMode="auto">
          <a:xfrm flipV="1">
            <a:off x="2438400" y="5569216"/>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2" name="直接连接符 41"/>
          <p:cNvCxnSpPr/>
          <p:nvPr/>
        </p:nvCxnSpPr>
        <p:spPr bwMode="auto">
          <a:xfrm flipV="1">
            <a:off x="4344988"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3" name="直接连接符 42"/>
          <p:cNvCxnSpPr/>
          <p:nvPr/>
        </p:nvCxnSpPr>
        <p:spPr bwMode="auto">
          <a:xfrm flipV="1">
            <a:off x="4953000"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4" name="直接连接符 43"/>
          <p:cNvCxnSpPr/>
          <p:nvPr/>
        </p:nvCxnSpPr>
        <p:spPr bwMode="auto">
          <a:xfrm flipV="1">
            <a:off x="6326191"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6" name="直接连接符 45"/>
          <p:cNvCxnSpPr/>
          <p:nvPr/>
        </p:nvCxnSpPr>
        <p:spPr bwMode="auto">
          <a:xfrm flipV="1">
            <a:off x="4344988" y="5569216"/>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52" name="直接连接符 51"/>
          <p:cNvCxnSpPr/>
          <p:nvPr/>
        </p:nvCxnSpPr>
        <p:spPr bwMode="auto">
          <a:xfrm flipV="1">
            <a:off x="4953000" y="5558183"/>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56" name="直接连接符 55"/>
          <p:cNvCxnSpPr/>
          <p:nvPr/>
        </p:nvCxnSpPr>
        <p:spPr bwMode="auto">
          <a:xfrm flipV="1">
            <a:off x="6097591" y="4844582"/>
            <a:ext cx="0" cy="942201"/>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65" name="直接连接符 64"/>
          <p:cNvCxnSpPr/>
          <p:nvPr/>
        </p:nvCxnSpPr>
        <p:spPr bwMode="auto">
          <a:xfrm flipV="1">
            <a:off x="6326191" y="5529588"/>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66" name="文本框 65"/>
          <p:cNvSpPr txBox="1"/>
          <p:nvPr/>
        </p:nvSpPr>
        <p:spPr>
          <a:xfrm rot="16200000">
            <a:off x="2857503" y="4543804"/>
            <a:ext cx="490840" cy="276999"/>
          </a:xfrm>
          <a:prstGeom prst="rect">
            <a:avLst/>
          </a:prstGeom>
          <a:noFill/>
        </p:spPr>
        <p:txBody>
          <a:bodyPr wrap="none" rtlCol="0">
            <a:spAutoFit/>
          </a:bodyPr>
          <a:lstStyle/>
          <a:p>
            <a:r>
              <a:rPr lang="en-US" altLang="zh-CN" dirty="0" smtClean="0"/>
              <a:t>SIFS</a:t>
            </a:r>
            <a:endParaRPr lang="zh-CN" altLang="en-US" dirty="0"/>
          </a:p>
        </p:txBody>
      </p:sp>
      <p:sp>
        <p:nvSpPr>
          <p:cNvPr id="67" name="文本框 66"/>
          <p:cNvSpPr txBox="1"/>
          <p:nvPr/>
        </p:nvSpPr>
        <p:spPr>
          <a:xfrm rot="16200000">
            <a:off x="3973830" y="4558363"/>
            <a:ext cx="490840" cy="276999"/>
          </a:xfrm>
          <a:prstGeom prst="rect">
            <a:avLst/>
          </a:prstGeom>
          <a:noFill/>
        </p:spPr>
        <p:txBody>
          <a:bodyPr wrap="none" rtlCol="0">
            <a:spAutoFit/>
          </a:bodyPr>
          <a:lstStyle/>
          <a:p>
            <a:r>
              <a:rPr lang="en-US" altLang="zh-CN" dirty="0" smtClean="0"/>
              <a:t>SIFS</a:t>
            </a:r>
            <a:endParaRPr lang="zh-CN" altLang="en-US" dirty="0"/>
          </a:p>
        </p:txBody>
      </p:sp>
      <p:sp>
        <p:nvSpPr>
          <p:cNvPr id="68" name="文本框 67"/>
          <p:cNvSpPr txBox="1"/>
          <p:nvPr/>
        </p:nvSpPr>
        <p:spPr>
          <a:xfrm rot="16200000">
            <a:off x="4922280" y="4558363"/>
            <a:ext cx="490840" cy="276999"/>
          </a:xfrm>
          <a:prstGeom prst="rect">
            <a:avLst/>
          </a:prstGeom>
          <a:noFill/>
        </p:spPr>
        <p:txBody>
          <a:bodyPr wrap="none" rtlCol="0">
            <a:spAutoFit/>
          </a:bodyPr>
          <a:lstStyle/>
          <a:p>
            <a:r>
              <a:rPr lang="en-US" altLang="zh-CN" dirty="0" smtClean="0">
                <a:solidFill>
                  <a:srgbClr val="FF0000"/>
                </a:solidFill>
              </a:rPr>
              <a:t>PIFS</a:t>
            </a:r>
            <a:endParaRPr lang="zh-CN" altLang="en-US" dirty="0">
              <a:solidFill>
                <a:srgbClr val="FF0000"/>
              </a:solidFill>
            </a:endParaRPr>
          </a:p>
        </p:txBody>
      </p:sp>
      <p:sp>
        <p:nvSpPr>
          <p:cNvPr id="69" name="文本框 68"/>
          <p:cNvSpPr txBox="1"/>
          <p:nvPr/>
        </p:nvSpPr>
        <p:spPr>
          <a:xfrm rot="16200000">
            <a:off x="5965677" y="4558363"/>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0" name="文本框 69"/>
          <p:cNvSpPr txBox="1"/>
          <p:nvPr/>
        </p:nvSpPr>
        <p:spPr>
          <a:xfrm rot="16200000">
            <a:off x="2080676" y="5631463"/>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1" name="文本框 70"/>
          <p:cNvSpPr txBox="1"/>
          <p:nvPr/>
        </p:nvSpPr>
        <p:spPr>
          <a:xfrm rot="16200000">
            <a:off x="2841881" y="5631463"/>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2" name="文本框 71"/>
          <p:cNvSpPr txBox="1"/>
          <p:nvPr/>
        </p:nvSpPr>
        <p:spPr>
          <a:xfrm rot="16200000">
            <a:off x="3979761" y="5638290"/>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3" name="文本框 72"/>
          <p:cNvSpPr txBox="1"/>
          <p:nvPr/>
        </p:nvSpPr>
        <p:spPr>
          <a:xfrm rot="16200000">
            <a:off x="5966269" y="5613807"/>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4" name="文本框 73"/>
          <p:cNvSpPr txBox="1"/>
          <p:nvPr/>
        </p:nvSpPr>
        <p:spPr>
          <a:xfrm rot="16200000">
            <a:off x="4888578" y="5613808"/>
            <a:ext cx="490840" cy="276999"/>
          </a:xfrm>
          <a:prstGeom prst="rect">
            <a:avLst/>
          </a:prstGeom>
          <a:noFill/>
        </p:spPr>
        <p:txBody>
          <a:bodyPr wrap="none" rtlCol="0">
            <a:spAutoFit/>
          </a:bodyPr>
          <a:lstStyle/>
          <a:p>
            <a:r>
              <a:rPr lang="en-US" altLang="zh-CN" dirty="0">
                <a:solidFill>
                  <a:srgbClr val="FF0000"/>
                </a:solidFill>
              </a:rPr>
              <a:t>P</a:t>
            </a:r>
            <a:r>
              <a:rPr lang="en-US" altLang="zh-CN" dirty="0" smtClean="0">
                <a:solidFill>
                  <a:srgbClr val="FF0000"/>
                </a:solidFill>
              </a:rPr>
              <a:t>IFS</a:t>
            </a:r>
            <a:endParaRPr lang="zh-CN" altLang="en-US" dirty="0">
              <a:solidFill>
                <a:srgbClr val="FF0000"/>
              </a:solidFill>
            </a:endParaRPr>
          </a:p>
        </p:txBody>
      </p:sp>
      <p:sp>
        <p:nvSpPr>
          <p:cNvPr id="55" name="文本框 54"/>
          <p:cNvSpPr txBox="1"/>
          <p:nvPr/>
        </p:nvSpPr>
        <p:spPr>
          <a:xfrm>
            <a:off x="770049" y="4498459"/>
            <a:ext cx="457176" cy="276999"/>
          </a:xfrm>
          <a:prstGeom prst="rect">
            <a:avLst/>
          </a:prstGeom>
          <a:noFill/>
        </p:spPr>
        <p:txBody>
          <a:bodyPr wrap="none" rtlCol="0">
            <a:spAutoFit/>
          </a:bodyPr>
          <a:lstStyle/>
          <a:p>
            <a:r>
              <a:rPr lang="en-US" altLang="zh-CN" dirty="0" smtClean="0"/>
              <a:t>AP1</a:t>
            </a:r>
            <a:endParaRPr lang="zh-CN" altLang="en-US" dirty="0"/>
          </a:p>
        </p:txBody>
      </p:sp>
      <p:sp>
        <p:nvSpPr>
          <p:cNvPr id="75" name="文本框 74"/>
          <p:cNvSpPr txBox="1"/>
          <p:nvPr/>
        </p:nvSpPr>
        <p:spPr>
          <a:xfrm>
            <a:off x="744402" y="5619091"/>
            <a:ext cx="457176" cy="276999"/>
          </a:xfrm>
          <a:prstGeom prst="rect">
            <a:avLst/>
          </a:prstGeom>
          <a:noFill/>
        </p:spPr>
        <p:txBody>
          <a:bodyPr wrap="none" rtlCol="0">
            <a:spAutoFit/>
          </a:bodyPr>
          <a:lstStyle/>
          <a:p>
            <a:r>
              <a:rPr lang="en-US" altLang="zh-CN" dirty="0" smtClean="0"/>
              <a:t>AP2</a:t>
            </a:r>
            <a:endParaRPr lang="zh-CN" altLang="en-US" dirty="0"/>
          </a:p>
        </p:txBody>
      </p:sp>
      <p:sp>
        <p:nvSpPr>
          <p:cNvPr id="76" name="文本框 75"/>
          <p:cNvSpPr txBox="1"/>
          <p:nvPr/>
        </p:nvSpPr>
        <p:spPr>
          <a:xfrm>
            <a:off x="7225262" y="4939527"/>
            <a:ext cx="539443" cy="276999"/>
          </a:xfrm>
          <a:prstGeom prst="rect">
            <a:avLst/>
          </a:prstGeom>
          <a:noFill/>
        </p:spPr>
        <p:txBody>
          <a:bodyPr wrap="none" rtlCol="0">
            <a:spAutoFit/>
          </a:bodyPr>
          <a:lstStyle/>
          <a:p>
            <a:r>
              <a:rPr lang="en-US" altLang="zh-CN" dirty="0" smtClean="0"/>
              <a:t>STA1</a:t>
            </a:r>
            <a:endParaRPr lang="zh-CN" altLang="en-US" dirty="0"/>
          </a:p>
        </p:txBody>
      </p:sp>
      <p:sp>
        <p:nvSpPr>
          <p:cNvPr id="77" name="文本框 76"/>
          <p:cNvSpPr txBox="1"/>
          <p:nvPr/>
        </p:nvSpPr>
        <p:spPr>
          <a:xfrm>
            <a:off x="7225261" y="6059577"/>
            <a:ext cx="539443" cy="276999"/>
          </a:xfrm>
          <a:prstGeom prst="rect">
            <a:avLst/>
          </a:prstGeom>
          <a:noFill/>
        </p:spPr>
        <p:txBody>
          <a:bodyPr wrap="none" rtlCol="0">
            <a:spAutoFit/>
          </a:bodyPr>
          <a:lstStyle/>
          <a:p>
            <a:r>
              <a:rPr lang="en-US" altLang="zh-CN" dirty="0" smtClean="0"/>
              <a:t>STA2</a:t>
            </a:r>
            <a:endParaRPr lang="zh-CN" altLang="en-US" dirty="0"/>
          </a:p>
        </p:txBody>
      </p:sp>
      <p:sp>
        <p:nvSpPr>
          <p:cNvPr id="79" name="矩形 78"/>
          <p:cNvSpPr/>
          <p:nvPr/>
        </p:nvSpPr>
        <p:spPr bwMode="auto">
          <a:xfrm>
            <a:off x="1435644" y="5625970"/>
            <a:ext cx="774156"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PPDU20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80" name="矩形 79"/>
          <p:cNvSpPr/>
          <p:nvPr/>
        </p:nvSpPr>
        <p:spPr bwMode="auto">
          <a:xfrm>
            <a:off x="2438400" y="4888044"/>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BA10</a:t>
            </a:r>
            <a:endParaRPr kumimoji="0" lang="zh-CN" altLang="en-US" sz="1100" b="0" i="0" u="none" strike="noStrike" cap="none" normalizeH="0" baseline="0" dirty="0" smtClean="0">
              <a:ln>
                <a:noFill/>
              </a:ln>
              <a:solidFill>
                <a:schemeClr val="tx1"/>
              </a:solidFill>
              <a:effectLst/>
            </a:endParaRPr>
          </a:p>
        </p:txBody>
      </p:sp>
      <p:sp>
        <p:nvSpPr>
          <p:cNvPr id="81" name="矩形 80"/>
          <p:cNvSpPr/>
          <p:nvPr/>
        </p:nvSpPr>
        <p:spPr bwMode="auto">
          <a:xfrm>
            <a:off x="2438400" y="5980907"/>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BA20</a:t>
            </a:r>
            <a:endParaRPr kumimoji="0" lang="zh-CN" altLang="en-US" sz="1100" b="0" i="0" u="none" strike="noStrike" cap="none" normalizeH="0" baseline="0" dirty="0" smtClean="0">
              <a:ln>
                <a:noFill/>
              </a:ln>
              <a:solidFill>
                <a:schemeClr val="tx1"/>
              </a:solidFill>
              <a:effectLst/>
            </a:endParaRPr>
          </a:p>
        </p:txBody>
      </p:sp>
      <p:sp>
        <p:nvSpPr>
          <p:cNvPr id="82" name="矩形 81"/>
          <p:cNvSpPr/>
          <p:nvPr/>
        </p:nvSpPr>
        <p:spPr bwMode="auto">
          <a:xfrm>
            <a:off x="1318383" y="4533107"/>
            <a:ext cx="891417"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PPDU10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5262296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8</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t>Error Recovery with Delayed </a:t>
            </a:r>
            <a:r>
              <a:rPr lang="en-US" dirty="0"/>
              <a:t>C</a:t>
            </a:r>
            <a:r>
              <a:rPr lang="en-US" dirty="0" smtClean="0"/>
              <a:t>ross </a:t>
            </a:r>
            <a:r>
              <a:rPr lang="en-US" dirty="0"/>
              <a:t>L</a:t>
            </a:r>
            <a:r>
              <a:rPr lang="en-US" dirty="0" smtClean="0"/>
              <a:t>ink </a:t>
            </a:r>
            <a:r>
              <a:rPr lang="en-US" dirty="0"/>
              <a:t>E</a:t>
            </a:r>
            <a:r>
              <a:rPr lang="en-US" dirty="0" smtClean="0"/>
              <a:t>xchange</a:t>
            </a:r>
            <a:endParaRPr lang="en-US" dirty="0"/>
          </a:p>
        </p:txBody>
      </p:sp>
      <p:sp>
        <p:nvSpPr>
          <p:cNvPr id="8"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cxnSp>
        <p:nvCxnSpPr>
          <p:cNvPr id="45" name="直接连接符 44"/>
          <p:cNvCxnSpPr/>
          <p:nvPr/>
        </p:nvCxnSpPr>
        <p:spPr bwMode="auto">
          <a:xfrm>
            <a:off x="1219200" y="4876800"/>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7" name="文本框 46"/>
          <p:cNvSpPr txBox="1"/>
          <p:nvPr/>
        </p:nvSpPr>
        <p:spPr>
          <a:xfrm>
            <a:off x="381000" y="4648200"/>
            <a:ext cx="502061" cy="276999"/>
          </a:xfrm>
          <a:prstGeom prst="rect">
            <a:avLst/>
          </a:prstGeom>
          <a:noFill/>
        </p:spPr>
        <p:txBody>
          <a:bodyPr wrap="none" rtlCol="0">
            <a:spAutoFit/>
          </a:bodyPr>
          <a:lstStyle/>
          <a:p>
            <a:r>
              <a:rPr lang="en-US" altLang="zh-CN" dirty="0" smtClean="0"/>
              <a:t>link1</a:t>
            </a:r>
            <a:endParaRPr lang="zh-CN" altLang="en-US" dirty="0"/>
          </a:p>
        </p:txBody>
      </p:sp>
      <p:sp>
        <p:nvSpPr>
          <p:cNvPr id="49" name="矩形 48"/>
          <p:cNvSpPr/>
          <p:nvPr/>
        </p:nvSpPr>
        <p:spPr bwMode="auto">
          <a:xfrm>
            <a:off x="2438400" y="4888043"/>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C</a:t>
            </a:r>
            <a:r>
              <a:rPr kumimoji="0" lang="en-US" altLang="zh-CN" sz="1200" b="0" i="0" u="none" strike="noStrike" cap="none" normalizeH="0" baseline="0" dirty="0" smtClean="0">
                <a:ln>
                  <a:noFill/>
                </a:ln>
                <a:solidFill>
                  <a:schemeClr val="tx1"/>
                </a:solidFill>
                <a:effectLst/>
                <a:latin typeface="Times New Roman" pitchFamily="18" charset="0"/>
              </a:rPr>
              <a:t>TS</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0" name="矩形 49"/>
          <p:cNvSpPr/>
          <p:nvPr/>
        </p:nvSpPr>
        <p:spPr bwMode="auto">
          <a:xfrm>
            <a:off x="3201986" y="4533106"/>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1" name="矩形 50"/>
          <p:cNvSpPr/>
          <p:nvPr/>
        </p:nvSpPr>
        <p:spPr bwMode="auto">
          <a:xfrm>
            <a:off x="4344988" y="4876800"/>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3" name="矩形 52"/>
          <p:cNvSpPr/>
          <p:nvPr/>
        </p:nvSpPr>
        <p:spPr bwMode="auto">
          <a:xfrm>
            <a:off x="5183189" y="4533106"/>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PPDU12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4" name="矩形 53"/>
          <p:cNvSpPr/>
          <p:nvPr/>
        </p:nvSpPr>
        <p:spPr bwMode="auto">
          <a:xfrm>
            <a:off x="6326191" y="4876800"/>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cxnSp>
        <p:nvCxnSpPr>
          <p:cNvPr id="57" name="直接连接符 56"/>
          <p:cNvCxnSpPr/>
          <p:nvPr/>
        </p:nvCxnSpPr>
        <p:spPr bwMode="auto">
          <a:xfrm>
            <a:off x="1219200" y="5969663"/>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8" name="文本框 57"/>
          <p:cNvSpPr txBox="1"/>
          <p:nvPr/>
        </p:nvSpPr>
        <p:spPr>
          <a:xfrm>
            <a:off x="381000" y="5741063"/>
            <a:ext cx="502061" cy="276999"/>
          </a:xfrm>
          <a:prstGeom prst="rect">
            <a:avLst/>
          </a:prstGeom>
          <a:noFill/>
        </p:spPr>
        <p:txBody>
          <a:bodyPr wrap="none" rtlCol="0">
            <a:spAutoFit/>
          </a:bodyPr>
          <a:lstStyle/>
          <a:p>
            <a:r>
              <a:rPr lang="en-US" altLang="zh-CN" dirty="0" smtClean="0"/>
              <a:t>link2</a:t>
            </a:r>
            <a:endParaRPr lang="zh-CN" altLang="en-US" dirty="0"/>
          </a:p>
        </p:txBody>
      </p:sp>
      <p:sp>
        <p:nvSpPr>
          <p:cNvPr id="60" name="矩形 59"/>
          <p:cNvSpPr/>
          <p:nvPr/>
        </p:nvSpPr>
        <p:spPr bwMode="auto">
          <a:xfrm>
            <a:off x="2438400" y="5980906"/>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C</a:t>
            </a:r>
            <a:r>
              <a:rPr kumimoji="0" lang="en-US" altLang="zh-CN" sz="1200" b="0" i="0" u="none" strike="noStrike" cap="none" normalizeH="0" baseline="0" dirty="0" smtClean="0">
                <a:ln>
                  <a:noFill/>
                </a:ln>
                <a:solidFill>
                  <a:schemeClr val="tx1"/>
                </a:solidFill>
                <a:effectLst/>
                <a:latin typeface="Times New Roman" pitchFamily="18" charset="0"/>
              </a:rPr>
              <a:t>TS</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1" name="矩形 60"/>
          <p:cNvSpPr/>
          <p:nvPr/>
        </p:nvSpPr>
        <p:spPr bwMode="auto">
          <a:xfrm>
            <a:off x="3201986" y="5625969"/>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2" name="矩形 61"/>
          <p:cNvSpPr/>
          <p:nvPr/>
        </p:nvSpPr>
        <p:spPr bwMode="auto">
          <a:xfrm>
            <a:off x="4344988" y="5969663"/>
            <a:ext cx="608012" cy="343694"/>
          </a:xfrm>
          <a:prstGeom prst="rect">
            <a:avLst/>
          </a:prstGeom>
          <a:solidFill>
            <a:schemeClr val="bg1"/>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3" name="矩形 62"/>
          <p:cNvSpPr/>
          <p:nvPr/>
        </p:nvSpPr>
        <p:spPr bwMode="auto">
          <a:xfrm>
            <a:off x="5183189" y="5625969"/>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4" name="矩形 63"/>
          <p:cNvSpPr/>
          <p:nvPr/>
        </p:nvSpPr>
        <p:spPr bwMode="auto">
          <a:xfrm>
            <a:off x="6326191" y="5969663"/>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24" name="Content Placeholder 1"/>
          <p:cNvSpPr>
            <a:spLocks noGrp="1"/>
          </p:cNvSpPr>
          <p:nvPr>
            <p:ph idx="1"/>
          </p:nvPr>
        </p:nvSpPr>
        <p:spPr>
          <a:xfrm>
            <a:off x="684213" y="1828800"/>
            <a:ext cx="7772400" cy="2309899"/>
          </a:xfrm>
        </p:spPr>
        <p:txBody>
          <a:bodyPr/>
          <a:lstStyle/>
          <a:p>
            <a:pPr>
              <a:spcBef>
                <a:spcPts val="600"/>
              </a:spcBef>
            </a:pPr>
            <a:r>
              <a:rPr lang="en-US" altLang="zh-CN" sz="1800" dirty="0" smtClean="0">
                <a:latin typeface="Times New Roman" panose="02020603050405020304" pitchFamily="18" charset="0"/>
                <a:ea typeface="楷体_GB2312" pitchFamily="49" charset="-122"/>
              </a:rPr>
              <a:t>Let’s go back to the figure in slide 3, we can see that it is designed to align the </a:t>
            </a:r>
            <a:r>
              <a:rPr lang="en-US" altLang="zh-CN" sz="1800" dirty="0">
                <a:latin typeface="Times New Roman" panose="02020603050405020304" pitchFamily="18" charset="0"/>
                <a:ea typeface="楷体_GB2312" pitchFamily="49" charset="-122"/>
              </a:rPr>
              <a:t>starting time </a:t>
            </a:r>
            <a:r>
              <a:rPr lang="en-US" altLang="zh-CN" sz="1800" dirty="0" smtClean="0">
                <a:latin typeface="Times New Roman" panose="02020603050405020304" pitchFamily="18" charset="0"/>
                <a:ea typeface="楷体_GB2312" pitchFamily="49" charset="-122"/>
              </a:rPr>
              <a:t>of PPDU21’ and PPDU12;</a:t>
            </a:r>
          </a:p>
          <a:p>
            <a:pPr>
              <a:spcBef>
                <a:spcPts val="600"/>
              </a:spcBef>
            </a:pPr>
            <a:r>
              <a:rPr lang="en-US" altLang="zh-CN" sz="1800" dirty="0" smtClean="0">
                <a:latin typeface="Times New Roman" panose="02020603050405020304" pitchFamily="18" charset="0"/>
                <a:ea typeface="楷体_GB2312" pitchFamily="49" charset="-122"/>
              </a:rPr>
              <a:t>It can realizes when assume instant cross link exchange, but it may be hard to align the starting time of two PPDUs with delayed cross link information exchange, because AP2 doesn’t know the receive status of BA11 when it starts to transmit PPDU21’. </a:t>
            </a:r>
          </a:p>
          <a:p>
            <a:pPr>
              <a:spcBef>
                <a:spcPts val="600"/>
              </a:spcBef>
            </a:pPr>
            <a:endParaRPr lang="en-US" sz="1800" dirty="0">
              <a:latin typeface="Times New Roman" panose="02020603050405020304" pitchFamily="18" charset="0"/>
              <a:ea typeface="楷体_GB2312" pitchFamily="49" charset="-122"/>
            </a:endParaRPr>
          </a:p>
        </p:txBody>
      </p:sp>
      <p:cxnSp>
        <p:nvCxnSpPr>
          <p:cNvPr id="27" name="直接连接符 26"/>
          <p:cNvCxnSpPr/>
          <p:nvPr/>
        </p:nvCxnSpPr>
        <p:spPr bwMode="auto">
          <a:xfrm flipV="1">
            <a:off x="4854144" y="5558183"/>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28" name="文本框 27"/>
          <p:cNvSpPr txBox="1"/>
          <p:nvPr/>
        </p:nvSpPr>
        <p:spPr>
          <a:xfrm rot="16200000">
            <a:off x="4789722" y="5613808"/>
            <a:ext cx="490840" cy="276999"/>
          </a:xfrm>
          <a:prstGeom prst="rect">
            <a:avLst/>
          </a:prstGeom>
          <a:noFill/>
        </p:spPr>
        <p:txBody>
          <a:bodyPr wrap="none" rtlCol="0">
            <a:spAutoFit/>
          </a:bodyPr>
          <a:lstStyle/>
          <a:p>
            <a:r>
              <a:rPr lang="en-US" altLang="zh-CN" dirty="0">
                <a:solidFill>
                  <a:srgbClr val="FF0000"/>
                </a:solidFill>
              </a:rPr>
              <a:t>P</a:t>
            </a:r>
            <a:r>
              <a:rPr lang="en-US" altLang="zh-CN" dirty="0" smtClean="0">
                <a:solidFill>
                  <a:srgbClr val="FF0000"/>
                </a:solidFill>
              </a:rPr>
              <a:t>IFS</a:t>
            </a:r>
            <a:endParaRPr lang="zh-CN" altLang="en-US" dirty="0">
              <a:solidFill>
                <a:srgbClr val="FF0000"/>
              </a:solidFill>
            </a:endParaRPr>
          </a:p>
        </p:txBody>
      </p:sp>
      <p:cxnSp>
        <p:nvCxnSpPr>
          <p:cNvPr id="29" name="Straight Connector 64">
            <a:extLst>
              <a:ext uri="{FF2B5EF4-FFF2-40B4-BE49-F238E27FC236}">
                <a16:creationId xmlns="" xmlns:a16="http://schemas.microsoft.com/office/drawing/2014/main" id="{BF2BA2F7-DE55-482F-8E5A-169D54D7E4CD}"/>
              </a:ext>
            </a:extLst>
          </p:cNvPr>
          <p:cNvCxnSpPr>
            <a:cxnSpLocks/>
          </p:cNvCxnSpPr>
          <p:nvPr/>
        </p:nvCxnSpPr>
        <p:spPr bwMode="auto">
          <a:xfrm flipH="1" flipV="1">
            <a:off x="3213904" y="5638800"/>
            <a:ext cx="900895" cy="335902"/>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30" name="Straight Connector 63">
            <a:extLst>
              <a:ext uri="{FF2B5EF4-FFF2-40B4-BE49-F238E27FC236}">
                <a16:creationId xmlns="" xmlns:a16="http://schemas.microsoft.com/office/drawing/2014/main" id="{E33A5270-081D-439D-81ED-5BE0C5827D96}"/>
              </a:ext>
            </a:extLst>
          </p:cNvPr>
          <p:cNvCxnSpPr>
            <a:cxnSpLocks/>
          </p:cNvCxnSpPr>
          <p:nvPr/>
        </p:nvCxnSpPr>
        <p:spPr bwMode="auto">
          <a:xfrm flipH="1">
            <a:off x="3212315" y="5656455"/>
            <a:ext cx="902484" cy="318248"/>
          </a:xfrm>
          <a:prstGeom prst="line">
            <a:avLst/>
          </a:prstGeom>
          <a:solidFill>
            <a:schemeClr val="accent1"/>
          </a:solidFill>
          <a:ln w="15875" cap="flat" cmpd="sng" algn="ctr">
            <a:solidFill>
              <a:srgbClr val="FF0000"/>
            </a:solidFill>
            <a:prstDash val="solid"/>
            <a:round/>
            <a:headEnd type="none" w="med" len="med"/>
            <a:tailEnd type="none" w="med" len="med"/>
          </a:ln>
          <a:effectLst/>
        </p:spPr>
      </p:cxnSp>
      <p:sp>
        <p:nvSpPr>
          <p:cNvPr id="33" name="文本框 32"/>
          <p:cNvSpPr txBox="1"/>
          <p:nvPr/>
        </p:nvSpPr>
        <p:spPr>
          <a:xfrm rot="16200000">
            <a:off x="2080675" y="4526520"/>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34" name="直接连接符 33"/>
          <p:cNvCxnSpPr/>
          <p:nvPr/>
        </p:nvCxnSpPr>
        <p:spPr bwMode="auto">
          <a:xfrm flipV="1">
            <a:off x="2438400" y="4419600"/>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5" name="直接连接符 34"/>
          <p:cNvCxnSpPr/>
          <p:nvPr/>
        </p:nvCxnSpPr>
        <p:spPr bwMode="auto">
          <a:xfrm flipV="1">
            <a:off x="2971800"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6" name="直接连接符 35"/>
          <p:cNvCxnSpPr/>
          <p:nvPr/>
        </p:nvCxnSpPr>
        <p:spPr bwMode="auto">
          <a:xfrm flipV="1">
            <a:off x="4344988"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7" name="直接连接符 36"/>
          <p:cNvCxnSpPr/>
          <p:nvPr/>
        </p:nvCxnSpPr>
        <p:spPr bwMode="auto">
          <a:xfrm flipV="1">
            <a:off x="4953000"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8" name="直接连接符 37"/>
          <p:cNvCxnSpPr/>
          <p:nvPr/>
        </p:nvCxnSpPr>
        <p:spPr bwMode="auto">
          <a:xfrm flipV="1">
            <a:off x="6326191"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39" name="文本框 38"/>
          <p:cNvSpPr txBox="1"/>
          <p:nvPr/>
        </p:nvSpPr>
        <p:spPr>
          <a:xfrm rot="16200000">
            <a:off x="2857503" y="4543804"/>
            <a:ext cx="490840" cy="276999"/>
          </a:xfrm>
          <a:prstGeom prst="rect">
            <a:avLst/>
          </a:prstGeom>
          <a:noFill/>
        </p:spPr>
        <p:txBody>
          <a:bodyPr wrap="none" rtlCol="0">
            <a:spAutoFit/>
          </a:bodyPr>
          <a:lstStyle/>
          <a:p>
            <a:r>
              <a:rPr lang="en-US" altLang="zh-CN" dirty="0" smtClean="0"/>
              <a:t>SIFS</a:t>
            </a:r>
            <a:endParaRPr lang="zh-CN" altLang="en-US" dirty="0"/>
          </a:p>
        </p:txBody>
      </p:sp>
      <p:sp>
        <p:nvSpPr>
          <p:cNvPr id="40" name="文本框 39"/>
          <p:cNvSpPr txBox="1"/>
          <p:nvPr/>
        </p:nvSpPr>
        <p:spPr>
          <a:xfrm rot="16200000">
            <a:off x="3973830" y="4558363"/>
            <a:ext cx="490840" cy="276999"/>
          </a:xfrm>
          <a:prstGeom prst="rect">
            <a:avLst/>
          </a:prstGeom>
          <a:noFill/>
        </p:spPr>
        <p:txBody>
          <a:bodyPr wrap="none" rtlCol="0">
            <a:spAutoFit/>
          </a:bodyPr>
          <a:lstStyle/>
          <a:p>
            <a:r>
              <a:rPr lang="en-US" altLang="zh-CN" dirty="0" smtClean="0"/>
              <a:t>SIFS</a:t>
            </a:r>
            <a:endParaRPr lang="zh-CN" altLang="en-US" dirty="0"/>
          </a:p>
        </p:txBody>
      </p:sp>
      <p:sp>
        <p:nvSpPr>
          <p:cNvPr id="41" name="文本框 40"/>
          <p:cNvSpPr txBox="1"/>
          <p:nvPr/>
        </p:nvSpPr>
        <p:spPr>
          <a:xfrm rot="16200000">
            <a:off x="4813012" y="4558363"/>
            <a:ext cx="490840" cy="276999"/>
          </a:xfrm>
          <a:prstGeom prst="rect">
            <a:avLst/>
          </a:prstGeom>
          <a:noFill/>
        </p:spPr>
        <p:txBody>
          <a:bodyPr wrap="none" rtlCol="0">
            <a:spAutoFit/>
          </a:bodyPr>
          <a:lstStyle/>
          <a:p>
            <a:r>
              <a:rPr lang="en-US" altLang="zh-CN" dirty="0" smtClean="0"/>
              <a:t>SIFS</a:t>
            </a:r>
            <a:endParaRPr lang="zh-CN" altLang="en-US" dirty="0"/>
          </a:p>
        </p:txBody>
      </p:sp>
      <p:sp>
        <p:nvSpPr>
          <p:cNvPr id="42" name="文本框 41"/>
          <p:cNvSpPr txBox="1"/>
          <p:nvPr/>
        </p:nvSpPr>
        <p:spPr>
          <a:xfrm rot="16200000">
            <a:off x="5965677" y="4558363"/>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44" name="直接连接符 43"/>
          <p:cNvCxnSpPr/>
          <p:nvPr/>
        </p:nvCxnSpPr>
        <p:spPr bwMode="auto">
          <a:xfrm flipV="1">
            <a:off x="2971800" y="5523706"/>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6" name="直接连接符 45"/>
          <p:cNvCxnSpPr/>
          <p:nvPr/>
        </p:nvCxnSpPr>
        <p:spPr bwMode="auto">
          <a:xfrm flipV="1">
            <a:off x="2438400" y="5569216"/>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52" name="直接连接符 51"/>
          <p:cNvCxnSpPr/>
          <p:nvPr/>
        </p:nvCxnSpPr>
        <p:spPr bwMode="auto">
          <a:xfrm flipV="1">
            <a:off x="4344988" y="5569216"/>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55" name="文本框 54"/>
          <p:cNvSpPr txBox="1"/>
          <p:nvPr/>
        </p:nvSpPr>
        <p:spPr>
          <a:xfrm rot="16200000">
            <a:off x="2080676" y="5631463"/>
            <a:ext cx="490840" cy="276999"/>
          </a:xfrm>
          <a:prstGeom prst="rect">
            <a:avLst/>
          </a:prstGeom>
          <a:noFill/>
        </p:spPr>
        <p:txBody>
          <a:bodyPr wrap="none" rtlCol="0">
            <a:spAutoFit/>
          </a:bodyPr>
          <a:lstStyle/>
          <a:p>
            <a:r>
              <a:rPr lang="en-US" altLang="zh-CN" dirty="0" smtClean="0"/>
              <a:t>SIFS</a:t>
            </a:r>
            <a:endParaRPr lang="zh-CN" altLang="en-US" dirty="0"/>
          </a:p>
        </p:txBody>
      </p:sp>
      <p:sp>
        <p:nvSpPr>
          <p:cNvPr id="56" name="文本框 55"/>
          <p:cNvSpPr txBox="1"/>
          <p:nvPr/>
        </p:nvSpPr>
        <p:spPr>
          <a:xfrm rot="16200000">
            <a:off x="2841881" y="5631463"/>
            <a:ext cx="490840" cy="276999"/>
          </a:xfrm>
          <a:prstGeom prst="rect">
            <a:avLst/>
          </a:prstGeom>
          <a:noFill/>
        </p:spPr>
        <p:txBody>
          <a:bodyPr wrap="none" rtlCol="0">
            <a:spAutoFit/>
          </a:bodyPr>
          <a:lstStyle/>
          <a:p>
            <a:r>
              <a:rPr lang="en-US" altLang="zh-CN" dirty="0" smtClean="0"/>
              <a:t>SIFS</a:t>
            </a:r>
            <a:endParaRPr lang="zh-CN" altLang="en-US" dirty="0"/>
          </a:p>
        </p:txBody>
      </p:sp>
      <p:sp>
        <p:nvSpPr>
          <p:cNvPr id="65" name="文本框 64"/>
          <p:cNvSpPr txBox="1"/>
          <p:nvPr/>
        </p:nvSpPr>
        <p:spPr>
          <a:xfrm rot="16200000">
            <a:off x="3979761" y="5638290"/>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66" name="直接连接符 65"/>
          <p:cNvCxnSpPr/>
          <p:nvPr/>
        </p:nvCxnSpPr>
        <p:spPr bwMode="auto">
          <a:xfrm flipV="1">
            <a:off x="6331060" y="5545516"/>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67" name="文本框 66"/>
          <p:cNvSpPr txBox="1"/>
          <p:nvPr/>
        </p:nvSpPr>
        <p:spPr>
          <a:xfrm rot="16200000">
            <a:off x="5970546" y="5635880"/>
            <a:ext cx="490840" cy="276999"/>
          </a:xfrm>
          <a:prstGeom prst="rect">
            <a:avLst/>
          </a:prstGeom>
          <a:noFill/>
        </p:spPr>
        <p:txBody>
          <a:bodyPr wrap="none" rtlCol="0">
            <a:spAutoFit/>
          </a:bodyPr>
          <a:lstStyle/>
          <a:p>
            <a:r>
              <a:rPr lang="en-US" altLang="zh-CN" dirty="0" smtClean="0"/>
              <a:t>SIFS</a:t>
            </a:r>
            <a:endParaRPr lang="zh-CN" altLang="en-US" dirty="0"/>
          </a:p>
        </p:txBody>
      </p:sp>
      <p:sp>
        <p:nvSpPr>
          <p:cNvPr id="68" name="文本框 67"/>
          <p:cNvSpPr txBox="1"/>
          <p:nvPr/>
        </p:nvSpPr>
        <p:spPr>
          <a:xfrm>
            <a:off x="7606504" y="5625906"/>
            <a:ext cx="1496358" cy="461665"/>
          </a:xfrm>
          <a:prstGeom prst="rect">
            <a:avLst/>
          </a:prstGeom>
          <a:noFill/>
        </p:spPr>
        <p:txBody>
          <a:bodyPr wrap="square" rtlCol="0">
            <a:spAutoFit/>
          </a:bodyPr>
          <a:lstStyle/>
          <a:p>
            <a:r>
              <a:rPr lang="en-US" altLang="zh-CN" dirty="0" smtClean="0"/>
              <a:t>This figure is same as the one in slide 3.</a:t>
            </a:r>
            <a:endParaRPr lang="zh-CN" altLang="en-US" dirty="0"/>
          </a:p>
        </p:txBody>
      </p:sp>
      <p:sp>
        <p:nvSpPr>
          <p:cNvPr id="69" name="文本框 68"/>
          <p:cNvSpPr txBox="1"/>
          <p:nvPr/>
        </p:nvSpPr>
        <p:spPr>
          <a:xfrm>
            <a:off x="770049" y="4498459"/>
            <a:ext cx="457176" cy="276999"/>
          </a:xfrm>
          <a:prstGeom prst="rect">
            <a:avLst/>
          </a:prstGeom>
          <a:noFill/>
        </p:spPr>
        <p:txBody>
          <a:bodyPr wrap="none" rtlCol="0">
            <a:spAutoFit/>
          </a:bodyPr>
          <a:lstStyle/>
          <a:p>
            <a:r>
              <a:rPr lang="en-US" altLang="zh-CN" dirty="0" smtClean="0"/>
              <a:t>AP1</a:t>
            </a:r>
            <a:endParaRPr lang="zh-CN" altLang="en-US" dirty="0"/>
          </a:p>
        </p:txBody>
      </p:sp>
      <p:sp>
        <p:nvSpPr>
          <p:cNvPr id="70" name="文本框 69"/>
          <p:cNvSpPr txBox="1"/>
          <p:nvPr/>
        </p:nvSpPr>
        <p:spPr>
          <a:xfrm>
            <a:off x="744402" y="5619091"/>
            <a:ext cx="457176" cy="276999"/>
          </a:xfrm>
          <a:prstGeom prst="rect">
            <a:avLst/>
          </a:prstGeom>
          <a:noFill/>
        </p:spPr>
        <p:txBody>
          <a:bodyPr wrap="none" rtlCol="0">
            <a:spAutoFit/>
          </a:bodyPr>
          <a:lstStyle/>
          <a:p>
            <a:r>
              <a:rPr lang="en-US" altLang="zh-CN" dirty="0" smtClean="0"/>
              <a:t>AP2</a:t>
            </a:r>
            <a:endParaRPr lang="zh-CN" altLang="en-US" dirty="0"/>
          </a:p>
        </p:txBody>
      </p:sp>
      <p:sp>
        <p:nvSpPr>
          <p:cNvPr id="71" name="文本框 70"/>
          <p:cNvSpPr txBox="1"/>
          <p:nvPr/>
        </p:nvSpPr>
        <p:spPr>
          <a:xfrm>
            <a:off x="7225262" y="4939527"/>
            <a:ext cx="539443" cy="276999"/>
          </a:xfrm>
          <a:prstGeom prst="rect">
            <a:avLst/>
          </a:prstGeom>
          <a:noFill/>
        </p:spPr>
        <p:txBody>
          <a:bodyPr wrap="none" rtlCol="0">
            <a:spAutoFit/>
          </a:bodyPr>
          <a:lstStyle/>
          <a:p>
            <a:r>
              <a:rPr lang="en-US" altLang="zh-CN" dirty="0" smtClean="0"/>
              <a:t>STA1</a:t>
            </a:r>
            <a:endParaRPr lang="zh-CN" altLang="en-US" dirty="0"/>
          </a:p>
        </p:txBody>
      </p:sp>
      <p:sp>
        <p:nvSpPr>
          <p:cNvPr id="72" name="文本框 71"/>
          <p:cNvSpPr txBox="1"/>
          <p:nvPr/>
        </p:nvSpPr>
        <p:spPr>
          <a:xfrm>
            <a:off x="7225261" y="6059577"/>
            <a:ext cx="539443" cy="276999"/>
          </a:xfrm>
          <a:prstGeom prst="rect">
            <a:avLst/>
          </a:prstGeom>
          <a:noFill/>
        </p:spPr>
        <p:txBody>
          <a:bodyPr wrap="none" rtlCol="0">
            <a:spAutoFit/>
          </a:bodyPr>
          <a:lstStyle/>
          <a:p>
            <a:r>
              <a:rPr lang="en-US" altLang="zh-CN" dirty="0" smtClean="0"/>
              <a:t>STA2</a:t>
            </a:r>
            <a:endParaRPr lang="zh-CN" altLang="en-US" dirty="0"/>
          </a:p>
        </p:txBody>
      </p:sp>
      <p:sp>
        <p:nvSpPr>
          <p:cNvPr id="74" name="矩形 73"/>
          <p:cNvSpPr/>
          <p:nvPr/>
        </p:nvSpPr>
        <p:spPr bwMode="auto">
          <a:xfrm>
            <a:off x="1435644" y="5625970"/>
            <a:ext cx="774156"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PPDU20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75" name="矩形 74"/>
          <p:cNvSpPr/>
          <p:nvPr/>
        </p:nvSpPr>
        <p:spPr bwMode="auto">
          <a:xfrm>
            <a:off x="2438400" y="4888044"/>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BA10</a:t>
            </a:r>
            <a:endParaRPr kumimoji="0" lang="zh-CN" altLang="en-US" sz="1100" b="0" i="0" u="none" strike="noStrike" cap="none" normalizeH="0" baseline="0" dirty="0" smtClean="0">
              <a:ln>
                <a:noFill/>
              </a:ln>
              <a:solidFill>
                <a:schemeClr val="tx1"/>
              </a:solidFill>
              <a:effectLst/>
            </a:endParaRPr>
          </a:p>
        </p:txBody>
      </p:sp>
      <p:sp>
        <p:nvSpPr>
          <p:cNvPr id="76" name="矩形 75"/>
          <p:cNvSpPr/>
          <p:nvPr/>
        </p:nvSpPr>
        <p:spPr bwMode="auto">
          <a:xfrm>
            <a:off x="2438400" y="5980907"/>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BA20</a:t>
            </a:r>
            <a:endParaRPr kumimoji="0" lang="zh-CN" altLang="en-US" sz="1100" b="0" i="0" u="none" strike="noStrike" cap="none" normalizeH="0" baseline="0" dirty="0" smtClean="0">
              <a:ln>
                <a:noFill/>
              </a:ln>
              <a:solidFill>
                <a:schemeClr val="tx1"/>
              </a:solidFill>
              <a:effectLst/>
            </a:endParaRPr>
          </a:p>
        </p:txBody>
      </p:sp>
      <p:sp>
        <p:nvSpPr>
          <p:cNvPr id="77" name="矩形 76"/>
          <p:cNvSpPr/>
          <p:nvPr/>
        </p:nvSpPr>
        <p:spPr bwMode="auto">
          <a:xfrm>
            <a:off x="1318383" y="4533107"/>
            <a:ext cx="891417"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PPDU10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0227885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9</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altLang="zh-CN" dirty="0"/>
              <a:t>Error Recovery with Delayed Cross Link Exchange</a:t>
            </a:r>
            <a:endParaRPr lang="en-US" dirty="0"/>
          </a:p>
        </p:txBody>
      </p:sp>
      <p:sp>
        <p:nvSpPr>
          <p:cNvPr id="8"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cxnSp>
        <p:nvCxnSpPr>
          <p:cNvPr id="45" name="直接连接符 44"/>
          <p:cNvCxnSpPr/>
          <p:nvPr/>
        </p:nvCxnSpPr>
        <p:spPr bwMode="auto">
          <a:xfrm>
            <a:off x="1219200" y="4876800"/>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7" name="文本框 46"/>
          <p:cNvSpPr txBox="1"/>
          <p:nvPr/>
        </p:nvSpPr>
        <p:spPr>
          <a:xfrm>
            <a:off x="381000" y="4648200"/>
            <a:ext cx="502061" cy="276999"/>
          </a:xfrm>
          <a:prstGeom prst="rect">
            <a:avLst/>
          </a:prstGeom>
          <a:noFill/>
        </p:spPr>
        <p:txBody>
          <a:bodyPr wrap="none" rtlCol="0">
            <a:spAutoFit/>
          </a:bodyPr>
          <a:lstStyle/>
          <a:p>
            <a:r>
              <a:rPr lang="en-US" altLang="zh-CN" dirty="0" smtClean="0"/>
              <a:t>link1</a:t>
            </a:r>
            <a:endParaRPr lang="zh-CN" altLang="en-US" dirty="0"/>
          </a:p>
        </p:txBody>
      </p:sp>
      <p:sp>
        <p:nvSpPr>
          <p:cNvPr id="49" name="矩形 48"/>
          <p:cNvSpPr/>
          <p:nvPr/>
        </p:nvSpPr>
        <p:spPr bwMode="auto">
          <a:xfrm>
            <a:off x="2438400" y="4888043"/>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C</a:t>
            </a:r>
            <a:r>
              <a:rPr kumimoji="0" lang="en-US" altLang="zh-CN" sz="1200" b="0" i="0" u="none" strike="noStrike" cap="none" normalizeH="0" baseline="0" dirty="0" smtClean="0">
                <a:ln>
                  <a:noFill/>
                </a:ln>
                <a:solidFill>
                  <a:schemeClr val="tx1"/>
                </a:solidFill>
                <a:effectLst/>
                <a:latin typeface="Times New Roman" pitchFamily="18" charset="0"/>
              </a:rPr>
              <a:t>TS</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0" name="矩形 49"/>
          <p:cNvSpPr/>
          <p:nvPr/>
        </p:nvSpPr>
        <p:spPr bwMode="auto">
          <a:xfrm>
            <a:off x="3201986" y="4533106"/>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1" name="矩形 50"/>
          <p:cNvSpPr/>
          <p:nvPr/>
        </p:nvSpPr>
        <p:spPr bwMode="auto">
          <a:xfrm>
            <a:off x="4344988" y="4876800"/>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3" name="矩形 52"/>
          <p:cNvSpPr/>
          <p:nvPr/>
        </p:nvSpPr>
        <p:spPr bwMode="auto">
          <a:xfrm>
            <a:off x="5335588" y="4533106"/>
            <a:ext cx="760414"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100" b="0" i="0" u="none" strike="noStrike" cap="none" normalizeH="0" baseline="0" dirty="0" smtClean="0">
                <a:ln>
                  <a:noFill/>
                </a:ln>
                <a:solidFill>
                  <a:schemeClr val="tx1"/>
                </a:solidFill>
                <a:effectLst/>
                <a:latin typeface="Times New Roman" pitchFamily="18" charset="0"/>
              </a:rPr>
              <a:t>PPDU11’</a:t>
            </a:r>
            <a:endParaRPr kumimoji="0" lang="zh-CN" altLang="en-US" sz="1100" b="0" i="0" u="none" strike="noStrike" cap="none" normalizeH="0" baseline="0" dirty="0" smtClean="0">
              <a:ln>
                <a:noFill/>
              </a:ln>
              <a:solidFill>
                <a:schemeClr val="tx1"/>
              </a:solidFill>
              <a:effectLst/>
              <a:latin typeface="Times New Roman" pitchFamily="18" charset="0"/>
            </a:endParaRPr>
          </a:p>
        </p:txBody>
      </p:sp>
      <p:sp>
        <p:nvSpPr>
          <p:cNvPr id="54" name="矩形 53"/>
          <p:cNvSpPr/>
          <p:nvPr/>
        </p:nvSpPr>
        <p:spPr bwMode="auto">
          <a:xfrm>
            <a:off x="6326191" y="4876800"/>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cxnSp>
        <p:nvCxnSpPr>
          <p:cNvPr id="57" name="直接连接符 56"/>
          <p:cNvCxnSpPr/>
          <p:nvPr/>
        </p:nvCxnSpPr>
        <p:spPr bwMode="auto">
          <a:xfrm>
            <a:off x="1219200" y="5969663"/>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8" name="文本框 57"/>
          <p:cNvSpPr txBox="1"/>
          <p:nvPr/>
        </p:nvSpPr>
        <p:spPr>
          <a:xfrm>
            <a:off x="381000" y="5741063"/>
            <a:ext cx="502061" cy="276999"/>
          </a:xfrm>
          <a:prstGeom prst="rect">
            <a:avLst/>
          </a:prstGeom>
          <a:noFill/>
        </p:spPr>
        <p:txBody>
          <a:bodyPr wrap="none" rtlCol="0">
            <a:spAutoFit/>
          </a:bodyPr>
          <a:lstStyle/>
          <a:p>
            <a:r>
              <a:rPr lang="en-US" altLang="zh-CN" dirty="0" smtClean="0"/>
              <a:t>link2</a:t>
            </a:r>
            <a:endParaRPr lang="zh-CN" altLang="en-US" dirty="0"/>
          </a:p>
        </p:txBody>
      </p:sp>
      <p:sp>
        <p:nvSpPr>
          <p:cNvPr id="60" name="矩形 59"/>
          <p:cNvSpPr/>
          <p:nvPr/>
        </p:nvSpPr>
        <p:spPr bwMode="auto">
          <a:xfrm>
            <a:off x="2438400" y="5980906"/>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C</a:t>
            </a:r>
            <a:r>
              <a:rPr kumimoji="0" lang="en-US" altLang="zh-CN" sz="1200" b="0" i="0" u="none" strike="noStrike" cap="none" normalizeH="0" baseline="0" dirty="0" smtClean="0">
                <a:ln>
                  <a:noFill/>
                </a:ln>
                <a:solidFill>
                  <a:schemeClr val="tx1"/>
                </a:solidFill>
                <a:effectLst/>
                <a:latin typeface="Times New Roman" pitchFamily="18" charset="0"/>
              </a:rPr>
              <a:t>TS</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1" name="矩形 60"/>
          <p:cNvSpPr/>
          <p:nvPr/>
        </p:nvSpPr>
        <p:spPr bwMode="auto">
          <a:xfrm>
            <a:off x="3201986" y="5625969"/>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2" name="矩形 61"/>
          <p:cNvSpPr/>
          <p:nvPr/>
        </p:nvSpPr>
        <p:spPr bwMode="auto">
          <a:xfrm>
            <a:off x="4344988" y="5969663"/>
            <a:ext cx="608012" cy="343694"/>
          </a:xfrm>
          <a:prstGeom prst="rect">
            <a:avLst/>
          </a:prstGeom>
          <a:solidFill>
            <a:schemeClr val="bg1"/>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3" name="矩形 62"/>
          <p:cNvSpPr/>
          <p:nvPr/>
        </p:nvSpPr>
        <p:spPr bwMode="auto">
          <a:xfrm>
            <a:off x="5183189" y="5625969"/>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4" name="矩形 63"/>
          <p:cNvSpPr/>
          <p:nvPr/>
        </p:nvSpPr>
        <p:spPr bwMode="auto">
          <a:xfrm>
            <a:off x="6326191" y="5969663"/>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24" name="Content Placeholder 1"/>
          <p:cNvSpPr>
            <a:spLocks noGrp="1"/>
          </p:cNvSpPr>
          <p:nvPr>
            <p:ph idx="1"/>
          </p:nvPr>
        </p:nvSpPr>
        <p:spPr>
          <a:xfrm>
            <a:off x="684213" y="1828801"/>
            <a:ext cx="7772400" cy="1444994"/>
          </a:xfrm>
        </p:spPr>
        <p:txBody>
          <a:bodyPr/>
          <a:lstStyle/>
          <a:p>
            <a:pPr>
              <a:spcBef>
                <a:spcPts val="600"/>
              </a:spcBef>
            </a:pPr>
            <a:r>
              <a:rPr lang="en-US" altLang="zh-CN" sz="1800" dirty="0" smtClean="0">
                <a:latin typeface="Times New Roman" panose="02020603050405020304" pitchFamily="18" charset="0"/>
                <a:ea typeface="楷体_GB2312" pitchFamily="49" charset="-122"/>
              </a:rPr>
              <a:t>When BA11 is failed, there will be a PIFS time before the transmission of PPDU11’. But AP2 can not know the information due to the delay of cross link exchange;</a:t>
            </a:r>
          </a:p>
          <a:p>
            <a:pPr>
              <a:spcBef>
                <a:spcPts val="600"/>
              </a:spcBef>
            </a:pPr>
            <a:r>
              <a:rPr lang="en-US" altLang="zh-CN" sz="1800" dirty="0" smtClean="0">
                <a:latin typeface="Times New Roman" panose="02020603050405020304" pitchFamily="18" charset="0"/>
                <a:ea typeface="楷体_GB2312" pitchFamily="49" charset="-122"/>
              </a:rPr>
              <a:t>So the starting times of PPDU11’ and PPDU21 are not aligned.</a:t>
            </a:r>
          </a:p>
          <a:p>
            <a:pPr>
              <a:spcBef>
                <a:spcPts val="600"/>
              </a:spcBef>
            </a:pPr>
            <a:endParaRPr lang="en-US" altLang="zh-CN" sz="1800" dirty="0">
              <a:latin typeface="Times New Roman" panose="02020603050405020304" pitchFamily="18" charset="0"/>
              <a:ea typeface="楷体_GB2312" pitchFamily="49" charset="-122"/>
            </a:endParaRPr>
          </a:p>
          <a:p>
            <a:pPr>
              <a:spcBef>
                <a:spcPts val="600"/>
              </a:spcBef>
            </a:pPr>
            <a:endParaRPr lang="en-US" sz="1800" dirty="0">
              <a:latin typeface="Times New Roman" panose="02020603050405020304" pitchFamily="18" charset="0"/>
              <a:ea typeface="楷体_GB2312" pitchFamily="49" charset="-122"/>
            </a:endParaRPr>
          </a:p>
        </p:txBody>
      </p:sp>
      <p:cxnSp>
        <p:nvCxnSpPr>
          <p:cNvPr id="27" name="直接连接符 26"/>
          <p:cNvCxnSpPr/>
          <p:nvPr/>
        </p:nvCxnSpPr>
        <p:spPr bwMode="auto">
          <a:xfrm flipV="1">
            <a:off x="4854144" y="5558183"/>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28" name="文本框 27"/>
          <p:cNvSpPr txBox="1"/>
          <p:nvPr/>
        </p:nvSpPr>
        <p:spPr>
          <a:xfrm rot="16200000">
            <a:off x="4789722" y="5613808"/>
            <a:ext cx="490840" cy="276999"/>
          </a:xfrm>
          <a:prstGeom prst="rect">
            <a:avLst/>
          </a:prstGeom>
          <a:noFill/>
        </p:spPr>
        <p:txBody>
          <a:bodyPr wrap="none" rtlCol="0">
            <a:spAutoFit/>
          </a:bodyPr>
          <a:lstStyle/>
          <a:p>
            <a:r>
              <a:rPr lang="en-US" altLang="zh-CN" dirty="0">
                <a:solidFill>
                  <a:srgbClr val="FF0000"/>
                </a:solidFill>
              </a:rPr>
              <a:t>P</a:t>
            </a:r>
            <a:r>
              <a:rPr lang="en-US" altLang="zh-CN" dirty="0" smtClean="0">
                <a:solidFill>
                  <a:srgbClr val="FF0000"/>
                </a:solidFill>
              </a:rPr>
              <a:t>IFS</a:t>
            </a:r>
            <a:endParaRPr lang="zh-CN" altLang="en-US" dirty="0">
              <a:solidFill>
                <a:srgbClr val="FF0000"/>
              </a:solidFill>
            </a:endParaRPr>
          </a:p>
        </p:txBody>
      </p:sp>
      <p:cxnSp>
        <p:nvCxnSpPr>
          <p:cNvPr id="29" name="Straight Connector 64">
            <a:extLst>
              <a:ext uri="{FF2B5EF4-FFF2-40B4-BE49-F238E27FC236}">
                <a16:creationId xmlns="" xmlns:a16="http://schemas.microsoft.com/office/drawing/2014/main" id="{BF2BA2F7-DE55-482F-8E5A-169D54D7E4CD}"/>
              </a:ext>
            </a:extLst>
          </p:cNvPr>
          <p:cNvCxnSpPr>
            <a:cxnSpLocks/>
          </p:cNvCxnSpPr>
          <p:nvPr/>
        </p:nvCxnSpPr>
        <p:spPr bwMode="auto">
          <a:xfrm flipH="1" flipV="1">
            <a:off x="3213904" y="5638800"/>
            <a:ext cx="900895" cy="335902"/>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30" name="Straight Connector 63">
            <a:extLst>
              <a:ext uri="{FF2B5EF4-FFF2-40B4-BE49-F238E27FC236}">
                <a16:creationId xmlns="" xmlns:a16="http://schemas.microsoft.com/office/drawing/2014/main" id="{E33A5270-081D-439D-81ED-5BE0C5827D96}"/>
              </a:ext>
            </a:extLst>
          </p:cNvPr>
          <p:cNvCxnSpPr>
            <a:cxnSpLocks/>
          </p:cNvCxnSpPr>
          <p:nvPr/>
        </p:nvCxnSpPr>
        <p:spPr bwMode="auto">
          <a:xfrm flipH="1">
            <a:off x="3212315" y="5656455"/>
            <a:ext cx="902484" cy="318248"/>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31" name="直接连接符 30"/>
          <p:cNvCxnSpPr/>
          <p:nvPr/>
        </p:nvCxnSpPr>
        <p:spPr bwMode="auto">
          <a:xfrm flipV="1">
            <a:off x="5183189" y="4841255"/>
            <a:ext cx="6176" cy="784714"/>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2" name="Straight Connector 63">
            <a:extLst>
              <a:ext uri="{FF2B5EF4-FFF2-40B4-BE49-F238E27FC236}">
                <a16:creationId xmlns="" xmlns:a16="http://schemas.microsoft.com/office/drawing/2014/main" id="{E33A5270-081D-439D-81ED-5BE0C5827D96}"/>
              </a:ext>
            </a:extLst>
          </p:cNvPr>
          <p:cNvCxnSpPr>
            <a:cxnSpLocks/>
          </p:cNvCxnSpPr>
          <p:nvPr/>
        </p:nvCxnSpPr>
        <p:spPr bwMode="auto">
          <a:xfrm flipH="1">
            <a:off x="4344988" y="4878146"/>
            <a:ext cx="608012" cy="343694"/>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33" name="Straight Connector 64">
            <a:extLst>
              <a:ext uri="{FF2B5EF4-FFF2-40B4-BE49-F238E27FC236}">
                <a16:creationId xmlns="" xmlns:a16="http://schemas.microsoft.com/office/drawing/2014/main" id="{BF2BA2F7-DE55-482F-8E5A-169D54D7E4CD}"/>
              </a:ext>
            </a:extLst>
          </p:cNvPr>
          <p:cNvCxnSpPr>
            <a:cxnSpLocks/>
          </p:cNvCxnSpPr>
          <p:nvPr/>
        </p:nvCxnSpPr>
        <p:spPr bwMode="auto">
          <a:xfrm flipH="1" flipV="1">
            <a:off x="4344988" y="4889390"/>
            <a:ext cx="608014" cy="343696"/>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34" name="直接连接符 33"/>
          <p:cNvCxnSpPr/>
          <p:nvPr/>
        </p:nvCxnSpPr>
        <p:spPr bwMode="auto">
          <a:xfrm flipV="1">
            <a:off x="4953000" y="4423532"/>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35" name="文本框 34"/>
          <p:cNvSpPr txBox="1"/>
          <p:nvPr/>
        </p:nvSpPr>
        <p:spPr>
          <a:xfrm rot="16200000">
            <a:off x="4922280" y="4479157"/>
            <a:ext cx="490840" cy="276999"/>
          </a:xfrm>
          <a:prstGeom prst="rect">
            <a:avLst/>
          </a:prstGeom>
          <a:noFill/>
        </p:spPr>
        <p:txBody>
          <a:bodyPr wrap="none" rtlCol="0">
            <a:spAutoFit/>
          </a:bodyPr>
          <a:lstStyle/>
          <a:p>
            <a:r>
              <a:rPr lang="en-US" altLang="zh-CN" dirty="0">
                <a:solidFill>
                  <a:srgbClr val="FF0000"/>
                </a:solidFill>
              </a:rPr>
              <a:t>P</a:t>
            </a:r>
            <a:r>
              <a:rPr lang="en-US" altLang="zh-CN" dirty="0" smtClean="0">
                <a:solidFill>
                  <a:srgbClr val="FF0000"/>
                </a:solidFill>
              </a:rPr>
              <a:t>IFS</a:t>
            </a:r>
            <a:endParaRPr lang="zh-CN" altLang="en-US" dirty="0">
              <a:solidFill>
                <a:srgbClr val="FF0000"/>
              </a:solidFill>
            </a:endParaRPr>
          </a:p>
        </p:txBody>
      </p:sp>
      <p:sp>
        <p:nvSpPr>
          <p:cNvPr id="36" name="文本框 35"/>
          <p:cNvSpPr txBox="1"/>
          <p:nvPr/>
        </p:nvSpPr>
        <p:spPr>
          <a:xfrm rot="16200000">
            <a:off x="2080675" y="4526520"/>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37" name="直接连接符 36"/>
          <p:cNvCxnSpPr/>
          <p:nvPr/>
        </p:nvCxnSpPr>
        <p:spPr bwMode="auto">
          <a:xfrm flipV="1">
            <a:off x="2438400" y="4419600"/>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8" name="直接连接符 37"/>
          <p:cNvCxnSpPr/>
          <p:nvPr/>
        </p:nvCxnSpPr>
        <p:spPr bwMode="auto">
          <a:xfrm flipV="1">
            <a:off x="2971800"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39" name="文本框 38"/>
          <p:cNvSpPr txBox="1"/>
          <p:nvPr/>
        </p:nvSpPr>
        <p:spPr>
          <a:xfrm rot="16200000">
            <a:off x="2857503" y="4543804"/>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40" name="直接连接符 39"/>
          <p:cNvCxnSpPr/>
          <p:nvPr/>
        </p:nvCxnSpPr>
        <p:spPr bwMode="auto">
          <a:xfrm flipV="1">
            <a:off x="2971800" y="5523706"/>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1" name="直接连接符 40"/>
          <p:cNvCxnSpPr/>
          <p:nvPr/>
        </p:nvCxnSpPr>
        <p:spPr bwMode="auto">
          <a:xfrm flipV="1">
            <a:off x="2438400" y="5569216"/>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42" name="文本框 41"/>
          <p:cNvSpPr txBox="1"/>
          <p:nvPr/>
        </p:nvSpPr>
        <p:spPr>
          <a:xfrm rot="16200000">
            <a:off x="2080676" y="5631463"/>
            <a:ext cx="490840" cy="276999"/>
          </a:xfrm>
          <a:prstGeom prst="rect">
            <a:avLst/>
          </a:prstGeom>
          <a:noFill/>
        </p:spPr>
        <p:txBody>
          <a:bodyPr wrap="none" rtlCol="0">
            <a:spAutoFit/>
          </a:bodyPr>
          <a:lstStyle/>
          <a:p>
            <a:r>
              <a:rPr lang="en-US" altLang="zh-CN" dirty="0" smtClean="0"/>
              <a:t>SIFS</a:t>
            </a:r>
            <a:endParaRPr lang="zh-CN" altLang="en-US" dirty="0"/>
          </a:p>
        </p:txBody>
      </p:sp>
      <p:sp>
        <p:nvSpPr>
          <p:cNvPr id="43" name="文本框 42"/>
          <p:cNvSpPr txBox="1"/>
          <p:nvPr/>
        </p:nvSpPr>
        <p:spPr>
          <a:xfrm rot="16200000">
            <a:off x="2841881" y="5631463"/>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44" name="直接连接符 43"/>
          <p:cNvCxnSpPr/>
          <p:nvPr/>
        </p:nvCxnSpPr>
        <p:spPr bwMode="auto">
          <a:xfrm flipV="1">
            <a:off x="4344988"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46" name="文本框 45"/>
          <p:cNvSpPr txBox="1"/>
          <p:nvPr/>
        </p:nvSpPr>
        <p:spPr>
          <a:xfrm rot="16200000">
            <a:off x="3973830" y="4558363"/>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52" name="直接连接符 51"/>
          <p:cNvCxnSpPr/>
          <p:nvPr/>
        </p:nvCxnSpPr>
        <p:spPr bwMode="auto">
          <a:xfrm flipV="1">
            <a:off x="4344988" y="5569216"/>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55" name="文本框 54"/>
          <p:cNvSpPr txBox="1"/>
          <p:nvPr/>
        </p:nvSpPr>
        <p:spPr>
          <a:xfrm rot="16200000">
            <a:off x="3979761" y="5638290"/>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56" name="直接连接符 55"/>
          <p:cNvCxnSpPr/>
          <p:nvPr/>
        </p:nvCxnSpPr>
        <p:spPr bwMode="auto">
          <a:xfrm flipV="1">
            <a:off x="6326191"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65" name="文本框 64"/>
          <p:cNvSpPr txBox="1"/>
          <p:nvPr/>
        </p:nvSpPr>
        <p:spPr>
          <a:xfrm rot="16200000">
            <a:off x="5965677" y="4558363"/>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66" name="直接连接符 65"/>
          <p:cNvCxnSpPr/>
          <p:nvPr/>
        </p:nvCxnSpPr>
        <p:spPr bwMode="auto">
          <a:xfrm flipV="1">
            <a:off x="6326191" y="5529588"/>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67" name="文本框 66"/>
          <p:cNvSpPr txBox="1"/>
          <p:nvPr/>
        </p:nvSpPr>
        <p:spPr>
          <a:xfrm rot="16200000">
            <a:off x="5966269" y="5613807"/>
            <a:ext cx="490840" cy="276999"/>
          </a:xfrm>
          <a:prstGeom prst="rect">
            <a:avLst/>
          </a:prstGeom>
          <a:noFill/>
        </p:spPr>
        <p:txBody>
          <a:bodyPr wrap="none" rtlCol="0">
            <a:spAutoFit/>
          </a:bodyPr>
          <a:lstStyle/>
          <a:p>
            <a:r>
              <a:rPr lang="en-US" altLang="zh-CN" dirty="0" smtClean="0"/>
              <a:t>SIFS</a:t>
            </a:r>
            <a:endParaRPr lang="zh-CN" altLang="en-US" dirty="0"/>
          </a:p>
        </p:txBody>
      </p:sp>
      <p:sp>
        <p:nvSpPr>
          <p:cNvPr id="68" name="文本框 67"/>
          <p:cNvSpPr txBox="1"/>
          <p:nvPr/>
        </p:nvSpPr>
        <p:spPr>
          <a:xfrm>
            <a:off x="762000" y="4498459"/>
            <a:ext cx="457176" cy="276999"/>
          </a:xfrm>
          <a:prstGeom prst="rect">
            <a:avLst/>
          </a:prstGeom>
          <a:noFill/>
        </p:spPr>
        <p:txBody>
          <a:bodyPr wrap="none" rtlCol="0">
            <a:spAutoFit/>
          </a:bodyPr>
          <a:lstStyle/>
          <a:p>
            <a:r>
              <a:rPr lang="en-US" altLang="zh-CN" dirty="0" smtClean="0"/>
              <a:t>AP1</a:t>
            </a:r>
            <a:endParaRPr lang="zh-CN" altLang="en-US" dirty="0"/>
          </a:p>
        </p:txBody>
      </p:sp>
      <p:sp>
        <p:nvSpPr>
          <p:cNvPr id="69" name="文本框 68"/>
          <p:cNvSpPr txBox="1"/>
          <p:nvPr/>
        </p:nvSpPr>
        <p:spPr>
          <a:xfrm>
            <a:off x="744402" y="5619091"/>
            <a:ext cx="457176" cy="276999"/>
          </a:xfrm>
          <a:prstGeom prst="rect">
            <a:avLst/>
          </a:prstGeom>
          <a:noFill/>
        </p:spPr>
        <p:txBody>
          <a:bodyPr wrap="none" rtlCol="0">
            <a:spAutoFit/>
          </a:bodyPr>
          <a:lstStyle/>
          <a:p>
            <a:r>
              <a:rPr lang="en-US" altLang="zh-CN" dirty="0" smtClean="0"/>
              <a:t>AP2</a:t>
            </a:r>
            <a:endParaRPr lang="zh-CN" altLang="en-US" dirty="0"/>
          </a:p>
        </p:txBody>
      </p:sp>
      <p:sp>
        <p:nvSpPr>
          <p:cNvPr id="70" name="文本框 69"/>
          <p:cNvSpPr txBox="1"/>
          <p:nvPr/>
        </p:nvSpPr>
        <p:spPr>
          <a:xfrm>
            <a:off x="7225262" y="4953000"/>
            <a:ext cx="539443" cy="276999"/>
          </a:xfrm>
          <a:prstGeom prst="rect">
            <a:avLst/>
          </a:prstGeom>
          <a:noFill/>
        </p:spPr>
        <p:txBody>
          <a:bodyPr wrap="none" rtlCol="0">
            <a:spAutoFit/>
          </a:bodyPr>
          <a:lstStyle/>
          <a:p>
            <a:r>
              <a:rPr lang="en-US" altLang="zh-CN" dirty="0" smtClean="0"/>
              <a:t>STA1</a:t>
            </a:r>
            <a:endParaRPr lang="zh-CN" altLang="en-US" dirty="0"/>
          </a:p>
        </p:txBody>
      </p:sp>
      <p:sp>
        <p:nvSpPr>
          <p:cNvPr id="71" name="文本框 70"/>
          <p:cNvSpPr txBox="1"/>
          <p:nvPr/>
        </p:nvSpPr>
        <p:spPr>
          <a:xfrm>
            <a:off x="7225261" y="6073050"/>
            <a:ext cx="539443" cy="276999"/>
          </a:xfrm>
          <a:prstGeom prst="rect">
            <a:avLst/>
          </a:prstGeom>
          <a:noFill/>
        </p:spPr>
        <p:txBody>
          <a:bodyPr wrap="none" rtlCol="0">
            <a:spAutoFit/>
          </a:bodyPr>
          <a:lstStyle/>
          <a:p>
            <a:r>
              <a:rPr lang="en-US" altLang="zh-CN" dirty="0" smtClean="0"/>
              <a:t>STA2</a:t>
            </a:r>
            <a:endParaRPr lang="zh-CN" altLang="en-US" dirty="0"/>
          </a:p>
        </p:txBody>
      </p:sp>
      <p:sp>
        <p:nvSpPr>
          <p:cNvPr id="73" name="矩形 72"/>
          <p:cNvSpPr/>
          <p:nvPr/>
        </p:nvSpPr>
        <p:spPr bwMode="auto">
          <a:xfrm>
            <a:off x="1435644" y="5625970"/>
            <a:ext cx="774156"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PPDU20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74" name="矩形 73"/>
          <p:cNvSpPr/>
          <p:nvPr/>
        </p:nvSpPr>
        <p:spPr bwMode="auto">
          <a:xfrm>
            <a:off x="2438400" y="4888044"/>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BA10</a:t>
            </a:r>
            <a:endParaRPr kumimoji="0" lang="zh-CN" altLang="en-US" sz="1100" b="0" i="0" u="none" strike="noStrike" cap="none" normalizeH="0" baseline="0" dirty="0" smtClean="0">
              <a:ln>
                <a:noFill/>
              </a:ln>
              <a:solidFill>
                <a:schemeClr val="tx1"/>
              </a:solidFill>
              <a:effectLst/>
            </a:endParaRPr>
          </a:p>
        </p:txBody>
      </p:sp>
      <p:sp>
        <p:nvSpPr>
          <p:cNvPr id="75" name="矩形 74"/>
          <p:cNvSpPr/>
          <p:nvPr/>
        </p:nvSpPr>
        <p:spPr bwMode="auto">
          <a:xfrm>
            <a:off x="2438400" y="5980907"/>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BA20</a:t>
            </a:r>
            <a:endParaRPr kumimoji="0" lang="zh-CN" altLang="en-US" sz="1100" b="0" i="0" u="none" strike="noStrike" cap="none" normalizeH="0" baseline="0" dirty="0" smtClean="0">
              <a:ln>
                <a:noFill/>
              </a:ln>
              <a:solidFill>
                <a:schemeClr val="tx1"/>
              </a:solidFill>
              <a:effectLst/>
            </a:endParaRPr>
          </a:p>
        </p:txBody>
      </p:sp>
      <p:sp>
        <p:nvSpPr>
          <p:cNvPr id="76" name="矩形 75"/>
          <p:cNvSpPr/>
          <p:nvPr/>
        </p:nvSpPr>
        <p:spPr bwMode="auto">
          <a:xfrm>
            <a:off x="1318383" y="4533107"/>
            <a:ext cx="891417"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PPDU10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307876991"/>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100376</TotalTime>
  <Words>1641</Words>
  <Application>Microsoft Office PowerPoint</Application>
  <PresentationFormat>全屏显示(4:3)</PresentationFormat>
  <Paragraphs>471</Paragraphs>
  <Slides>17</Slides>
  <Notes>2</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17</vt:i4>
      </vt:variant>
    </vt:vector>
  </HeadingPairs>
  <TitlesOfParts>
    <vt:vector size="26" baseType="lpstr">
      <vt:lpstr>Gulim</vt:lpstr>
      <vt:lpstr>Qualcomm Office Regular</vt:lpstr>
      <vt:lpstr>Qualcomm Regular</vt:lpstr>
      <vt:lpstr>楷体_GB2312</vt:lpstr>
      <vt:lpstr>宋体</vt:lpstr>
      <vt:lpstr>Arial</vt:lpstr>
      <vt:lpstr>Calibri</vt:lpstr>
      <vt:lpstr>Times New Roman</vt:lpstr>
      <vt:lpstr>802-11-Submission</vt:lpstr>
      <vt:lpstr>Error Recovery for Non-STR MLD</vt:lpstr>
      <vt:lpstr>Background</vt:lpstr>
      <vt:lpstr>Error Recovery with Instant Cross Link Exchange</vt:lpstr>
      <vt:lpstr>Error Recovery for non-STR AP MLD</vt:lpstr>
      <vt:lpstr>Error Recovery for non-STR AP MLD</vt:lpstr>
      <vt:lpstr>Error Recovery with Delayed Cross Link Exchange</vt:lpstr>
      <vt:lpstr>Error Recovery with Delayed Cross Link Exchange</vt:lpstr>
      <vt:lpstr>Error Recovery with Delayed Cross Link Exchange</vt:lpstr>
      <vt:lpstr>Error Recovery with Delayed Cross Link Exchange</vt:lpstr>
      <vt:lpstr>Error Recovery with Delayed Cross Link Exchange</vt:lpstr>
      <vt:lpstr>Error Recovery with Delayed Cross Link Exchange</vt:lpstr>
      <vt:lpstr>Error Recovery with Delayed Cross Link Exchange</vt:lpstr>
      <vt:lpstr>Summary</vt:lpstr>
      <vt:lpstr>Reference</vt:lpstr>
      <vt:lpstr>Straw Poll 1</vt:lpstr>
      <vt:lpstr>Straw Poll 2</vt:lpstr>
      <vt:lpstr>Straw Poll 3</vt:lpstr>
    </vt:vector>
  </TitlesOfParts>
  <Company>Qualcomm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alicel@qti.qualcomm.com</dc:creator>
  <cp:lastModifiedBy>Liyunbo</cp:lastModifiedBy>
  <cp:revision>2161</cp:revision>
  <cp:lastPrinted>1998-02-10T13:28:06Z</cp:lastPrinted>
  <dcterms:created xsi:type="dcterms:W3CDTF">2004-12-02T14:01:45Z</dcterms:created>
  <dcterms:modified xsi:type="dcterms:W3CDTF">2020-11-05T09:53:20Z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2015_ms_pID_725343">
    <vt:lpwstr>(3)HFW4p3eubi45ygtHhYfNmlBfr0ctznSy19+o/56ON/633z+yrRFsW6xX4BzOoGH/TkloUK+6
adL4wU+lsFPNA45rmR2o0W9+Xe4VtNzXj99Zg+uLU8X8NKi6d8xNvjkZ5QAVxxJJfR5Hx44X
f56Yc7Y+etl//lcVWn653IWAvZ4aNg6H1gPcDGOZput45qAoDSdCC8RUEXegwx8M0aZ7j6d5
9mSJ9nPo0jnFCYJMe0</vt:lpwstr>
  </property>
  <property fmtid="{D5CDD505-2E9C-101B-9397-08002B2CF9AE}" pid="4" name="_2015_ms_pID_7253431">
    <vt:lpwstr>mNvvg+hQBSLeElQXvRZql+DrlHwcmX5wArGwd9ALoXRj3q3sCUS/8F
5BNCJRT1NPdNZc28XxAmDe+t4TCCqzdyJGlRqJOL8W417DZ2BHlsk77b6bN4UbQdtPtekA9p
LhCCkir0gclukaYHHN2+zxihelH36r7xjr2tZs7yfuTxu8lPykncA4hw78cz+qHuSBMw40Sn
o1Bd1pzfTSnD1/+futgbT8lIeV4gmBTxco29</vt:lpwstr>
  </property>
  <property fmtid="{D5CDD505-2E9C-101B-9397-08002B2CF9AE}" pid="5" name="_2015_ms_pID_7253432">
    <vt:lpwstr>q3Ce/IzFUt8wuar+60vfhZM=</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1604362227</vt:lpwstr>
  </property>
</Properties>
</file>