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763" r:id="rId3"/>
    <p:sldId id="785" r:id="rId4"/>
    <p:sldId id="806" r:id="rId5"/>
    <p:sldId id="807" r:id="rId6"/>
    <p:sldId id="832" r:id="rId7"/>
    <p:sldId id="834" r:id="rId8"/>
    <p:sldId id="814"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86385" autoAdjust="0"/>
  </p:normalViewPr>
  <p:slideViewPr>
    <p:cSldViewPr>
      <p:cViewPr varScale="1">
        <p:scale>
          <a:sx n="86" d="100"/>
          <a:sy n="86" d="100"/>
        </p:scale>
        <p:origin x="1493"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10/27/2020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10/27/2020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10/27/2020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10/27/2020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10/27/2020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10/27/2020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10/27/2020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10/27/2020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10/27/2020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10/27/2020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10/27/2020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10/27/2020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10/27/2020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10/27/2020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10/27/2020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1052</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0" y="685800"/>
            <a:ext cx="9144000" cy="1066800"/>
          </a:xfrm>
        </p:spPr>
        <p:txBody>
          <a:bodyPr/>
          <a:lstStyle/>
          <a:p>
            <a:r>
              <a:rPr lang="en-GB" sz="2400" dirty="0"/>
              <a:t>EHT BSS Follow Up: EHT (BSS) Operating Parameter Update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256401"/>
            <a:ext cx="1051570" cy="276999"/>
          </a:xfrm>
        </p:spPr>
        <p:txBody>
          <a:bodyPr/>
          <a:lstStyle/>
          <a:p>
            <a:pPr>
              <a:defRPr/>
            </a:pPr>
            <a:r>
              <a:rPr lang="en-US" dirty="0"/>
              <a:t>06/12/2020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6" y="609600"/>
            <a:ext cx="8955349" cy="367868"/>
          </a:xfrm>
        </p:spPr>
        <p:txBody>
          <a:bodyPr/>
          <a:lstStyle/>
          <a:p>
            <a:r>
              <a:rPr lang="en-US" sz="2100" dirty="0"/>
              <a:t>Recap: VHT/HE Operating Parameter Update</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4326" y="1034729"/>
            <a:ext cx="8897274" cy="331065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Operating Mode Notification element is used for VHT operating parameter change.</a:t>
            </a:r>
          </a:p>
          <a:p>
            <a:pPr lvl="1"/>
            <a:r>
              <a:rPr lang="en-US" sz="1600" kern="0" dirty="0"/>
              <a:t>Operating Mode Notification element also changes the HE operating parameters.</a:t>
            </a:r>
          </a:p>
          <a:p>
            <a:r>
              <a:rPr lang="en-US" sz="1600" kern="0" dirty="0"/>
              <a:t>OM Control field is used for HE operating parameter change.</a:t>
            </a:r>
          </a:p>
          <a:p>
            <a:pPr lvl="1"/>
            <a:r>
              <a:rPr lang="en-US" sz="1600" kern="0" dirty="0"/>
              <a:t>OM Control field also changes the VHT operating parameters.</a:t>
            </a:r>
          </a:p>
          <a:p>
            <a:r>
              <a:rPr lang="en-US" sz="1600" kern="0" dirty="0"/>
              <a:t>VHT BSS BW is not more than 160/80+80MHz.</a:t>
            </a:r>
          </a:p>
          <a:p>
            <a:r>
              <a:rPr lang="en-US" sz="1600" kern="0" dirty="0"/>
              <a:t>HE BSS BW in 5/6GHz band is not more than 160/80+80MHz. HE BSS in 2.4GHz band is no more than 40MHz.</a:t>
            </a:r>
          </a:p>
          <a:p>
            <a:r>
              <a:rPr lang="en-US" sz="1600" kern="0" dirty="0"/>
              <a:t>VHT MCS can’t use more than 256QAM.</a:t>
            </a:r>
          </a:p>
          <a:p>
            <a:r>
              <a:rPr lang="en-US" sz="1600" kern="0" dirty="0"/>
              <a:t>HE MCS can’t use more than 1024 QAM.</a:t>
            </a:r>
          </a:p>
          <a:p>
            <a:pPr lvl="1"/>
            <a:endParaRPr lang="en-US" sz="1125" kern="0" dirty="0"/>
          </a:p>
          <a:p>
            <a:pPr marL="0" indent="0">
              <a:buNone/>
            </a:pPr>
            <a:endParaRPr lang="en-US" sz="1275" kern="0" dirty="0"/>
          </a:p>
        </p:txBody>
      </p:sp>
      <p:pic>
        <p:nvPicPr>
          <p:cNvPr id="18" name="Picture 17">
            <a:extLst>
              <a:ext uri="{FF2B5EF4-FFF2-40B4-BE49-F238E27FC236}">
                <a16:creationId xmlns:a16="http://schemas.microsoft.com/office/drawing/2014/main" id="{3D4073D9-78BC-452E-B540-5AD8A945E241}"/>
              </a:ext>
            </a:extLst>
          </p:cNvPr>
          <p:cNvPicPr>
            <a:picLocks noChangeAspect="1"/>
          </p:cNvPicPr>
          <p:nvPr/>
        </p:nvPicPr>
        <p:blipFill>
          <a:blip r:embed="rId2"/>
          <a:stretch>
            <a:fillRect/>
          </a:stretch>
        </p:blipFill>
        <p:spPr>
          <a:xfrm>
            <a:off x="215710" y="5612737"/>
            <a:ext cx="2940302" cy="454125"/>
          </a:xfrm>
          <a:prstGeom prst="rect">
            <a:avLst/>
          </a:prstGeom>
        </p:spPr>
      </p:pic>
      <p:pic>
        <p:nvPicPr>
          <p:cNvPr id="19" name="Picture 18">
            <a:extLst>
              <a:ext uri="{FF2B5EF4-FFF2-40B4-BE49-F238E27FC236}">
                <a16:creationId xmlns:a16="http://schemas.microsoft.com/office/drawing/2014/main" id="{75CC3360-521D-49E6-9BE5-50B729F5DF7A}"/>
              </a:ext>
            </a:extLst>
          </p:cNvPr>
          <p:cNvPicPr>
            <a:picLocks noChangeAspect="1"/>
          </p:cNvPicPr>
          <p:nvPr/>
        </p:nvPicPr>
        <p:blipFill>
          <a:blip r:embed="rId3"/>
          <a:stretch>
            <a:fillRect/>
          </a:stretch>
        </p:blipFill>
        <p:spPr>
          <a:xfrm>
            <a:off x="509781" y="4610685"/>
            <a:ext cx="1998844" cy="510350"/>
          </a:xfrm>
          <a:prstGeom prst="rect">
            <a:avLst/>
          </a:prstGeom>
        </p:spPr>
      </p:pic>
      <p:sp>
        <p:nvSpPr>
          <p:cNvPr id="21" name="TextBox 20">
            <a:extLst>
              <a:ext uri="{FF2B5EF4-FFF2-40B4-BE49-F238E27FC236}">
                <a16:creationId xmlns:a16="http://schemas.microsoft.com/office/drawing/2014/main" id="{3BFF505D-0E92-4B82-A1CF-70681B7C5694}"/>
              </a:ext>
            </a:extLst>
          </p:cNvPr>
          <p:cNvSpPr txBox="1"/>
          <p:nvPr/>
        </p:nvSpPr>
        <p:spPr>
          <a:xfrm>
            <a:off x="842322" y="5178295"/>
            <a:ext cx="1574623" cy="196208"/>
          </a:xfrm>
          <a:prstGeom prst="rect">
            <a:avLst/>
          </a:prstGeom>
          <a:noFill/>
        </p:spPr>
        <p:txBody>
          <a:bodyPr wrap="square" rtlCol="0">
            <a:spAutoFit/>
          </a:bodyPr>
          <a:lstStyle/>
          <a:p>
            <a:r>
              <a:rPr lang="en-US" sz="675" dirty="0"/>
              <a:t>Operating Mode Notification element</a:t>
            </a:r>
          </a:p>
        </p:txBody>
      </p:sp>
      <p:sp>
        <p:nvSpPr>
          <p:cNvPr id="22" name="TextBox 21">
            <a:extLst>
              <a:ext uri="{FF2B5EF4-FFF2-40B4-BE49-F238E27FC236}">
                <a16:creationId xmlns:a16="http://schemas.microsoft.com/office/drawing/2014/main" id="{519AF98B-54E8-4B89-807C-CF258EB2B956}"/>
              </a:ext>
            </a:extLst>
          </p:cNvPr>
          <p:cNvSpPr txBox="1"/>
          <p:nvPr/>
        </p:nvSpPr>
        <p:spPr>
          <a:xfrm>
            <a:off x="1201286" y="6052192"/>
            <a:ext cx="1574623" cy="196208"/>
          </a:xfrm>
          <a:prstGeom prst="rect">
            <a:avLst/>
          </a:prstGeom>
          <a:noFill/>
        </p:spPr>
        <p:txBody>
          <a:bodyPr wrap="square" rtlCol="0">
            <a:spAutoFit/>
          </a:bodyPr>
          <a:lstStyle/>
          <a:p>
            <a:r>
              <a:rPr lang="en-US" sz="675" dirty="0"/>
              <a:t>Operating Mode field</a:t>
            </a:r>
          </a:p>
        </p:txBody>
      </p:sp>
      <p:pic>
        <p:nvPicPr>
          <p:cNvPr id="20" name="Picture 19">
            <a:extLst>
              <a:ext uri="{FF2B5EF4-FFF2-40B4-BE49-F238E27FC236}">
                <a16:creationId xmlns:a16="http://schemas.microsoft.com/office/drawing/2014/main" id="{FBD36D6E-7181-458C-82B1-55E7B1DDBC92}"/>
              </a:ext>
            </a:extLst>
          </p:cNvPr>
          <p:cNvPicPr>
            <a:picLocks noChangeAspect="1"/>
          </p:cNvPicPr>
          <p:nvPr/>
        </p:nvPicPr>
        <p:blipFill>
          <a:blip r:embed="rId4"/>
          <a:stretch>
            <a:fillRect/>
          </a:stretch>
        </p:blipFill>
        <p:spPr>
          <a:xfrm>
            <a:off x="5194687" y="5492319"/>
            <a:ext cx="3949313" cy="483302"/>
          </a:xfrm>
          <a:prstGeom prst="rect">
            <a:avLst/>
          </a:prstGeom>
        </p:spPr>
      </p:pic>
      <p:sp>
        <p:nvSpPr>
          <p:cNvPr id="24" name="TextBox 23">
            <a:extLst>
              <a:ext uri="{FF2B5EF4-FFF2-40B4-BE49-F238E27FC236}">
                <a16:creationId xmlns:a16="http://schemas.microsoft.com/office/drawing/2014/main" id="{3F8387BB-0336-412F-B835-A142A6C03763}"/>
              </a:ext>
            </a:extLst>
          </p:cNvPr>
          <p:cNvSpPr txBox="1"/>
          <p:nvPr/>
        </p:nvSpPr>
        <p:spPr>
          <a:xfrm>
            <a:off x="6717262" y="6013907"/>
            <a:ext cx="1574623" cy="196208"/>
          </a:xfrm>
          <a:prstGeom prst="rect">
            <a:avLst/>
          </a:prstGeom>
          <a:noFill/>
        </p:spPr>
        <p:txBody>
          <a:bodyPr wrap="square" rtlCol="0">
            <a:spAutoFit/>
          </a:bodyPr>
          <a:lstStyle/>
          <a:p>
            <a:r>
              <a:rPr lang="en-US" sz="675" dirty="0"/>
              <a:t>OM Control field</a:t>
            </a:r>
          </a:p>
        </p:txBody>
      </p:sp>
      <p:sp>
        <p:nvSpPr>
          <p:cNvPr id="10" name="Date Placeholder 3">
            <a:extLst>
              <a:ext uri="{FF2B5EF4-FFF2-40B4-BE49-F238E27FC236}">
                <a16:creationId xmlns:a16="http://schemas.microsoft.com/office/drawing/2014/main" id="{D5EE1BF3-864D-4739-BAE4-F98DD210A609}"/>
              </a:ext>
            </a:extLst>
          </p:cNvPr>
          <p:cNvSpPr>
            <a:spLocks noGrp="1"/>
          </p:cNvSpPr>
          <p:nvPr>
            <p:ph type="dt" sz="half" idx="10"/>
          </p:nvPr>
        </p:nvSpPr>
        <p:spPr>
          <a:xfrm>
            <a:off x="696913" y="256401"/>
            <a:ext cx="1051570" cy="276999"/>
          </a:xfrm>
        </p:spPr>
        <p:txBody>
          <a:bodyPr/>
          <a:lstStyle/>
          <a:p>
            <a:pPr>
              <a:defRPr/>
            </a:pPr>
            <a:r>
              <a:rPr lang="en-US" dirty="0"/>
              <a:t>06/12/2020</a:t>
            </a:r>
          </a:p>
        </p:txBody>
      </p:sp>
      <p:sp>
        <p:nvSpPr>
          <p:cNvPr id="11" name="Slide Number Placeholder 2">
            <a:extLst>
              <a:ext uri="{FF2B5EF4-FFF2-40B4-BE49-F238E27FC236}">
                <a16:creationId xmlns:a16="http://schemas.microsoft.com/office/drawing/2014/main" id="{89121BCD-5F4D-49FF-B0B6-A070B0ABD3F9}"/>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12" name="Footer Placeholder 4">
            <a:extLst>
              <a:ext uri="{FF2B5EF4-FFF2-40B4-BE49-F238E27FC236}">
                <a16:creationId xmlns:a16="http://schemas.microsoft.com/office/drawing/2014/main" id="{05237FE7-F5EA-44B3-9745-7496EED81974}"/>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5" y="685800"/>
            <a:ext cx="8955349" cy="710769"/>
          </a:xfrm>
        </p:spPr>
        <p:txBody>
          <a:bodyPr/>
          <a:lstStyle/>
          <a:p>
            <a:r>
              <a:rPr lang="en-US" sz="2400" dirty="0"/>
              <a:t>Recap: EHT BSS Assumption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188650" y="1396569"/>
            <a:ext cx="8899863" cy="297265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kern="0" dirty="0"/>
              <a:t>EHT BSS BW is no more than 320/160+160MHz.</a:t>
            </a:r>
          </a:p>
          <a:p>
            <a:r>
              <a:rPr lang="en-US" sz="1800" kern="0" dirty="0"/>
              <a:t>EHT MCS can’t use more than 2048 QAM.</a:t>
            </a:r>
          </a:p>
          <a:p>
            <a:r>
              <a:rPr lang="en-US" sz="1800" kern="0" dirty="0"/>
              <a:t>An EHT AP can announce whole BSS operating BW change and/or Rx </a:t>
            </a:r>
            <a:r>
              <a:rPr lang="en-US" sz="1800" kern="0" dirty="0" err="1"/>
              <a:t>Nss</a:t>
            </a:r>
            <a:r>
              <a:rPr lang="en-US" sz="1800" kern="0" dirty="0"/>
              <a:t> change.</a:t>
            </a:r>
          </a:p>
          <a:p>
            <a:r>
              <a:rPr lang="en-US" sz="1800" kern="0" dirty="0"/>
              <a:t>An EHT STA can announce its Rx/Tx </a:t>
            </a:r>
            <a:r>
              <a:rPr lang="en-US" sz="1800" kern="0" dirty="0" err="1"/>
              <a:t>Nss</a:t>
            </a:r>
            <a:r>
              <a:rPr lang="en-US" sz="1800" kern="0" dirty="0"/>
              <a:t> and/or BW change.</a:t>
            </a:r>
          </a:p>
          <a:p>
            <a:endParaRPr lang="en-US" sz="1500" kern="0" dirty="0"/>
          </a:p>
          <a:p>
            <a:pPr marL="0" indent="0">
              <a:buNone/>
            </a:pPr>
            <a:endParaRPr lang="en-US" sz="1500" kern="0" dirty="0"/>
          </a:p>
          <a:p>
            <a:pPr marL="0" indent="0">
              <a:buNone/>
            </a:pPr>
            <a:endParaRPr lang="en-US" sz="1350" kern="0" dirty="0"/>
          </a:p>
        </p:txBody>
      </p:sp>
      <p:sp>
        <p:nvSpPr>
          <p:cNvPr id="4" name="Date Placeholder 3">
            <a:extLst>
              <a:ext uri="{FF2B5EF4-FFF2-40B4-BE49-F238E27FC236}">
                <a16:creationId xmlns:a16="http://schemas.microsoft.com/office/drawing/2014/main" id="{96B16BCC-EFFA-40B8-84B8-AA3B1BD7539F}"/>
              </a:ext>
            </a:extLst>
          </p:cNvPr>
          <p:cNvSpPr>
            <a:spLocks noGrp="1"/>
          </p:cNvSpPr>
          <p:nvPr>
            <p:ph type="dt" sz="half" idx="10"/>
          </p:nvPr>
        </p:nvSpPr>
        <p:spPr>
          <a:xfrm>
            <a:off x="696913" y="256401"/>
            <a:ext cx="1051570" cy="276999"/>
          </a:xfrm>
        </p:spPr>
        <p:txBody>
          <a:bodyPr/>
          <a:lstStyle/>
          <a:p>
            <a:pPr>
              <a:defRPr/>
            </a:pPr>
            <a:r>
              <a:rPr lang="en-US" dirty="0"/>
              <a:t>06/12/2020</a:t>
            </a:r>
          </a:p>
        </p:txBody>
      </p:sp>
      <p:sp>
        <p:nvSpPr>
          <p:cNvPr id="5" name="Slide Number Placeholder 2">
            <a:extLst>
              <a:ext uri="{FF2B5EF4-FFF2-40B4-BE49-F238E27FC236}">
                <a16:creationId xmlns:a16="http://schemas.microsoft.com/office/drawing/2014/main" id="{59A60AC5-D478-43ED-AAA9-3C4B0F74D8FE}"/>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6" name="Footer Placeholder 4">
            <a:extLst>
              <a:ext uri="{FF2B5EF4-FFF2-40B4-BE49-F238E27FC236}">
                <a16:creationId xmlns:a16="http://schemas.microsoft.com/office/drawing/2014/main" id="{A92ABAB9-E0DF-4A37-BE9C-672F2E953437}"/>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30000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684003"/>
            <a:ext cx="8955349" cy="367868"/>
          </a:xfrm>
        </p:spPr>
        <p:txBody>
          <a:bodyPr/>
          <a:lstStyle/>
          <a:p>
            <a:r>
              <a:rPr lang="en-US" sz="2100" dirty="0"/>
              <a:t>EHT Operating Parameter Change through HE Control</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137712"/>
            <a:ext cx="9088514" cy="4882088"/>
          </a:xfrm>
        </p:spPr>
        <p:txBody>
          <a:bodyPr>
            <a:normAutofit/>
          </a:bodyPr>
          <a:lstStyle/>
          <a:p>
            <a:r>
              <a:rPr lang="en-US" sz="1800" b="0" dirty="0"/>
              <a:t>Option 1: A new HE Control field (e.g. EHT OM Control) is used to announce the EHT Operating Parameter Change that includes (Note: HE OM Control can’t be used since the BW, MCS in HE OM Control are not enough):</a:t>
            </a:r>
          </a:p>
          <a:p>
            <a:pPr lvl="1"/>
            <a:r>
              <a:rPr lang="en-US" sz="1800" dirty="0"/>
              <a:t>3-bit Rx BW (20, 40, 80, 160/80+80, 320/160+160 MHz),</a:t>
            </a:r>
          </a:p>
          <a:p>
            <a:pPr lvl="1"/>
            <a:r>
              <a:rPr lang="en-US" sz="1800" dirty="0"/>
              <a:t>4-bit Rx Nss (1 to 16 SS): (option 1…. </a:t>
            </a:r>
            <a:r>
              <a:rPr lang="en-US" sz="1800" dirty="0" err="1"/>
              <a:t>Nss</a:t>
            </a:r>
            <a:r>
              <a:rPr lang="en-US" sz="1800" dirty="0"/>
              <a:t> at 80MHz, option 2…. </a:t>
            </a:r>
            <a:r>
              <a:rPr lang="en-US" sz="1800" dirty="0" err="1"/>
              <a:t>Nss</a:t>
            </a:r>
            <a:r>
              <a:rPr lang="en-US" sz="1800" dirty="0"/>
              <a:t> at the announced BW.)</a:t>
            </a:r>
          </a:p>
          <a:p>
            <a:pPr lvl="1"/>
            <a:r>
              <a:rPr lang="en-US" sz="1800" dirty="0"/>
              <a:t>3-bit Tx BW (20, 40, 80, 160/80+80, 320/160+160 MHz), </a:t>
            </a:r>
          </a:p>
          <a:p>
            <a:pPr lvl="1"/>
            <a:r>
              <a:rPr lang="en-US" sz="1800" dirty="0"/>
              <a:t>4-bit Tx Nsts (1 to 16 STS),</a:t>
            </a:r>
          </a:p>
          <a:p>
            <a:pPr lvl="1"/>
            <a:r>
              <a:rPr lang="en-US" sz="1800" dirty="0"/>
              <a:t>1-bit UL MU Disable,</a:t>
            </a:r>
          </a:p>
          <a:p>
            <a:pPr lvl="1"/>
            <a:r>
              <a:rPr lang="en-US" sz="1800" dirty="0"/>
              <a:t>1-bit UL MU Data Disable.</a:t>
            </a:r>
          </a:p>
          <a:p>
            <a:r>
              <a:rPr lang="en-US" sz="1800" b="0" dirty="0"/>
              <a:t>Option 2: An new HE Control field (e.g. Addition EHT OM Control) is used to announce the additional EHT Operating Parameter Change (&gt;160MHz, &gt;8Nss etc.)</a:t>
            </a:r>
          </a:p>
          <a:p>
            <a:pPr lvl="1"/>
            <a:endParaRPr lang="en-US" sz="1350" dirty="0"/>
          </a:p>
        </p:txBody>
      </p:sp>
      <p:sp>
        <p:nvSpPr>
          <p:cNvPr id="5" name="Date Placeholder 3">
            <a:extLst>
              <a:ext uri="{FF2B5EF4-FFF2-40B4-BE49-F238E27FC236}">
                <a16:creationId xmlns:a16="http://schemas.microsoft.com/office/drawing/2014/main" id="{24F0D21C-3A5F-4B11-A70C-26E1DCCAF052}"/>
              </a:ext>
            </a:extLst>
          </p:cNvPr>
          <p:cNvSpPr>
            <a:spLocks noGrp="1"/>
          </p:cNvSpPr>
          <p:nvPr>
            <p:ph type="dt" sz="half" idx="10"/>
          </p:nvPr>
        </p:nvSpPr>
        <p:spPr>
          <a:xfrm>
            <a:off x="696913" y="256401"/>
            <a:ext cx="1051570" cy="276999"/>
          </a:xfrm>
        </p:spPr>
        <p:txBody>
          <a:bodyPr/>
          <a:lstStyle/>
          <a:p>
            <a:pPr>
              <a:defRPr/>
            </a:pPr>
            <a:r>
              <a:rPr lang="en-US" dirty="0"/>
              <a:t>06/12/2020</a:t>
            </a:r>
          </a:p>
        </p:txBody>
      </p:sp>
      <p:sp>
        <p:nvSpPr>
          <p:cNvPr id="6" name="Slide Number Placeholder 2">
            <a:extLst>
              <a:ext uri="{FF2B5EF4-FFF2-40B4-BE49-F238E27FC236}">
                <a16:creationId xmlns:a16="http://schemas.microsoft.com/office/drawing/2014/main" id="{A9D38EDA-392A-4B42-B598-976697683E67}"/>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7" name="Footer Placeholder 4">
            <a:extLst>
              <a:ext uri="{FF2B5EF4-FFF2-40B4-BE49-F238E27FC236}">
                <a16:creationId xmlns:a16="http://schemas.microsoft.com/office/drawing/2014/main" id="{7736EDF6-8937-4157-A01B-5144C8953DB3}"/>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9287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59987" y="665764"/>
            <a:ext cx="8955349" cy="367868"/>
          </a:xfrm>
        </p:spPr>
        <p:txBody>
          <a:bodyPr/>
          <a:lstStyle/>
          <a:p>
            <a:r>
              <a:rPr lang="en-US" sz="2100" dirty="0"/>
              <a:t>EHT Operating Parameter Change through IE</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094233"/>
            <a:ext cx="9144000" cy="4880948"/>
          </a:xfrm>
        </p:spPr>
        <p:txBody>
          <a:bodyPr>
            <a:normAutofit/>
          </a:bodyPr>
          <a:lstStyle/>
          <a:p>
            <a:r>
              <a:rPr lang="en-US" sz="1600" b="0" dirty="0"/>
              <a:t>The reason for IE besides HE Control field</a:t>
            </a:r>
          </a:p>
          <a:p>
            <a:pPr lvl="1"/>
            <a:r>
              <a:rPr lang="en-US" sz="1800" dirty="0"/>
              <a:t>By using Operating Mod Notification, multiple Action frames can be transmitted in short time to let the STAs receive the new parameters. </a:t>
            </a:r>
            <a:endParaRPr lang="en-US" sz="1800" b="0" dirty="0"/>
          </a:p>
          <a:p>
            <a:r>
              <a:rPr lang="en-US" sz="1600" b="0" dirty="0"/>
              <a:t>Method 1:</a:t>
            </a:r>
          </a:p>
          <a:p>
            <a:pPr lvl="1"/>
            <a:r>
              <a:rPr lang="en-US" sz="1600" dirty="0"/>
              <a:t>Define a new element EHT Operating Mode Notification element (EHT Operating Mode Notification element): </a:t>
            </a:r>
          </a:p>
          <a:p>
            <a:pPr lvl="2"/>
            <a:r>
              <a:rPr lang="en-US" sz="1600" dirty="0"/>
              <a:t>3-bit Rx BW that indicates 20. 40, 80, 160/80+80, 320/160+160 MHz,</a:t>
            </a:r>
          </a:p>
          <a:p>
            <a:pPr lvl="2"/>
            <a:r>
              <a:rPr lang="en-US" sz="1600" dirty="0"/>
              <a:t>4-bit Rx Nss field that indicates Nss 1 to Nss 16.</a:t>
            </a:r>
          </a:p>
          <a:p>
            <a:pPr lvl="2"/>
            <a:r>
              <a:rPr lang="en-US" sz="1600" dirty="0"/>
              <a:t>1-bit No LDPC,</a:t>
            </a:r>
          </a:p>
          <a:p>
            <a:pPr lvl="2"/>
            <a:r>
              <a:rPr lang="en-US" sz="1600" dirty="0"/>
              <a:t>1-bit Rx Nss Type.</a:t>
            </a:r>
          </a:p>
          <a:p>
            <a:r>
              <a:rPr lang="en-US" sz="1600" b="0" dirty="0"/>
              <a:t>Method 2: Adding additional fields, i.e. EHT BW that is different from the original BW field, EHT Rx </a:t>
            </a:r>
            <a:r>
              <a:rPr lang="en-US" sz="1600" b="0" dirty="0" err="1"/>
              <a:t>Nss</a:t>
            </a:r>
            <a:r>
              <a:rPr lang="en-US" sz="1600" b="0" dirty="0"/>
              <a:t>, to Operating Mode Notification element (Enhanced Operating Mode Notification element)</a:t>
            </a:r>
          </a:p>
          <a:p>
            <a:pPr lvl="1"/>
            <a:r>
              <a:rPr lang="en-US" sz="1600" dirty="0"/>
              <a:t>This is preferable since Operating Mode Notification element is extensible element.</a:t>
            </a:r>
            <a:endParaRPr lang="en-US" sz="1600" b="0" dirty="0"/>
          </a:p>
          <a:p>
            <a:pPr marL="457200" lvl="1" indent="0">
              <a:buNone/>
            </a:pPr>
            <a:endParaRPr lang="en-US" sz="1600" dirty="0"/>
          </a:p>
          <a:p>
            <a:pPr lvl="1"/>
            <a:endParaRPr lang="en-US" sz="1350" dirty="0"/>
          </a:p>
        </p:txBody>
      </p:sp>
      <p:sp>
        <p:nvSpPr>
          <p:cNvPr id="5" name="Date Placeholder 3">
            <a:extLst>
              <a:ext uri="{FF2B5EF4-FFF2-40B4-BE49-F238E27FC236}">
                <a16:creationId xmlns:a16="http://schemas.microsoft.com/office/drawing/2014/main" id="{F20360F1-C82C-400D-A270-8A8DD1E3ED55}"/>
              </a:ext>
            </a:extLst>
          </p:cNvPr>
          <p:cNvSpPr>
            <a:spLocks noGrp="1"/>
          </p:cNvSpPr>
          <p:nvPr>
            <p:ph type="dt" sz="half" idx="10"/>
          </p:nvPr>
        </p:nvSpPr>
        <p:spPr>
          <a:xfrm>
            <a:off x="696913" y="256401"/>
            <a:ext cx="1051570" cy="276999"/>
          </a:xfrm>
        </p:spPr>
        <p:txBody>
          <a:bodyPr/>
          <a:lstStyle/>
          <a:p>
            <a:pPr>
              <a:defRPr/>
            </a:pPr>
            <a:r>
              <a:rPr lang="en-US" dirty="0"/>
              <a:t>06/12/2020</a:t>
            </a:r>
          </a:p>
        </p:txBody>
      </p:sp>
      <p:sp>
        <p:nvSpPr>
          <p:cNvPr id="6" name="Slide Number Placeholder 2">
            <a:extLst>
              <a:ext uri="{FF2B5EF4-FFF2-40B4-BE49-F238E27FC236}">
                <a16:creationId xmlns:a16="http://schemas.microsoft.com/office/drawing/2014/main" id="{BF87282D-798E-4930-AD66-917194B2153E}"/>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7" name="Footer Placeholder 4">
            <a:extLst>
              <a:ext uri="{FF2B5EF4-FFF2-40B4-BE49-F238E27FC236}">
                <a16:creationId xmlns:a16="http://schemas.microsoft.com/office/drawing/2014/main" id="{63C2E84C-96A2-485B-8902-EC043BC8399D}"/>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079414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502741" cy="379519"/>
          </a:xfrm>
        </p:spPr>
        <p:txBody>
          <a:bodyPr/>
          <a:lstStyle/>
          <a:p>
            <a:r>
              <a:rPr lang="en-US" sz="1800" b="0" dirty="0" err="1"/>
              <a:t>Nss</a:t>
            </a:r>
            <a:r>
              <a:rPr lang="en-US" sz="1800" b="0" dirty="0"/>
              <a:t> for Various BW + MCS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89119"/>
            <a:ext cx="9144000" cy="5335481"/>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EHT OM transmitted by EHT STA to EHT AP can be used to notify the EHT STA’s Tx Nss, Rx Nss for EHT PPDUs and HE PPDUs. And EHT OM transmitted by EHT AP to EHT STA can be used to notify the EHT AP’s Tx Nss, Rx Nss for EHT PPDUs and HE PPDUs.</a:t>
            </a:r>
          </a:p>
          <a:p>
            <a:pPr lvl="1"/>
            <a:r>
              <a:rPr lang="en-US" sz="1400" kern="0" dirty="0"/>
              <a:t>The EHT Rx Nss at BW of SPECIFICBW and MCS of SPECIFICMCS “EHTRxNss_SPECIFICBW_SPECIFICMCS” where SPECIFIC_BW is 160 or 320 is </a:t>
            </a:r>
          </a:p>
          <a:p>
            <a:pPr lvl="2"/>
            <a:r>
              <a:rPr lang="en-US" sz="1400" kern="0" dirty="0"/>
              <a:t>EHTRxNss _SPECIFICBW_SPECIFICMCS= floor {Max_EHTRxNss_SPECIFICBW_SPECIFICMCS * (EHT Rx NSS + 1) / Max_EHTRxNss_80MHZ_All_MCS}</a:t>
            </a:r>
          </a:p>
          <a:p>
            <a:pPr lvl="2"/>
            <a:r>
              <a:rPr lang="en-US" sz="1400" kern="0" dirty="0"/>
              <a:t>Where</a:t>
            </a:r>
          </a:p>
          <a:p>
            <a:pPr lvl="3"/>
            <a:r>
              <a:rPr lang="en-US" sz="1400" kern="0" dirty="0"/>
              <a:t>Max_EHTRxNss_SPECIFICBW_SPECIFICMCS is the Rx EHT Nss at BW of SPECIFICBW and MCS of SPECIFICMCS.</a:t>
            </a:r>
          </a:p>
          <a:p>
            <a:pPr lvl="3"/>
            <a:r>
              <a:rPr lang="en-US" sz="1400" kern="0" dirty="0"/>
              <a:t>Max_EHTRxNss_80MHZ_All_MCS is the maximal EHT Rx Nss at BW of 80MHz and all MCS..</a:t>
            </a:r>
          </a:p>
          <a:p>
            <a:pPr lvl="3"/>
            <a:r>
              <a:rPr lang="en-US" sz="1400" kern="0" dirty="0"/>
              <a:t>EHT Rx NSS is the value announced in EHT OM. </a:t>
            </a:r>
          </a:p>
          <a:p>
            <a:pPr lvl="1"/>
            <a:r>
              <a:rPr lang="en-US" sz="1400" kern="0" dirty="0"/>
              <a:t>The EHT Rx Nss at 80MHz and MCS SPECIFICMCS “EHTRxNss_80MHZ_SPECIFICMCS” where SPECIFIC_BW is &lt;=80MHz is </a:t>
            </a:r>
          </a:p>
          <a:p>
            <a:pPr lvl="2"/>
            <a:r>
              <a:rPr lang="en-US" sz="1400" kern="0" dirty="0"/>
              <a:t>EHTRxNss _80MHZ_SPECIFICMCS= floor {Max_EHTRxNss_80MHZ_SPECIFICMCS * (EHT Rx NSS + 1) / Max_EHTRxNss_80MHZ_All_MCS}</a:t>
            </a:r>
          </a:p>
          <a:p>
            <a:pPr lvl="2"/>
            <a:r>
              <a:rPr lang="en-US" sz="1400" kern="0" dirty="0"/>
              <a:t>Where</a:t>
            </a:r>
          </a:p>
          <a:p>
            <a:pPr lvl="3"/>
            <a:r>
              <a:rPr lang="en-US" sz="1400" kern="0" dirty="0"/>
              <a:t>Max_EHTRxNss_80MHZ_SPECIFICMCS is the Rx EHT Nss at BW of 80MHz and MCS of SPECIFICMCS.</a:t>
            </a:r>
          </a:p>
          <a:p>
            <a:pPr lvl="3"/>
            <a:r>
              <a:rPr lang="en-US" sz="1400" kern="0" dirty="0"/>
              <a:t>Max_EHTRxNss_80MHZ_All_MCS is the maximal EHT Rx Nss at BW of 80MHz and all MCS.</a:t>
            </a:r>
          </a:p>
          <a:p>
            <a:pPr lvl="3"/>
            <a:r>
              <a:rPr lang="en-US" sz="1400" kern="0" dirty="0"/>
              <a:t>EHT Rx NSS is the value announced in EHT OM. </a:t>
            </a:r>
          </a:p>
          <a:p>
            <a:pPr lvl="1"/>
            <a:r>
              <a:rPr lang="en-US" sz="1400" kern="0" dirty="0"/>
              <a:t>EHT Tx Nss follows the same rules where Rx is replaced by Tx.</a:t>
            </a:r>
            <a:endParaRPr lang="en-US" sz="1350" kern="0" dirty="0"/>
          </a:p>
        </p:txBody>
      </p:sp>
      <p:sp>
        <p:nvSpPr>
          <p:cNvPr id="4" name="Slide Number Placeholder 2">
            <a:extLst>
              <a:ext uri="{FF2B5EF4-FFF2-40B4-BE49-F238E27FC236}">
                <a16:creationId xmlns:a16="http://schemas.microsoft.com/office/drawing/2014/main" id="{B5DCBDD5-9CE6-4386-A104-01157BB32DB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274A8D08-E85E-414B-ACFC-F44B50BF1D52}"/>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FF3F5F76-0127-4789-B408-538BE66FC4C6}"/>
              </a:ext>
            </a:extLst>
          </p:cNvPr>
          <p:cNvSpPr>
            <a:spLocks noGrp="1"/>
          </p:cNvSpPr>
          <p:nvPr>
            <p:ph type="dt" sz="half" idx="10"/>
          </p:nvPr>
        </p:nvSpPr>
        <p:spPr>
          <a:xfrm>
            <a:off x="696913" y="256401"/>
            <a:ext cx="1051570" cy="276999"/>
          </a:xfrm>
        </p:spPr>
        <p:txBody>
          <a:bodyPr/>
          <a:lstStyle/>
          <a:p>
            <a:pPr>
              <a:defRPr/>
            </a:pPr>
            <a:r>
              <a:rPr lang="en-US" dirty="0"/>
              <a:t>07/10/2020</a:t>
            </a:r>
          </a:p>
        </p:txBody>
      </p:sp>
    </p:spTree>
    <p:extLst>
      <p:ext uri="{BB962C8B-B14F-4D97-AF65-F5344CB8AC3E}">
        <p14:creationId xmlns:p14="http://schemas.microsoft.com/office/powerpoint/2010/main" val="714075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885" y="609600"/>
            <a:ext cx="7502741" cy="379519"/>
          </a:xfrm>
        </p:spPr>
        <p:txBody>
          <a:bodyPr/>
          <a:lstStyle/>
          <a:p>
            <a:r>
              <a:rPr lang="en-US" sz="1800" b="0" dirty="0" err="1"/>
              <a:t>Nss</a:t>
            </a:r>
            <a:r>
              <a:rPr lang="en-US" sz="1800" b="0"/>
              <a:t> for Various BW + MCS (</a:t>
            </a:r>
            <a:r>
              <a:rPr lang="en-US" sz="1800" b="0" dirty="0"/>
              <a:t>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89120"/>
            <a:ext cx="9088513" cy="5335480"/>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EHT OM transmitted by EHT STA to EHT AP can be used to notify the EHT STA’s Tx Nss, Rx Nss for EHT PPDUs and HE PPDUs. And EHT OM transmitted by EHT AP to EHT STA can be used to notify the EHT AP’s Tx Nss, Rx Nss for EHT PPDUs and HE PPDUs.</a:t>
            </a:r>
          </a:p>
          <a:p>
            <a:pPr lvl="1"/>
            <a:r>
              <a:rPr lang="en-US" sz="1400" kern="0" dirty="0"/>
              <a:t>The HE Rx Nss at BW SPECIFICBW and MCS SPECIFICMCS “HERxNss_SPECIFICBW_SPECIFICMCS” where SPECIFIC_BW is 160 MHz is </a:t>
            </a:r>
          </a:p>
          <a:p>
            <a:pPr lvl="2"/>
            <a:r>
              <a:rPr lang="en-US" sz="1400" kern="0" dirty="0"/>
              <a:t>HERxNss _SPECIFICBW_SPECIFICMCS= floor {Max_HERxNss_SPECIFICBW_SPECIFICMCS * (EHT Rx NSS + 1) / Max_EHTRxNss_80MHZ_All_MCS}</a:t>
            </a:r>
          </a:p>
          <a:p>
            <a:pPr lvl="2"/>
            <a:r>
              <a:rPr lang="en-US" sz="1400" kern="0" dirty="0"/>
              <a:t>Where</a:t>
            </a:r>
          </a:p>
          <a:p>
            <a:pPr lvl="3"/>
            <a:r>
              <a:rPr lang="en-US" sz="1400" kern="0" dirty="0"/>
              <a:t>Max_HERxNss_SPECIFICBW_SPECIFICMCS is the Rx HE Nss at BW of SPECIFICBW and MCS of SPECIFICMCS.</a:t>
            </a:r>
          </a:p>
          <a:p>
            <a:pPr lvl="3"/>
            <a:r>
              <a:rPr lang="en-US" sz="1400" kern="0" dirty="0"/>
              <a:t>Max_EHTRxNss_80MHZ_All_MCS is the maximal EHT Rx Nss at BW of 80MHz and all MCS.</a:t>
            </a:r>
          </a:p>
          <a:p>
            <a:pPr lvl="3"/>
            <a:r>
              <a:rPr lang="en-US" sz="1400" kern="0" dirty="0"/>
              <a:t>EHT Rx NSS is the value announced in EHT OM. </a:t>
            </a:r>
          </a:p>
          <a:p>
            <a:pPr lvl="1"/>
            <a:r>
              <a:rPr lang="en-US" sz="1400" kern="0" dirty="0"/>
              <a:t>The HE Rx Nss at 80MHz and MCS SPECIFICMCS “HERxNss_80MHZ_SPECIFICMCS” where SPECIFIC_BW is &lt;=80MHz is </a:t>
            </a:r>
          </a:p>
          <a:p>
            <a:pPr lvl="2"/>
            <a:r>
              <a:rPr lang="en-US" sz="1400" kern="0" dirty="0"/>
              <a:t>HERxNss _80MHZ_SPECIFICMCS= floor {Max_HERxNss_80MHZ_SPECIFICMCS * (EHT Rx NSS + 1) / Max_EHTRxNss_80MHZ_All_MCS}</a:t>
            </a:r>
          </a:p>
          <a:p>
            <a:pPr lvl="2"/>
            <a:r>
              <a:rPr lang="en-US" sz="1400" kern="0" dirty="0"/>
              <a:t>Where</a:t>
            </a:r>
          </a:p>
          <a:p>
            <a:pPr lvl="3"/>
            <a:r>
              <a:rPr lang="en-US" sz="1400" kern="0" dirty="0"/>
              <a:t>Max_HERxNss_80MHZ_SPECIFICMCS is the Rx HE Nss at BW of 80MHz and MCS of SPECIFICMCS.</a:t>
            </a:r>
          </a:p>
          <a:p>
            <a:pPr lvl="3"/>
            <a:r>
              <a:rPr lang="en-US" sz="1400" kern="0" dirty="0"/>
              <a:t>Max_EHTRxNss_80MHZ_All_MCS is the maximal EHT Rx Nss at BW of 80MHz and all MCS.</a:t>
            </a:r>
          </a:p>
          <a:p>
            <a:pPr lvl="3"/>
            <a:r>
              <a:rPr lang="en-US" sz="1400" kern="0" dirty="0"/>
              <a:t>EHT Rx NSS is the value announced in EHT OM. </a:t>
            </a:r>
          </a:p>
          <a:p>
            <a:pPr lvl="1"/>
            <a:r>
              <a:rPr lang="en-US" sz="1600" kern="0" dirty="0"/>
              <a:t>HE Tx Nss follows the same rules where Rx is replaced by Tx.</a:t>
            </a:r>
          </a:p>
          <a:p>
            <a:pPr lvl="2"/>
            <a:endParaRPr lang="en-US" sz="1350" kern="0" dirty="0"/>
          </a:p>
          <a:p>
            <a:pPr lvl="2"/>
            <a:endParaRPr lang="en-US" sz="1050" kern="0" dirty="0"/>
          </a:p>
          <a:p>
            <a:pPr marL="0" indent="0">
              <a:buNone/>
            </a:pPr>
            <a:endParaRPr lang="en-US" sz="1350" kern="0" dirty="0"/>
          </a:p>
        </p:txBody>
      </p:sp>
      <p:sp>
        <p:nvSpPr>
          <p:cNvPr id="4" name="Slide Number Placeholder 2">
            <a:extLst>
              <a:ext uri="{FF2B5EF4-FFF2-40B4-BE49-F238E27FC236}">
                <a16:creationId xmlns:a16="http://schemas.microsoft.com/office/drawing/2014/main" id="{0799EC0D-DB91-464A-B586-EB28613746E7}"/>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76C1426C-54CF-4031-8528-9EBA150EBF2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E9B0C7BE-6E46-4AA9-924D-03B921480676}"/>
              </a:ext>
            </a:extLst>
          </p:cNvPr>
          <p:cNvSpPr>
            <a:spLocks noGrp="1"/>
          </p:cNvSpPr>
          <p:nvPr>
            <p:ph type="dt" sz="half" idx="10"/>
          </p:nvPr>
        </p:nvSpPr>
        <p:spPr>
          <a:xfrm>
            <a:off x="696913" y="256401"/>
            <a:ext cx="1051570" cy="276999"/>
          </a:xfrm>
        </p:spPr>
        <p:txBody>
          <a:bodyPr/>
          <a:lstStyle/>
          <a:p>
            <a:pPr>
              <a:defRPr/>
            </a:pPr>
            <a:r>
              <a:rPr lang="en-US" dirty="0"/>
              <a:t>07/10/2020</a:t>
            </a:r>
          </a:p>
        </p:txBody>
      </p:sp>
    </p:spTree>
    <p:extLst>
      <p:ext uri="{BB962C8B-B14F-4D97-AF65-F5344CB8AC3E}">
        <p14:creationId xmlns:p14="http://schemas.microsoft.com/office/powerpoint/2010/main" val="328003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6" y="609600"/>
            <a:ext cx="8955349" cy="367868"/>
          </a:xfrm>
        </p:spPr>
        <p:txBody>
          <a:bodyPr/>
          <a:lstStyle/>
          <a:p>
            <a:r>
              <a:rPr lang="en-US" sz="2100" dirty="0"/>
              <a:t>SP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34729"/>
            <a:ext cx="9144000" cy="300387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Do you support to announce the EHT operating mode through adding the additional fields (EHT Channel Width, Additional EHT Rx </a:t>
            </a:r>
            <a:r>
              <a:rPr lang="en-US" sz="1800" dirty="0" err="1"/>
              <a:t>Nss</a:t>
            </a:r>
            <a:r>
              <a:rPr lang="en-US" sz="1800" dirty="0"/>
              <a:t>) to Operating Mode Notification element</a:t>
            </a:r>
            <a:r>
              <a:rPr lang="en-US" sz="1800" kern="0" dirty="0"/>
              <a:t>?</a:t>
            </a:r>
          </a:p>
        </p:txBody>
      </p:sp>
      <p:sp>
        <p:nvSpPr>
          <p:cNvPr id="10" name="Date Placeholder 3">
            <a:extLst>
              <a:ext uri="{FF2B5EF4-FFF2-40B4-BE49-F238E27FC236}">
                <a16:creationId xmlns:a16="http://schemas.microsoft.com/office/drawing/2014/main" id="{D5EE1BF3-864D-4739-BAE4-F98DD210A609}"/>
              </a:ext>
            </a:extLst>
          </p:cNvPr>
          <p:cNvSpPr>
            <a:spLocks noGrp="1"/>
          </p:cNvSpPr>
          <p:nvPr>
            <p:ph type="dt" sz="half" idx="10"/>
          </p:nvPr>
        </p:nvSpPr>
        <p:spPr>
          <a:xfrm>
            <a:off x="696913" y="256401"/>
            <a:ext cx="1051570" cy="276999"/>
          </a:xfrm>
        </p:spPr>
        <p:txBody>
          <a:bodyPr/>
          <a:lstStyle/>
          <a:p>
            <a:pPr>
              <a:defRPr/>
            </a:pPr>
            <a:r>
              <a:rPr lang="en-US" dirty="0"/>
              <a:t>06/12/2020</a:t>
            </a:r>
          </a:p>
        </p:txBody>
      </p:sp>
      <p:sp>
        <p:nvSpPr>
          <p:cNvPr id="11" name="Slide Number Placeholder 2">
            <a:extLst>
              <a:ext uri="{FF2B5EF4-FFF2-40B4-BE49-F238E27FC236}">
                <a16:creationId xmlns:a16="http://schemas.microsoft.com/office/drawing/2014/main" id="{89121BCD-5F4D-49FF-B0B6-A070B0ABD3F9}"/>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12" name="Footer Placeholder 4">
            <a:extLst>
              <a:ext uri="{FF2B5EF4-FFF2-40B4-BE49-F238E27FC236}">
                <a16:creationId xmlns:a16="http://schemas.microsoft.com/office/drawing/2014/main" id="{05237FE7-F5EA-44B3-9745-7496EED81974}"/>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7802752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1282</Words>
  <Application>Microsoft Office PowerPoint</Application>
  <PresentationFormat>On-screen Show (4:3)</PresentationFormat>
  <Paragraphs>128</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Wingdings</vt:lpstr>
      <vt:lpstr>802-11-Submission</vt:lpstr>
      <vt:lpstr>EHT BSS Follow Up: EHT (BSS) Operating Parameter Update</vt:lpstr>
      <vt:lpstr>Recap: VHT/HE Operating Parameter Update</vt:lpstr>
      <vt:lpstr>Recap: EHT BSS Assumption </vt:lpstr>
      <vt:lpstr>EHT Operating Parameter Change through HE Control</vt:lpstr>
      <vt:lpstr>EHT Operating Parameter Change through IE</vt:lpstr>
      <vt:lpstr>Nss for Various BW + MCS (1)</vt:lpstr>
      <vt:lpstr>Nss for Various BW + MCS (2)</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2139</cp:revision>
  <cp:lastPrinted>1998-02-10T13:28:06Z</cp:lastPrinted>
  <dcterms:created xsi:type="dcterms:W3CDTF">2007-05-21T21:00:37Z</dcterms:created>
  <dcterms:modified xsi:type="dcterms:W3CDTF">2020-10-28T04:18:46Z</dcterms:modified>
  <cp:category>Submission</cp:category>
</cp:coreProperties>
</file>