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69" r:id="rId2"/>
    <p:sldId id="778" r:id="rId3"/>
    <p:sldId id="779" r:id="rId4"/>
    <p:sldId id="780" r:id="rId5"/>
    <p:sldId id="783" r:id="rId6"/>
    <p:sldId id="784" r:id="rId7"/>
    <p:sldId id="1081" r:id="rId8"/>
    <p:sldId id="781" r:id="rId9"/>
    <p:sldId id="789" r:id="rId10"/>
    <p:sldId id="1092" r:id="rId11"/>
    <p:sldId id="1094" r:id="rId12"/>
    <p:sldId id="1101" r:id="rId13"/>
    <p:sldId id="1098" r:id="rId14"/>
    <p:sldId id="1100" r:id="rId15"/>
    <p:sldId id="1102" r:id="rId16"/>
    <p:sldId id="1087" r:id="rId17"/>
    <p:sldId id="819" r:id="rId18"/>
    <p:sldId id="1090" r:id="rId19"/>
    <p:sldId id="1093" r:id="rId20"/>
    <p:sldId id="821" r:id="rId21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  <p:cmAuthor id="3" name="Duncan Ho" initials="DH" lastIdx="4" clrIdx="2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  <p:cmAuthor id="4" name="Chunyu Hu" initials="CH" lastIdx="2" clrIdx="3">
    <p:extLst>
      <p:ext uri="{19B8F6BF-5375-455C-9EA6-DF929625EA0E}">
        <p15:presenceInfo xmlns:p15="http://schemas.microsoft.com/office/powerpoint/2012/main" userId="29eb7801c1b9178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00"/>
    <a:srgbClr val="FF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81" autoAdjust="0"/>
    <p:restoredTop sz="93050" autoAdjust="0"/>
  </p:normalViewPr>
  <p:slideViewPr>
    <p:cSldViewPr>
      <p:cViewPr varScale="1">
        <p:scale>
          <a:sx n="114" d="100"/>
          <a:sy n="114" d="100"/>
        </p:scale>
        <p:origin x="136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38" d="100"/>
          <a:sy n="138" d="100"/>
        </p:scale>
        <p:origin x="4626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092A520-4F1D-4F89-8AF9-8C4529E89EC8}" type="datetime1">
              <a:rPr lang="en-US" smtClean="0"/>
              <a:t>12/9/20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8E0D2D2B-7445-43A5-B7EB-8B4F1D3BDC97}" type="datetime1">
              <a:rPr lang="en-US" smtClean="0"/>
              <a:t>12/9/20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 #1, 2 , 8 and 9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025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TBD / minimum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361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TimesNewRomanPSMT"/>
              </a:rPr>
              <a:t>Individual TWT can be set up between STAs / TDLS case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Bcast TWT has to be between AP/STAs per 11ax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26.8.2 Individual TWT agreements</a:t>
            </a:r>
          </a:p>
          <a:p>
            <a:pPr algn="l"/>
            <a:endParaRPr lang="en-US" sz="1800" b="0" i="0" u="none" strike="noStrike" baseline="0" dirty="0">
              <a:latin typeface="TimesNewRomanPSMT"/>
            </a:endParaRP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May set the TWT Protection field to 1 to indicate that TXOPs within the TWT SPs shall be initiated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with a NAV protection mechanism, such as (MU) RTS/CTS, or CTS-to-self frame; otherwise it shall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set it to 0.</a:t>
            </a:r>
          </a:p>
          <a:p>
            <a:pPr algn="l"/>
            <a:r>
              <a:rPr lang="en-US" sz="1800" b="0" i="0" u="none" strike="noStrike" baseline="0" dirty="0">
                <a:latin typeface="TimesNewRomanPSMT"/>
              </a:rPr>
              <a:t>— An HE STA shall not use the RAW mechanism for protection of TWT SPs.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BCD5BFD-1E66-4CAF-B6A0-B57D574FABF8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25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34D31193-56AC-43B1-8B6B-1E64D724BF32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44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cts-2-self</a:t>
            </a:r>
          </a:p>
          <a:p>
            <a:pPr marL="228600" indent="-228600">
              <a:buAutoNum type="arabicParenR"/>
            </a:pPr>
            <a:r>
              <a:rPr lang="en-US" dirty="0"/>
              <a:t>Trigger</a:t>
            </a:r>
          </a:p>
          <a:p>
            <a:pPr marL="228600" indent="-228600">
              <a:buAutoNum type="arabicParenR"/>
            </a:pPr>
            <a:r>
              <a:rPr lang="en-US" dirty="0"/>
              <a:t>Let other STA(s) to </a:t>
            </a:r>
            <a:r>
              <a:rPr lang="en-US" dirty="0" err="1"/>
              <a:t>tx</a:t>
            </a:r>
            <a:r>
              <a:rPr lang="en-US" dirty="0"/>
              <a:t> on themselves. We can avoid that.</a:t>
            </a:r>
          </a:p>
          <a:p>
            <a:pPr marL="228600" indent="-228600">
              <a:buAutoNum type="arabicParenR"/>
            </a:pPr>
            <a:r>
              <a:rPr lang="en-US" dirty="0"/>
              <a:t>P2p: </a:t>
            </a:r>
            <a:r>
              <a:rPr lang="en-US" dirty="0" err="1"/>
              <a:t>softAP</a:t>
            </a:r>
            <a:r>
              <a:rPr lang="en-US" dirty="0"/>
              <a:t> / GO they send trigger.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8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7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93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Q/A: </a:t>
            </a:r>
            <a:r>
              <a:rPr lang="en-US" dirty="0">
                <a:highlight>
                  <a:srgbClr val="FFFF00"/>
                </a:highlight>
              </a:rPr>
              <a:t>any non-EHT STA (legacy STAs) still follows the baseline rule of Quiet elements. This is how SP2 is expected to help mitigate the legacy STA problem.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654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>
                <a:highlight>
                  <a:srgbClr val="FFFF00"/>
                </a:highlight>
              </a:rPr>
              <a:t>Comment: AP shall not allocate Quiet intervals that overlaps with the restricted SPs if the quiet intervals are used for DFS scanning.</a:t>
            </a:r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FC031767-D285-4332-B5E1-514F7BF7E2C1}" type="datetime1">
              <a:rPr lang="en-US" smtClean="0"/>
              <a:t>12/9/20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06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802.11-20/1046r10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ave.cavalcanti@intel.com" TargetMode="External"/><Relationship Id="rId13" Type="http://schemas.openxmlformats.org/officeDocument/2006/relationships/hyperlink" Target="mailto:ming.gan@huawei.com" TargetMode="External"/><Relationship Id="rId3" Type="http://schemas.openxmlformats.org/officeDocument/2006/relationships/hyperlink" Target="mailto:chunyuhu@fb.com" TargetMode="External"/><Relationship Id="rId7" Type="http://schemas.openxmlformats.org/officeDocument/2006/relationships/hyperlink" Target="mailto:laurent.cariou@intel.com" TargetMode="External"/><Relationship Id="rId12" Type="http://schemas.openxmlformats.org/officeDocument/2006/relationships/hyperlink" Target="mailto:yangbo59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dho@qti.qualcomm.com" TargetMode="External"/><Relationship Id="rId11" Type="http://schemas.openxmlformats.org/officeDocument/2006/relationships/hyperlink" Target="mailto:yongho.seok@mediatek.com" TargetMode="External"/><Relationship Id="rId5" Type="http://schemas.openxmlformats.org/officeDocument/2006/relationships/hyperlink" Target="mailto:gcherian@qti.qualcomm.com" TargetMode="External"/><Relationship Id="rId10" Type="http://schemas.openxmlformats.org/officeDocument/2006/relationships/hyperlink" Target="mailto:george.Kondylis@broadcom.com" TargetMode="External"/><Relationship Id="rId4" Type="http://schemas.openxmlformats.org/officeDocument/2006/relationships/hyperlink" Target="mailto:torab@ieee.org" TargetMode="External"/><Relationship Id="rId9" Type="http://schemas.openxmlformats.org/officeDocument/2006/relationships/hyperlink" Target="mailto:zhou.lan@broadcom.com" TargetMode="External"/><Relationship Id="rId14" Type="http://schemas.openxmlformats.org/officeDocument/2006/relationships/hyperlink" Target="mailto:oren.kedem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5-05-00be-access-mechanisms-to-meet-the-requirements-of-low-latency-traffics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Protected TWT Enhancement</a:t>
            </a:r>
            <a:br>
              <a:rPr lang="en-GB" dirty="0"/>
            </a:br>
            <a:r>
              <a:rPr lang="en-GB" dirty="0"/>
              <a:t>for Latency Sensitive Traffic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2" y="332601"/>
            <a:ext cx="1284287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August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50819"/>
              </p:ext>
            </p:extLst>
          </p:nvPr>
        </p:nvGraphicFramePr>
        <p:xfrm>
          <a:off x="826136" y="2286000"/>
          <a:ext cx="8012943" cy="4068456"/>
        </p:xfrm>
        <a:graphic>
          <a:graphicData uri="http://schemas.openxmlformats.org/drawingml/2006/table">
            <a:tbl>
              <a:tblPr/>
              <a:tblGrid>
                <a:gridCol w="18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7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200" dirty="0">
                        <a:effectLst/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Cherian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Qualcomm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5665 Morehouse Dr, San Diego CA 92131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5"/>
                        </a:rPr>
                        <a:t>gcherian@qti.qualcomm.com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Duncan Ho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6"/>
                        </a:rPr>
                        <a:t>dho@qti.qualcomm.com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Laurent Cariou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2111 NE 25</a:t>
                      </a:r>
                      <a:r>
                        <a:rPr lang="en-US" sz="1400" baseline="30000" dirty="0">
                          <a:effectLst/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Ave, Hillsboro, OR 97124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7"/>
                        </a:rPr>
                        <a:t>laurent.cariou@intel.com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0313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Dave Cavalcanti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/>
                        </a:rPr>
                        <a:t>dave.cavalcanti@intel.com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704636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Zhou Lan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Broadcom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250 Innovation Dr.,</a:t>
                      </a:r>
                      <a:b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San Jose, CA 95034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9"/>
                        </a:rPr>
                        <a:t>zhou.lan@broadcom.com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1523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George Kondylis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0"/>
                        </a:rPr>
                        <a:t>george.kondylis@broadcom.com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145355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Yongho Seok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MediaTek Inc.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2840 Junction Ave, San Jose, CA 95134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hlinkClick r:id="rId11"/>
                        </a:rPr>
                        <a:t>yongho.seok@mediatek.com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79296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Boyce Bo Yang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Huawei Technologies, Co. LTD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Nanjing,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  <a:hlinkClick r:id="rId12"/>
                        </a:rPr>
                        <a:t>yangbo59@Huawei.com</a:t>
                      </a: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57465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Ming Gan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Shenzhen, China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3"/>
                        </a:rPr>
                        <a:t>ming.gan@huawei.com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4685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Oren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/>
                        </a:rPr>
                        <a:t>Kedem</a:t>
                      </a: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Israel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14"/>
                        </a:rPr>
                        <a:t>oren.kedem@huawei.com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6177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3657600"/>
          </a:xfrm>
        </p:spPr>
        <p:txBody>
          <a:bodyPr/>
          <a:lstStyle/>
          <a:p>
            <a:r>
              <a:rPr lang="en-US" sz="2000" dirty="0"/>
              <a:t>A STA needs to learn the restricted broadcast TWT sessions</a:t>
            </a:r>
          </a:p>
          <a:p>
            <a:pPr lvl="1"/>
            <a:r>
              <a:rPr lang="en-US" sz="1800" dirty="0"/>
              <a:t>=&gt; The AP shall include sufficient info of these TWT sessions in the Beacon/Probe Response</a:t>
            </a:r>
          </a:p>
          <a:p>
            <a:r>
              <a:rPr lang="en-US" sz="2000" dirty="0"/>
              <a:t>A STA provides its own traffic information and minimum QoS requirement for the TWT setup</a:t>
            </a:r>
          </a:p>
          <a:p>
            <a:pPr lvl="1"/>
            <a:r>
              <a:rPr lang="en-US" sz="1800" dirty="0"/>
              <a:t>=&gt; This allows the AP to perform resource allocation and admission control (accept/reject/suggest the request) and update its scheduling</a:t>
            </a:r>
          </a:p>
          <a:p>
            <a:r>
              <a:rPr lang="en-US" sz="2000" dirty="0"/>
              <a:t>To avoid abuse by the STAs, the AP can announce policies, which</a:t>
            </a:r>
          </a:p>
          <a:p>
            <a:pPr lvl="1"/>
            <a:r>
              <a:rPr lang="en-US" sz="1800" dirty="0"/>
              <a:t>Limits the type of traffic that it can accept for the restricted TWT sessions, and/or</a:t>
            </a:r>
          </a:p>
          <a:p>
            <a:pPr lvl="1"/>
            <a:r>
              <a:rPr lang="en-US" sz="1800" dirty="0"/>
              <a:t>Limits the amount of time allocated to each and total restricted TWT sessions.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What Else is Needed?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854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E3F7EE-C5D9-495E-99E3-62E0278A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Introduced restricted TWT SPs with the following mechanisms where we:</a:t>
            </a:r>
          </a:p>
          <a:p>
            <a:pPr lvl="1"/>
            <a:r>
              <a:rPr lang="en-US" dirty="0"/>
              <a:t>Enhance the channel access for restricted TWT SPs</a:t>
            </a:r>
          </a:p>
          <a:p>
            <a:pPr lvl="1"/>
            <a:r>
              <a:rPr lang="en-US" dirty="0"/>
              <a:t>Extend the use of Broadcast TWT signaling</a:t>
            </a:r>
          </a:p>
          <a:p>
            <a:pPr lvl="1"/>
            <a:r>
              <a:rPr lang="en-US" dirty="0"/>
              <a:t>Extend the usage of such TWT SPs for low latency peer-to-peer communications</a:t>
            </a:r>
          </a:p>
          <a:p>
            <a:pPr lvl="1"/>
            <a:r>
              <a:rPr lang="en-US" dirty="0"/>
              <a:t>Introduce support of limiting a restricted TWT flow to TIDs</a:t>
            </a:r>
          </a:p>
          <a:p>
            <a:r>
              <a:rPr lang="en-US"/>
              <a:t>Discussed possible ways for AP to constrain the use of protected channel access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AD4E61-DD2E-42A9-AB49-05D6BC315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13CE6-5251-4FA8-8923-572E0C240B1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23E092-096C-4F29-A277-EFDA49B769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D6289A-7E9A-4B66-A253-0660BB00394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18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b="0" dirty="0"/>
              <a:t>The support for the restricted SPs 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6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75C905B-A144-564B-BE4F-0E835AB22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TGbe SFD (in R1),</a:t>
            </a:r>
          </a:p>
          <a:p>
            <a:pPr lvl="1"/>
            <a:r>
              <a:rPr lang="en-US" dirty="0"/>
              <a:t>EHT non-AP STAs that are members of a restricted SP as described in SP#1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allow above exception.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1952D08-5A37-FB42-AB90-24B7E4BE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571DA-8E23-E04B-BE8C-E01FA983FA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11D84-42A9-B945-9F5E-DB70C5D7A4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E48EB8-9067-6843-97CA-BA0543AF391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44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4D091E-7EDB-C84B-B7C0-53311EE07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9543"/>
            <a:ext cx="7909560" cy="5068417"/>
          </a:xfrm>
        </p:spPr>
        <p:txBody>
          <a:bodyPr/>
          <a:lstStyle/>
          <a:p>
            <a:r>
              <a:rPr lang="en-US" dirty="0"/>
              <a:t>Quiet elements can be used to suppress the transmissions from legacy STAs, as an effective mechanism when applicable, at AP’s jurisdiction [</a:t>
            </a:r>
            <a:r>
              <a:rPr lang="en-US" dirty="0">
                <a:hlinkClick r:id="rId2"/>
              </a:rPr>
              <a:t>10-20/1355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STAs supporting Quiet element will not transmit </a:t>
            </a:r>
            <a:r>
              <a:rPr lang="en-US" i="1" u="sng" dirty="0"/>
              <a:t>during</a:t>
            </a:r>
            <a:r>
              <a:rPr lang="en-US" dirty="0"/>
              <a:t> the quiet intervals</a:t>
            </a:r>
          </a:p>
          <a:p>
            <a:pPr lvl="1"/>
            <a:r>
              <a:rPr lang="en-US" dirty="0"/>
              <a:t>This can protect the restricted SPs reserved for restricted SPs participants</a:t>
            </a:r>
          </a:p>
          <a:p>
            <a:pPr lvl="1"/>
            <a:r>
              <a:rPr lang="en-US" dirty="0"/>
              <a:t>Note: the channel access/protection for restricted SP is in general context is yet to be discussed and agreed in further development. But considering usage of Quiet elements can mitigate legacy STA issue.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6CE8317-6F91-F94B-A62F-2CA2CECCB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Quiet Element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2B525-9265-2D42-AB0F-398A0A3870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5FA820-C13D-0846-9D5A-C6DC350766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BB05BC-AFF2-3F40-9259-E8242DA3BD2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66656D-2EC5-BF40-8D94-49085737B81D}"/>
              </a:ext>
            </a:extLst>
          </p:cNvPr>
          <p:cNvSpPr/>
          <p:nvPr/>
        </p:nvSpPr>
        <p:spPr bwMode="auto">
          <a:xfrm>
            <a:off x="6103151" y="5267763"/>
            <a:ext cx="605504" cy="7430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C6B644-E877-E843-86FD-A32B264063C2}"/>
              </a:ext>
            </a:extLst>
          </p:cNvPr>
          <p:cNvCxnSpPr>
            <a:cxnSpLocks/>
          </p:cNvCxnSpPr>
          <p:nvPr/>
        </p:nvCxnSpPr>
        <p:spPr bwMode="auto">
          <a:xfrm>
            <a:off x="1242060" y="6007741"/>
            <a:ext cx="6987540" cy="23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9" name="Group 8">
            <a:extLst>
              <a:ext uri="{FF2B5EF4-FFF2-40B4-BE49-F238E27FC236}">
                <a16:creationId xmlns:a16="http://schemas.microsoft.com/office/drawing/2014/main" id="{587E81EE-69E5-014E-85FE-E362DC745498}"/>
              </a:ext>
            </a:extLst>
          </p:cNvPr>
          <p:cNvGrpSpPr/>
          <p:nvPr/>
        </p:nvGrpSpPr>
        <p:grpSpPr>
          <a:xfrm>
            <a:off x="1524000" y="5248578"/>
            <a:ext cx="605347" cy="761498"/>
            <a:chOff x="1524000" y="4279721"/>
            <a:chExt cx="605347" cy="76149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C70108-68F4-4C4D-8152-5504C19377A5}"/>
                </a:ext>
              </a:extLst>
            </p:cNvPr>
            <p:cNvSpPr/>
            <p:nvPr/>
          </p:nvSpPr>
          <p:spPr bwMode="auto">
            <a:xfrm>
              <a:off x="1524000" y="4279721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2257F-43C9-8941-8812-EF23CF945AEA}"/>
                </a:ext>
              </a:extLst>
            </p:cNvPr>
            <p:cNvSpPr/>
            <p:nvPr/>
          </p:nvSpPr>
          <p:spPr bwMode="auto">
            <a:xfrm>
              <a:off x="1524000" y="4581684"/>
              <a:ext cx="599105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AB916B4-E806-D349-AEC5-7D54AD1C05E4}"/>
              </a:ext>
            </a:extLst>
          </p:cNvPr>
          <p:cNvGrpSpPr/>
          <p:nvPr/>
        </p:nvGrpSpPr>
        <p:grpSpPr>
          <a:xfrm>
            <a:off x="3059658" y="5240590"/>
            <a:ext cx="605347" cy="767151"/>
            <a:chOff x="3546175" y="4271733"/>
            <a:chExt cx="605347" cy="76715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FC384E2-7968-4A49-A74D-856F28E2B587}"/>
                </a:ext>
              </a:extLst>
            </p:cNvPr>
            <p:cNvSpPr/>
            <p:nvPr/>
          </p:nvSpPr>
          <p:spPr bwMode="auto">
            <a:xfrm>
              <a:off x="3546175" y="4271733"/>
              <a:ext cx="605347" cy="761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FFE7EB-B872-4543-B148-DA532FA18376}"/>
                </a:ext>
              </a:extLst>
            </p:cNvPr>
            <p:cNvSpPr/>
            <p:nvPr/>
          </p:nvSpPr>
          <p:spPr bwMode="auto">
            <a:xfrm>
              <a:off x="3546175" y="4581684"/>
              <a:ext cx="605347" cy="45720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EA75F8E-FFD9-BC4B-840B-DCB0E25D3670}"/>
              </a:ext>
            </a:extLst>
          </p:cNvPr>
          <p:cNvGrpSpPr/>
          <p:nvPr/>
        </p:nvGrpSpPr>
        <p:grpSpPr>
          <a:xfrm>
            <a:off x="4595315" y="5267031"/>
            <a:ext cx="604021" cy="746364"/>
            <a:chOff x="5380629" y="4298174"/>
            <a:chExt cx="604021" cy="74636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0F50ADB-15CF-644E-975E-BFF82E125DC8}"/>
                </a:ext>
              </a:extLst>
            </p:cNvPr>
            <p:cNvSpPr/>
            <p:nvPr/>
          </p:nvSpPr>
          <p:spPr bwMode="auto">
            <a:xfrm>
              <a:off x="5380629" y="4298174"/>
              <a:ext cx="599105" cy="74304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3AF0FAF-8A76-5043-A85C-FD72E72C3E55}"/>
                </a:ext>
              </a:extLst>
            </p:cNvPr>
            <p:cNvSpPr/>
            <p:nvPr/>
          </p:nvSpPr>
          <p:spPr bwMode="auto">
            <a:xfrm>
              <a:off x="5385545" y="4581684"/>
              <a:ext cx="599105" cy="462854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CF1AA69-9916-4E44-9908-1E472AF2C182}"/>
              </a:ext>
            </a:extLst>
          </p:cNvPr>
          <p:cNvGrpSpPr/>
          <p:nvPr/>
        </p:nvGrpSpPr>
        <p:grpSpPr>
          <a:xfrm>
            <a:off x="6476999" y="3505200"/>
            <a:ext cx="1600200" cy="312951"/>
            <a:chOff x="1447800" y="3124210"/>
            <a:chExt cx="1600200" cy="312951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C28B9C6-4E34-7C44-9761-659452E782CF}"/>
                </a:ext>
              </a:extLst>
            </p:cNvPr>
            <p:cNvSpPr/>
            <p:nvPr/>
          </p:nvSpPr>
          <p:spPr bwMode="auto">
            <a:xfrm>
              <a:off x="1447800" y="3124210"/>
              <a:ext cx="284507" cy="304790"/>
            </a:xfrm>
            <a:prstGeom prst="rect">
              <a:avLst/>
            </a:prstGeom>
            <a:solidFill>
              <a:srgbClr val="FF99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A88FE70-B656-4A49-B3BF-556DBF6510AD}"/>
                </a:ext>
              </a:extLst>
            </p:cNvPr>
            <p:cNvSpPr txBox="1"/>
            <p:nvPr/>
          </p:nvSpPr>
          <p:spPr>
            <a:xfrm>
              <a:off x="1882171" y="3129384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Restricted SP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FF6AE24-339B-604F-BF7B-9494D73E4CB8}"/>
              </a:ext>
            </a:extLst>
          </p:cNvPr>
          <p:cNvGrpSpPr/>
          <p:nvPr/>
        </p:nvGrpSpPr>
        <p:grpSpPr>
          <a:xfrm>
            <a:off x="6477000" y="3928747"/>
            <a:ext cx="1600199" cy="307777"/>
            <a:chOff x="1447801" y="3547757"/>
            <a:chExt cx="1600199" cy="30777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01EFED6-B279-F54E-9AC8-3A00BE67F5CF}"/>
                </a:ext>
              </a:extLst>
            </p:cNvPr>
            <p:cNvSpPr/>
            <p:nvPr/>
          </p:nvSpPr>
          <p:spPr bwMode="auto">
            <a:xfrm>
              <a:off x="1447801" y="3555659"/>
              <a:ext cx="284506" cy="29227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C7FBB7F-C5EF-9B4B-AD89-837911454D60}"/>
                </a:ext>
              </a:extLst>
            </p:cNvPr>
            <p:cNvSpPr txBox="1"/>
            <p:nvPr/>
          </p:nvSpPr>
          <p:spPr>
            <a:xfrm>
              <a:off x="1882171" y="3547757"/>
              <a:ext cx="1165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Quiet interval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F84AA60B-2D17-4A41-81CC-A90462B2D9CD}"/>
              </a:ext>
            </a:extLst>
          </p:cNvPr>
          <p:cNvSpPr/>
          <p:nvPr/>
        </p:nvSpPr>
        <p:spPr bwMode="auto">
          <a:xfrm>
            <a:off x="6103151" y="5550541"/>
            <a:ext cx="599105" cy="46285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66008C4-8CD1-E549-81E3-1AEE3170E0C3}"/>
              </a:ext>
            </a:extLst>
          </p:cNvPr>
          <p:cNvGrpSpPr/>
          <p:nvPr/>
        </p:nvGrpSpPr>
        <p:grpSpPr>
          <a:xfrm>
            <a:off x="6103151" y="4816786"/>
            <a:ext cx="605503" cy="571671"/>
            <a:chOff x="6103151" y="3847929"/>
            <a:chExt cx="605503" cy="571671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F26ED1C-4E04-4A45-B7E4-3891E3D85FE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9B4C9F4-B89E-284E-B5BC-EC776A4785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BC6F261-7516-0A41-8220-C33E9B418F6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812E0F8-4199-F643-B65A-1B07CD669293}"/>
              </a:ext>
            </a:extLst>
          </p:cNvPr>
          <p:cNvGrpSpPr/>
          <p:nvPr/>
        </p:nvGrpSpPr>
        <p:grpSpPr>
          <a:xfrm>
            <a:off x="4595315" y="4837115"/>
            <a:ext cx="605503" cy="571671"/>
            <a:chOff x="6103151" y="3847929"/>
            <a:chExt cx="605503" cy="571671"/>
          </a:xfrm>
        </p:grpSpPr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091A245-8A42-1347-A1C1-21853F789F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8247023-A2CD-FC49-BF07-7388B8383EB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48EABB80-B2B7-8143-ADB8-7EBABFCF1770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41E1BE-855B-E443-80B4-B2FE8744FD7E}"/>
              </a:ext>
            </a:extLst>
          </p:cNvPr>
          <p:cNvGrpSpPr/>
          <p:nvPr/>
        </p:nvGrpSpPr>
        <p:grpSpPr>
          <a:xfrm>
            <a:off x="3051419" y="4828463"/>
            <a:ext cx="605503" cy="571671"/>
            <a:chOff x="6103151" y="3847929"/>
            <a:chExt cx="605503" cy="571671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05B40655-0385-9546-B183-E0C27DABC2F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8185387-EB89-9E45-84FE-A57857387E7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25511E7-5A4D-F746-823D-09E0E08C328D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32540213-72C1-514A-81A2-976D7F1C5E05}"/>
              </a:ext>
            </a:extLst>
          </p:cNvPr>
          <p:cNvGrpSpPr/>
          <p:nvPr/>
        </p:nvGrpSpPr>
        <p:grpSpPr>
          <a:xfrm>
            <a:off x="1528097" y="4816786"/>
            <a:ext cx="605503" cy="571671"/>
            <a:chOff x="6103151" y="3847929"/>
            <a:chExt cx="605503" cy="571671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F7C9C8F-99AC-A74D-8F33-F4425D1A3C4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103151" y="3855534"/>
              <a:ext cx="0" cy="5640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8FE59206-D17E-5C40-98D7-BF08F7AF049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708654" y="3847929"/>
              <a:ext cx="0" cy="57167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9F8007B-1007-8348-AC67-2D277EAF1F37}"/>
                </a:ext>
              </a:extLst>
            </p:cNvPr>
            <p:cNvCxnSpPr/>
            <p:nvPr/>
          </p:nvCxnSpPr>
          <p:spPr bwMode="auto">
            <a:xfrm>
              <a:off x="6103151" y="4038600"/>
              <a:ext cx="60550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9F14A5FA-ED7B-3F42-B65A-2301C3C054E3}"/>
              </a:ext>
            </a:extLst>
          </p:cNvPr>
          <p:cNvSpPr txBox="1"/>
          <p:nvPr/>
        </p:nvSpPr>
        <p:spPr>
          <a:xfrm>
            <a:off x="1600200" y="6165795"/>
            <a:ext cx="480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 and STA2 are participants of restricted SPs.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B3ECAC4-FD3F-AE4E-9906-BF3C37977669}"/>
              </a:ext>
            </a:extLst>
          </p:cNvPr>
          <p:cNvCxnSpPr>
            <a:cxnSpLocks/>
          </p:cNvCxnSpPr>
          <p:nvPr/>
        </p:nvCxnSpPr>
        <p:spPr bwMode="auto">
          <a:xfrm flipH="1">
            <a:off x="1899752" y="4321990"/>
            <a:ext cx="38624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89672B4-3FCC-1741-B9F6-B0E92AAAD93D}"/>
              </a:ext>
            </a:extLst>
          </p:cNvPr>
          <p:cNvCxnSpPr>
            <a:cxnSpLocks/>
          </p:cNvCxnSpPr>
          <p:nvPr/>
        </p:nvCxnSpPr>
        <p:spPr bwMode="auto">
          <a:xfrm>
            <a:off x="3194425" y="4337551"/>
            <a:ext cx="159745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C350189-5792-A04F-BAB4-C7C48803A921}"/>
              </a:ext>
            </a:extLst>
          </p:cNvPr>
          <p:cNvCxnSpPr>
            <a:cxnSpLocks/>
          </p:cNvCxnSpPr>
          <p:nvPr/>
        </p:nvCxnSpPr>
        <p:spPr bwMode="auto">
          <a:xfrm>
            <a:off x="4283968" y="4337551"/>
            <a:ext cx="548640" cy="4413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997CFB37-385C-4B49-A3AF-458EC3654580}"/>
              </a:ext>
            </a:extLst>
          </p:cNvPr>
          <p:cNvCxnSpPr/>
          <p:nvPr/>
        </p:nvCxnSpPr>
        <p:spPr bwMode="auto">
          <a:xfrm>
            <a:off x="5373532" y="4337551"/>
            <a:ext cx="946408" cy="4568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28BBE3C-A8D3-8544-862A-AD46D805C41E}"/>
              </a:ext>
            </a:extLst>
          </p:cNvPr>
          <p:cNvSpPr txBox="1"/>
          <p:nvPr/>
        </p:nvSpPr>
        <p:spPr>
          <a:xfrm>
            <a:off x="1702917" y="3743019"/>
            <a:ext cx="4597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STA1 and STA2 can still transmit within restricted SPs per rules within, with SP2.</a:t>
            </a:r>
          </a:p>
        </p:txBody>
      </p:sp>
    </p:spTree>
    <p:extLst>
      <p:ext uri="{BB962C8B-B14F-4D97-AF65-F5344CB8AC3E}">
        <p14:creationId xmlns:p14="http://schemas.microsoft.com/office/powerpoint/2010/main" val="178018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302C7E-FCCF-B042-B4A5-77D537FE7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add to the TGbe SFD (in R1), a mode where an EHT AP may announce restricted service periods (SPs) such that:</a:t>
            </a:r>
          </a:p>
          <a:p>
            <a:pPr lvl="1"/>
            <a:r>
              <a:rPr lang="en-US" dirty="0"/>
              <a:t>Any EHT non-AP STA that supports following the announced restricted SPs, and associated to the AP, shall end its TXOP before the start of the restricted SP(s)</a:t>
            </a:r>
          </a:p>
          <a:p>
            <a:pPr lvl="1"/>
            <a:r>
              <a:rPr lang="en-US" dirty="0"/>
              <a:t>EHT non-AP STAs that are members of restricted SPs are allowed to ignore the quiet intervals (which are advertised in Quiet elements by the AP) if they overlap with the restricted SP.</a:t>
            </a:r>
          </a:p>
          <a:p>
            <a:pPr lvl="1"/>
            <a:r>
              <a:rPr lang="en-US" dirty="0"/>
              <a:t>An EHT AP may announce quiet intervals with Quiet Elements that overlap with restricted SPs and allow above exception.</a:t>
            </a:r>
          </a:p>
          <a:p>
            <a:pPr lvl="1"/>
            <a:r>
              <a:rPr lang="en-US" b="0" dirty="0"/>
              <a:t>The support for the restricted SPs  is optional for the EHT </a:t>
            </a:r>
            <a:r>
              <a:rPr lang="en-US" dirty="0"/>
              <a:t>n</a:t>
            </a:r>
            <a:r>
              <a:rPr lang="en-US" b="0" dirty="0"/>
              <a:t>on-AP STA</a:t>
            </a:r>
          </a:p>
          <a:p>
            <a:pPr lvl="1"/>
            <a:r>
              <a:rPr lang="en-US" dirty="0"/>
              <a:t>The support for this mode is optional for the EHT AP</a:t>
            </a:r>
            <a:endParaRPr lang="en-US" b="0" dirty="0"/>
          </a:p>
          <a:p>
            <a:pPr lvl="1"/>
            <a:endParaRPr lang="en-US" b="0" dirty="0"/>
          </a:p>
          <a:p>
            <a:pPr lvl="1"/>
            <a:r>
              <a:rPr lang="en-US" b="0" i="1" dirty="0"/>
              <a:t>Note:  such restricted SPs are intended to provide more predictable latency performance for latency sensitive traffic</a:t>
            </a:r>
          </a:p>
          <a:p>
            <a:pPr lvl="1"/>
            <a:endParaRPr lang="en-US" b="0" i="1" dirty="0"/>
          </a:p>
          <a:p>
            <a:pPr marL="0" indent="0">
              <a:buNone/>
            </a:pP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DC15E3-CD0F-C845-85F4-4D0E3AD0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DC80B6-215C-8942-BC77-E8464185A10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64DE2-A9FC-CA48-A952-77D1549A0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DED795-06B9-214C-8FAF-0C71323E5F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732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An AP may announce restricted TWT session(s) that are for peer-to-peer STAs.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72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428202-A162-4940-A08F-8E25B3171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3776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add (in R1):</a:t>
            </a:r>
          </a:p>
          <a:p>
            <a:pPr lvl="1"/>
            <a:r>
              <a:rPr lang="en-US" sz="2000" dirty="0"/>
              <a:t>Extend the per STA TWT setup procedure to allow limiting the usage of a restricted TWT session to indicated TID(s)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0850E50-2B09-416F-9A38-71DAD9E2C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strike="sngStrik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361C2F-F2A1-47CE-B035-BA29D13D6F6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C0EA0-4F01-432E-B6D7-C05C0FF631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C7A74A-8DB8-4CCC-807D-8ABEDEA027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480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D4BBCF-7B64-3946-8C45-FBD2A13A8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R1):</a:t>
            </a:r>
          </a:p>
          <a:p>
            <a:pPr lvl="1"/>
            <a:r>
              <a:rPr lang="en-US" sz="2000" dirty="0"/>
              <a:t>Define a signaling mechanism for an AP to announce a QoS management policy for admitting a STA into a restricted TWT session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AB9C73-EF3A-F645-AA03-A41AA9EEC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17B6-E3CF-9849-99DB-6BB0DB877F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322A4E-A43D-2F49-83F5-7512046303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421F33-B15F-4F46-8162-8838B74BB3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04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9A7425-33C2-4215-ACE9-568AA478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600"/>
              </a:spcAft>
              <a:defRPr/>
            </a:pPr>
            <a:r>
              <a:rPr lang="en-US" sz="2400" dirty="0"/>
              <a:t>Do you agree to add to the </a:t>
            </a:r>
            <a:r>
              <a:rPr lang="en-US" sz="2400" dirty="0" err="1"/>
              <a:t>TGbe</a:t>
            </a:r>
            <a:r>
              <a:rPr lang="en-US" sz="2400" dirty="0"/>
              <a:t> SFD (in R1) the following:</a:t>
            </a:r>
          </a:p>
          <a:p>
            <a:pPr lvl="1">
              <a:defRPr/>
            </a:pPr>
            <a:r>
              <a:rPr lang="en-US" sz="2000" dirty="0">
                <a:latin typeface="Times New Roman"/>
                <a:ea typeface="MS Gothic"/>
              </a:rPr>
              <a:t>Define a signaling mechanism for a STA to convey its traffic information and QoS requirements (e.g., </a:t>
            </a:r>
            <a:r>
              <a:rPr lang="en-US" sz="2000" dirty="0"/>
              <a:t>latency delay tolerance, </a:t>
            </a:r>
            <a:r>
              <a:rPr lang="en-US" sz="2000" dirty="0">
                <a:latin typeface="Times New Roman"/>
                <a:ea typeface="MS Gothic"/>
              </a:rPr>
              <a:t>throughput needs, periodicity, offset, etc.) when or before requesting a restricted TWT session</a:t>
            </a: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  <a:p>
            <a:pPr lvl="1">
              <a:defRPr/>
            </a:pPr>
            <a:endParaRPr lang="en-US" sz="2000" dirty="0">
              <a:latin typeface="Times New Roman"/>
              <a:ea typeface="MS Gothic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033003-DD05-4FF2-903E-BE9A36238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BFEB4-D3EA-4FED-BE1E-A70A5B1212F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D24CB4-9761-4C00-9899-B450246DD5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F8CB3E-4633-45E7-B7AD-D636842F7F0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537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Discuss a solution in R1 timeline based on TWT to provide latency sensitive traffic more predictable latency performance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73040B-D524-45B7-B82A-E016EAF76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Do you agree that the TGbe SFD shall include (in R1) the support of restricted TWT in Broadcast TWT as described below:</a:t>
            </a:r>
          </a:p>
          <a:p>
            <a:pPr lvl="1"/>
            <a:r>
              <a:rPr lang="en-US" sz="2000" dirty="0"/>
              <a:t>Change the Reserved bit in Figure 9-688a as in 802.11ax D7.0 to Restricted TWT</a:t>
            </a:r>
          </a:p>
          <a:p>
            <a:pPr lvl="2"/>
            <a:r>
              <a:rPr lang="en-US" sz="1800" dirty="0"/>
              <a:t>Field name TBD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4070975-9298-4107-A258-5E98D2848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B2C9F2-E565-4916-AAF2-3C5478DA079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ABC73-5AED-46FA-B099-28578ACCF3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0DDBE2F-EF87-4B0C-8551-8B60E111711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EC2035-BEB5-4792-9486-AF08F7A62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5513" y="4020312"/>
            <a:ext cx="63055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1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909560" cy="2216617"/>
          </a:xfrm>
        </p:spPr>
        <p:txBody>
          <a:bodyPr/>
          <a:lstStyle/>
          <a:p>
            <a:r>
              <a:rPr lang="en-US" dirty="0"/>
              <a:t>11-20/1045 proposed a general channel access that provides a more predictable latency performance to latency sensitive traffic</a:t>
            </a:r>
          </a:p>
          <a:p>
            <a:pPr lvl="1"/>
            <a:r>
              <a:rPr lang="en-US" dirty="0"/>
              <a:t>Can work with TWT/U-APSD for power saving gain</a:t>
            </a:r>
          </a:p>
          <a:p>
            <a:r>
              <a:rPr lang="en-US" dirty="0"/>
              <a:t>This contribution discusses an approach in R1 timeline based on TWT</a:t>
            </a:r>
          </a:p>
          <a:p>
            <a:pPr lvl="1"/>
            <a:r>
              <a:rPr lang="en-US" dirty="0"/>
              <a:t>Intending to leveraging existing support to meet timeline</a:t>
            </a:r>
          </a:p>
          <a:p>
            <a:pPr lvl="1"/>
            <a:r>
              <a:rPr lang="en-US" dirty="0"/>
              <a:t>Trade off with some flexibility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5AD8CF8-4D91-46DB-813B-3962C2089063}"/>
              </a:ext>
            </a:extLst>
          </p:cNvPr>
          <p:cNvGrpSpPr/>
          <p:nvPr/>
        </p:nvGrpSpPr>
        <p:grpSpPr>
          <a:xfrm>
            <a:off x="625997" y="4163821"/>
            <a:ext cx="3267855" cy="1543987"/>
            <a:chOff x="4343400" y="3539442"/>
            <a:chExt cx="3267855" cy="15439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CD457A4-F7EC-440F-AA3A-CE5F0CB2C0FF}"/>
                </a:ext>
              </a:extLst>
            </p:cNvPr>
            <p:cNvSpPr/>
            <p:nvPr/>
          </p:nvSpPr>
          <p:spPr>
            <a:xfrm>
              <a:off x="4438962" y="4658632"/>
              <a:ext cx="3041125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Time Slot structure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489E11E-F2BD-4FB0-B114-F1972419CBD2}"/>
                </a:ext>
              </a:extLst>
            </p:cNvPr>
            <p:cNvSpPr/>
            <p:nvPr/>
          </p:nvSpPr>
          <p:spPr>
            <a:xfrm>
              <a:off x="4438962" y="4121168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pEDCA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59D303-CEEE-4D6B-AC79-9CCECCE82A6B}"/>
                </a:ext>
              </a:extLst>
            </p:cNvPr>
            <p:cNvSpPr/>
            <p:nvPr/>
          </p:nvSpPr>
          <p:spPr>
            <a:xfrm>
              <a:off x="6118485" y="4105087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TWT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F1958B-E7EF-4A74-9DD0-395B3C59324B}"/>
                </a:ext>
              </a:extLst>
            </p:cNvPr>
            <p:cNvCxnSpPr/>
            <p:nvPr/>
          </p:nvCxnSpPr>
          <p:spPr>
            <a:xfrm>
              <a:off x="5585710" y="4405981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418F1CD-72D2-480C-A933-806A56010AFD}"/>
                </a:ext>
              </a:extLst>
            </p:cNvPr>
            <p:cNvCxnSpPr/>
            <p:nvPr/>
          </p:nvCxnSpPr>
          <p:spPr>
            <a:xfrm>
              <a:off x="6240281" y="4397395"/>
              <a:ext cx="0" cy="252651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8DB0EB5-C497-4BDC-9990-436DFC4DE29F}"/>
                </a:ext>
              </a:extLst>
            </p:cNvPr>
            <p:cNvSpPr txBox="1"/>
            <p:nvPr/>
          </p:nvSpPr>
          <p:spPr>
            <a:xfrm>
              <a:off x="5830861" y="4059556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EE69222-AC94-437F-8C49-33B38D7A31A9}"/>
                </a:ext>
              </a:extLst>
            </p:cNvPr>
            <p:cNvSpPr/>
            <p:nvPr/>
          </p:nvSpPr>
          <p:spPr>
            <a:xfrm>
              <a:off x="6118485" y="3643703"/>
              <a:ext cx="1361607" cy="284813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U-APSD </a:t>
              </a: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e.g.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C1FC144-F843-45AA-940A-61E1015C0B73}"/>
                </a:ext>
              </a:extLst>
            </p:cNvPr>
            <p:cNvSpPr txBox="1"/>
            <p:nvPr/>
          </p:nvSpPr>
          <p:spPr>
            <a:xfrm>
              <a:off x="5791200" y="3597609"/>
              <a:ext cx="322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black"/>
                  </a:solidFill>
                  <a:latin typeface="Calibri" panose="020F0502020204030204"/>
                </a:rPr>
                <a:t>+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0E3C5A-5702-4614-A634-3353CFE3E951}"/>
                </a:ext>
              </a:extLst>
            </p:cNvPr>
            <p:cNvSpPr/>
            <p:nvPr/>
          </p:nvSpPr>
          <p:spPr>
            <a:xfrm>
              <a:off x="4343400" y="3539442"/>
              <a:ext cx="3267855" cy="1543987"/>
            </a:xfrm>
            <a:prstGeom prst="rect">
              <a:avLst/>
            </a:prstGeom>
            <a:noFill/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ABE8BD4-46BC-425F-BA97-C21E44681980}"/>
                </a:ext>
              </a:extLst>
            </p:cNvPr>
            <p:cNvSpPr txBox="1"/>
            <p:nvPr/>
          </p:nvSpPr>
          <p:spPr>
            <a:xfrm>
              <a:off x="4438962" y="3597609"/>
              <a:ext cx="1240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11-20/1045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3312E12-0DE0-4734-B50A-6B199B795E33}"/>
              </a:ext>
            </a:extLst>
          </p:cNvPr>
          <p:cNvSpPr/>
          <p:nvPr/>
        </p:nvSpPr>
        <p:spPr>
          <a:xfrm>
            <a:off x="5136162" y="4171013"/>
            <a:ext cx="3267855" cy="1543987"/>
          </a:xfrm>
          <a:prstGeom prst="rec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CF3B7CA-88D9-4F64-8F76-A4683C82EF0E}"/>
              </a:ext>
            </a:extLst>
          </p:cNvPr>
          <p:cNvSpPr txBox="1"/>
          <p:nvPr/>
        </p:nvSpPr>
        <p:spPr>
          <a:xfrm>
            <a:off x="5181600" y="416943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Proposing in R1: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804F550-0F63-49D7-9D53-06C9EB2BA3C0}"/>
              </a:ext>
            </a:extLst>
          </p:cNvPr>
          <p:cNvGrpSpPr/>
          <p:nvPr/>
        </p:nvGrpSpPr>
        <p:grpSpPr>
          <a:xfrm>
            <a:off x="5249524" y="4607265"/>
            <a:ext cx="3041130" cy="960559"/>
            <a:chOff x="5136162" y="5303081"/>
            <a:chExt cx="3041130" cy="96055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77A53C-9AFD-4112-B98C-F45B8AFA64E7}"/>
                </a:ext>
              </a:extLst>
            </p:cNvPr>
            <p:cNvSpPr/>
            <p:nvPr/>
          </p:nvSpPr>
          <p:spPr>
            <a:xfrm>
              <a:off x="5136162" y="5303081"/>
              <a:ext cx="3041130" cy="960559"/>
            </a:xfrm>
            <a:prstGeom prst="rect">
              <a:avLst/>
            </a:prstGeom>
            <a:solidFill>
              <a:srgbClr val="4472C4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t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Restricted TWT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630519A-5AD5-4617-A364-4DB730990EC9}"/>
                </a:ext>
              </a:extLst>
            </p:cNvPr>
            <p:cNvSpPr/>
            <p:nvPr/>
          </p:nvSpPr>
          <p:spPr>
            <a:xfrm>
              <a:off x="5243711" y="5970241"/>
              <a:ext cx="2826032" cy="1930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Channel access protection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3D94CE6-633C-4D7A-BBF5-2EDC8D327DE2}"/>
                </a:ext>
              </a:extLst>
            </p:cNvPr>
            <p:cNvSpPr/>
            <p:nvPr/>
          </p:nvSpPr>
          <p:spPr>
            <a:xfrm>
              <a:off x="5253626" y="5716920"/>
              <a:ext cx="2826032" cy="193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Signaling (advertising, req/resp etc.)</a:t>
              </a:r>
            </a:p>
          </p:txBody>
        </p:sp>
      </p:grp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CD38F114-08C6-4570-8ABE-5A8245F44282}"/>
              </a:ext>
            </a:extLst>
          </p:cNvPr>
          <p:cNvSpPr/>
          <p:nvPr/>
        </p:nvSpPr>
        <p:spPr bwMode="auto">
          <a:xfrm>
            <a:off x="4114800" y="4779038"/>
            <a:ext cx="838200" cy="30480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72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BAFA52-069C-4B82-BB7C-F2094214E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458199" cy="478536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/>
              <a:t>TWT is a mechanism where a set of Service Periods (SPs) are defined and shared between AP and non-AP STAs to reduce medium contention and improve the power efficiency of STAs.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r>
              <a:rPr lang="en-US" dirty="0"/>
              <a:t>TWT provides a periodic operation (implicit TWT) suiting periodic traffic</a:t>
            </a:r>
          </a:p>
          <a:p>
            <a:r>
              <a:rPr lang="en-US" dirty="0"/>
              <a:t>Broadcast TWT: AP can schedule TWT SP(s) with supporting STAs and shares schedule info in Beacon/Probe Response frames</a:t>
            </a:r>
          </a:p>
          <a:p>
            <a:pPr lvl="1"/>
            <a:r>
              <a:rPr lang="en-US" dirty="0"/>
              <a:t>Reduced negotiation overhead compared to individual TWT, but further reduction of signaling overhead can be considered</a:t>
            </a:r>
          </a:p>
          <a:p>
            <a:pPr lvl="1"/>
            <a:r>
              <a:rPr lang="en-US" dirty="0"/>
              <a:t>Information is shared on per TWT flow basis</a:t>
            </a:r>
          </a:p>
          <a:p>
            <a:r>
              <a:rPr lang="en-US" dirty="0"/>
              <a:t>Individual TWT: defined a protection mode using a NAV protection mechanism to protect medium access of TWT SP</a:t>
            </a:r>
          </a:p>
          <a:p>
            <a:pPr lvl="1"/>
            <a:r>
              <a:rPr lang="en-US" dirty="0"/>
              <a:t>The session info is not shared in the beacon</a:t>
            </a:r>
          </a:p>
          <a:p>
            <a:r>
              <a:rPr lang="en-US" dirty="0"/>
              <a:t>TWT is associated with a STA but not associated with a traffic class (TID or AC)</a:t>
            </a:r>
          </a:p>
          <a:p>
            <a:r>
              <a:rPr lang="en-US" dirty="0"/>
              <a:t>TWT is defined for AP/STA pairs or TDLS peers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EAA303-6B2F-4469-B3F8-BE48C61E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24840"/>
          </a:xfrm>
        </p:spPr>
        <p:txBody>
          <a:bodyPr/>
          <a:lstStyle/>
          <a:p>
            <a:r>
              <a:rPr lang="en-US" dirty="0"/>
              <a:t>TWT Revisit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609EC2-56AD-412A-8249-1CC8F38608F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3497-3354-4733-B8FC-A22751E868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1FA0CC-6A7B-4D70-BC51-728ABFE9C24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AD3A42-3620-494F-9DDE-3BE7F37A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latency sensitive traffic stream can be characterized by the following parameterized model:</a:t>
            </a:r>
          </a:p>
          <a:p>
            <a:pPr lvl="1"/>
            <a:r>
              <a:rPr lang="en-US" dirty="0"/>
              <a:t>Bursty, periodic</a:t>
            </a:r>
          </a:p>
          <a:p>
            <a:pPr lvl="1"/>
            <a:r>
              <a:rPr lang="en-US" dirty="0"/>
              <a:t>Traffic amount varies driven by application (e.g. compression) </a:t>
            </a:r>
            <a:br>
              <a:rPr lang="en-US" dirty="0"/>
            </a:br>
            <a:r>
              <a:rPr lang="en-US" dirty="0"/>
              <a:t>in addition to wireless medium dynamics</a:t>
            </a:r>
          </a:p>
          <a:p>
            <a:pPr lvl="1"/>
            <a:endParaRPr lang="en-US" dirty="0"/>
          </a:p>
          <a:p>
            <a:r>
              <a:rPr lang="en-US" dirty="0"/>
              <a:t>An application may contain multiple such streams of different parameters</a:t>
            </a:r>
          </a:p>
          <a:p>
            <a:r>
              <a:rPr lang="en-US" dirty="0"/>
              <a:t>Tethered link is a common design to balance computation power, network bandwidth and latency</a:t>
            </a:r>
          </a:p>
          <a:p>
            <a:pPr lvl="1"/>
            <a:r>
              <a:rPr lang="en-US" dirty="0"/>
              <a:t>Require support of peer-to-peer communication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96A147-DCE2-4B24-B0A5-7CCCFBC4E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Re-Cap: Latency Sensitive Traffic Characteristics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A16CE-5C46-42F9-B8B2-E03C8D26EC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228F6-4761-4075-9371-7ECC1BBA2F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D31E73-84AD-4D6E-885F-B06BFDB13CD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703F6D-EE7C-467C-8995-0FEB60DAF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791" y="2012717"/>
            <a:ext cx="3323409" cy="134008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CD3B4EB9-186D-4B61-B29C-71E72E5A22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8480" y="4846424"/>
            <a:ext cx="5532120" cy="1630576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546BB108-BD11-40C3-8916-04CA24A6A74E}"/>
              </a:ext>
            </a:extLst>
          </p:cNvPr>
          <p:cNvSpPr txBox="1"/>
          <p:nvPr/>
        </p:nvSpPr>
        <p:spPr>
          <a:xfrm>
            <a:off x="3065086" y="4825603"/>
            <a:ext cx="1811714" cy="2797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6">
                    <a:lumMod val="75000"/>
                  </a:schemeClr>
                </a:solidFill>
              </a:rPr>
              <a:t>XR System Paradigms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10D75F6-E599-43A2-B40F-80341C83D1D9}"/>
              </a:ext>
            </a:extLst>
          </p:cNvPr>
          <p:cNvSpPr txBox="1"/>
          <p:nvPr/>
        </p:nvSpPr>
        <p:spPr>
          <a:xfrm>
            <a:off x="1905000" y="49530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66670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2164F9-83B0-43BD-823C-BC2FCADFC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8077200" cy="4480560"/>
          </a:xfrm>
        </p:spPr>
        <p:txBody>
          <a:bodyPr/>
          <a:lstStyle/>
          <a:p>
            <a:r>
              <a:rPr lang="en-US" sz="2000" dirty="0"/>
              <a:t>Enhance channel access protection for TWT SP</a:t>
            </a:r>
          </a:p>
          <a:p>
            <a:r>
              <a:rPr lang="en-US" sz="2000" dirty="0"/>
              <a:t>Extend the concept of protected individual TWT to Broadcast TWT</a:t>
            </a:r>
          </a:p>
          <a:p>
            <a:r>
              <a:rPr lang="en-US" sz="2000" dirty="0"/>
              <a:t>Extend the usage of Broadcast TWT signaling for protected SPs</a:t>
            </a:r>
          </a:p>
          <a:p>
            <a:r>
              <a:rPr lang="en-US" sz="2000" dirty="0"/>
              <a:t>Extend the usage of TWT for low latency peer-to-peer communication</a:t>
            </a:r>
          </a:p>
          <a:p>
            <a:r>
              <a:rPr lang="en-US" sz="2000" dirty="0"/>
              <a:t>Define support of limiting a protected TWT flow to TID(s)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A06F8A-DCA1-423E-8A0D-4D1C83D65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Highlight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57DDE-6490-45AB-AF6F-FD9BC91CA9C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5DC848-2188-48C7-B2A1-CA8EBC5CDA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9B9CBA-94CA-46EF-9DB9-2B9F4A8C38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859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9AAF84-2A2B-4D4C-9DA1-30A662D3C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3798"/>
            <a:ext cx="8077200" cy="5264162"/>
          </a:xfrm>
        </p:spPr>
        <p:txBody>
          <a:bodyPr/>
          <a:lstStyle/>
          <a:p>
            <a:r>
              <a:rPr lang="en-US" dirty="0"/>
              <a:t>Existing Protected TWT: TXOPs within TWT SPs shall be initiated with a NAV protection mechanism, such as (MU) RTS/CTS, or CTS-to-self frame. Under this rule:</a:t>
            </a:r>
          </a:p>
          <a:p>
            <a:pPr lvl="1"/>
            <a:r>
              <a:rPr lang="en-US" dirty="0"/>
              <a:t>SP start time may vary if previous transmission didn’t finish</a:t>
            </a:r>
          </a:p>
          <a:p>
            <a:pPr lvl="2"/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resulting in unpredictability in delay and increased jitter</a:t>
            </a:r>
          </a:p>
          <a:p>
            <a:r>
              <a:rPr lang="en-US" dirty="0">
                <a:solidFill>
                  <a:schemeClr val="tx1"/>
                </a:solidFill>
              </a:rPr>
              <a:t>Propose additional rule: TXOP shall stop before a protected TWT SP starts</a:t>
            </a:r>
          </a:p>
          <a:p>
            <a:pPr lvl="1"/>
            <a:r>
              <a:rPr lang="en-US" dirty="0"/>
              <a:t>Provide a more predictable latency performance: reduce jitter</a:t>
            </a:r>
          </a:p>
          <a:p>
            <a:pPr lvl="1"/>
            <a:r>
              <a:rPr lang="en-US" dirty="0"/>
              <a:t>Reduce wake-up time: additional power saving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Restricted TWT: term used in this presentation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4DE380-002C-4B9E-95C2-5646AC748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4360"/>
            <a:ext cx="7909560" cy="633718"/>
          </a:xfrm>
        </p:spPr>
        <p:txBody>
          <a:bodyPr/>
          <a:lstStyle/>
          <a:p>
            <a:r>
              <a:rPr lang="en-US" dirty="0"/>
              <a:t>Restricted TWT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1223B7-D460-49EC-8469-C00363957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D639C-6726-46C1-96D2-910CA138A6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E87F1-9372-4F14-8873-88A57E1DDA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7F7C1-C53B-4E26-9EC3-9ADC32CE97B6}"/>
              </a:ext>
            </a:extLst>
          </p:cNvPr>
          <p:cNvSpPr txBox="1"/>
          <p:nvPr/>
        </p:nvSpPr>
        <p:spPr>
          <a:xfrm>
            <a:off x="1524000" y="44196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825" y="40386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415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E517A4-CE53-40ED-8E74-25FD1CDB1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090160"/>
          </a:xfrm>
        </p:spPr>
        <p:txBody>
          <a:bodyPr/>
          <a:lstStyle/>
          <a:p>
            <a:r>
              <a:rPr lang="en-US" sz="2000" dirty="0"/>
              <a:t>802.11ax D7.0 has defined:</a:t>
            </a:r>
          </a:p>
          <a:p>
            <a:pPr lvl="1"/>
            <a:r>
              <a:rPr lang="en-US" sz="1800" dirty="0"/>
              <a:t>Individual TWT: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marL="342900" lvl="1" indent="0">
              <a:buNone/>
            </a:pPr>
            <a:endParaRPr lang="en-US" sz="1800" b="1" dirty="0"/>
          </a:p>
          <a:p>
            <a:pPr lvl="1"/>
            <a:r>
              <a:rPr lang="en-US" sz="1800" dirty="0"/>
              <a:t>Broadcast TWT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dirty="0">
                <a:solidFill>
                  <a:schemeClr val="tx1"/>
                </a:solidFill>
              </a:rPr>
              <a:t>Propose: change bit-15 of the Request Type field to be &lt;Restricted TWT&gt;, to indicate Restricted TWT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215F577-01BD-4156-80FD-1E54E3D2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TWT Protection Field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B028D-E63D-497D-AD01-692CD0723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5B546-42A2-4D47-9825-BFF005136FC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99B00A-5B4B-4ED3-8A8A-30671CAA587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E07A843-BBC8-4547-905F-F614C257E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6471" y="2128641"/>
            <a:ext cx="5376329" cy="12611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D4BBA4-44B4-49F2-8103-0142C0CDD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3941632"/>
            <a:ext cx="5638800" cy="121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4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D00B4FF-F689-4CDA-911B-4F6189C4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937760"/>
          </a:xfrm>
        </p:spPr>
        <p:txBody>
          <a:bodyPr/>
          <a:lstStyle/>
          <a:p>
            <a:r>
              <a:rPr lang="en-US" sz="2000" dirty="0"/>
              <a:t>Existing TWT sessions only allows AP/STA and TDLS pairs to participate</a:t>
            </a:r>
          </a:p>
          <a:p>
            <a:r>
              <a:rPr lang="en-US" sz="2000" dirty="0"/>
              <a:t>Some examples of peer-to-peer links:</a:t>
            </a:r>
          </a:p>
          <a:p>
            <a:pPr lvl="1"/>
            <a:r>
              <a:rPr lang="en-US" sz="1800" dirty="0"/>
              <a:t>TDLS: either non-AP STA can request TWT membership for their latency sensitive traffic, and follow corresponding channel access rules</a:t>
            </a:r>
          </a:p>
          <a:p>
            <a:pPr lvl="1"/>
            <a:r>
              <a:rPr lang="en-US" sz="1800" dirty="0"/>
              <a:t>Tethered link using P2P (GO/GC): GO as non-AP STA associated with the AP, and request TWT membership for the latency sensitive traffic carried over the p2p link</a:t>
            </a:r>
          </a:p>
          <a:p>
            <a:pPr lvl="1"/>
            <a:r>
              <a:rPr lang="en-US" sz="1800" dirty="0"/>
              <a:t>Tethered link using </a:t>
            </a:r>
            <a:r>
              <a:rPr lang="en-US" sz="1800" dirty="0" err="1"/>
              <a:t>SoftAP</a:t>
            </a:r>
            <a:r>
              <a:rPr lang="en-US" sz="1800" dirty="0"/>
              <a:t>: similar to above</a:t>
            </a:r>
          </a:p>
          <a:p>
            <a:pPr>
              <a:spcBef>
                <a:spcPts val="1050"/>
              </a:spcBef>
            </a:pPr>
            <a:r>
              <a:rPr lang="en-US" sz="2000" dirty="0"/>
              <a:t>Propose: extend restricted TWT for peer-to-peer STAs to participate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20BBD4E-4964-4682-9C19-920F64018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of Peer-to-Peer Communication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E6C3E-9A78-4A05-BF64-DCBA40E841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5724CB-E90A-41D2-B3B3-CC2C3D0323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2D1A-F3A8-4C5C-928B-9BB3978B839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310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27179</TotalTime>
  <Words>2175</Words>
  <Application>Microsoft Macintosh PowerPoint</Application>
  <PresentationFormat>On-screen Show (4:3)</PresentationFormat>
  <Paragraphs>312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Times New Roman</vt:lpstr>
      <vt:lpstr>TimesNewRomanPSMT</vt:lpstr>
      <vt:lpstr>Wingdings</vt:lpstr>
      <vt:lpstr>ieee</vt:lpstr>
      <vt:lpstr>Protected TWT Enhancement for Latency Sensitive Traffic</vt:lpstr>
      <vt:lpstr>Abstract</vt:lpstr>
      <vt:lpstr>Background</vt:lpstr>
      <vt:lpstr>TWT Revisit</vt:lpstr>
      <vt:lpstr>Re-Cap: Latency Sensitive Traffic Characteristics</vt:lpstr>
      <vt:lpstr>Proposal Highlight</vt:lpstr>
      <vt:lpstr>Restricted TWT</vt:lpstr>
      <vt:lpstr>TWT Protection Field</vt:lpstr>
      <vt:lpstr>Support of Peer-to-Peer Communication</vt:lpstr>
      <vt:lpstr>What Else is Needed?</vt:lpstr>
      <vt:lpstr>Summary</vt:lpstr>
      <vt:lpstr>SP #1</vt:lpstr>
      <vt:lpstr>SP #2</vt:lpstr>
      <vt:lpstr>Usage of Quiet Element</vt:lpstr>
      <vt:lpstr>SP #1A</vt:lpstr>
      <vt:lpstr>SP #3</vt:lpstr>
      <vt:lpstr>SP #4</vt:lpstr>
      <vt:lpstr>SP #5</vt:lpstr>
      <vt:lpstr>SP #6</vt:lpstr>
      <vt:lpstr>SP #7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3739</cp:revision>
  <cp:lastPrinted>1998-02-10T13:28:06Z</cp:lastPrinted>
  <dcterms:created xsi:type="dcterms:W3CDTF">2007-05-21T21:00:37Z</dcterms:created>
  <dcterms:modified xsi:type="dcterms:W3CDTF">2020-12-09T17:47:36Z</dcterms:modified>
  <cp:category>Submission</cp:category>
</cp:coreProperties>
</file>