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20"/>
  </p:notesMasterIdLst>
  <p:handoutMasterIdLst>
    <p:handoutMasterId r:id="rId21"/>
  </p:handoutMasterIdLst>
  <p:sldIdLst>
    <p:sldId id="269" r:id="rId2"/>
    <p:sldId id="778" r:id="rId3"/>
    <p:sldId id="779" r:id="rId4"/>
    <p:sldId id="780" r:id="rId5"/>
    <p:sldId id="783" r:id="rId6"/>
    <p:sldId id="784" r:id="rId7"/>
    <p:sldId id="1081" r:id="rId8"/>
    <p:sldId id="781" r:id="rId9"/>
    <p:sldId id="789" r:id="rId10"/>
    <p:sldId id="1092" r:id="rId11"/>
    <p:sldId id="1094" r:id="rId12"/>
    <p:sldId id="1086" r:id="rId13"/>
    <p:sldId id="1095" r:id="rId14"/>
    <p:sldId id="1087" r:id="rId15"/>
    <p:sldId id="819" r:id="rId16"/>
    <p:sldId id="1090" r:id="rId17"/>
    <p:sldId id="1093" r:id="rId18"/>
    <p:sldId id="821" r:id="rId19"/>
  </p:sldIdLst>
  <p:sldSz cx="9144000" cy="6858000" type="screen4x3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wen Chu" initials="LC" lastIdx="1" clrIdx="0"/>
  <p:cmAuthor id="2" name="Payam Torab" initials="PT" lastIdx="3" clrIdx="1"/>
  <p:cmAuthor id="3" name="Duncan Ho" initials="DH" lastIdx="4" clrIdx="2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  <p:cmAuthor id="4" name="Chunyu Hu" initials="CH" lastIdx="2" clrIdx="3">
    <p:extLst>
      <p:ext uri="{19B8F6BF-5375-455C-9EA6-DF929625EA0E}">
        <p15:presenceInfo xmlns:p15="http://schemas.microsoft.com/office/powerpoint/2012/main" userId="29eb7801c1b917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00"/>
    <a:srgbClr val="FF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91" autoAdjust="0"/>
    <p:restoredTop sz="96344" autoAdjust="0"/>
  </p:normalViewPr>
  <p:slideViewPr>
    <p:cSldViewPr>
      <p:cViewPr varScale="1">
        <p:scale>
          <a:sx n="121" d="100"/>
          <a:sy n="121" d="100"/>
        </p:scale>
        <p:origin x="100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3156" y="6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8092A520-4F1D-4F89-8AF9-8C4529E89EC8}" type="datetime1">
              <a:rPr lang="en-US" smtClean="0"/>
              <a:t>9/23/2020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C031767-D285-4332-B5E1-514F7BF7E2C1}" type="datetime1">
              <a:rPr lang="en-US" smtClean="0"/>
              <a:t>9/23/2020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8E0D2D2B-7445-43A5-B7EB-8B4F1D3BDC97}" type="datetime1">
              <a:rPr lang="en-US" smtClean="0"/>
              <a:t>9/23/2020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TimesNewRomanPSMT"/>
              </a:rPr>
              <a:t>Individual TWT can be set up between STAs / TDLS case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Bcast TWT has to be between AP/STAs per 11ax</a:t>
            </a:r>
          </a:p>
          <a:p>
            <a:pPr algn="l"/>
            <a:endParaRPr lang="en-US" sz="1800" b="0" i="0" u="none" strike="noStrike" baseline="0" dirty="0">
              <a:latin typeface="TimesNewRomanPSMT"/>
            </a:endParaRP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26.8.2 Individual TWT agreements</a:t>
            </a:r>
          </a:p>
          <a:p>
            <a:pPr algn="l"/>
            <a:endParaRPr lang="en-US" sz="1800" b="0" i="0" u="none" strike="noStrike" baseline="0" dirty="0">
              <a:latin typeface="TimesNewRomanPSMT"/>
            </a:endParaRP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— May set the TWT Protection field to 1 to indicate that TXOPs within the TWT SPs shall be initiated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with a NAV protection mechanism, such as (MU) RTS/CTS, or CTS-to-self frame; otherwise it shall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set it to 0.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— An HE STA shall not use the RAW mechanism for protection of TWT SPs.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BCD5BFD-1E66-4CAF-B6A0-B57D574FABF8}" type="datetime1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25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4D31193-56AC-43B1-8B6B-1E64D724BF32}" type="datetime1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44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/>
              <a:t>cts-2-self</a:t>
            </a:r>
          </a:p>
          <a:p>
            <a:pPr marL="228600" indent="-228600">
              <a:buAutoNum type="arabicParenR"/>
            </a:pPr>
            <a:r>
              <a:rPr lang="en-US" dirty="0"/>
              <a:t>Trigger</a:t>
            </a:r>
          </a:p>
          <a:p>
            <a:pPr marL="228600" indent="-228600">
              <a:buAutoNum type="arabicParenR"/>
            </a:pPr>
            <a:r>
              <a:rPr lang="en-US" dirty="0"/>
              <a:t>Let other STA(s) to </a:t>
            </a:r>
            <a:r>
              <a:rPr lang="en-US" dirty="0" err="1"/>
              <a:t>tx</a:t>
            </a:r>
            <a:r>
              <a:rPr lang="en-US" dirty="0"/>
              <a:t> on themselves. We can avoid that.</a:t>
            </a:r>
          </a:p>
          <a:p>
            <a:pPr marL="228600" indent="-228600">
              <a:buAutoNum type="arabicParenR"/>
            </a:pPr>
            <a:r>
              <a:rPr lang="en-US" dirty="0"/>
              <a:t>P2p: </a:t>
            </a:r>
            <a:r>
              <a:rPr lang="en-US" dirty="0" err="1"/>
              <a:t>softAP</a:t>
            </a:r>
            <a:r>
              <a:rPr lang="en-US" dirty="0"/>
              <a:t> / GO they send trigger.</a:t>
            </a:r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8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222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77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8830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 #1, 2 , 8 and 9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025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TBD / minimum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36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BCF1BB2-C288-8E40-BC88-8F74C5696B21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51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 i="0"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B3B72B-49CF-A740-AE67-2D338BB4AB4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989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35AE86-D5F8-EE46-B530-04607947765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93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508759"/>
            <a:ext cx="3808413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508759"/>
            <a:ext cx="3810000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1EFA9E1-901F-8A4F-AE2F-8206E0469E86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99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BB3C93B-1A5E-684D-A603-0432B37D9A2A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DFF71C7E-BB34-1E41-982C-63CEF188F5CC}"/>
              </a:ext>
            </a:extLst>
          </p:cNvPr>
          <p:cNvSpPr>
            <a:spLocks noGrp="1" noChangeArrowheads="1"/>
          </p:cNvSpPr>
          <p:nvPr>
            <p:ph type="sldNum" idx="1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B8D9AA-495D-0443-9F90-F1BD7FAA3FE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7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9DA8455-179A-3E4C-B4A8-A2DA81D15D8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0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90FEB86-2D24-A44F-971D-5B32DFFDD2E0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0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CF99466-7356-0C41-9339-0A465D438646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9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A8B3328-45B1-7440-A84F-0771E024450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85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94360"/>
            <a:ext cx="790956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829300" y="365760"/>
            <a:ext cx="27432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909560" cy="4937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797" y="594360"/>
            <a:ext cx="790956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84213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537960"/>
            <a:ext cx="78867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30722E2-09F1-A440-9C67-1062A586F7ED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89F20AF-BCB3-D24B-B0BA-4D3884E11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960" y="320040"/>
            <a:ext cx="2057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noAutofit/>
          </a:bodyPr>
          <a:lstStyle/>
          <a:p>
            <a: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350" b="1" dirty="0">
                <a:solidFill>
                  <a:srgbClr val="000000"/>
                </a:solidFill>
              </a:rPr>
              <a:t>IEEE 802.11-20/1046r5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4674C1EC-8F9C-3147-B768-BF181B2A0708}"/>
              </a:ext>
            </a:extLst>
          </p:cNvPr>
          <p:cNvSpPr>
            <a:spLocks noGrp="1" noChangeArrowheads="1"/>
          </p:cNvSpPr>
          <p:nvPr>
            <p:ph type="sldNum" idx="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060FBA31-6A64-BB49-9D04-A82D543415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643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600075" indent="-257175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Courier New" charset="0"/>
        <a:buChar char="o"/>
        <a:defRPr sz="1600">
          <a:solidFill>
            <a:srgbClr val="000000"/>
          </a:solidFill>
          <a:latin typeface="+mn-lt"/>
          <a:ea typeface="+mn-ea"/>
        </a:defRPr>
      </a:lvl2pPr>
      <a:lvl3pPr marL="900113" indent="-214313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400">
          <a:solidFill>
            <a:srgbClr val="000000"/>
          </a:solidFill>
          <a:latin typeface="+mn-lt"/>
          <a:ea typeface="+mn-ea"/>
        </a:defRPr>
      </a:lvl3pPr>
      <a:lvl4pPr marL="1243013" indent="-214313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Wingdings" charset="2"/>
        <a:buChar char="§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dave.cavalcanti@intel.com" TargetMode="External"/><Relationship Id="rId3" Type="http://schemas.openxmlformats.org/officeDocument/2006/relationships/hyperlink" Target="mailto:chunyuhu@fb.com" TargetMode="External"/><Relationship Id="rId7" Type="http://schemas.openxmlformats.org/officeDocument/2006/relationships/hyperlink" Target="mailto:laurent.cariou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ho@qti.qualcomm.com" TargetMode="External"/><Relationship Id="rId5" Type="http://schemas.openxmlformats.org/officeDocument/2006/relationships/hyperlink" Target="mailto:gcherian@qti.qualcomm.com" TargetMode="External"/><Relationship Id="rId10" Type="http://schemas.openxmlformats.org/officeDocument/2006/relationships/hyperlink" Target="mailto:george.Kondylis@broadcom.com" TargetMode="External"/><Relationship Id="rId4" Type="http://schemas.openxmlformats.org/officeDocument/2006/relationships/hyperlink" Target="mailto:torab@ieee.org" TargetMode="External"/><Relationship Id="rId9" Type="http://schemas.openxmlformats.org/officeDocument/2006/relationships/hyperlink" Target="mailto:zhou.lan@broadcom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2020-07-29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dirty="0"/>
              <a:t>Protected TWT Enhancement</a:t>
            </a:r>
            <a:br>
              <a:rPr lang="en-GB" dirty="0"/>
            </a:br>
            <a:r>
              <a:rPr lang="en-GB" dirty="0"/>
              <a:t>for Latency Sensitive Traffic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>
          <a:xfrm>
            <a:off x="696912" y="332601"/>
            <a:ext cx="128428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August 2020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4E1A0C1-411E-0348-8C0C-50807DC70EC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</p:spPr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553EBBC-B6A1-44FF-937F-284DD69AC6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21288"/>
              </p:ext>
            </p:extLst>
          </p:nvPr>
        </p:nvGraphicFramePr>
        <p:xfrm>
          <a:off x="826257" y="2627890"/>
          <a:ext cx="8012943" cy="2731302"/>
        </p:xfrm>
        <a:graphic>
          <a:graphicData uri="http://schemas.openxmlformats.org/drawingml/2006/table">
            <a:tbl>
              <a:tblPr/>
              <a:tblGrid>
                <a:gridCol w="18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4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78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873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Chunyu Hu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Facebook Inc.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1 Hacker way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Menlo Park, CA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  <a:hlinkClick r:id="rId3"/>
                        </a:rPr>
                        <a:t>chunyuhu@fb.com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Payam Torab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  <a:hlinkClick r:id="rId4"/>
                        </a:rPr>
                        <a:t>torab@ieee.org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9424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George Cherian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Qualcomm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5665 Morehouse Dr, San Diego CA 92131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5"/>
                        </a:rPr>
                        <a:t>gcherian@qti.qualcomm.com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757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Duncan Ho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6"/>
                        </a:rPr>
                        <a:t>dho@qti.qualcomm.com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871747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Laurent Cariou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Intel Corp.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2111 NE 25</a:t>
                      </a:r>
                      <a:r>
                        <a:rPr lang="en-US" sz="1400" baseline="30000" dirty="0">
                          <a:effectLst/>
                          <a:latin typeface="Times New Roman"/>
                          <a:ea typeface="Times New Roman"/>
                        </a:rPr>
                        <a:t>th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Ave, Hillsboro, OR 97124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7"/>
                        </a:rPr>
                        <a:t>laurent.cariou@intel.com</a:t>
                      </a: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620313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Dave Cavalcanti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dave.cavalcanti@intel.com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704636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Zhou Lan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Broadcom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250 Innovation Dr.,</a:t>
                      </a:r>
                      <a:b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San Jose, CA 95034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9"/>
                        </a:rPr>
                        <a:t>zhou.lan@broadcom.com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15236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George Kondylis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10"/>
                        </a:rPr>
                        <a:t>george.kondylis@broadcom.com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145355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9AAF84-2A2B-4D4C-9DA1-30A662D3C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3657600"/>
          </a:xfrm>
        </p:spPr>
        <p:txBody>
          <a:bodyPr/>
          <a:lstStyle/>
          <a:p>
            <a:r>
              <a:rPr lang="en-US" sz="2000" dirty="0"/>
              <a:t>A STA needs to learn the restricted broadcast TWT sessions</a:t>
            </a:r>
          </a:p>
          <a:p>
            <a:pPr lvl="1"/>
            <a:r>
              <a:rPr lang="en-US" sz="1800" dirty="0"/>
              <a:t>=&gt; The AP shall include sufficient info of these TWT sessions in the Beacon/Probe Response</a:t>
            </a:r>
          </a:p>
          <a:p>
            <a:r>
              <a:rPr lang="en-US" sz="2000" dirty="0"/>
              <a:t>A STA provides its own traffic information and minimum QoS requirement for the TWT setup</a:t>
            </a:r>
          </a:p>
          <a:p>
            <a:pPr lvl="1"/>
            <a:r>
              <a:rPr lang="en-US" sz="1800" dirty="0"/>
              <a:t>=&gt; This allows the AP to perform resource allocation and admission control (accept/reject/suggest the request) and update its scheduling</a:t>
            </a:r>
          </a:p>
          <a:p>
            <a:r>
              <a:rPr lang="en-US" sz="2000" dirty="0"/>
              <a:t>To avoid abuse by the STAs, the AP can announce policies, which</a:t>
            </a:r>
          </a:p>
          <a:p>
            <a:pPr lvl="1"/>
            <a:r>
              <a:rPr lang="en-US" sz="1800" dirty="0"/>
              <a:t>Limits the type of traffic that it can accept for the restricted TWT sessions, and/or</a:t>
            </a:r>
          </a:p>
          <a:p>
            <a:pPr lvl="1"/>
            <a:r>
              <a:rPr lang="en-US" sz="1800" dirty="0"/>
              <a:t>Limits the amount of time allocated to each and total restricted TWT sessions.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4DE380-002C-4B9E-95C2-5646AC748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33718"/>
          </a:xfrm>
        </p:spPr>
        <p:txBody>
          <a:bodyPr/>
          <a:lstStyle/>
          <a:p>
            <a:r>
              <a:rPr lang="en-US" dirty="0"/>
              <a:t>What Else is Needed?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223B7-D460-49EC-8469-C00363957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2D639C-6726-46C1-96D2-910CA138A6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E87F1-9372-4F14-8873-88A57E1DDA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854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E3F7EE-C5D9-495E-99E3-62E0278A9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Introduced restricted TWT SPs with the following mechanisms where we:</a:t>
            </a:r>
          </a:p>
          <a:p>
            <a:pPr lvl="1"/>
            <a:r>
              <a:rPr lang="en-US" dirty="0"/>
              <a:t>Enhance the channel access for restricted TWT SPs</a:t>
            </a:r>
          </a:p>
          <a:p>
            <a:pPr lvl="1"/>
            <a:r>
              <a:rPr lang="en-US" dirty="0"/>
              <a:t>Extend the use of Broadcast TWT signaling</a:t>
            </a:r>
          </a:p>
          <a:p>
            <a:pPr lvl="1"/>
            <a:r>
              <a:rPr lang="en-US" dirty="0"/>
              <a:t>Extend the usage of such TWT SPs for low latency peer-to-peer communications</a:t>
            </a:r>
          </a:p>
          <a:p>
            <a:pPr lvl="1"/>
            <a:r>
              <a:rPr lang="en-US" dirty="0"/>
              <a:t>Introduce support of limiting a restricted TWT flow to TIDs</a:t>
            </a:r>
          </a:p>
          <a:p>
            <a:r>
              <a:rPr lang="en-US"/>
              <a:t>Discussed possible ways for AP to constrain the use of protected channel access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1AD4E61-DD2E-42A9-AB49-05D6BC315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A13CE6-5251-4FA8-8923-572E0C240B1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23E092-096C-4F29-A277-EFDA49B769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D6289A-7E9A-4B66-A253-0660BB00394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818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05A452F-9587-7043-8F9A-FC7F20107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9377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agree to add to the TGbe SFD (in R1), a mode where an AP may announce restricted TWT session(s) such that: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Any EHT STA associated to the AP shall end its TXOP before the start of the restricted SP(s)</a:t>
            </a:r>
            <a:endParaRPr lang="en-US" sz="1800" dirty="0">
              <a:highlight>
                <a:srgbClr val="FFFF00"/>
              </a:highlight>
            </a:endParaRPr>
          </a:p>
          <a:p>
            <a:pPr lvl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i="1" dirty="0"/>
              <a:t>Note-1: the “restricted TWT” name is TBD.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i="1" dirty="0"/>
              <a:t>Note-2: such restricted TWT SPs are intended to provide more predictable latency performance for latency sensitive traffic.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B5AA261-37F2-3245-A0C0-2E2FA0B88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7C7416-3D84-C04B-8214-F9F7621AE17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3A7CF1-C81B-504E-9F02-FAB6904EAB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0813A9-3E1C-474D-B09B-EDDDA9F6617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802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70C5CDE-E4B1-DA40-BE8F-E54350817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mode can be defined as a capability and in addition, AP can announce when it requires non-AP STAs to support this capability. For example,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Define a capability: Restricted TWT Support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 EHT as well as extended MAC capability so both EHT and legacy STA can choose to support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AP announces this capability to facilitate non-AP STA for choosing desired BSS/link selection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Non-AP STA announces this capability for AP to determine BSS/link admission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Define a field in AP’s operation parameter: Restricted TWT Support Required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This field, in MLO context, is per link operation parameter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When this field is set to 1, non-AP STAs will be required to have its Restricted TWT Support set to 1 in order to operate on this link/BSS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AP can set this field to be 1 on per link basis.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E.g. an AP supports three links: 2.4/5/6GHz, it can select the 6G link to be Restricted TWT Support Required = 1.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For another example, an AP supports three links: 2.4G/5G low/5G upper: AP can select one of the 5G links to be Restricted TWT Support Required = 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summary, the support of this mode can be made conditional mandatory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EHT STAs shall have the “Restricted TWT Support” capability field set to 1.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B028F03-3123-D645-8450-7B82225E1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on Requirement of Support (SP1)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D6A44C-638B-5F4F-8027-CA3FFE040DC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F10106-7273-0E48-9D31-4BDF426520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30CE6F-860D-7047-9CAD-E6409815552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201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D4BBCF-7B64-3946-8C45-FBD2A13A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R1):</a:t>
            </a:r>
          </a:p>
          <a:p>
            <a:pPr lvl="1"/>
            <a:r>
              <a:rPr lang="en-US" sz="2000" dirty="0"/>
              <a:t>An AP may announce restricted TWT session(s) that are for peer-to-peer STAs.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B9C73-EF3A-F645-AA03-A41AA9EE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517B6-E3CF-9849-99DB-6BB0DB877F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322A4E-A43D-2F49-83F5-751204630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421F33-B15F-4F46-8162-8838B74BB3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072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428202-A162-4940-A08F-8E25B3171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3776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Do you agree that the TGbe SFD shall add (in R1):</a:t>
            </a:r>
          </a:p>
          <a:p>
            <a:pPr lvl="1"/>
            <a:r>
              <a:rPr lang="en-US" sz="2000" dirty="0"/>
              <a:t>Extend the per STA TWT setup procedure to allow limiting the usage of a restricted TWT session to indicated TID(s)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850E50-2B09-416F-9A38-71DAD9E2C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  <a:endParaRPr lang="en-US" strike="sngStrik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361C2F-F2A1-47CE-B035-BA29D13D6F6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C0EA0-4F01-432E-B6D7-C05C0FF631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C7A74A-8DB8-4CCC-807D-8ABEDEA0277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480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D4BBCF-7B64-3946-8C45-FBD2A13A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R1):</a:t>
            </a:r>
          </a:p>
          <a:p>
            <a:pPr lvl="1"/>
            <a:r>
              <a:rPr lang="en-US" sz="2000" dirty="0"/>
              <a:t>Define a signaling mechanism for an AP to announce a QoS management policy for admitting a STA into a restricted TWT session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B9C73-EF3A-F645-AA03-A41AA9EE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517B6-E3CF-9849-99DB-6BB0DB877F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322A4E-A43D-2F49-83F5-751204630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421F33-B15F-4F46-8162-8838B74BB3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7044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9A7425-33C2-4215-ACE9-568AA4781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600"/>
              </a:spcAft>
              <a:defRPr/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 the following:</a:t>
            </a:r>
          </a:p>
          <a:p>
            <a:pPr lvl="1">
              <a:defRPr/>
            </a:pPr>
            <a:r>
              <a:rPr lang="en-US" sz="2000" dirty="0">
                <a:latin typeface="Times New Roman"/>
                <a:ea typeface="MS Gothic"/>
              </a:rPr>
              <a:t>Define a signaling mechanism for a STA to convey its traffic information and QoS requirements (e.g., </a:t>
            </a:r>
            <a:r>
              <a:rPr lang="en-US" sz="2000" dirty="0"/>
              <a:t>latency delay tolerance, </a:t>
            </a:r>
            <a:r>
              <a:rPr lang="en-US" sz="2000" dirty="0">
                <a:latin typeface="Times New Roman"/>
                <a:ea typeface="MS Gothic"/>
              </a:rPr>
              <a:t>throughput needs, periodicity, offset, etc.) when or before requesting a restricted TWT session</a:t>
            </a: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6033003-DD05-4FF2-903E-BE9A36238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9BFEB4-D3EA-4FED-BE1E-A70A5B1212F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D24CB4-9761-4C00-9899-B450246DD5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F8CB3E-4633-45E7-B7AD-D636842F7F0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5372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73040B-D524-45B7-B82A-E016EAF76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Do you agree that the TGbe SFD shall include (in R1) the support of restricted TWT in Broadcast TWT as described below:</a:t>
            </a:r>
          </a:p>
          <a:p>
            <a:pPr lvl="1"/>
            <a:r>
              <a:rPr lang="en-US" sz="2000" dirty="0"/>
              <a:t>Change the Reserved bit in Figure 9-688a as in 802.11ax D7.0 to Restricted TWT</a:t>
            </a:r>
          </a:p>
          <a:p>
            <a:pPr lvl="2"/>
            <a:r>
              <a:rPr lang="en-US" sz="1800" dirty="0"/>
              <a:t>Field name TBD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4070975-9298-4107-A258-5E98D2848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#6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B2C9F2-E565-4916-AAF2-3C5478DA079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9ABC73-5AED-46FA-B099-28578ACCF3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0DDBE2F-EF87-4B0C-8551-8B60E111711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2EC2035-BEB5-4792-9486-AF08F7A62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513" y="4020312"/>
            <a:ext cx="630555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911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D564AA-1BDD-484A-8FB5-16A5AFC2A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Discuss a solution in R1 timeline based on TWT to provide latency sensitive traffic more predictable latency performance</a:t>
            </a:r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DCF611-A6AC-174C-830A-DE5BD870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074D-D0C0-6F4D-99BC-E66FC246E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033F6-69C5-C040-91AA-F1EBCC116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03CCD-5AC5-504E-AC1A-66C5EA4A3F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262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1EF0C7-B44F-4C5E-B0DD-306F13976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909560" cy="2216617"/>
          </a:xfrm>
        </p:spPr>
        <p:txBody>
          <a:bodyPr/>
          <a:lstStyle/>
          <a:p>
            <a:r>
              <a:rPr lang="en-US" dirty="0"/>
              <a:t>11-20/1045 proposed a general channel access that provides a more predictable latency performance to latency sensitive traffic</a:t>
            </a:r>
          </a:p>
          <a:p>
            <a:pPr lvl="1"/>
            <a:r>
              <a:rPr lang="en-US" dirty="0"/>
              <a:t>Can work with TWT/U-APSD for power saving gain</a:t>
            </a:r>
          </a:p>
          <a:p>
            <a:r>
              <a:rPr lang="en-US" dirty="0"/>
              <a:t>This contribution discusses an approach in R1 timeline based on TWT</a:t>
            </a:r>
          </a:p>
          <a:p>
            <a:pPr lvl="1"/>
            <a:r>
              <a:rPr lang="en-US" dirty="0"/>
              <a:t>Intending to leveraging existing support to meet timeline</a:t>
            </a:r>
          </a:p>
          <a:p>
            <a:pPr lvl="1"/>
            <a:r>
              <a:rPr lang="en-US" dirty="0"/>
              <a:t>Trade off with some flexibility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94E54D-03BB-42EF-BFED-88A47CB3F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5AD8CF8-4D91-46DB-813B-3962C2089063}"/>
              </a:ext>
            </a:extLst>
          </p:cNvPr>
          <p:cNvGrpSpPr/>
          <p:nvPr/>
        </p:nvGrpSpPr>
        <p:grpSpPr>
          <a:xfrm>
            <a:off x="625997" y="4163821"/>
            <a:ext cx="3267855" cy="1543987"/>
            <a:chOff x="4343400" y="3539442"/>
            <a:chExt cx="3267855" cy="154398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CD457A4-F7EC-440F-AA3A-CE5F0CB2C0FF}"/>
                </a:ext>
              </a:extLst>
            </p:cNvPr>
            <p:cNvSpPr/>
            <p:nvPr/>
          </p:nvSpPr>
          <p:spPr>
            <a:xfrm>
              <a:off x="4438962" y="4658632"/>
              <a:ext cx="3041125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Time Slot structure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489E11E-F2BD-4FB0-B114-F1972419CBD2}"/>
                </a:ext>
              </a:extLst>
            </p:cNvPr>
            <p:cNvSpPr/>
            <p:nvPr/>
          </p:nvSpPr>
          <p:spPr>
            <a:xfrm>
              <a:off x="4438962" y="4121168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pEDCA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459D303-CEEE-4D6B-AC79-9CCECCE82A6B}"/>
                </a:ext>
              </a:extLst>
            </p:cNvPr>
            <p:cNvSpPr/>
            <p:nvPr/>
          </p:nvSpPr>
          <p:spPr>
            <a:xfrm>
              <a:off x="6118485" y="4105087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TWT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2F1958B-E7EF-4A74-9DD0-395B3C59324B}"/>
                </a:ext>
              </a:extLst>
            </p:cNvPr>
            <p:cNvCxnSpPr/>
            <p:nvPr/>
          </p:nvCxnSpPr>
          <p:spPr>
            <a:xfrm>
              <a:off x="5585710" y="4405981"/>
              <a:ext cx="0" cy="252651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418F1CD-72D2-480C-A933-806A56010AFD}"/>
                </a:ext>
              </a:extLst>
            </p:cNvPr>
            <p:cNvCxnSpPr/>
            <p:nvPr/>
          </p:nvCxnSpPr>
          <p:spPr>
            <a:xfrm>
              <a:off x="6240281" y="4397395"/>
              <a:ext cx="0" cy="252651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8DB0EB5-C497-4BDC-9990-436DFC4DE29F}"/>
                </a:ext>
              </a:extLst>
            </p:cNvPr>
            <p:cNvSpPr txBox="1"/>
            <p:nvPr/>
          </p:nvSpPr>
          <p:spPr>
            <a:xfrm>
              <a:off x="5830861" y="4059556"/>
              <a:ext cx="322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  <a:latin typeface="Calibri" panose="020F0502020204030204"/>
                </a:rPr>
                <a:t>+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EE69222-AC94-437F-8C49-33B38D7A31A9}"/>
                </a:ext>
              </a:extLst>
            </p:cNvPr>
            <p:cNvSpPr/>
            <p:nvPr/>
          </p:nvSpPr>
          <p:spPr>
            <a:xfrm>
              <a:off x="6118485" y="3643703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U-APSD </a:t>
              </a: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e.g.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C1FC144-F843-45AA-940A-61E1015C0B73}"/>
                </a:ext>
              </a:extLst>
            </p:cNvPr>
            <p:cNvSpPr txBox="1"/>
            <p:nvPr/>
          </p:nvSpPr>
          <p:spPr>
            <a:xfrm>
              <a:off x="5791200" y="3597609"/>
              <a:ext cx="322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  <a:latin typeface="Calibri" panose="020F0502020204030204"/>
                </a:rPr>
                <a:t>+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00E3C5A-5702-4614-A634-3353CFE3E951}"/>
                </a:ext>
              </a:extLst>
            </p:cNvPr>
            <p:cNvSpPr/>
            <p:nvPr/>
          </p:nvSpPr>
          <p:spPr>
            <a:xfrm>
              <a:off x="4343400" y="3539442"/>
              <a:ext cx="3267855" cy="1543987"/>
            </a:xfrm>
            <a:prstGeom prst="rect">
              <a:avLst/>
            </a:prstGeom>
            <a:noFill/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ABE8BD4-46BC-425F-BA97-C21E44681980}"/>
                </a:ext>
              </a:extLst>
            </p:cNvPr>
            <p:cNvSpPr txBox="1"/>
            <p:nvPr/>
          </p:nvSpPr>
          <p:spPr>
            <a:xfrm>
              <a:off x="4438962" y="3597609"/>
              <a:ext cx="1240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11-20/1045</a:t>
              </a: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73312E12-0DE0-4734-B50A-6B199B795E33}"/>
              </a:ext>
            </a:extLst>
          </p:cNvPr>
          <p:cNvSpPr/>
          <p:nvPr/>
        </p:nvSpPr>
        <p:spPr>
          <a:xfrm>
            <a:off x="5136162" y="4171013"/>
            <a:ext cx="3267855" cy="1543987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CF3B7CA-88D9-4F64-8F76-A4683C82EF0E}"/>
              </a:ext>
            </a:extLst>
          </p:cNvPr>
          <p:cNvSpPr txBox="1"/>
          <p:nvPr/>
        </p:nvSpPr>
        <p:spPr>
          <a:xfrm>
            <a:off x="5181600" y="416943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Proposing in R1: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804F550-0F63-49D7-9D53-06C9EB2BA3C0}"/>
              </a:ext>
            </a:extLst>
          </p:cNvPr>
          <p:cNvGrpSpPr/>
          <p:nvPr/>
        </p:nvGrpSpPr>
        <p:grpSpPr>
          <a:xfrm>
            <a:off x="5249524" y="4607265"/>
            <a:ext cx="3041130" cy="960559"/>
            <a:chOff x="5136162" y="5303081"/>
            <a:chExt cx="3041130" cy="96055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177A53C-9AFD-4112-B98C-F45B8AFA64E7}"/>
                </a:ext>
              </a:extLst>
            </p:cNvPr>
            <p:cNvSpPr/>
            <p:nvPr/>
          </p:nvSpPr>
          <p:spPr>
            <a:xfrm>
              <a:off x="5136162" y="5303081"/>
              <a:ext cx="3041130" cy="960559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Restricted TWT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630519A-5AD5-4617-A364-4DB730990EC9}"/>
                </a:ext>
              </a:extLst>
            </p:cNvPr>
            <p:cNvSpPr/>
            <p:nvPr/>
          </p:nvSpPr>
          <p:spPr>
            <a:xfrm>
              <a:off x="5243711" y="5970241"/>
              <a:ext cx="2826032" cy="1930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Channel access protection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3D94CE6-633C-4D7A-BBF5-2EDC8D327DE2}"/>
                </a:ext>
              </a:extLst>
            </p:cNvPr>
            <p:cNvSpPr/>
            <p:nvPr/>
          </p:nvSpPr>
          <p:spPr>
            <a:xfrm>
              <a:off x="5253626" y="5716920"/>
              <a:ext cx="2826032" cy="193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Signaling (advertising, req/resp etc.)</a:t>
              </a:r>
            </a:p>
          </p:txBody>
        </p:sp>
      </p:grp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CD38F114-08C6-4570-8ABE-5A8245F44282}"/>
              </a:ext>
            </a:extLst>
          </p:cNvPr>
          <p:cNvSpPr/>
          <p:nvPr/>
        </p:nvSpPr>
        <p:spPr bwMode="auto">
          <a:xfrm>
            <a:off x="4114800" y="4779038"/>
            <a:ext cx="838200" cy="3048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1720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BAFA52-069C-4B82-BB7C-F2094214E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458199" cy="478536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dirty="0"/>
              <a:t>TWT is a mechanism where a set of Service Periods (SPs) are defined and shared between AP and non-AP STAs to reduce medium contention and improve the power efficiency of STAs.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r>
              <a:rPr lang="en-US" dirty="0"/>
              <a:t>TWT provides a periodic operation (implicit TWT) suiting periodic traffic</a:t>
            </a:r>
          </a:p>
          <a:p>
            <a:r>
              <a:rPr lang="en-US" dirty="0"/>
              <a:t>Broadcast TWT: AP can schedule TWT SP(s) with supporting STAs and shares schedule info in Beacon/Probe Response frames</a:t>
            </a:r>
          </a:p>
          <a:p>
            <a:pPr lvl="1"/>
            <a:r>
              <a:rPr lang="en-US" dirty="0"/>
              <a:t>Reduced negotiation overhead compared to individual TWT, but further reduction of signaling overhead can be considered</a:t>
            </a:r>
          </a:p>
          <a:p>
            <a:pPr lvl="1"/>
            <a:r>
              <a:rPr lang="en-US" dirty="0"/>
              <a:t>Information is shared on per TWT flow basis</a:t>
            </a:r>
          </a:p>
          <a:p>
            <a:r>
              <a:rPr lang="en-US" dirty="0"/>
              <a:t>Individual TWT: defined a protection mode using a NAV protection mechanism to protect medium access of TWT SP</a:t>
            </a:r>
          </a:p>
          <a:p>
            <a:pPr lvl="1"/>
            <a:r>
              <a:rPr lang="en-US" dirty="0"/>
              <a:t>The session info is not shared in the beacon</a:t>
            </a:r>
          </a:p>
          <a:p>
            <a:r>
              <a:rPr lang="en-US" dirty="0"/>
              <a:t>TWT is associated with a STA but not associated with a traffic class (TID or AC)</a:t>
            </a:r>
          </a:p>
          <a:p>
            <a:r>
              <a:rPr lang="en-US" dirty="0"/>
              <a:t>TWT is defined for AP/STA pairs or TDLS peers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EAA303-6B2F-4469-B3F8-BE48C61E2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24840"/>
          </a:xfrm>
        </p:spPr>
        <p:txBody>
          <a:bodyPr/>
          <a:lstStyle/>
          <a:p>
            <a:r>
              <a:rPr lang="en-US" dirty="0"/>
              <a:t>TWT Revisit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609EC2-56AD-412A-8249-1CC8F38608F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13497-3354-4733-B8FC-A22751E868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1FA0CC-6A7B-4D70-BC51-728ABFE9C2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60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AD3A42-3620-494F-9DDE-3BE7F37A5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 latency sensitive traffic stream can be characterized by the following parameterized model:</a:t>
            </a:r>
          </a:p>
          <a:p>
            <a:pPr lvl="1"/>
            <a:r>
              <a:rPr lang="en-US" dirty="0"/>
              <a:t>Bursty, periodic</a:t>
            </a:r>
          </a:p>
          <a:p>
            <a:pPr lvl="1"/>
            <a:r>
              <a:rPr lang="en-US" dirty="0"/>
              <a:t>Traffic amount varies driven by application (e.g. compression) </a:t>
            </a:r>
            <a:br>
              <a:rPr lang="en-US" dirty="0"/>
            </a:br>
            <a:r>
              <a:rPr lang="en-US" dirty="0"/>
              <a:t>in addition to wireless medium dynamics</a:t>
            </a:r>
          </a:p>
          <a:p>
            <a:pPr lvl="1"/>
            <a:endParaRPr lang="en-US" dirty="0"/>
          </a:p>
          <a:p>
            <a:r>
              <a:rPr lang="en-US" dirty="0"/>
              <a:t>An application may contain multiple such streams of different parameters</a:t>
            </a:r>
          </a:p>
          <a:p>
            <a:r>
              <a:rPr lang="en-US" dirty="0"/>
              <a:t>Tethered link is a common design to balance computation power, network bandwidth and latency</a:t>
            </a:r>
          </a:p>
          <a:p>
            <a:pPr lvl="1"/>
            <a:r>
              <a:rPr lang="en-US" dirty="0"/>
              <a:t>Require support of peer-to-peer communication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96A147-DCE2-4B24-B0A5-7CCCFBC4E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Re-Cap: Latency Sensitive Traffic Characteristics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9A16CE-5C46-42F9-B8B2-E03C8D26ECA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2228F6-4761-4075-9371-7ECC1BBA2F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D31E73-84AD-4D6E-885F-B06BFDB13CD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703F6D-EE7C-467C-8995-0FEB60DAF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4791" y="2012717"/>
            <a:ext cx="3323409" cy="1340083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CD3B4EB9-186D-4B61-B29C-71E72E5A22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8480" y="4846424"/>
            <a:ext cx="5532120" cy="1630576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546BB108-BD11-40C3-8916-04CA24A6A74E}"/>
              </a:ext>
            </a:extLst>
          </p:cNvPr>
          <p:cNvSpPr txBox="1"/>
          <p:nvPr/>
        </p:nvSpPr>
        <p:spPr>
          <a:xfrm>
            <a:off x="3065086" y="4825603"/>
            <a:ext cx="1811714" cy="2797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XR System Paradigms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10D75F6-E599-43A2-B40F-80341C83D1D9}"/>
              </a:ext>
            </a:extLst>
          </p:cNvPr>
          <p:cNvSpPr txBox="1"/>
          <p:nvPr/>
        </p:nvSpPr>
        <p:spPr>
          <a:xfrm>
            <a:off x="1905000" y="49530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666707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E2164F9-83B0-43BD-823C-BC2FCADFC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0"/>
            <a:ext cx="8077200" cy="4480560"/>
          </a:xfrm>
        </p:spPr>
        <p:txBody>
          <a:bodyPr/>
          <a:lstStyle/>
          <a:p>
            <a:r>
              <a:rPr lang="en-US" sz="2000" dirty="0"/>
              <a:t>Enhance channel access protection for TWT SP</a:t>
            </a:r>
          </a:p>
          <a:p>
            <a:r>
              <a:rPr lang="en-US" sz="2000" dirty="0"/>
              <a:t>Extend the concept of protected individual TWT to Broadcast TWT</a:t>
            </a:r>
          </a:p>
          <a:p>
            <a:r>
              <a:rPr lang="en-US" sz="2000" dirty="0"/>
              <a:t>Extend the usage of Broadcast TWT signaling for protected SPs</a:t>
            </a:r>
          </a:p>
          <a:p>
            <a:r>
              <a:rPr lang="en-US" sz="2000" dirty="0"/>
              <a:t>Extend the usage of TWT for low latency peer-to-peer communication</a:t>
            </a:r>
          </a:p>
          <a:p>
            <a:r>
              <a:rPr lang="en-US" sz="2000" dirty="0"/>
              <a:t>Define support of limiting a protected TWT flow to TID(s)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A06F8A-DCA1-423E-8A0D-4D1C83D65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Highlight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057DDE-6490-45AB-AF6F-FD9BC91CA9C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5DC848-2188-48C7-B2A1-CA8EBC5CDA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9B9CBA-94CA-46EF-9DB9-2B9F4A8C380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859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9AAF84-2A2B-4D4C-9DA1-30A662D3C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73798"/>
            <a:ext cx="8077200" cy="5264162"/>
          </a:xfrm>
        </p:spPr>
        <p:txBody>
          <a:bodyPr/>
          <a:lstStyle/>
          <a:p>
            <a:r>
              <a:rPr lang="en-US" dirty="0"/>
              <a:t>Existing Protected TWT: TXOPs within TWT SPs shall be initiated with a NAV protection mechanism, such as (MU) RTS/CTS, or CTS-to-self frame. Under this rule:</a:t>
            </a:r>
          </a:p>
          <a:p>
            <a:pPr lvl="1"/>
            <a:r>
              <a:rPr lang="en-US" dirty="0"/>
              <a:t>SP start time may vary if previous transmission didn’t finish</a:t>
            </a:r>
          </a:p>
          <a:p>
            <a:pPr lvl="2"/>
            <a:r>
              <a:rPr lang="en-US" dirty="0">
                <a:sym typeface="Wingdings" pitchFamily="2" charset="2"/>
              </a:rPr>
              <a:t> </a:t>
            </a:r>
            <a:r>
              <a:rPr lang="en-US" dirty="0"/>
              <a:t>resulting in unpredictability in delay and increased jitter</a:t>
            </a:r>
          </a:p>
          <a:p>
            <a:r>
              <a:rPr lang="en-US" dirty="0">
                <a:solidFill>
                  <a:schemeClr val="tx1"/>
                </a:solidFill>
              </a:rPr>
              <a:t>Propose additional rule: TXOP shall stop before a protected TWT SP starts</a:t>
            </a:r>
          </a:p>
          <a:p>
            <a:pPr lvl="1"/>
            <a:r>
              <a:rPr lang="en-US" dirty="0"/>
              <a:t>Provide a more predictable latency performance: reduce jitter</a:t>
            </a:r>
          </a:p>
          <a:p>
            <a:pPr lvl="1"/>
            <a:r>
              <a:rPr lang="en-US" dirty="0"/>
              <a:t>Reduce wake-up time: additional power saving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 Restricted TWT: term used in this presentation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4DE380-002C-4B9E-95C2-5646AC748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33718"/>
          </a:xfrm>
        </p:spPr>
        <p:txBody>
          <a:bodyPr/>
          <a:lstStyle/>
          <a:p>
            <a:r>
              <a:rPr lang="en-US" dirty="0"/>
              <a:t>Restricted TWT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223B7-D460-49EC-8469-C00363957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2D639C-6726-46C1-96D2-910CA138A6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E87F1-9372-4F14-8873-88A57E1DDA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17F7C1-C53B-4E26-9EC3-9ADC32CE97B6}"/>
              </a:ext>
            </a:extLst>
          </p:cNvPr>
          <p:cNvSpPr txBox="1"/>
          <p:nvPr/>
        </p:nvSpPr>
        <p:spPr>
          <a:xfrm>
            <a:off x="1524000" y="44196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E8101D3-4C24-4061-88AA-8504DBF1C3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825" y="4038600"/>
            <a:ext cx="4352925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415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E517A4-CE53-40ED-8E74-25FD1CDB1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610600" cy="5090160"/>
          </a:xfrm>
        </p:spPr>
        <p:txBody>
          <a:bodyPr/>
          <a:lstStyle/>
          <a:p>
            <a:r>
              <a:rPr lang="en-US" sz="2000" dirty="0"/>
              <a:t>802.11ax D7.0 has defined:</a:t>
            </a:r>
          </a:p>
          <a:p>
            <a:pPr lvl="1"/>
            <a:r>
              <a:rPr lang="en-US" sz="1800" dirty="0"/>
              <a:t>Individual TWT:</a:t>
            </a:r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marL="342900" lvl="1" indent="0">
              <a:buNone/>
            </a:pPr>
            <a:endParaRPr lang="en-US" sz="1800" b="1" dirty="0"/>
          </a:p>
          <a:p>
            <a:pPr lvl="1"/>
            <a:r>
              <a:rPr lang="en-US" sz="1800" dirty="0"/>
              <a:t>Broadcast TWT</a:t>
            </a:r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r>
              <a:rPr lang="en-US" sz="2000" dirty="0">
                <a:solidFill>
                  <a:schemeClr val="tx1"/>
                </a:solidFill>
              </a:rPr>
              <a:t>Propose: change bit-15 of the Request Type field to be &lt;Restricted TWT&gt;, to indicate Restricted TWT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215F577-01BD-4156-80FD-1E54E3D27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TWT Protection Field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4B028D-E63D-497D-AD01-692CD07231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D5B546-42A2-4D47-9825-BFF005136F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99B00A-5B4B-4ED3-8A8A-30671CAA587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E07A843-BBC8-4547-905F-F614C257EB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6471" y="2128641"/>
            <a:ext cx="5376329" cy="126111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ED4BBA4-44B4-49F2-8103-0142C0CDD1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3941632"/>
            <a:ext cx="5638800" cy="121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842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00B4FF-F689-4CDA-911B-4F6189C41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937760"/>
          </a:xfrm>
        </p:spPr>
        <p:txBody>
          <a:bodyPr/>
          <a:lstStyle/>
          <a:p>
            <a:r>
              <a:rPr lang="en-US" sz="2000" dirty="0"/>
              <a:t>Existing TWT sessions only allows AP/STA and TDLS pairs to participate</a:t>
            </a:r>
          </a:p>
          <a:p>
            <a:r>
              <a:rPr lang="en-US" sz="2000" dirty="0"/>
              <a:t>Some examples of peer-to-peer links:</a:t>
            </a:r>
          </a:p>
          <a:p>
            <a:pPr lvl="1"/>
            <a:r>
              <a:rPr lang="en-US" sz="1800" dirty="0"/>
              <a:t>TDLS: either non-AP STA can request TWT membership for their latency sensitive traffic, and follow corresponding channel access rules</a:t>
            </a:r>
          </a:p>
          <a:p>
            <a:pPr lvl="1"/>
            <a:r>
              <a:rPr lang="en-US" sz="1800" dirty="0"/>
              <a:t>Tethered link using P2P (GO/GC): GO as non-AP STA associated with the AP, and request TWT membership for the latency sensitive traffic carried over the p2p link</a:t>
            </a:r>
          </a:p>
          <a:p>
            <a:pPr lvl="1"/>
            <a:r>
              <a:rPr lang="en-US" sz="1800" dirty="0"/>
              <a:t>Tethered link using </a:t>
            </a:r>
            <a:r>
              <a:rPr lang="en-US" sz="1800" dirty="0" err="1"/>
              <a:t>SoftAP</a:t>
            </a:r>
            <a:r>
              <a:rPr lang="en-US" sz="1800" dirty="0"/>
              <a:t>: similar to above</a:t>
            </a:r>
          </a:p>
          <a:p>
            <a:pPr>
              <a:spcBef>
                <a:spcPts val="1050"/>
              </a:spcBef>
            </a:pPr>
            <a:r>
              <a:rPr lang="en-US" sz="2000" dirty="0"/>
              <a:t>Propose: extend restricted TWT for peer-to-peer STAs to participate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20BBD4E-4964-4682-9C19-920F64018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 of Peer-to-Peer Communication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5E6C3E-9A78-4A05-BF64-DCBA40E841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5724CB-E90A-41D2-B3B3-CC2C3D032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832D1A-F3A8-4C5C-928B-9BB3978B839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031016"/>
      </p:ext>
    </p:extLst>
  </p:cSld>
  <p:clrMapOvr>
    <a:masterClrMapping/>
  </p:clrMapOvr>
</p:sld>
</file>

<file path=ppt/theme/theme1.xml><?xml version="1.0" encoding="utf-8"?>
<a:theme xmlns:a="http://schemas.openxmlformats.org/drawingml/2006/main" name="iee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" id="{C6B0AF35-4A93-B445-96F5-0B751B41F27C}" vid="{ED04804B-1694-8442-95DB-4C07514B8E0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</Template>
  <TotalTime>25844</TotalTime>
  <Words>1877</Words>
  <Application>Microsoft Office PowerPoint</Application>
  <PresentationFormat>On-screen Show (4:3)</PresentationFormat>
  <Paragraphs>272</Paragraphs>
  <Slides>18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TimesNewRomanPSMT</vt:lpstr>
      <vt:lpstr>Arial</vt:lpstr>
      <vt:lpstr>Calibri</vt:lpstr>
      <vt:lpstr>Courier New</vt:lpstr>
      <vt:lpstr>Times New Roman</vt:lpstr>
      <vt:lpstr>Wingdings</vt:lpstr>
      <vt:lpstr>ieee</vt:lpstr>
      <vt:lpstr>Protected TWT Enhancement for Latency Sensitive Traffic</vt:lpstr>
      <vt:lpstr>Abstract</vt:lpstr>
      <vt:lpstr>Background</vt:lpstr>
      <vt:lpstr>TWT Revisit</vt:lpstr>
      <vt:lpstr>Re-Cap: Latency Sensitive Traffic Characteristics</vt:lpstr>
      <vt:lpstr>Proposal Highlight</vt:lpstr>
      <vt:lpstr>Restricted TWT</vt:lpstr>
      <vt:lpstr>TWT Protection Field</vt:lpstr>
      <vt:lpstr>Support of Peer-to-Peer Communication</vt:lpstr>
      <vt:lpstr>What Else is Needed?</vt:lpstr>
      <vt:lpstr>Summary</vt:lpstr>
      <vt:lpstr>SP #1</vt:lpstr>
      <vt:lpstr>Discussion on Requirement of Support (SP1)</vt:lpstr>
      <vt:lpstr>SP #2</vt:lpstr>
      <vt:lpstr>SP #3</vt:lpstr>
      <vt:lpstr>SP #4</vt:lpstr>
      <vt:lpstr>SP #5</vt:lpstr>
      <vt:lpstr>SP #6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Chunyu Hu</cp:lastModifiedBy>
  <cp:revision>3690</cp:revision>
  <cp:lastPrinted>1998-02-10T13:28:06Z</cp:lastPrinted>
  <dcterms:created xsi:type="dcterms:W3CDTF">2007-05-21T21:00:37Z</dcterms:created>
  <dcterms:modified xsi:type="dcterms:W3CDTF">2020-09-23T15:55:16Z</dcterms:modified>
  <cp:category>Submission</cp:category>
</cp:coreProperties>
</file>