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9"/>
  </p:notesMasterIdLst>
  <p:handoutMasterIdLst>
    <p:handoutMasterId r:id="rId20"/>
  </p:handoutMasterIdLst>
  <p:sldIdLst>
    <p:sldId id="269" r:id="rId2"/>
    <p:sldId id="778" r:id="rId3"/>
    <p:sldId id="779" r:id="rId4"/>
    <p:sldId id="788" r:id="rId5"/>
    <p:sldId id="787" r:id="rId6"/>
    <p:sldId id="780" r:id="rId7"/>
    <p:sldId id="781" r:id="rId8"/>
    <p:sldId id="783" r:id="rId9"/>
    <p:sldId id="782" r:id="rId10"/>
    <p:sldId id="784" r:id="rId11"/>
    <p:sldId id="785" r:id="rId12"/>
    <p:sldId id="786" r:id="rId13"/>
    <p:sldId id="789" r:id="rId14"/>
    <p:sldId id="790" r:id="rId15"/>
    <p:sldId id="794" r:id="rId16"/>
    <p:sldId id="796" r:id="rId17"/>
    <p:sldId id="795" r:id="rId18"/>
  </p:sldIdLst>
  <p:sldSz cx="9144000" cy="6858000" type="screen4x3"/>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wen Chu" initials="LC" lastIdx="1" clrIdx="0"/>
  <p:cmAuthor id="2" name="Payam Torab" initials="PT"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00FF"/>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30" autoAdjust="0"/>
    <p:restoredTop sz="95687" autoAdjust="0"/>
  </p:normalViewPr>
  <p:slideViewPr>
    <p:cSldViewPr>
      <p:cViewPr varScale="1">
        <p:scale>
          <a:sx n="80" d="100"/>
          <a:sy n="80" d="100"/>
        </p:scale>
        <p:origin x="135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2" d="100"/>
          <a:sy n="92" d="100"/>
        </p:scale>
        <p:origin x="3156"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E854C05D-ED7C-4820-8069-13F760F8F7A9}" type="datetime1">
              <a:rPr lang="en-US" smtClean="0"/>
              <a:t>8/18/2020</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0C395917-38BC-4AF7-A30E-949FCB0C804D}" type="datetime1">
              <a:rPr lang="en-US" smtClean="0"/>
              <a:t>8/18/2020</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A9E481A8-40C9-4FB0-8B13-D303B060ED4A}" type="datetime1">
              <a:rPr lang="en-US" smtClean="0"/>
              <a:t>8/18/2020</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2707748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Comment: concern on beacon bloating.</a:t>
            </a:r>
          </a:p>
          <a:p>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64B3CAAE-77BF-4048-B507-11D084F925F8}" type="datetime1">
              <a:rPr lang="en-US" smtClean="0"/>
              <a:t>8/18/2020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7</a:t>
            </a:fld>
            <a:endParaRPr lang="en-US"/>
          </a:p>
        </p:txBody>
      </p:sp>
    </p:spTree>
    <p:extLst>
      <p:ext uri="{BB962C8B-B14F-4D97-AF65-F5344CB8AC3E}">
        <p14:creationId xmlns:p14="http://schemas.microsoft.com/office/powerpoint/2010/main" val="70969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a:t>1) From a P-STA perspective</a:t>
            </a:r>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5D10181E-4AC8-4521-A43F-D1772B55A00C}" type="datetime1">
              <a:rPr lang="en-US" smtClean="0"/>
              <a:t>8/18/2020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8</a:t>
            </a:fld>
            <a:endParaRPr lang="en-US"/>
          </a:p>
        </p:txBody>
      </p:sp>
    </p:spTree>
    <p:extLst>
      <p:ext uri="{BB962C8B-B14F-4D97-AF65-F5344CB8AC3E}">
        <p14:creationId xmlns:p14="http://schemas.microsoft.com/office/powerpoint/2010/main" val="1022806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a:p>
            <a:r>
              <a:rPr lang="en-US" dirty="0"/>
              <a:t>Special configuration keys:</a:t>
            </a:r>
          </a:p>
          <a:p>
            <a:pPr marL="228600" indent="-228600">
              <a:buAutoNum type="arabicParenR"/>
            </a:pPr>
            <a:r>
              <a:rPr lang="en-US" dirty="0"/>
              <a:t>Disable EDCA</a:t>
            </a:r>
          </a:p>
          <a:p>
            <a:pPr marL="228600" indent="-228600">
              <a:buAutoNum type="arabicParenR"/>
            </a:pPr>
            <a:r>
              <a:rPr lang="en-US" dirty="0"/>
              <a:t>Boundary handling</a:t>
            </a:r>
          </a:p>
          <a:p>
            <a:pPr marL="228600" indent="-228600">
              <a:buAutoNum type="arabicParenR"/>
            </a:pPr>
            <a:r>
              <a:rPr lang="en-US" dirty="0"/>
              <a:t>One timer with A-AIFS change during P-slots</a:t>
            </a:r>
          </a:p>
          <a:p>
            <a:pPr marL="228600" indent="-228600">
              <a:buAutoNum type="arabicParenR"/>
            </a:pPr>
            <a:r>
              <a:rPr lang="en-US" dirty="0"/>
              <a:t>(trigger-only?)</a:t>
            </a:r>
          </a:p>
          <a:p>
            <a:pPr marL="228600" indent="-228600">
              <a:buAutoNum type="arabicParenR"/>
            </a:pPr>
            <a:r>
              <a:rPr lang="en-US" dirty="0"/>
              <a:t>Time slot structure</a:t>
            </a:r>
          </a:p>
          <a:p>
            <a:pPr marL="228600" indent="-228600">
              <a:buAutoNum type="arabicParenR"/>
            </a:pPr>
            <a:endParaRPr lang="en-US" dirty="0"/>
          </a:p>
          <a:p>
            <a:pPr marL="228600" indent="-228600">
              <a:buAutoNum type="arabicParenR"/>
            </a:pPr>
            <a:endParaRPr lang="en-US" dirty="0"/>
          </a:p>
          <a:p>
            <a:pPr marL="228600" indent="-228600">
              <a:buAutoNum type="arabicParenR"/>
            </a:pPr>
            <a:r>
              <a:rPr lang="en-US" dirty="0"/>
              <a:t>Protected / boundary</a:t>
            </a:r>
          </a:p>
          <a:p>
            <a:pPr marL="228600" indent="-228600">
              <a:buAutoNum type="arabicParenR"/>
            </a:pPr>
            <a:r>
              <a:rPr lang="en-US" dirty="0"/>
              <a:t>If it’s triggered only is </a:t>
            </a:r>
            <a:r>
              <a:rPr lang="en-US" dirty="0" err="1"/>
              <a:t>secdonary</a:t>
            </a:r>
            <a:endParaRPr lang="en-US" dirty="0"/>
          </a:p>
          <a:p>
            <a:pPr marL="228600" indent="-228600">
              <a:buAutoNum type="arabicParenR"/>
            </a:pPr>
            <a:endParaRPr lang="en-US" dirty="0"/>
          </a:p>
          <a:p>
            <a:pPr marL="228600" indent="-228600">
              <a:buAutoNum type="arabicParenR"/>
            </a:pPr>
            <a:endParaRPr lang="en-US" dirty="0"/>
          </a:p>
        </p:txBody>
      </p:sp>
      <p:sp>
        <p:nvSpPr>
          <p:cNvPr id="4" name="Header Placeholder 3"/>
          <p:cNvSpPr>
            <a:spLocks noGrp="1"/>
          </p:cNvSpPr>
          <p:nvPr>
            <p:ph type="hdr" sz="quarter"/>
          </p:nvPr>
        </p:nvSpPr>
        <p:spPr/>
        <p:txBody>
          <a:bodyPr/>
          <a:lstStyle/>
          <a:p>
            <a:pPr>
              <a:defRPr/>
            </a:pPr>
            <a:r>
              <a:rPr lang="en-US"/>
              <a:t>doc.: IEEE 802.11-yy/xxxxr0</a:t>
            </a:r>
            <a:endParaRPr lang="en-US" dirty="0"/>
          </a:p>
        </p:txBody>
      </p:sp>
      <p:sp>
        <p:nvSpPr>
          <p:cNvPr id="5" name="Date Placeholder 4"/>
          <p:cNvSpPr>
            <a:spLocks noGrp="1"/>
          </p:cNvSpPr>
          <p:nvPr>
            <p:ph type="dt" idx="1"/>
          </p:nvPr>
        </p:nvSpPr>
        <p:spPr/>
        <p:txBody>
          <a:bodyPr/>
          <a:lstStyle/>
          <a:p>
            <a:pPr>
              <a:defRPr/>
            </a:pPr>
            <a:fld id="{EC52CA36-249B-4C87-A401-51F487A5F2C9}" type="datetime1">
              <a:rPr lang="en-US" smtClean="0"/>
              <a:t>8/18/2020</a:t>
            </a:fld>
            <a:endParaRPr lang="en-US"/>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t>Page </a:t>
            </a:r>
            <a:fld id="{2C873923-7103-4AF9-AECF-EE09B40480BC}" type="slidenum">
              <a:rPr lang="en-US" smtClean="0"/>
              <a:pPr>
                <a:defRPr/>
              </a:pPr>
              <a:t>14</a:t>
            </a:fld>
            <a:endParaRPr lang="en-US"/>
          </a:p>
        </p:txBody>
      </p:sp>
    </p:spTree>
    <p:extLst>
      <p:ext uri="{BB962C8B-B14F-4D97-AF65-F5344CB8AC3E}">
        <p14:creationId xmlns:p14="http://schemas.microsoft.com/office/powerpoint/2010/main" val="25979329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7" name="Date Placeholder 3">
            <a:extLst>
              <a:ext uri="{FF2B5EF4-FFF2-40B4-BE49-F238E27FC236}">
                <a16:creationId xmlns:a16="http://schemas.microsoft.com/office/drawing/2014/main" id="{3BCF1BB2-C288-8E40-BC88-8F74C5696B21}"/>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August 2020</a:t>
            </a:r>
            <a:endParaRPr lang="en-US" dirty="0"/>
          </a:p>
        </p:txBody>
      </p:sp>
    </p:spTree>
    <p:extLst>
      <p:ext uri="{BB962C8B-B14F-4D97-AF65-F5344CB8AC3E}">
        <p14:creationId xmlns:p14="http://schemas.microsoft.com/office/powerpoint/2010/main" val="972519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2" name="Title 1"/>
          <p:cNvSpPr>
            <a:spLocks noGrp="1"/>
          </p:cNvSpPr>
          <p:nvPr>
            <p:ph type="title"/>
          </p:nvPr>
        </p:nvSpPr>
        <p:spPr/>
        <p:txBody>
          <a:bodyPr/>
          <a:lstStyle/>
          <a:p>
            <a:r>
              <a:rPr lang="en-US"/>
              <a:t>Click to edit Master title style</a:t>
            </a:r>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i="0"/>
            </a:lvl1pPr>
          </a:lstStyle>
          <a:p>
            <a:pPr>
              <a:defRPr/>
            </a:pPr>
            <a:r>
              <a:rPr lang="en-US" dirty="0"/>
              <a:t>Chunyu Hu</a:t>
            </a:r>
          </a:p>
        </p:txBody>
      </p:sp>
      <p:sp>
        <p:nvSpPr>
          <p:cNvPr id="10" name="Slide Number Placeholder 9"/>
          <p:cNvSpPr>
            <a:spLocks noGrp="1"/>
          </p:cNvSpPr>
          <p:nvPr>
            <p:ph type="sldNum" idx="12"/>
          </p:nvPr>
        </p:nvSpPr>
        <p:spPr>
          <a:xfrm>
            <a:off x="4283968" y="6537960"/>
            <a:ext cx="548640" cy="228600"/>
          </a:xfrm>
          <a:prstGeom prst="rect">
            <a:avLst/>
          </a:prstGeom>
        </p:spPr>
        <p:txBody>
          <a:bodyPr/>
          <a:lstStyle/>
          <a:p>
            <a:pPr>
              <a:defRPr/>
            </a:pPr>
            <a:r>
              <a:rPr lang="en-US"/>
              <a:t>Slide </a:t>
            </a:r>
            <a:fld id="{C1789BC7-C074-42CC-ADF8-5107DF6BD1C1}" type="slidenum">
              <a:rPr lang="en-US" smtClean="0"/>
              <a:pPr>
                <a:defRPr/>
              </a:pPr>
              <a:t>‹#›</a:t>
            </a:fld>
            <a:endParaRPr lang="en-US"/>
          </a:p>
        </p:txBody>
      </p:sp>
      <p:sp>
        <p:nvSpPr>
          <p:cNvPr id="7" name="Date Placeholder 3">
            <a:extLst>
              <a:ext uri="{FF2B5EF4-FFF2-40B4-BE49-F238E27FC236}">
                <a16:creationId xmlns:a16="http://schemas.microsoft.com/office/drawing/2014/main" id="{59B3B72B-49CF-A740-AE67-2D338BB4AB48}"/>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August 2020</a:t>
            </a:r>
            <a:endParaRPr lang="en-US" dirty="0"/>
          </a:p>
        </p:txBody>
      </p:sp>
    </p:spTree>
    <p:extLst>
      <p:ext uri="{BB962C8B-B14F-4D97-AF65-F5344CB8AC3E}">
        <p14:creationId xmlns:p14="http://schemas.microsoft.com/office/powerpoint/2010/main" val="1227989424"/>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F652A146-6F07-41EF-8958-F5CF356A0B78}" type="slidenum">
              <a:rPr lang="en-US" smtClean="0"/>
              <a:pPr>
                <a:defRPr/>
              </a:pPr>
              <a:t>‹#›</a:t>
            </a:fld>
            <a:endParaRPr lang="en-US" dirty="0"/>
          </a:p>
        </p:txBody>
      </p:sp>
      <p:sp>
        <p:nvSpPr>
          <p:cNvPr id="7" name="Date Placeholder 3">
            <a:extLst>
              <a:ext uri="{FF2B5EF4-FFF2-40B4-BE49-F238E27FC236}">
                <a16:creationId xmlns:a16="http://schemas.microsoft.com/office/drawing/2014/main" id="{6835AE86-D5F8-EE46-B530-046079477657}"/>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August 2020</a:t>
            </a:r>
            <a:endParaRPr lang="en-US" dirty="0"/>
          </a:p>
        </p:txBody>
      </p:sp>
    </p:spTree>
    <p:extLst>
      <p:ext uri="{BB962C8B-B14F-4D97-AF65-F5344CB8AC3E}">
        <p14:creationId xmlns:p14="http://schemas.microsoft.com/office/powerpoint/2010/main" val="3244933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508759"/>
            <a:ext cx="3808413"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646613" y="1508759"/>
            <a:ext cx="3810000" cy="5029200"/>
          </a:xfrm>
        </p:spPr>
        <p:txBody>
          <a:bodyPr/>
          <a:lstStyle>
            <a:lvl1pPr>
              <a:defRPr sz="1800"/>
            </a:lvl1pPr>
            <a:lvl2pPr>
              <a:defRPr sz="1500"/>
            </a:lvl2pPr>
            <a:lvl3pPr>
              <a:defRPr sz="1350"/>
            </a:lvl3pPr>
            <a:lvl4pPr>
              <a:defRPr sz="1200"/>
            </a:lvl4pPr>
            <a:lvl5pPr>
              <a:defRPr sz="12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Footer Placeholder 5"/>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a:t>
            </a:r>
            <a:endParaRPr lang="en-US" dirty="0"/>
          </a:p>
        </p:txBody>
      </p:sp>
      <p:sp>
        <p:nvSpPr>
          <p:cNvPr id="7" name="Slide Number Placeholder 6"/>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9B3AFDE4-E638-42C0-A68B-50C601C7C88B}" type="slidenum">
              <a:rPr lang="en-US" smtClean="0"/>
              <a:pPr>
                <a:defRPr/>
              </a:pPr>
              <a:t>‹#›</a:t>
            </a:fld>
            <a:endParaRPr lang="en-US"/>
          </a:p>
        </p:txBody>
      </p:sp>
      <p:sp>
        <p:nvSpPr>
          <p:cNvPr id="8" name="Date Placeholder 3">
            <a:extLst>
              <a:ext uri="{FF2B5EF4-FFF2-40B4-BE49-F238E27FC236}">
                <a16:creationId xmlns:a16="http://schemas.microsoft.com/office/drawing/2014/main" id="{E1EFA9E1-901F-8A4F-AE2F-8206E0469E86}"/>
              </a:ext>
            </a:extLst>
          </p:cNvPr>
          <p:cNvSpPr>
            <a:spLocks noGrp="1"/>
          </p:cNvSpPr>
          <p:nvPr>
            <p:ph type="dt" idx="13"/>
          </p:nvPr>
        </p:nvSpPr>
        <p:spPr>
          <a:xfrm>
            <a:off x="684214" y="320040"/>
            <a:ext cx="2743200" cy="228600"/>
          </a:xfrm>
          <a:prstGeom prst="rect">
            <a:avLst/>
          </a:prstGeom>
        </p:spPr>
        <p:txBody>
          <a:bodyPr lIns="0" tIns="0" rIns="0" bIns="0"/>
          <a:lstStyle>
            <a:lvl1pPr>
              <a:defRPr/>
            </a:lvl1pPr>
          </a:lstStyle>
          <a:p>
            <a:pPr>
              <a:defRPr/>
            </a:pPr>
            <a:r>
              <a:rPr lang="en-US"/>
              <a:t>August 2020</a:t>
            </a:r>
            <a:endParaRPr lang="en-US" dirty="0"/>
          </a:p>
        </p:txBody>
      </p:sp>
    </p:spTree>
    <p:extLst>
      <p:ext uri="{BB962C8B-B14F-4D97-AF65-F5344CB8AC3E}">
        <p14:creationId xmlns:p14="http://schemas.microsoft.com/office/powerpoint/2010/main" val="3914998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3">
            <a:extLst>
              <a:ext uri="{FF2B5EF4-FFF2-40B4-BE49-F238E27FC236}">
                <a16:creationId xmlns:a16="http://schemas.microsoft.com/office/drawing/2014/main" id="{BBB3C93B-1A5E-684D-A603-0432B37D9A2A}"/>
              </a:ext>
            </a:extLst>
          </p:cNvPr>
          <p:cNvSpPr>
            <a:spLocks noGrp="1"/>
          </p:cNvSpPr>
          <p:nvPr>
            <p:ph type="dt" idx="13"/>
          </p:nvPr>
        </p:nvSpPr>
        <p:spPr>
          <a:xfrm>
            <a:off x="684214" y="320040"/>
            <a:ext cx="2743200" cy="228600"/>
          </a:xfrm>
          <a:prstGeom prst="rect">
            <a:avLst/>
          </a:prstGeom>
        </p:spPr>
        <p:txBody>
          <a:bodyPr lIns="0" tIns="0" rIns="0" bIns="0"/>
          <a:lstStyle>
            <a:lvl1pPr>
              <a:defRPr/>
            </a:lvl1pPr>
          </a:lstStyle>
          <a:p>
            <a:pPr>
              <a:defRPr/>
            </a:pPr>
            <a:r>
              <a:rPr lang="en-US"/>
              <a:t>August 2020</a:t>
            </a:r>
            <a:endParaRPr lang="en-US" dirty="0"/>
          </a:p>
        </p:txBody>
      </p:sp>
      <p:sp>
        <p:nvSpPr>
          <p:cNvPr id="11" name="Rectangle 5">
            <a:extLst>
              <a:ext uri="{FF2B5EF4-FFF2-40B4-BE49-F238E27FC236}">
                <a16:creationId xmlns:a16="http://schemas.microsoft.com/office/drawing/2014/main" id="{DFF71C7E-BB34-1E41-982C-63CEF188F5CC}"/>
              </a:ext>
            </a:extLst>
          </p:cNvPr>
          <p:cNvSpPr>
            <a:spLocks noGrp="1" noChangeArrowheads="1"/>
          </p:cNvSpPr>
          <p:nvPr>
            <p:ph type="sldNum" idx="1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2" name="Footer Placeholder 2">
            <a:extLst>
              <a:ext uri="{FF2B5EF4-FFF2-40B4-BE49-F238E27FC236}">
                <a16:creationId xmlns:a16="http://schemas.microsoft.com/office/drawing/2014/main" id="{11B8D9AA-495D-0443-9F90-F1BD7FAA3FEF}"/>
              </a:ext>
            </a:extLst>
          </p:cNvPr>
          <p:cNvSpPr>
            <a:spLocks noGrp="1"/>
          </p:cNvSpPr>
          <p:nvPr>
            <p:ph type="ftr" sz="quarter" idx="15"/>
          </p:nvPr>
        </p:nvSpPr>
        <p:spPr>
          <a:xfrm>
            <a:off x="5394960" y="6537961"/>
            <a:ext cx="3200400" cy="228600"/>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r>
              <a:rPr lang="en-US"/>
              <a:t>Chunyu Hu</a:t>
            </a:r>
            <a:endParaRPr lang="en-US" dirty="0"/>
          </a:p>
        </p:txBody>
      </p:sp>
    </p:spTree>
    <p:extLst>
      <p:ext uri="{BB962C8B-B14F-4D97-AF65-F5344CB8AC3E}">
        <p14:creationId xmlns:p14="http://schemas.microsoft.com/office/powerpoint/2010/main" val="1794073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dirty="0"/>
              <a:t>Chunyu Hu</a:t>
            </a:r>
          </a:p>
        </p:txBody>
      </p:sp>
      <p:sp>
        <p:nvSpPr>
          <p:cNvPr id="5" name="Slide Number Placeholder 4"/>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69D9E18-8FC9-4D6F-9D47-7F236DA35C33}" type="slidenum">
              <a:rPr lang="en-US" smtClean="0"/>
              <a:pPr>
                <a:defRPr/>
              </a:pPr>
              <a:t>‹#›</a:t>
            </a:fld>
            <a:endParaRPr lang="en-US"/>
          </a:p>
        </p:txBody>
      </p:sp>
      <p:sp>
        <p:nvSpPr>
          <p:cNvPr id="6" name="Date Placeholder 3">
            <a:extLst>
              <a:ext uri="{FF2B5EF4-FFF2-40B4-BE49-F238E27FC236}">
                <a16:creationId xmlns:a16="http://schemas.microsoft.com/office/drawing/2014/main" id="{B9DA8455-179A-3E4C-B4A8-A2DA81D15D88}"/>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August 2020</a:t>
            </a:r>
            <a:endParaRPr lang="en-US" dirty="0"/>
          </a:p>
        </p:txBody>
      </p:sp>
    </p:spTree>
    <p:extLst>
      <p:ext uri="{BB962C8B-B14F-4D97-AF65-F5344CB8AC3E}">
        <p14:creationId xmlns:p14="http://schemas.microsoft.com/office/powerpoint/2010/main" val="165600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a:t>
            </a:r>
            <a:endParaRPr lang="en-US" dirty="0"/>
          </a:p>
        </p:txBody>
      </p:sp>
      <p:sp>
        <p:nvSpPr>
          <p:cNvPr id="4" name="Slide Number Placeholder 3"/>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4A8CB34A-F2D3-4F3B-AD27-33B98B268C82}" type="slidenum">
              <a:rPr lang="en-US" smtClean="0"/>
              <a:pPr>
                <a:defRPr/>
              </a:pPr>
              <a:t>‹#›</a:t>
            </a:fld>
            <a:endParaRPr lang="en-US"/>
          </a:p>
        </p:txBody>
      </p:sp>
      <p:sp>
        <p:nvSpPr>
          <p:cNvPr id="5" name="Date Placeholder 3">
            <a:extLst>
              <a:ext uri="{FF2B5EF4-FFF2-40B4-BE49-F238E27FC236}">
                <a16:creationId xmlns:a16="http://schemas.microsoft.com/office/drawing/2014/main" id="{290FEB86-2D24-A44F-971D-5B32DFFDD2E0}"/>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August 2020</a:t>
            </a:r>
            <a:endParaRPr lang="en-US" dirty="0"/>
          </a:p>
        </p:txBody>
      </p:sp>
    </p:spTree>
    <p:extLst>
      <p:ext uri="{BB962C8B-B14F-4D97-AF65-F5344CB8AC3E}">
        <p14:creationId xmlns:p14="http://schemas.microsoft.com/office/powerpoint/2010/main" val="1589401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CDC9B8F1-287D-4B8B-8904-2261870F7D4F}" type="slidenum">
              <a:rPr lang="en-US" smtClean="0"/>
              <a:pPr>
                <a:defRPr/>
              </a:pPr>
              <a:t>‹#›</a:t>
            </a:fld>
            <a:endParaRPr lang="en-US"/>
          </a:p>
        </p:txBody>
      </p:sp>
      <p:sp>
        <p:nvSpPr>
          <p:cNvPr id="7" name="Date Placeholder 3">
            <a:extLst>
              <a:ext uri="{FF2B5EF4-FFF2-40B4-BE49-F238E27FC236}">
                <a16:creationId xmlns:a16="http://schemas.microsoft.com/office/drawing/2014/main" id="{0CF99466-7356-0C41-9339-0A465D438646}"/>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August 2020</a:t>
            </a:r>
            <a:endParaRPr lang="en-US" dirty="0"/>
          </a:p>
        </p:txBody>
      </p:sp>
    </p:spTree>
    <p:extLst>
      <p:ext uri="{BB962C8B-B14F-4D97-AF65-F5344CB8AC3E}">
        <p14:creationId xmlns:p14="http://schemas.microsoft.com/office/powerpoint/2010/main" val="138194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a:xfrm>
            <a:off x="5349240" y="6537960"/>
            <a:ext cx="3223260" cy="228600"/>
          </a:xfrm>
          <a:prstGeom prst="rect">
            <a:avLst/>
          </a:prstGeom>
        </p:spPr>
        <p:txBody>
          <a:bodyPr/>
          <a:lstStyle>
            <a:lvl1pPr>
              <a:defRPr/>
            </a:lvl1pPr>
          </a:lstStyle>
          <a:p>
            <a:pPr>
              <a:defRPr/>
            </a:pPr>
            <a:r>
              <a:rPr lang="en-US"/>
              <a:t>Chunyu Hu</a:t>
            </a:r>
            <a:endParaRPr lang="en-US" dirty="0"/>
          </a:p>
        </p:txBody>
      </p:sp>
      <p:sp>
        <p:nvSpPr>
          <p:cNvPr id="6" name="Slide Number Placeholder 5"/>
          <p:cNvSpPr>
            <a:spLocks noGrp="1"/>
          </p:cNvSpPr>
          <p:nvPr>
            <p:ph type="sldNum" idx="12"/>
          </p:nvPr>
        </p:nvSpPr>
        <p:spPr>
          <a:xfrm>
            <a:off x="4283968" y="6537960"/>
            <a:ext cx="548640" cy="228600"/>
          </a:xfrm>
          <a:prstGeom prst="rect">
            <a:avLst/>
          </a:prstGeom>
        </p:spPr>
        <p:txBody>
          <a:bodyPr/>
          <a:lstStyle>
            <a:lvl1pPr>
              <a:defRPr/>
            </a:lvl1pPr>
          </a:lstStyle>
          <a:p>
            <a:pPr>
              <a:defRPr/>
            </a:pPr>
            <a:r>
              <a:rPr lang="en-US"/>
              <a:t>Slide </a:t>
            </a:r>
            <a:fld id="{86E05228-1FDB-49BC-8BC4-A91A7D762AB2}" type="slidenum">
              <a:rPr lang="en-US" smtClean="0"/>
              <a:pPr>
                <a:defRPr/>
              </a:pPr>
              <a:t>‹#›</a:t>
            </a:fld>
            <a:endParaRPr lang="en-US"/>
          </a:p>
        </p:txBody>
      </p:sp>
      <p:sp>
        <p:nvSpPr>
          <p:cNvPr id="7" name="Date Placeholder 3">
            <a:extLst>
              <a:ext uri="{FF2B5EF4-FFF2-40B4-BE49-F238E27FC236}">
                <a16:creationId xmlns:a16="http://schemas.microsoft.com/office/drawing/2014/main" id="{6A8B3328-45B1-7440-A84F-0771E0244507}"/>
              </a:ext>
            </a:extLst>
          </p:cNvPr>
          <p:cNvSpPr>
            <a:spLocks noGrp="1"/>
          </p:cNvSpPr>
          <p:nvPr>
            <p:ph type="dt" idx="2"/>
          </p:nvPr>
        </p:nvSpPr>
        <p:spPr>
          <a:xfrm>
            <a:off x="684214" y="320040"/>
            <a:ext cx="2743200" cy="228600"/>
          </a:xfrm>
          <a:prstGeom prst="rect">
            <a:avLst/>
          </a:prstGeom>
        </p:spPr>
        <p:txBody>
          <a:bodyPr lIns="0" tIns="0" rIns="0" bIns="0"/>
          <a:lstStyle>
            <a:lvl1pPr>
              <a:defRPr/>
            </a:lvl1pPr>
          </a:lstStyle>
          <a:p>
            <a:pPr>
              <a:defRPr/>
            </a:pPr>
            <a:r>
              <a:rPr lang="en-US"/>
              <a:t>August 2020</a:t>
            </a:r>
            <a:endParaRPr lang="en-US" dirty="0"/>
          </a:p>
        </p:txBody>
      </p:sp>
    </p:spTree>
    <p:extLst>
      <p:ext uri="{BB962C8B-B14F-4D97-AF65-F5344CB8AC3E}">
        <p14:creationId xmlns:p14="http://schemas.microsoft.com/office/powerpoint/2010/main" val="3436852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94360"/>
            <a:ext cx="7909560" cy="9144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 name="Date Placeholder 3"/>
          <p:cNvSpPr txBox="1">
            <a:spLocks/>
          </p:cNvSpPr>
          <p:nvPr/>
        </p:nvSpPr>
        <p:spPr bwMode="auto">
          <a:xfrm>
            <a:off x="5829300" y="365760"/>
            <a:ext cx="2743200" cy="2286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endPar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026" name="Rectangle 2"/>
          <p:cNvSpPr>
            <a:spLocks noGrp="1" noChangeArrowheads="1"/>
          </p:cNvSpPr>
          <p:nvPr>
            <p:ph type="body" idx="1"/>
          </p:nvPr>
        </p:nvSpPr>
        <p:spPr bwMode="auto">
          <a:xfrm>
            <a:off x="685800" y="1600200"/>
            <a:ext cx="7909560" cy="493776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30" name="Line 6"/>
          <p:cNvSpPr>
            <a:spLocks noChangeShapeType="1"/>
          </p:cNvSpPr>
          <p:nvPr/>
        </p:nvSpPr>
        <p:spPr bwMode="auto">
          <a:xfrm>
            <a:off x="685797" y="594360"/>
            <a:ext cx="7909560" cy="1588"/>
          </a:xfrm>
          <a:prstGeom prst="line">
            <a:avLst/>
          </a:prstGeom>
          <a:noFill/>
          <a:ln w="12600">
            <a:solidFill>
              <a:srgbClr val="000000"/>
            </a:solidFill>
            <a:miter lim="800000"/>
            <a:headEnd/>
            <a:tailEnd/>
          </a:ln>
          <a:effectLst/>
        </p:spPr>
        <p:txBody>
          <a:bodyPr/>
          <a:lstStyle/>
          <a:p>
            <a:endParaRPr lang="en-GB" sz="1350" dirty="0"/>
          </a:p>
        </p:txBody>
      </p:sp>
      <p:sp>
        <p:nvSpPr>
          <p:cNvPr id="1031" name="Rectangle 7"/>
          <p:cNvSpPr>
            <a:spLocks noChangeArrowheads="1"/>
          </p:cNvSpPr>
          <p:nvPr userDrawn="1"/>
        </p:nvSpPr>
        <p:spPr bwMode="auto">
          <a:xfrm>
            <a:off x="684213" y="6537960"/>
            <a:ext cx="548640" cy="228600"/>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537960"/>
            <a:ext cx="7886700" cy="1588"/>
          </a:xfrm>
          <a:prstGeom prst="line">
            <a:avLst/>
          </a:prstGeom>
          <a:noFill/>
          <a:ln w="12600">
            <a:solidFill>
              <a:srgbClr val="000000"/>
            </a:solidFill>
            <a:miter lim="800000"/>
            <a:headEnd/>
            <a:tailEnd/>
          </a:ln>
          <a:effectLst/>
        </p:spPr>
        <p:txBody>
          <a:bodyPr/>
          <a:lstStyle/>
          <a:p>
            <a:endParaRPr lang="en-GB" sz="1350" dirty="0"/>
          </a:p>
        </p:txBody>
      </p:sp>
      <p:sp>
        <p:nvSpPr>
          <p:cNvPr id="11" name="Date Placeholder 3">
            <a:extLst>
              <a:ext uri="{FF2B5EF4-FFF2-40B4-BE49-F238E27FC236}">
                <a16:creationId xmlns:a16="http://schemas.microsoft.com/office/drawing/2014/main" id="{D30722E2-09F1-A440-9C67-1062A586F7ED}"/>
              </a:ext>
            </a:extLst>
          </p:cNvPr>
          <p:cNvSpPr>
            <a:spLocks noGrp="1"/>
          </p:cNvSpPr>
          <p:nvPr>
            <p:ph type="dt" idx="2"/>
          </p:nvPr>
        </p:nvSpPr>
        <p:spPr>
          <a:xfrm>
            <a:off x="684214" y="320040"/>
            <a:ext cx="2743200" cy="228600"/>
          </a:xfrm>
          <a:prstGeom prst="rect">
            <a:avLst/>
          </a:prstGeom>
        </p:spPr>
        <p:txBody>
          <a:bodyPr lIns="0" tIns="0" rIns="0" bIns="0"/>
          <a:lstStyle>
            <a:lvl1pPr>
              <a:defRPr b="1"/>
            </a:lvl1pPr>
          </a:lstStyle>
          <a:p>
            <a:pPr>
              <a:defRPr/>
            </a:pPr>
            <a:r>
              <a:rPr lang="en-US"/>
              <a:t>August 2020</a:t>
            </a:r>
            <a:endParaRPr lang="en-US" dirty="0"/>
          </a:p>
        </p:txBody>
      </p:sp>
      <p:sp>
        <p:nvSpPr>
          <p:cNvPr id="12" name="Rectangle 7">
            <a:extLst>
              <a:ext uri="{FF2B5EF4-FFF2-40B4-BE49-F238E27FC236}">
                <a16:creationId xmlns:a16="http://schemas.microsoft.com/office/drawing/2014/main" id="{E89F20AF-BCB3-D24B-B0BA-4D3884E116FE}"/>
              </a:ext>
            </a:extLst>
          </p:cNvPr>
          <p:cNvSpPr>
            <a:spLocks noChangeArrowheads="1"/>
          </p:cNvSpPr>
          <p:nvPr/>
        </p:nvSpPr>
        <p:spPr bwMode="auto">
          <a:xfrm>
            <a:off x="6537960" y="320040"/>
            <a:ext cx="2057400" cy="228600"/>
          </a:xfrm>
          <a:prstGeom prst="rect">
            <a:avLst/>
          </a:prstGeom>
          <a:noFill/>
          <a:ln w="9525">
            <a:noFill/>
            <a:round/>
            <a:headEnd/>
            <a:tailEnd/>
          </a:ln>
          <a:effectLst/>
        </p:spPr>
        <p:txBody>
          <a:bodyPr wrap="none" lIns="0" tIns="0" rIns="0" bIns="0">
            <a:noAutofit/>
          </a:bodyPr>
          <a:lstStyle/>
          <a:p>
            <a: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1350" b="1" dirty="0">
                <a:solidFill>
                  <a:srgbClr val="000000"/>
                </a:solidFill>
              </a:rPr>
              <a:t>IEEE 802.11-20/1045r1</a:t>
            </a:r>
          </a:p>
        </p:txBody>
      </p:sp>
      <p:sp>
        <p:nvSpPr>
          <p:cNvPr id="13" name="Rectangle 5">
            <a:extLst>
              <a:ext uri="{FF2B5EF4-FFF2-40B4-BE49-F238E27FC236}">
                <a16:creationId xmlns:a16="http://schemas.microsoft.com/office/drawing/2014/main" id="{4674C1EC-8F9C-3147-B768-BF181B2A0708}"/>
              </a:ext>
            </a:extLst>
          </p:cNvPr>
          <p:cNvSpPr>
            <a:spLocks noGrp="1" noChangeArrowheads="1"/>
          </p:cNvSpPr>
          <p:nvPr>
            <p:ph type="sldNum" idx="4"/>
          </p:nvPr>
        </p:nvSpPr>
        <p:spPr bwMode="auto">
          <a:xfrm>
            <a:off x="4283968" y="6537960"/>
            <a:ext cx="548640" cy="2286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dirty="0"/>
              <a:t>Slide </a:t>
            </a:r>
            <a:fld id="{7614916F-BBEF-4684-B6F5-1E636F42BA02}" type="slidenum">
              <a:rPr lang="en-US" smtClean="0"/>
              <a:pPr>
                <a:defRPr/>
              </a:pPr>
              <a:t>‹#›</a:t>
            </a:fld>
            <a:endParaRPr lang="en-US" dirty="0"/>
          </a:p>
        </p:txBody>
      </p:sp>
      <p:sp>
        <p:nvSpPr>
          <p:cNvPr id="14" name="Footer Placeholder 2">
            <a:extLst>
              <a:ext uri="{FF2B5EF4-FFF2-40B4-BE49-F238E27FC236}">
                <a16:creationId xmlns:a16="http://schemas.microsoft.com/office/drawing/2014/main" id="{060FBA31-6A64-BB49-9D04-A82D54341592}"/>
              </a:ext>
            </a:extLst>
          </p:cNvPr>
          <p:cNvSpPr>
            <a:spLocks noGrp="1"/>
          </p:cNvSpPr>
          <p:nvPr>
            <p:ph type="ftr" sz="quarter" idx="3"/>
          </p:nvPr>
        </p:nvSpPr>
        <p:spPr>
          <a:xfrm>
            <a:off x="5394960" y="6537961"/>
            <a:ext cx="3200400" cy="228600"/>
          </a:xfrm>
          <a:prstGeom prst="rect">
            <a:avLst/>
          </a:prstGeom>
        </p:spPr>
        <p:txBody>
          <a:bodyPr vert="horz" lIns="91440" tIns="45720" rIns="91440" bIns="45720" rtlCol="0" anchor="ctr"/>
          <a:lstStyle>
            <a:lvl1pPr algn="r">
              <a:defRPr sz="900" i="0">
                <a:solidFill>
                  <a:schemeClr val="tx1">
                    <a:tint val="75000"/>
                  </a:schemeClr>
                </a:solidFill>
              </a:defRPr>
            </a:lvl1pPr>
          </a:lstStyle>
          <a:p>
            <a:pPr>
              <a:defRPr/>
            </a:pPr>
            <a:r>
              <a:rPr lang="en-US"/>
              <a:t>Chunyu Hu</a:t>
            </a:r>
            <a:endParaRPr lang="en-US" dirty="0"/>
          </a:p>
        </p:txBody>
      </p:sp>
    </p:spTree>
    <p:extLst>
      <p:ext uri="{BB962C8B-B14F-4D97-AF65-F5344CB8AC3E}">
        <p14:creationId xmlns:p14="http://schemas.microsoft.com/office/powerpoint/2010/main" val="179764334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8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Arial" charset="0"/>
        <a:buChar char="•"/>
        <a:defRPr sz="1800" b="1">
          <a:solidFill>
            <a:srgbClr val="000000"/>
          </a:solidFill>
          <a:latin typeface="+mn-lt"/>
          <a:ea typeface="+mn-ea"/>
          <a:cs typeface="+mn-cs"/>
        </a:defRPr>
      </a:lvl1pPr>
      <a:lvl2pPr marL="600075" indent="-257175" algn="l" defTabSz="336947" rtl="0" eaLnBrk="1" fontAlgn="base" hangingPunct="1">
        <a:spcBef>
          <a:spcPts val="375"/>
        </a:spcBef>
        <a:spcAft>
          <a:spcPct val="0"/>
        </a:spcAft>
        <a:buClr>
          <a:srgbClr val="000000"/>
        </a:buClr>
        <a:buSzPct val="100000"/>
        <a:buFont typeface="Courier New" charset="0"/>
        <a:buChar char="o"/>
        <a:defRPr sz="1600">
          <a:solidFill>
            <a:srgbClr val="000000"/>
          </a:solidFill>
          <a:latin typeface="+mn-lt"/>
          <a:ea typeface="+mn-ea"/>
        </a:defRPr>
      </a:lvl2pPr>
      <a:lvl3pPr marL="900113" indent="-214313" algn="l" defTabSz="336947" rtl="0" eaLnBrk="1" fontAlgn="base" hangingPunct="1">
        <a:spcBef>
          <a:spcPts val="338"/>
        </a:spcBef>
        <a:spcAft>
          <a:spcPct val="0"/>
        </a:spcAft>
        <a:buClr>
          <a:srgbClr val="000000"/>
        </a:buClr>
        <a:buSzPct val="100000"/>
        <a:buFont typeface="Arial" charset="0"/>
        <a:buChar char="•"/>
        <a:defRPr sz="1400">
          <a:solidFill>
            <a:srgbClr val="000000"/>
          </a:solidFill>
          <a:latin typeface="+mn-lt"/>
          <a:ea typeface="+mn-ea"/>
        </a:defRPr>
      </a:lvl3pPr>
      <a:lvl4pPr marL="1243013" indent="-214313" algn="l" defTabSz="336947" rtl="0" eaLnBrk="1" fontAlgn="base" hangingPunct="1">
        <a:spcBef>
          <a:spcPts val="300"/>
        </a:spcBef>
        <a:spcAft>
          <a:spcPct val="0"/>
        </a:spcAft>
        <a:buClr>
          <a:srgbClr val="000000"/>
        </a:buClr>
        <a:buSzPct val="100000"/>
        <a:buFont typeface="Wingdings" charset="2"/>
        <a:buChar char="§"/>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0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unyuhu@fb.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torab@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Grp="1" noChangeArrowheads="1"/>
          </p:cNvSpPr>
          <p:nvPr>
            <p:ph idx="1"/>
          </p:nvPr>
        </p:nvSpPr>
        <p:spPr>
          <a:xfrm>
            <a:off x="685800" y="1752600"/>
            <a:ext cx="7772400" cy="381000"/>
          </a:xfrm>
        </p:spPr>
        <p:txBody>
          <a:bodyPr/>
          <a:lstStyle/>
          <a:p>
            <a:pPr algn="ctr">
              <a:buFontTx/>
              <a:buNone/>
            </a:pPr>
            <a:r>
              <a:rPr lang="en-US" sz="2000" dirty="0"/>
              <a:t>Date:</a:t>
            </a:r>
            <a:r>
              <a:rPr lang="en-US" sz="2000" b="0" dirty="0"/>
              <a:t> 2020-07-29</a:t>
            </a:r>
          </a:p>
        </p:txBody>
      </p:sp>
      <p:sp>
        <p:nvSpPr>
          <p:cNvPr id="1029" name="Rectangle 2"/>
          <p:cNvSpPr>
            <a:spLocks noGrp="1" noChangeArrowheads="1"/>
          </p:cNvSpPr>
          <p:nvPr>
            <p:ph type="title"/>
          </p:nvPr>
        </p:nvSpPr>
        <p:spPr>
          <a:xfrm>
            <a:off x="381000" y="685800"/>
            <a:ext cx="8305800" cy="1066800"/>
          </a:xfrm>
        </p:spPr>
        <p:txBody>
          <a:bodyPr/>
          <a:lstStyle/>
          <a:p>
            <a:r>
              <a:rPr lang="en-GB" dirty="0"/>
              <a:t>Prioritized EDCA Channel Access</a:t>
            </a:r>
            <a:endParaRPr lang="en-US" dirty="0"/>
          </a:p>
        </p:txBody>
      </p:sp>
      <p:sp>
        <p:nvSpPr>
          <p:cNvPr id="3" name="Slide Number Placeholder 2"/>
          <p:cNvSpPr>
            <a:spLocks noGrp="1"/>
          </p:cNvSpPr>
          <p:nvPr>
            <p:ph type="sldNum"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idx="2"/>
          </p:nvPr>
        </p:nvSpPr>
        <p:spPr>
          <a:xfrm>
            <a:off x="696912" y="304800"/>
            <a:ext cx="1284287" cy="228600"/>
          </a:xfrm>
        </p:spPr>
        <p:txBody>
          <a:bodyPr/>
          <a:lstStyle/>
          <a:p>
            <a:pPr>
              <a:defRPr/>
            </a:pPr>
            <a:r>
              <a:rPr lang="en-US"/>
              <a:t>August 2020</a:t>
            </a:r>
            <a:endParaRPr lang="en-US" dirty="0"/>
          </a:p>
        </p:txBody>
      </p:sp>
      <p:sp>
        <p:nvSpPr>
          <p:cNvPr id="1031" name="Rectangle 12"/>
          <p:cNvSpPr>
            <a:spLocks noChangeArrowheads="1"/>
          </p:cNvSpPr>
          <p:nvPr/>
        </p:nvSpPr>
        <p:spPr bwMode="auto">
          <a:xfrm>
            <a:off x="533400" y="2438400"/>
            <a:ext cx="7772400" cy="1828800"/>
          </a:xfrm>
          <a:prstGeom prst="rect">
            <a:avLst/>
          </a:prstGeom>
          <a:noFill/>
          <a:ln w="9525">
            <a:noFill/>
            <a:miter lim="800000"/>
            <a:headEnd/>
            <a:tailEnd/>
          </a:ln>
        </p:spPr>
        <p:txBody>
          <a:bodyPr lIns="92075" tIns="46038" rIns="92075" bIns="46038"/>
          <a:lstStyle/>
          <a:p>
            <a:pPr marL="342900" indent="-342900" eaLnBrk="0" hangingPunct="0">
              <a:spcBef>
                <a:spcPct val="20000"/>
              </a:spcBef>
            </a:pPr>
            <a:endParaRPr lang="en-US" sz="2000" dirty="0"/>
          </a:p>
        </p:txBody>
      </p:sp>
      <p:sp>
        <p:nvSpPr>
          <p:cNvPr id="11" name="Footer Placeholder 4">
            <a:extLst>
              <a:ext uri="{FF2B5EF4-FFF2-40B4-BE49-F238E27FC236}">
                <a16:creationId xmlns:a16="http://schemas.microsoft.com/office/drawing/2014/main" id="{74E1A0C1-411E-0348-8C0C-50807DC70ECB}"/>
              </a:ext>
            </a:extLst>
          </p:cNvPr>
          <p:cNvSpPr>
            <a:spLocks noGrp="1"/>
          </p:cNvSpPr>
          <p:nvPr>
            <p:ph type="ftr" idx="11"/>
          </p:nvPr>
        </p:nvSpPr>
        <p:spPr>
          <a:xfrm>
            <a:off x="5349240" y="6537960"/>
            <a:ext cx="3223260" cy="228600"/>
          </a:xfrm>
        </p:spPr>
        <p:txBody>
          <a:bodyPr/>
          <a:lstStyle/>
          <a:p>
            <a:pPr>
              <a:defRPr/>
            </a:pPr>
            <a:r>
              <a:rPr lang="en-US"/>
              <a:t>Chunyu Hu</a:t>
            </a:r>
            <a:endParaRPr lang="en-US" dirty="0"/>
          </a:p>
        </p:txBody>
      </p:sp>
      <p:graphicFrame>
        <p:nvGraphicFramePr>
          <p:cNvPr id="8" name="Table 7">
            <a:extLst>
              <a:ext uri="{FF2B5EF4-FFF2-40B4-BE49-F238E27FC236}">
                <a16:creationId xmlns:a16="http://schemas.microsoft.com/office/drawing/2014/main" id="{B5AC8495-8654-4E47-88FE-EC3C89E8400D}"/>
              </a:ext>
            </a:extLst>
          </p:cNvPr>
          <p:cNvGraphicFramePr>
            <a:graphicFrameLocks noGrp="1"/>
          </p:cNvGraphicFramePr>
          <p:nvPr>
            <p:extLst>
              <p:ext uri="{D42A27DB-BD31-4B8C-83A1-F6EECF244321}">
                <p14:modId xmlns:p14="http://schemas.microsoft.com/office/powerpoint/2010/main" val="1466800859"/>
              </p:ext>
            </p:extLst>
          </p:nvPr>
        </p:nvGraphicFramePr>
        <p:xfrm>
          <a:off x="685800" y="2824688"/>
          <a:ext cx="7772401" cy="1517390"/>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810345">
                  <a:extLst>
                    <a:ext uri="{9D8B030D-6E8A-4147-A177-3AD203B41FA5}">
                      <a16:colId xmlns:a16="http://schemas.microsoft.com/office/drawing/2014/main" val="20002"/>
                    </a:ext>
                  </a:extLst>
                </a:gridCol>
                <a:gridCol w="871538">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Chunyu Hu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Times New Roman"/>
                          <a:ea typeface="Times New Roman"/>
                        </a:rPr>
                        <a:t>Facebook Inc.</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gn="ctr">
                        <a:spcBef>
                          <a:spcPts val="0"/>
                        </a:spcBef>
                        <a:spcAft>
                          <a:spcPts val="0"/>
                        </a:spcAft>
                      </a:pPr>
                      <a:r>
                        <a:rPr lang="en-US" sz="1400" dirty="0">
                          <a:effectLst/>
                          <a:latin typeface="Times New Roman"/>
                          <a:ea typeface="Times New Roman"/>
                        </a:rPr>
                        <a:t>1 Hacker way</a:t>
                      </a:r>
                    </a:p>
                    <a:p>
                      <a:pPr marL="0" marR="0" algn="ctr">
                        <a:spcBef>
                          <a:spcPts val="0"/>
                        </a:spcBef>
                        <a:spcAft>
                          <a:spcPts val="0"/>
                        </a:spcAft>
                      </a:pPr>
                      <a:r>
                        <a:rPr lang="en-US" sz="1400" dirty="0">
                          <a:effectLst/>
                          <a:latin typeface="Times New Roman"/>
                          <a:ea typeface="Times New Roman"/>
                        </a:rPr>
                        <a:t> Menlo Park, CA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panose="02020603050405020304" pitchFamily="18" charset="0"/>
                          <a:ea typeface="Times New Roman"/>
                          <a:cs typeface="Times New Roman" panose="02020603050405020304" pitchFamily="18" charset="0"/>
                          <a:hlinkClick r:id="rId3"/>
                        </a:rPr>
                        <a:t>chunyuhu@fb.com</a:t>
                      </a:r>
                      <a:endParaRPr lang="en-US" sz="1400" dirty="0">
                        <a:effectLst/>
                        <a:latin typeface="Times New Roman" panose="02020603050405020304" pitchFamily="18" charset="0"/>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Payam Torab</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panose="02020603050405020304" pitchFamily="18" charset="0"/>
                          <a:ea typeface="Times New Roman"/>
                          <a:cs typeface="Times New Roman" panose="02020603050405020304" pitchFamily="18" charset="0"/>
                          <a:hlinkClick r:id="rId4"/>
                        </a:rPr>
                        <a:t>torab@ieee.org</a:t>
                      </a:r>
                      <a:endParaRPr lang="en-US" sz="1400" dirty="0">
                        <a:effectLst/>
                        <a:latin typeface="Times New Roman" panose="02020603050405020304" pitchFamily="18" charset="0"/>
                        <a:ea typeface="Times New Roman"/>
                        <a:cs typeface="Times New Roman" panose="02020603050405020304" pitchFamily="18" charset="0"/>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9942402"/>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37578"/>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987174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63F7633-E85D-4719-9D76-FE556492147D}"/>
              </a:ext>
            </a:extLst>
          </p:cNvPr>
          <p:cNvSpPr>
            <a:spLocks noGrp="1"/>
          </p:cNvSpPr>
          <p:nvPr>
            <p:ph idx="1"/>
          </p:nvPr>
        </p:nvSpPr>
        <p:spPr/>
        <p:txBody>
          <a:bodyPr/>
          <a:lstStyle/>
          <a:p>
            <a:r>
              <a:rPr lang="en-US" dirty="0"/>
              <a:t>Medium access to MP-slots</a:t>
            </a:r>
          </a:p>
          <a:p>
            <a:pPr lvl="1"/>
            <a:r>
              <a:rPr lang="en-US" dirty="0"/>
              <a:t>In general, timer-2 is not run and is suspended out of MP-slots. When MP slots start, timer-2 resumes (or reset CW to </a:t>
            </a:r>
            <a:r>
              <a:rPr lang="en-US" dirty="0" err="1"/>
              <a:t>CWmin</a:t>
            </a:r>
            <a:r>
              <a:rPr lang="en-US" dirty="0"/>
              <a:t>, and generate a new </a:t>
            </a:r>
            <a:r>
              <a:rPr lang="en-US" dirty="0" err="1"/>
              <a:t>backoff</a:t>
            </a:r>
            <a:r>
              <a:rPr lang="en-US" dirty="0"/>
              <a:t> value from current CW. TBD).</a:t>
            </a:r>
          </a:p>
          <a:p>
            <a:pPr lvl="1"/>
            <a:r>
              <a:rPr lang="en-US" dirty="0"/>
              <a:t>Packets from P-traffic are transmitted using timer-2 during MP slots. If the STA doesn’t have any packets from P-traffic any more, it can use timer-1 to contend medium access for its regular traffic as described in previous sections.</a:t>
            </a:r>
          </a:p>
          <a:p>
            <a:pPr lvl="1"/>
            <a:r>
              <a:rPr lang="en-US" dirty="0"/>
              <a:t>If the P-traffic for the current interval didn’t complete when MP-slots end, the STA may still transmit them, but follows the medium access rule for regular traffic.</a:t>
            </a:r>
          </a:p>
          <a:p>
            <a:r>
              <a:rPr lang="en-US" altLang="zh-CN" dirty="0"/>
              <a:t>Medium contention among STAs sharing the same SP / MP-slots</a:t>
            </a:r>
          </a:p>
          <a:p>
            <a:pPr lvl="1"/>
            <a:r>
              <a:rPr lang="en-US" dirty="0"/>
              <a:t>The same slot can be assigned to a) a non-AP STA for its DL and/or UL traffic, b) multiple non-AP STAs for their DL and/or UL traffic, or c) peer-to-peer transmissions.</a:t>
            </a:r>
          </a:p>
          <a:p>
            <a:pPr lvl="1"/>
            <a:r>
              <a:rPr lang="en-US" dirty="0"/>
              <a:t>STAs that have registered the slots’ membership contend medium access among themselves. To further mitigate the contention and reduce collision, the STAs can use any applicable mechanisms. For example, AP can use trigger frames to manage both DL and UL transmissions if the non-AP STA supports it. For another example, AP can use triggered P2P transmission procedure [11-20/813r6] to coordinate the peer-to-peer communication.</a:t>
            </a:r>
          </a:p>
          <a:p>
            <a:endParaRPr lang="en-US" dirty="0"/>
          </a:p>
        </p:txBody>
      </p:sp>
      <p:sp>
        <p:nvSpPr>
          <p:cNvPr id="3" name="Title 2">
            <a:extLst>
              <a:ext uri="{FF2B5EF4-FFF2-40B4-BE49-F238E27FC236}">
                <a16:creationId xmlns:a16="http://schemas.microsoft.com/office/drawing/2014/main" id="{8A4F5720-BF15-4B51-A015-BEEF94B60AFD}"/>
              </a:ext>
            </a:extLst>
          </p:cNvPr>
          <p:cNvSpPr>
            <a:spLocks noGrp="1"/>
          </p:cNvSpPr>
          <p:nvPr>
            <p:ph type="title"/>
          </p:nvPr>
        </p:nvSpPr>
        <p:spPr/>
        <p:txBody>
          <a:bodyPr/>
          <a:lstStyle/>
          <a:p>
            <a:r>
              <a:rPr lang="en-US" dirty="0" err="1"/>
              <a:t>Backoff</a:t>
            </a:r>
            <a:r>
              <a:rPr lang="en-US" dirty="0"/>
              <a:t> Behavior for Prioritized Traffic</a:t>
            </a:r>
          </a:p>
        </p:txBody>
      </p:sp>
      <p:sp>
        <p:nvSpPr>
          <p:cNvPr id="4" name="Footer Placeholder 3">
            <a:extLst>
              <a:ext uri="{FF2B5EF4-FFF2-40B4-BE49-F238E27FC236}">
                <a16:creationId xmlns:a16="http://schemas.microsoft.com/office/drawing/2014/main" id="{9FA8A075-130B-4827-BC47-281E6291B402}"/>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8A1BDCC7-EAE8-420B-BA72-A3B8A1C63954}"/>
              </a:ext>
            </a:extLst>
          </p:cNvPr>
          <p:cNvSpPr>
            <a:spLocks noGrp="1"/>
          </p:cNvSpPr>
          <p:nvPr>
            <p:ph type="sldNum" idx="12"/>
          </p:nvPr>
        </p:nvSpPr>
        <p:spPr/>
        <p:txBody>
          <a:bodyPr/>
          <a:lstStyle/>
          <a:p>
            <a:pPr>
              <a:defRPr/>
            </a:pPr>
            <a:r>
              <a:rPr lang="en-US"/>
              <a:t>Slide </a:t>
            </a:r>
            <a:fld id="{C1789BC7-C074-42CC-ADF8-5107DF6BD1C1}" type="slidenum">
              <a:rPr lang="en-US" smtClean="0"/>
              <a:pPr>
                <a:defRPr/>
              </a:pPr>
              <a:t>10</a:t>
            </a:fld>
            <a:endParaRPr lang="en-US"/>
          </a:p>
        </p:txBody>
      </p:sp>
      <p:sp>
        <p:nvSpPr>
          <p:cNvPr id="6" name="Date Placeholder 5">
            <a:extLst>
              <a:ext uri="{FF2B5EF4-FFF2-40B4-BE49-F238E27FC236}">
                <a16:creationId xmlns:a16="http://schemas.microsoft.com/office/drawing/2014/main" id="{86D34BF0-31BB-4F1B-92CD-0D77DA0ED5B7}"/>
              </a:ext>
            </a:extLst>
          </p:cNvPr>
          <p:cNvSpPr>
            <a:spLocks noGrp="1"/>
          </p:cNvSpPr>
          <p:nvPr>
            <p:ph type="dt" idx="2"/>
          </p:nvPr>
        </p:nvSpPr>
        <p:spPr/>
        <p:txBody>
          <a:bodyPr/>
          <a:lstStyle/>
          <a:p>
            <a:pPr>
              <a:defRPr/>
            </a:pPr>
            <a:r>
              <a:rPr lang="en-US"/>
              <a:t>August 2020</a:t>
            </a:r>
            <a:endParaRPr lang="en-US" dirty="0"/>
          </a:p>
        </p:txBody>
      </p:sp>
    </p:spTree>
    <p:extLst>
      <p:ext uri="{BB962C8B-B14F-4D97-AF65-F5344CB8AC3E}">
        <p14:creationId xmlns:p14="http://schemas.microsoft.com/office/powerpoint/2010/main" val="2584497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F3644D0-B949-4CAC-932A-DE9217BCFE73}"/>
              </a:ext>
            </a:extLst>
          </p:cNvPr>
          <p:cNvSpPr>
            <a:spLocks noGrp="1"/>
          </p:cNvSpPr>
          <p:nvPr>
            <p:ph idx="1"/>
          </p:nvPr>
        </p:nvSpPr>
        <p:spPr/>
        <p:txBody>
          <a:bodyPr/>
          <a:lstStyle/>
          <a:p>
            <a:r>
              <a:rPr lang="en-US" dirty="0"/>
              <a:t>For regular traffic:</a:t>
            </a:r>
          </a:p>
          <a:p>
            <a:pPr lvl="1"/>
            <a:r>
              <a:rPr lang="en-US" dirty="0"/>
              <a:t>Regular traffic shall stop at a slot boundary when a slot transits from R-slot to P-slot.</a:t>
            </a:r>
          </a:p>
          <a:p>
            <a:pPr lvl="1"/>
            <a:r>
              <a:rPr lang="en-US" dirty="0"/>
              <a:t>If the regular traffic wins the medium access during P-slots, its </a:t>
            </a:r>
            <a:r>
              <a:rPr lang="en-US" dirty="0" err="1"/>
              <a:t>txop</a:t>
            </a:r>
            <a:r>
              <a:rPr lang="en-US" dirty="0"/>
              <a:t> shall stop at the slot boundary, unless it knows the next slot belongs to the same STA(s) as the current P-slot. AP provides additional slot bitmap info for this purpose.</a:t>
            </a:r>
          </a:p>
          <a:p>
            <a:endParaRPr lang="en-US" dirty="0"/>
          </a:p>
        </p:txBody>
      </p:sp>
      <p:sp>
        <p:nvSpPr>
          <p:cNvPr id="3" name="Title 2">
            <a:extLst>
              <a:ext uri="{FF2B5EF4-FFF2-40B4-BE49-F238E27FC236}">
                <a16:creationId xmlns:a16="http://schemas.microsoft.com/office/drawing/2014/main" id="{979A3678-328D-417C-BAE3-3DE0F06E9019}"/>
              </a:ext>
            </a:extLst>
          </p:cNvPr>
          <p:cNvSpPr>
            <a:spLocks noGrp="1"/>
          </p:cNvSpPr>
          <p:nvPr>
            <p:ph type="title"/>
          </p:nvPr>
        </p:nvSpPr>
        <p:spPr/>
        <p:txBody>
          <a:bodyPr/>
          <a:lstStyle/>
          <a:p>
            <a:r>
              <a:rPr lang="en-US" dirty="0"/>
              <a:t>Slot Boundary (1)</a:t>
            </a:r>
          </a:p>
        </p:txBody>
      </p:sp>
      <p:sp>
        <p:nvSpPr>
          <p:cNvPr id="4" name="Footer Placeholder 3">
            <a:extLst>
              <a:ext uri="{FF2B5EF4-FFF2-40B4-BE49-F238E27FC236}">
                <a16:creationId xmlns:a16="http://schemas.microsoft.com/office/drawing/2014/main" id="{E75C8E77-BDEF-4279-A92F-1B665DD13778}"/>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6222FEF7-C591-4255-848D-084F57D816D4}"/>
              </a:ext>
            </a:extLst>
          </p:cNvPr>
          <p:cNvSpPr>
            <a:spLocks noGrp="1"/>
          </p:cNvSpPr>
          <p:nvPr>
            <p:ph type="sldNum" idx="12"/>
          </p:nvPr>
        </p:nvSpPr>
        <p:spPr/>
        <p:txBody>
          <a:bodyPr/>
          <a:lstStyle/>
          <a:p>
            <a:pPr>
              <a:defRPr/>
            </a:pPr>
            <a:r>
              <a:rPr lang="en-US"/>
              <a:t>Slide </a:t>
            </a:r>
            <a:fld id="{C1789BC7-C074-42CC-ADF8-5107DF6BD1C1}" type="slidenum">
              <a:rPr lang="en-US" smtClean="0"/>
              <a:pPr>
                <a:defRPr/>
              </a:pPr>
              <a:t>11</a:t>
            </a:fld>
            <a:endParaRPr lang="en-US"/>
          </a:p>
        </p:txBody>
      </p:sp>
      <p:sp>
        <p:nvSpPr>
          <p:cNvPr id="6" name="Date Placeholder 5">
            <a:extLst>
              <a:ext uri="{FF2B5EF4-FFF2-40B4-BE49-F238E27FC236}">
                <a16:creationId xmlns:a16="http://schemas.microsoft.com/office/drawing/2014/main" id="{C17AE70F-4DA7-451A-9AF0-0476CDDE7715}"/>
              </a:ext>
            </a:extLst>
          </p:cNvPr>
          <p:cNvSpPr>
            <a:spLocks noGrp="1"/>
          </p:cNvSpPr>
          <p:nvPr>
            <p:ph type="dt" idx="2"/>
          </p:nvPr>
        </p:nvSpPr>
        <p:spPr/>
        <p:txBody>
          <a:bodyPr/>
          <a:lstStyle/>
          <a:p>
            <a:pPr>
              <a:defRPr/>
            </a:pPr>
            <a:r>
              <a:rPr lang="en-US"/>
              <a:t>August 2020</a:t>
            </a:r>
            <a:endParaRPr lang="en-US" dirty="0"/>
          </a:p>
        </p:txBody>
      </p:sp>
      <p:pic>
        <p:nvPicPr>
          <p:cNvPr id="3074" name="Picture 2">
            <a:extLst>
              <a:ext uri="{FF2B5EF4-FFF2-40B4-BE49-F238E27FC236}">
                <a16:creationId xmlns:a16="http://schemas.microsoft.com/office/drawing/2014/main" id="{9F63C6A3-25FC-47E2-AB32-EC98181378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810000"/>
            <a:ext cx="5943600" cy="1152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75661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19C5876-3C05-4703-BC05-9526197853D5}"/>
              </a:ext>
            </a:extLst>
          </p:cNvPr>
          <p:cNvSpPr>
            <a:spLocks noGrp="1"/>
          </p:cNvSpPr>
          <p:nvPr>
            <p:ph idx="1"/>
          </p:nvPr>
        </p:nvSpPr>
        <p:spPr/>
        <p:txBody>
          <a:bodyPr/>
          <a:lstStyle/>
          <a:p>
            <a:r>
              <a:rPr lang="en-US" dirty="0"/>
              <a:t>For P-traffic:</a:t>
            </a:r>
          </a:p>
          <a:p>
            <a:pPr lvl="1"/>
            <a:r>
              <a:rPr lang="en-US" dirty="0"/>
              <a:t>When transmitted during the MP-slots, the current </a:t>
            </a:r>
            <a:r>
              <a:rPr lang="en-US" dirty="0" err="1"/>
              <a:t>txop</a:t>
            </a:r>
            <a:r>
              <a:rPr lang="en-US" dirty="0"/>
              <a:t> shall end at the boundary of MP</a:t>
            </a:r>
            <a:r>
              <a:rPr lang="en-US" dirty="0">
                <a:sym typeface="Wingdings" panose="05000000000000000000" pitchFamily="2" charset="2"/>
              </a:rPr>
              <a:t>  </a:t>
            </a:r>
            <a:r>
              <a:rPr lang="en-US" dirty="0"/>
              <a:t>OP slot.</a:t>
            </a:r>
          </a:p>
          <a:p>
            <a:pPr lvl="1"/>
            <a:r>
              <a:rPr lang="en-US" dirty="0"/>
              <a:t>When transmitted during the MP-slots, the current </a:t>
            </a:r>
            <a:r>
              <a:rPr lang="en-US" dirty="0" err="1"/>
              <a:t>txop</a:t>
            </a:r>
            <a:r>
              <a:rPr lang="en-US" dirty="0"/>
              <a:t> should end at the boundary of MP</a:t>
            </a:r>
            <a:r>
              <a:rPr lang="en-US" dirty="0">
                <a:sym typeface="Wingdings" panose="05000000000000000000" pitchFamily="2" charset="2"/>
              </a:rPr>
              <a:t>  </a:t>
            </a:r>
            <a:r>
              <a:rPr lang="en-US" dirty="0"/>
              <a:t>R slot, but is allowed to extend to next slot (but not beyond.)</a:t>
            </a:r>
          </a:p>
          <a:p>
            <a:pPr lvl="1"/>
            <a:r>
              <a:rPr lang="en-US" dirty="0"/>
              <a:t>When transmitted during R-slots, follow the regular traffic rule.</a:t>
            </a:r>
          </a:p>
          <a:p>
            <a:endParaRPr lang="en-US" dirty="0"/>
          </a:p>
        </p:txBody>
      </p:sp>
      <p:sp>
        <p:nvSpPr>
          <p:cNvPr id="3" name="Title 2">
            <a:extLst>
              <a:ext uri="{FF2B5EF4-FFF2-40B4-BE49-F238E27FC236}">
                <a16:creationId xmlns:a16="http://schemas.microsoft.com/office/drawing/2014/main" id="{663ED53E-55F2-446A-A2AD-1E7B92A5BC51}"/>
              </a:ext>
            </a:extLst>
          </p:cNvPr>
          <p:cNvSpPr>
            <a:spLocks noGrp="1"/>
          </p:cNvSpPr>
          <p:nvPr>
            <p:ph type="title"/>
          </p:nvPr>
        </p:nvSpPr>
        <p:spPr/>
        <p:txBody>
          <a:bodyPr/>
          <a:lstStyle/>
          <a:p>
            <a:r>
              <a:rPr lang="en-US" dirty="0"/>
              <a:t>Slot Boundary (2)</a:t>
            </a:r>
          </a:p>
        </p:txBody>
      </p:sp>
      <p:sp>
        <p:nvSpPr>
          <p:cNvPr id="4" name="Footer Placeholder 3">
            <a:extLst>
              <a:ext uri="{FF2B5EF4-FFF2-40B4-BE49-F238E27FC236}">
                <a16:creationId xmlns:a16="http://schemas.microsoft.com/office/drawing/2014/main" id="{22AAD650-146E-4036-A5AB-CFA2B61632DC}"/>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C621AD5E-DB40-4889-8182-7E9CCEC7DB1E}"/>
              </a:ext>
            </a:extLst>
          </p:cNvPr>
          <p:cNvSpPr>
            <a:spLocks noGrp="1"/>
          </p:cNvSpPr>
          <p:nvPr>
            <p:ph type="sldNum" idx="12"/>
          </p:nvPr>
        </p:nvSpPr>
        <p:spPr/>
        <p:txBody>
          <a:bodyPr/>
          <a:lstStyle/>
          <a:p>
            <a:pPr>
              <a:defRPr/>
            </a:pPr>
            <a:r>
              <a:rPr lang="en-US"/>
              <a:t>Slide </a:t>
            </a:r>
            <a:fld id="{C1789BC7-C074-42CC-ADF8-5107DF6BD1C1}" type="slidenum">
              <a:rPr lang="en-US" smtClean="0"/>
              <a:pPr>
                <a:defRPr/>
              </a:pPr>
              <a:t>12</a:t>
            </a:fld>
            <a:endParaRPr lang="en-US"/>
          </a:p>
        </p:txBody>
      </p:sp>
      <p:sp>
        <p:nvSpPr>
          <p:cNvPr id="6" name="Date Placeholder 5">
            <a:extLst>
              <a:ext uri="{FF2B5EF4-FFF2-40B4-BE49-F238E27FC236}">
                <a16:creationId xmlns:a16="http://schemas.microsoft.com/office/drawing/2014/main" id="{85C3A80B-09FC-4353-B029-6D3D2FB15D67}"/>
              </a:ext>
            </a:extLst>
          </p:cNvPr>
          <p:cNvSpPr>
            <a:spLocks noGrp="1"/>
          </p:cNvSpPr>
          <p:nvPr>
            <p:ph type="dt" idx="2"/>
          </p:nvPr>
        </p:nvSpPr>
        <p:spPr/>
        <p:txBody>
          <a:bodyPr/>
          <a:lstStyle/>
          <a:p>
            <a:pPr>
              <a:defRPr/>
            </a:pPr>
            <a:r>
              <a:rPr lang="en-US"/>
              <a:t>August 2020</a:t>
            </a:r>
            <a:endParaRPr lang="en-US" dirty="0"/>
          </a:p>
        </p:txBody>
      </p:sp>
      <p:pic>
        <p:nvPicPr>
          <p:cNvPr id="8" name="Picture 7">
            <a:extLst>
              <a:ext uri="{FF2B5EF4-FFF2-40B4-BE49-F238E27FC236}">
                <a16:creationId xmlns:a16="http://schemas.microsoft.com/office/drawing/2014/main" id="{6664D6BF-1F9F-4603-9972-16450D764775}"/>
              </a:ext>
            </a:extLst>
          </p:cNvPr>
          <p:cNvPicPr>
            <a:picLocks noChangeAspect="1"/>
          </p:cNvPicPr>
          <p:nvPr/>
        </p:nvPicPr>
        <p:blipFill>
          <a:blip r:embed="rId2"/>
          <a:stretch>
            <a:fillRect/>
          </a:stretch>
        </p:blipFill>
        <p:spPr>
          <a:xfrm>
            <a:off x="1217930" y="3962400"/>
            <a:ext cx="6845300" cy="1428750"/>
          </a:xfrm>
          <a:prstGeom prst="rect">
            <a:avLst/>
          </a:prstGeom>
        </p:spPr>
      </p:pic>
    </p:spTree>
    <p:extLst>
      <p:ext uri="{BB962C8B-B14F-4D97-AF65-F5344CB8AC3E}">
        <p14:creationId xmlns:p14="http://schemas.microsoft.com/office/powerpoint/2010/main" val="2143848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D00B4FF-F689-4CDA-911B-4F6189C41FFB}"/>
              </a:ext>
            </a:extLst>
          </p:cNvPr>
          <p:cNvSpPr>
            <a:spLocks noGrp="1"/>
          </p:cNvSpPr>
          <p:nvPr>
            <p:ph idx="1"/>
          </p:nvPr>
        </p:nvSpPr>
        <p:spPr/>
        <p:txBody>
          <a:bodyPr/>
          <a:lstStyle/>
          <a:p>
            <a:r>
              <a:rPr lang="en-US" dirty="0"/>
              <a:t>The Peer-to-Peer communication can be prioritized as well</a:t>
            </a:r>
          </a:p>
          <a:p>
            <a:r>
              <a:rPr lang="en-US" dirty="0"/>
              <a:t>Some examples of peer-to-peer links:</a:t>
            </a:r>
          </a:p>
          <a:p>
            <a:pPr lvl="1"/>
            <a:r>
              <a:rPr lang="en-US" dirty="0"/>
              <a:t>TDLS: either non-AP STA can request slot membership for their P-traffic, and follow corresponding channel access rules</a:t>
            </a:r>
          </a:p>
          <a:p>
            <a:pPr lvl="1"/>
            <a:r>
              <a:rPr lang="en-US" dirty="0"/>
              <a:t>Tethered link using P2P (GO/GC): GO as non-AP STA associated with the AP, and request slot membership for the P-traffic carried over the p2p link</a:t>
            </a:r>
          </a:p>
          <a:p>
            <a:pPr lvl="1"/>
            <a:r>
              <a:rPr lang="en-US" dirty="0"/>
              <a:t>Tethered link using </a:t>
            </a:r>
            <a:r>
              <a:rPr lang="en-US" dirty="0" err="1"/>
              <a:t>SoftAP</a:t>
            </a:r>
            <a:r>
              <a:rPr lang="en-US" dirty="0"/>
              <a:t>: similar to above</a:t>
            </a:r>
          </a:p>
          <a:p>
            <a:r>
              <a:rPr lang="en-US" dirty="0"/>
              <a:t>Additional tools that can be used to mitigate contention and improve efficiency:</a:t>
            </a:r>
          </a:p>
          <a:p>
            <a:pPr lvl="1"/>
            <a:r>
              <a:rPr lang="en-US" dirty="0"/>
              <a:t>Trigger based access if </a:t>
            </a:r>
            <a:r>
              <a:rPr lang="en-US" dirty="0" err="1"/>
              <a:t>SoftAP</a:t>
            </a:r>
            <a:r>
              <a:rPr lang="en-US" dirty="0"/>
              <a:t>/GO supports it</a:t>
            </a:r>
          </a:p>
          <a:p>
            <a:pPr lvl="1"/>
            <a:r>
              <a:rPr lang="en-US" dirty="0"/>
              <a:t>Triggered P2P communication [11-20/813r6]</a:t>
            </a:r>
          </a:p>
          <a:p>
            <a:r>
              <a:rPr lang="en-US" dirty="0"/>
              <a:t>Note: the slot assigned to the peer-to-peer communication, depending on supported frame sequence, may have to be limited to be exclusive to the peer-to-peer communication (not shared with other peer-to-peer links)</a:t>
            </a:r>
          </a:p>
          <a:p>
            <a:pPr lvl="1"/>
            <a:endParaRPr lang="en-US" dirty="0"/>
          </a:p>
        </p:txBody>
      </p:sp>
      <p:sp>
        <p:nvSpPr>
          <p:cNvPr id="3" name="Title 2">
            <a:extLst>
              <a:ext uri="{FF2B5EF4-FFF2-40B4-BE49-F238E27FC236}">
                <a16:creationId xmlns:a16="http://schemas.microsoft.com/office/drawing/2014/main" id="{E20BBD4E-4964-4682-9C19-920F640180AD}"/>
              </a:ext>
            </a:extLst>
          </p:cNvPr>
          <p:cNvSpPr>
            <a:spLocks noGrp="1"/>
          </p:cNvSpPr>
          <p:nvPr>
            <p:ph type="title"/>
          </p:nvPr>
        </p:nvSpPr>
        <p:spPr/>
        <p:txBody>
          <a:bodyPr/>
          <a:lstStyle/>
          <a:p>
            <a:r>
              <a:rPr lang="en-US" dirty="0"/>
              <a:t>Support of Peer-to-Peer Communication</a:t>
            </a:r>
          </a:p>
        </p:txBody>
      </p:sp>
      <p:sp>
        <p:nvSpPr>
          <p:cNvPr id="4" name="Footer Placeholder 3">
            <a:extLst>
              <a:ext uri="{FF2B5EF4-FFF2-40B4-BE49-F238E27FC236}">
                <a16:creationId xmlns:a16="http://schemas.microsoft.com/office/drawing/2014/main" id="{545E6C3E-9A78-4A05-BF64-DCBA40E84123}"/>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175724CB-E90A-41D2-B3B3-CC2C3D0323D0}"/>
              </a:ext>
            </a:extLst>
          </p:cNvPr>
          <p:cNvSpPr>
            <a:spLocks noGrp="1"/>
          </p:cNvSpPr>
          <p:nvPr>
            <p:ph type="sldNum" idx="12"/>
          </p:nvPr>
        </p:nvSpPr>
        <p:spPr/>
        <p:txBody>
          <a:bodyPr/>
          <a:lstStyle/>
          <a:p>
            <a:pPr>
              <a:defRPr/>
            </a:pPr>
            <a:r>
              <a:rPr lang="en-US"/>
              <a:t>Slide </a:t>
            </a:r>
            <a:fld id="{C1789BC7-C074-42CC-ADF8-5107DF6BD1C1}" type="slidenum">
              <a:rPr lang="en-US" smtClean="0"/>
              <a:pPr>
                <a:defRPr/>
              </a:pPr>
              <a:t>13</a:t>
            </a:fld>
            <a:endParaRPr lang="en-US"/>
          </a:p>
        </p:txBody>
      </p:sp>
      <p:sp>
        <p:nvSpPr>
          <p:cNvPr id="6" name="Date Placeholder 5">
            <a:extLst>
              <a:ext uri="{FF2B5EF4-FFF2-40B4-BE49-F238E27FC236}">
                <a16:creationId xmlns:a16="http://schemas.microsoft.com/office/drawing/2014/main" id="{AE832D1A-F3A8-4C5C-928B-9BB3978B839A}"/>
              </a:ext>
            </a:extLst>
          </p:cNvPr>
          <p:cNvSpPr>
            <a:spLocks noGrp="1"/>
          </p:cNvSpPr>
          <p:nvPr>
            <p:ph type="dt" idx="2"/>
          </p:nvPr>
        </p:nvSpPr>
        <p:spPr/>
        <p:txBody>
          <a:bodyPr/>
          <a:lstStyle/>
          <a:p>
            <a:pPr>
              <a:defRPr/>
            </a:pPr>
            <a:r>
              <a:rPr lang="en-US"/>
              <a:t>August 2020</a:t>
            </a:r>
            <a:endParaRPr lang="en-US" dirty="0"/>
          </a:p>
        </p:txBody>
      </p:sp>
    </p:spTree>
    <p:extLst>
      <p:ext uri="{BB962C8B-B14F-4D97-AF65-F5344CB8AC3E}">
        <p14:creationId xmlns:p14="http://schemas.microsoft.com/office/powerpoint/2010/main" val="2674031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70FDF97-C216-4FA7-9883-F42E0BDF254C}"/>
              </a:ext>
            </a:extLst>
          </p:cNvPr>
          <p:cNvSpPr>
            <a:spLocks noGrp="1"/>
          </p:cNvSpPr>
          <p:nvPr>
            <p:ph idx="1"/>
          </p:nvPr>
        </p:nvSpPr>
        <p:spPr>
          <a:xfrm>
            <a:off x="685800" y="1447800"/>
            <a:ext cx="7909560" cy="5090160"/>
          </a:xfrm>
        </p:spPr>
        <p:txBody>
          <a:bodyPr/>
          <a:lstStyle/>
          <a:p>
            <a:r>
              <a:rPr lang="en-US" dirty="0"/>
              <a:t>If all prioritized traffic falls into the following cases, then we can disable EDCA for regular traffic during P-slots completely and uses A-AIFS sensing to resume regular traffic after prioritized traffic completes. This simplifies design but sacrifices flexibility.</a:t>
            </a:r>
          </a:p>
          <a:p>
            <a:pPr lvl="1"/>
            <a:r>
              <a:rPr lang="en-US" dirty="0"/>
              <a:t>DL: AP transmits to associated non-AP STA</a:t>
            </a:r>
          </a:p>
          <a:p>
            <a:pPr lvl="1"/>
            <a:r>
              <a:rPr lang="en-US" dirty="0"/>
              <a:t>UL: AP uses trigger frame to poll UL packets</a:t>
            </a:r>
          </a:p>
          <a:p>
            <a:pPr lvl="1"/>
            <a:r>
              <a:rPr lang="en-US" dirty="0"/>
              <a:t>Peer-to-peer:</a:t>
            </a:r>
          </a:p>
          <a:p>
            <a:pPr lvl="2"/>
            <a:r>
              <a:rPr lang="en-US" dirty="0"/>
              <a:t>“DL”: </a:t>
            </a:r>
            <a:r>
              <a:rPr lang="en-US" dirty="0" err="1"/>
              <a:t>softAP</a:t>
            </a:r>
            <a:r>
              <a:rPr lang="en-US" dirty="0"/>
              <a:t>/GO </a:t>
            </a:r>
            <a:r>
              <a:rPr lang="en-US" dirty="0">
                <a:sym typeface="Wingdings" panose="05000000000000000000" pitchFamily="2" charset="2"/>
              </a:rPr>
              <a:t> its associated STA(s)</a:t>
            </a:r>
            <a:endParaRPr lang="en-US" dirty="0"/>
          </a:p>
          <a:p>
            <a:pPr lvl="2"/>
            <a:r>
              <a:rPr lang="en-US" dirty="0"/>
              <a:t>“UL”: </a:t>
            </a:r>
            <a:r>
              <a:rPr lang="en-US" dirty="0" err="1"/>
              <a:t>SoftAP</a:t>
            </a:r>
            <a:r>
              <a:rPr lang="en-US" dirty="0"/>
              <a:t>/GO uses trigger based for its UL traffic</a:t>
            </a:r>
          </a:p>
          <a:p>
            <a:pPr lvl="2"/>
            <a:r>
              <a:rPr lang="en-US" dirty="0"/>
              <a:t>Use the newly defined trigger based P2P frame sequence</a:t>
            </a:r>
          </a:p>
          <a:p>
            <a:r>
              <a:rPr lang="en-US" dirty="0"/>
              <a:t>Configuration:</a:t>
            </a:r>
          </a:p>
          <a:p>
            <a:pPr lvl="1"/>
            <a:r>
              <a:rPr lang="en-US" dirty="0"/>
              <a:t>Don’t need a second set of EDCA parameters since all transmissions are initiated only by one designated STA.</a:t>
            </a:r>
          </a:p>
          <a:p>
            <a:pPr lvl="1"/>
            <a:r>
              <a:rPr lang="en-US" dirty="0"/>
              <a:t>A-AIFS: STAs with regular traffic use A-AIFS to determine if the prioritized access has completed early.</a:t>
            </a:r>
          </a:p>
          <a:p>
            <a:pPr lvl="1"/>
            <a:r>
              <a:rPr lang="en-US" dirty="0"/>
              <a:t>Only need existing </a:t>
            </a:r>
            <a:r>
              <a:rPr lang="en-US" dirty="0" err="1"/>
              <a:t>backoff</a:t>
            </a:r>
            <a:r>
              <a:rPr lang="en-US" dirty="0"/>
              <a:t> timer</a:t>
            </a:r>
          </a:p>
          <a:p>
            <a:endParaRPr lang="en-US" dirty="0"/>
          </a:p>
        </p:txBody>
      </p:sp>
      <p:sp>
        <p:nvSpPr>
          <p:cNvPr id="3" name="Title 2">
            <a:extLst>
              <a:ext uri="{FF2B5EF4-FFF2-40B4-BE49-F238E27FC236}">
                <a16:creationId xmlns:a16="http://schemas.microsoft.com/office/drawing/2014/main" id="{E20AAE3F-0DF7-4C4C-B381-3E0A469BE433}"/>
              </a:ext>
            </a:extLst>
          </p:cNvPr>
          <p:cNvSpPr>
            <a:spLocks noGrp="1"/>
          </p:cNvSpPr>
          <p:nvPr>
            <p:ph type="title"/>
          </p:nvPr>
        </p:nvSpPr>
        <p:spPr/>
        <p:txBody>
          <a:bodyPr/>
          <a:lstStyle/>
          <a:p>
            <a:r>
              <a:rPr lang="en-US" dirty="0"/>
              <a:t>A Special / Simplified Configuration</a:t>
            </a:r>
          </a:p>
        </p:txBody>
      </p:sp>
      <p:sp>
        <p:nvSpPr>
          <p:cNvPr id="4" name="Footer Placeholder 3">
            <a:extLst>
              <a:ext uri="{FF2B5EF4-FFF2-40B4-BE49-F238E27FC236}">
                <a16:creationId xmlns:a16="http://schemas.microsoft.com/office/drawing/2014/main" id="{75DFE6C8-0BF6-4F94-91BC-B20869FAD1D4}"/>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B6306074-00EB-4AD0-AFA7-57C2F8B4B02A}"/>
              </a:ext>
            </a:extLst>
          </p:cNvPr>
          <p:cNvSpPr>
            <a:spLocks noGrp="1"/>
          </p:cNvSpPr>
          <p:nvPr>
            <p:ph type="sldNum" idx="12"/>
          </p:nvPr>
        </p:nvSpPr>
        <p:spPr/>
        <p:txBody>
          <a:bodyPr/>
          <a:lstStyle/>
          <a:p>
            <a:pPr>
              <a:defRPr/>
            </a:pPr>
            <a:r>
              <a:rPr lang="en-US"/>
              <a:t>Slide </a:t>
            </a:r>
            <a:fld id="{C1789BC7-C074-42CC-ADF8-5107DF6BD1C1}" type="slidenum">
              <a:rPr lang="en-US" smtClean="0"/>
              <a:pPr>
                <a:defRPr/>
              </a:pPr>
              <a:t>14</a:t>
            </a:fld>
            <a:endParaRPr lang="en-US"/>
          </a:p>
        </p:txBody>
      </p:sp>
      <p:sp>
        <p:nvSpPr>
          <p:cNvPr id="6" name="Date Placeholder 5">
            <a:extLst>
              <a:ext uri="{FF2B5EF4-FFF2-40B4-BE49-F238E27FC236}">
                <a16:creationId xmlns:a16="http://schemas.microsoft.com/office/drawing/2014/main" id="{DECA3D2E-3045-42EC-B3B6-A940381C00AE}"/>
              </a:ext>
            </a:extLst>
          </p:cNvPr>
          <p:cNvSpPr>
            <a:spLocks noGrp="1"/>
          </p:cNvSpPr>
          <p:nvPr>
            <p:ph type="dt" idx="2"/>
          </p:nvPr>
        </p:nvSpPr>
        <p:spPr/>
        <p:txBody>
          <a:bodyPr/>
          <a:lstStyle/>
          <a:p>
            <a:pPr>
              <a:defRPr/>
            </a:pPr>
            <a:r>
              <a:rPr lang="en-US"/>
              <a:t>August 2020</a:t>
            </a:r>
            <a:endParaRPr lang="en-US" dirty="0"/>
          </a:p>
        </p:txBody>
      </p:sp>
    </p:spTree>
    <p:extLst>
      <p:ext uri="{BB962C8B-B14F-4D97-AF65-F5344CB8AC3E}">
        <p14:creationId xmlns:p14="http://schemas.microsoft.com/office/powerpoint/2010/main" val="38227826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AF0986-0B25-F944-B6B3-1E84399304E4}"/>
              </a:ext>
            </a:extLst>
          </p:cNvPr>
          <p:cNvSpPr>
            <a:spLocks noGrp="1"/>
          </p:cNvSpPr>
          <p:nvPr>
            <p:ph idx="1"/>
          </p:nvPr>
        </p:nvSpPr>
        <p:spPr/>
        <p:txBody>
          <a:bodyPr/>
          <a:lstStyle/>
          <a:p>
            <a:r>
              <a:rPr lang="en-US" dirty="0"/>
              <a:t>Do you support that the TGbe SFD shall include (in R1):</a:t>
            </a:r>
          </a:p>
          <a:p>
            <a:pPr lvl="1"/>
            <a:r>
              <a:rPr lang="en-US" dirty="0"/>
              <a:t>An optional mechanism of dividing medium time into slots of duration TBD during which prioritized EDCA access operates for specifically allowed STAs</a:t>
            </a:r>
          </a:p>
          <a:p>
            <a:pPr lvl="1"/>
            <a:endParaRPr lang="en-US" dirty="0"/>
          </a:p>
        </p:txBody>
      </p:sp>
      <p:sp>
        <p:nvSpPr>
          <p:cNvPr id="3" name="Title 2">
            <a:extLst>
              <a:ext uri="{FF2B5EF4-FFF2-40B4-BE49-F238E27FC236}">
                <a16:creationId xmlns:a16="http://schemas.microsoft.com/office/drawing/2014/main" id="{A004BE64-4DD7-A34D-8508-CF001BB36229}"/>
              </a:ext>
            </a:extLst>
          </p:cNvPr>
          <p:cNvSpPr>
            <a:spLocks noGrp="1"/>
          </p:cNvSpPr>
          <p:nvPr>
            <p:ph type="title"/>
          </p:nvPr>
        </p:nvSpPr>
        <p:spPr/>
        <p:txBody>
          <a:bodyPr/>
          <a:lstStyle/>
          <a:p>
            <a:r>
              <a:rPr lang="en-US" dirty="0"/>
              <a:t>SP #1</a:t>
            </a:r>
          </a:p>
        </p:txBody>
      </p:sp>
      <p:sp>
        <p:nvSpPr>
          <p:cNvPr id="4" name="Footer Placeholder 3">
            <a:extLst>
              <a:ext uri="{FF2B5EF4-FFF2-40B4-BE49-F238E27FC236}">
                <a16:creationId xmlns:a16="http://schemas.microsoft.com/office/drawing/2014/main" id="{6C682612-A572-8E49-B794-DCC72175DDB1}"/>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81592DED-3E2A-A840-9A87-10B413F81E1C}"/>
              </a:ext>
            </a:extLst>
          </p:cNvPr>
          <p:cNvSpPr>
            <a:spLocks noGrp="1"/>
          </p:cNvSpPr>
          <p:nvPr>
            <p:ph type="sldNum" idx="12"/>
          </p:nvPr>
        </p:nvSpPr>
        <p:spPr/>
        <p:txBody>
          <a:bodyPr/>
          <a:lstStyle/>
          <a:p>
            <a:pPr>
              <a:defRPr/>
            </a:pPr>
            <a:r>
              <a:rPr lang="en-US"/>
              <a:t>Slide </a:t>
            </a:r>
            <a:fld id="{C1789BC7-C074-42CC-ADF8-5107DF6BD1C1}" type="slidenum">
              <a:rPr lang="en-US" smtClean="0"/>
              <a:pPr>
                <a:defRPr/>
              </a:pPr>
              <a:t>15</a:t>
            </a:fld>
            <a:endParaRPr lang="en-US"/>
          </a:p>
        </p:txBody>
      </p:sp>
      <p:sp>
        <p:nvSpPr>
          <p:cNvPr id="6" name="Date Placeholder 5">
            <a:extLst>
              <a:ext uri="{FF2B5EF4-FFF2-40B4-BE49-F238E27FC236}">
                <a16:creationId xmlns:a16="http://schemas.microsoft.com/office/drawing/2014/main" id="{2949BCB8-D495-AE40-9C32-4A33CBEB954A}"/>
              </a:ext>
            </a:extLst>
          </p:cNvPr>
          <p:cNvSpPr>
            <a:spLocks noGrp="1"/>
          </p:cNvSpPr>
          <p:nvPr>
            <p:ph type="dt" idx="2"/>
          </p:nvPr>
        </p:nvSpPr>
        <p:spPr/>
        <p:txBody>
          <a:bodyPr/>
          <a:lstStyle/>
          <a:p>
            <a:pPr>
              <a:defRPr/>
            </a:pPr>
            <a:r>
              <a:rPr lang="en-US"/>
              <a:t>August 2020</a:t>
            </a:r>
            <a:endParaRPr lang="en-US" dirty="0"/>
          </a:p>
        </p:txBody>
      </p:sp>
    </p:spTree>
    <p:extLst>
      <p:ext uri="{BB962C8B-B14F-4D97-AF65-F5344CB8AC3E}">
        <p14:creationId xmlns:p14="http://schemas.microsoft.com/office/powerpoint/2010/main" val="1130149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7AF0986-0B25-F944-B6B3-1E84399304E4}"/>
              </a:ext>
            </a:extLst>
          </p:cNvPr>
          <p:cNvSpPr>
            <a:spLocks noGrp="1"/>
          </p:cNvSpPr>
          <p:nvPr>
            <p:ph idx="1"/>
          </p:nvPr>
        </p:nvSpPr>
        <p:spPr/>
        <p:txBody>
          <a:bodyPr/>
          <a:lstStyle/>
          <a:p>
            <a:r>
              <a:rPr lang="en-US" dirty="0"/>
              <a:t>Do you support that the TGbe SFD shall include (in R2):</a:t>
            </a:r>
          </a:p>
          <a:p>
            <a:pPr lvl="1"/>
            <a:r>
              <a:rPr lang="en-US" dirty="0"/>
              <a:t>An optional mechanism of dividing medium time into slots of duration TBD during which prioritized EDCA access operates for specifically allowed STAs</a:t>
            </a:r>
          </a:p>
          <a:p>
            <a:pPr lvl="1"/>
            <a:endParaRPr lang="en-US" dirty="0"/>
          </a:p>
        </p:txBody>
      </p:sp>
      <p:sp>
        <p:nvSpPr>
          <p:cNvPr id="3" name="Title 2">
            <a:extLst>
              <a:ext uri="{FF2B5EF4-FFF2-40B4-BE49-F238E27FC236}">
                <a16:creationId xmlns:a16="http://schemas.microsoft.com/office/drawing/2014/main" id="{A004BE64-4DD7-A34D-8508-CF001BB36229}"/>
              </a:ext>
            </a:extLst>
          </p:cNvPr>
          <p:cNvSpPr>
            <a:spLocks noGrp="1"/>
          </p:cNvSpPr>
          <p:nvPr>
            <p:ph type="title"/>
          </p:nvPr>
        </p:nvSpPr>
        <p:spPr/>
        <p:txBody>
          <a:bodyPr/>
          <a:lstStyle/>
          <a:p>
            <a:r>
              <a:rPr lang="en-US" dirty="0"/>
              <a:t>SP #2</a:t>
            </a:r>
          </a:p>
        </p:txBody>
      </p:sp>
      <p:sp>
        <p:nvSpPr>
          <p:cNvPr id="4" name="Footer Placeholder 3">
            <a:extLst>
              <a:ext uri="{FF2B5EF4-FFF2-40B4-BE49-F238E27FC236}">
                <a16:creationId xmlns:a16="http://schemas.microsoft.com/office/drawing/2014/main" id="{6C682612-A572-8E49-B794-DCC72175DDB1}"/>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81592DED-3E2A-A840-9A87-10B413F81E1C}"/>
              </a:ext>
            </a:extLst>
          </p:cNvPr>
          <p:cNvSpPr>
            <a:spLocks noGrp="1"/>
          </p:cNvSpPr>
          <p:nvPr>
            <p:ph type="sldNum" idx="12"/>
          </p:nvPr>
        </p:nvSpPr>
        <p:spPr/>
        <p:txBody>
          <a:bodyPr/>
          <a:lstStyle/>
          <a:p>
            <a:pPr>
              <a:defRPr/>
            </a:pPr>
            <a:r>
              <a:rPr lang="en-US"/>
              <a:t>Slide </a:t>
            </a:r>
            <a:fld id="{C1789BC7-C074-42CC-ADF8-5107DF6BD1C1}" type="slidenum">
              <a:rPr lang="en-US" smtClean="0"/>
              <a:pPr>
                <a:defRPr/>
              </a:pPr>
              <a:t>16</a:t>
            </a:fld>
            <a:endParaRPr lang="en-US"/>
          </a:p>
        </p:txBody>
      </p:sp>
      <p:sp>
        <p:nvSpPr>
          <p:cNvPr id="6" name="Date Placeholder 5">
            <a:extLst>
              <a:ext uri="{FF2B5EF4-FFF2-40B4-BE49-F238E27FC236}">
                <a16:creationId xmlns:a16="http://schemas.microsoft.com/office/drawing/2014/main" id="{2949BCB8-D495-AE40-9C32-4A33CBEB954A}"/>
              </a:ext>
            </a:extLst>
          </p:cNvPr>
          <p:cNvSpPr>
            <a:spLocks noGrp="1"/>
          </p:cNvSpPr>
          <p:nvPr>
            <p:ph type="dt" idx="2"/>
          </p:nvPr>
        </p:nvSpPr>
        <p:spPr/>
        <p:txBody>
          <a:bodyPr/>
          <a:lstStyle/>
          <a:p>
            <a:pPr>
              <a:defRPr/>
            </a:pPr>
            <a:r>
              <a:rPr lang="en-US"/>
              <a:t>August 2020</a:t>
            </a:r>
            <a:endParaRPr lang="en-US" dirty="0"/>
          </a:p>
        </p:txBody>
      </p:sp>
    </p:spTree>
    <p:extLst>
      <p:ext uri="{BB962C8B-B14F-4D97-AF65-F5344CB8AC3E}">
        <p14:creationId xmlns:p14="http://schemas.microsoft.com/office/powerpoint/2010/main" val="44212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8C3133B-5E86-4346-8C3C-44E2359A6D51}"/>
              </a:ext>
            </a:extLst>
          </p:cNvPr>
          <p:cNvSpPr>
            <a:spLocks noGrp="1"/>
          </p:cNvSpPr>
          <p:nvPr>
            <p:ph idx="1"/>
          </p:nvPr>
        </p:nvSpPr>
        <p:spPr>
          <a:xfrm>
            <a:off x="685800" y="1600200"/>
            <a:ext cx="7909560" cy="4663440"/>
          </a:xfrm>
        </p:spPr>
        <p:txBody>
          <a:bodyPr/>
          <a:lstStyle/>
          <a:p>
            <a:r>
              <a:rPr lang="en-US" dirty="0"/>
              <a:t>Do you support that the TGbe SFD shall include (in R1) a simple channel access enhancement that provides a more predictable latency performance in R1:</a:t>
            </a:r>
          </a:p>
          <a:p>
            <a:pPr lvl="1"/>
            <a:r>
              <a:rPr lang="en-US" dirty="0"/>
              <a:t>Define prioritized access time period assigned for specifically allowed STA(s)</a:t>
            </a:r>
          </a:p>
          <a:p>
            <a:pPr lvl="1"/>
            <a:r>
              <a:rPr lang="en-US" dirty="0"/>
              <a:t>AP advertises and share all such prioritized access time period in a TBD resolution</a:t>
            </a:r>
          </a:p>
          <a:p>
            <a:pPr lvl="1"/>
            <a:r>
              <a:rPr lang="en-US" dirty="0"/>
              <a:t>TXOP shall end before start of any prioritized access time period</a:t>
            </a:r>
          </a:p>
          <a:p>
            <a:pPr lvl="1"/>
            <a:endParaRPr lang="en-US" dirty="0"/>
          </a:p>
        </p:txBody>
      </p:sp>
      <p:sp>
        <p:nvSpPr>
          <p:cNvPr id="3" name="Title 2">
            <a:extLst>
              <a:ext uri="{FF2B5EF4-FFF2-40B4-BE49-F238E27FC236}">
                <a16:creationId xmlns:a16="http://schemas.microsoft.com/office/drawing/2014/main" id="{DBB387B2-AF15-E64D-BF76-49A60BA6A82D}"/>
              </a:ext>
            </a:extLst>
          </p:cNvPr>
          <p:cNvSpPr>
            <a:spLocks noGrp="1"/>
          </p:cNvSpPr>
          <p:nvPr>
            <p:ph type="title"/>
          </p:nvPr>
        </p:nvSpPr>
        <p:spPr/>
        <p:txBody>
          <a:bodyPr/>
          <a:lstStyle/>
          <a:p>
            <a:r>
              <a:rPr lang="en-US" dirty="0"/>
              <a:t>SP #3</a:t>
            </a:r>
          </a:p>
        </p:txBody>
      </p:sp>
      <p:sp>
        <p:nvSpPr>
          <p:cNvPr id="4" name="Footer Placeholder 3">
            <a:extLst>
              <a:ext uri="{FF2B5EF4-FFF2-40B4-BE49-F238E27FC236}">
                <a16:creationId xmlns:a16="http://schemas.microsoft.com/office/drawing/2014/main" id="{6EFA7E56-CC71-EE49-BE19-46D62C8C430C}"/>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697B0BB4-FBB1-D14C-96ED-12797B87C1B6}"/>
              </a:ext>
            </a:extLst>
          </p:cNvPr>
          <p:cNvSpPr>
            <a:spLocks noGrp="1"/>
          </p:cNvSpPr>
          <p:nvPr>
            <p:ph type="sldNum" idx="12"/>
          </p:nvPr>
        </p:nvSpPr>
        <p:spPr/>
        <p:txBody>
          <a:bodyPr/>
          <a:lstStyle/>
          <a:p>
            <a:pPr>
              <a:defRPr/>
            </a:pPr>
            <a:r>
              <a:rPr lang="en-US"/>
              <a:t>Slide </a:t>
            </a:r>
            <a:fld id="{C1789BC7-C074-42CC-ADF8-5107DF6BD1C1}" type="slidenum">
              <a:rPr lang="en-US" smtClean="0"/>
              <a:pPr>
                <a:defRPr/>
              </a:pPr>
              <a:t>17</a:t>
            </a:fld>
            <a:endParaRPr lang="en-US"/>
          </a:p>
        </p:txBody>
      </p:sp>
      <p:sp>
        <p:nvSpPr>
          <p:cNvPr id="6" name="Date Placeholder 5">
            <a:extLst>
              <a:ext uri="{FF2B5EF4-FFF2-40B4-BE49-F238E27FC236}">
                <a16:creationId xmlns:a16="http://schemas.microsoft.com/office/drawing/2014/main" id="{73D4E7F5-2C06-054D-BF2E-8288B3C6E9C1}"/>
              </a:ext>
            </a:extLst>
          </p:cNvPr>
          <p:cNvSpPr>
            <a:spLocks noGrp="1"/>
          </p:cNvSpPr>
          <p:nvPr>
            <p:ph type="dt" idx="2"/>
          </p:nvPr>
        </p:nvSpPr>
        <p:spPr/>
        <p:txBody>
          <a:bodyPr/>
          <a:lstStyle/>
          <a:p>
            <a:pPr>
              <a:defRPr/>
            </a:pPr>
            <a:r>
              <a:rPr lang="en-US"/>
              <a:t>August 2020</a:t>
            </a:r>
            <a:endParaRPr lang="en-US" dirty="0"/>
          </a:p>
        </p:txBody>
      </p:sp>
    </p:spTree>
    <p:extLst>
      <p:ext uri="{BB962C8B-B14F-4D97-AF65-F5344CB8AC3E}">
        <p14:creationId xmlns:p14="http://schemas.microsoft.com/office/powerpoint/2010/main" val="2375169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D564AA-1BDD-484A-8FB5-16A5AFC2A69B}"/>
              </a:ext>
            </a:extLst>
          </p:cNvPr>
          <p:cNvSpPr>
            <a:spLocks noGrp="1"/>
          </p:cNvSpPr>
          <p:nvPr>
            <p:ph idx="1"/>
          </p:nvPr>
        </p:nvSpPr>
        <p:spPr/>
        <p:txBody>
          <a:bodyPr/>
          <a:lstStyle/>
          <a:p>
            <a:r>
              <a:rPr lang="en-US" sz="2400" dirty="0"/>
              <a:t>Background: new medium access method to provide more predictable, and prioritized channel access (11-20/408r6)</a:t>
            </a:r>
          </a:p>
          <a:p>
            <a:r>
              <a:rPr lang="en-US" sz="2400" dirty="0"/>
              <a:t>This contribution provides more details on channel access design</a:t>
            </a:r>
          </a:p>
          <a:p>
            <a:r>
              <a:rPr lang="en-US" sz="2400" dirty="0"/>
              <a:t>A follow-up contribution will focus on signaling part of the protocol.</a:t>
            </a:r>
          </a:p>
        </p:txBody>
      </p:sp>
      <p:sp>
        <p:nvSpPr>
          <p:cNvPr id="3" name="Title 2">
            <a:extLst>
              <a:ext uri="{FF2B5EF4-FFF2-40B4-BE49-F238E27FC236}">
                <a16:creationId xmlns:a16="http://schemas.microsoft.com/office/drawing/2014/main" id="{1ADCF611-A6AC-174C-830A-DE5BD870CB43}"/>
              </a:ext>
            </a:extLst>
          </p:cNvPr>
          <p:cNvSpPr>
            <a:spLocks noGrp="1"/>
          </p:cNvSpPr>
          <p:nvPr>
            <p:ph type="title"/>
          </p:nvPr>
        </p:nvSpPr>
        <p:spPr/>
        <p:txBody>
          <a:bodyPr/>
          <a:lstStyle/>
          <a:p>
            <a:r>
              <a:rPr lang="en-US" dirty="0"/>
              <a:t>Abstract</a:t>
            </a:r>
          </a:p>
        </p:txBody>
      </p:sp>
      <p:sp>
        <p:nvSpPr>
          <p:cNvPr id="4" name="Footer Placeholder 3">
            <a:extLst>
              <a:ext uri="{FF2B5EF4-FFF2-40B4-BE49-F238E27FC236}">
                <a16:creationId xmlns:a16="http://schemas.microsoft.com/office/drawing/2014/main" id="{37DE074D-D0C0-6F4D-99BC-E66FC246E3AA}"/>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10A033F6-69C5-C040-91AA-F1EBCC11686F}"/>
              </a:ext>
            </a:extLst>
          </p:cNvPr>
          <p:cNvSpPr>
            <a:spLocks noGrp="1"/>
          </p:cNvSpPr>
          <p:nvPr>
            <p:ph type="sldNum" idx="12"/>
          </p:nvPr>
        </p:nvSpPr>
        <p:spPr/>
        <p:txBody>
          <a:bodyPr/>
          <a:lstStyle/>
          <a:p>
            <a:pPr>
              <a:defRPr/>
            </a:pPr>
            <a:r>
              <a:rPr lang="en-US"/>
              <a:t>Slide </a:t>
            </a:r>
            <a:fld id="{C1789BC7-C074-42CC-ADF8-5107DF6BD1C1}" type="slidenum">
              <a:rPr lang="en-US" smtClean="0"/>
              <a:pPr>
                <a:defRPr/>
              </a:pPr>
              <a:t>2</a:t>
            </a:fld>
            <a:endParaRPr lang="en-US"/>
          </a:p>
        </p:txBody>
      </p:sp>
      <p:sp>
        <p:nvSpPr>
          <p:cNvPr id="6" name="Date Placeholder 5">
            <a:extLst>
              <a:ext uri="{FF2B5EF4-FFF2-40B4-BE49-F238E27FC236}">
                <a16:creationId xmlns:a16="http://schemas.microsoft.com/office/drawing/2014/main" id="{A4503CCD-5AC5-504E-AC1A-66C5EA4A3FDE}"/>
              </a:ext>
            </a:extLst>
          </p:cNvPr>
          <p:cNvSpPr>
            <a:spLocks noGrp="1"/>
          </p:cNvSpPr>
          <p:nvPr>
            <p:ph type="dt" idx="2"/>
          </p:nvPr>
        </p:nvSpPr>
        <p:spPr/>
        <p:txBody>
          <a:bodyPr/>
          <a:lstStyle/>
          <a:p>
            <a:pPr>
              <a:defRPr/>
            </a:pPr>
            <a:r>
              <a:rPr lang="en-US"/>
              <a:t>August 2020</a:t>
            </a:r>
            <a:endParaRPr lang="en-US" dirty="0"/>
          </a:p>
        </p:txBody>
      </p:sp>
    </p:spTree>
    <p:extLst>
      <p:ext uri="{BB962C8B-B14F-4D97-AF65-F5344CB8AC3E}">
        <p14:creationId xmlns:p14="http://schemas.microsoft.com/office/powerpoint/2010/main" val="3655262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1442D5-9C40-46D1-955E-D2C682A18C35}"/>
              </a:ext>
            </a:extLst>
          </p:cNvPr>
          <p:cNvSpPr>
            <a:spLocks noGrp="1"/>
          </p:cNvSpPr>
          <p:nvPr>
            <p:ph idx="1"/>
          </p:nvPr>
        </p:nvSpPr>
        <p:spPr>
          <a:xfrm>
            <a:off x="685800" y="1447800"/>
            <a:ext cx="7909560" cy="4937760"/>
          </a:xfrm>
        </p:spPr>
        <p:txBody>
          <a:bodyPr/>
          <a:lstStyle/>
          <a:p>
            <a:r>
              <a:rPr lang="en-US" sz="2000" dirty="0"/>
              <a:t>The time is divided into slots of fixed, and configurable duration Ts</a:t>
            </a:r>
          </a:p>
          <a:p>
            <a:pPr lvl="1"/>
            <a:r>
              <a:rPr lang="en-US" sz="1800" dirty="0">
                <a:sym typeface="Wingdings" panose="05000000000000000000" pitchFamily="2" charset="2"/>
              </a:rPr>
              <a:t>The duration Ts is intended to be at </a:t>
            </a:r>
            <a:r>
              <a:rPr lang="en-US" sz="1800" dirty="0" err="1">
                <a:sym typeface="Wingdings" panose="05000000000000000000" pitchFamily="2" charset="2"/>
              </a:rPr>
              <a:t>txop</a:t>
            </a:r>
            <a:r>
              <a:rPr lang="en-US" sz="1800" dirty="0">
                <a:sym typeface="Wingdings" panose="05000000000000000000" pitchFamily="2" charset="2"/>
              </a:rPr>
              <a:t> level of granularity, long enough to hold one or more data frame exchange: </a:t>
            </a:r>
            <a:r>
              <a:rPr lang="en-US" sz="1800" dirty="0" err="1">
                <a:sym typeface="Wingdings" panose="05000000000000000000" pitchFamily="2" charset="2"/>
              </a:rPr>
              <a:t>rts</a:t>
            </a:r>
            <a:r>
              <a:rPr lang="en-US" sz="1800" dirty="0">
                <a:sym typeface="Wingdings" panose="05000000000000000000" pitchFamily="2" charset="2"/>
              </a:rPr>
              <a:t>/</a:t>
            </a:r>
            <a:r>
              <a:rPr lang="en-US" sz="1800" dirty="0" err="1">
                <a:sym typeface="Wingdings" panose="05000000000000000000" pitchFamily="2" charset="2"/>
              </a:rPr>
              <a:t>cts</a:t>
            </a:r>
            <a:r>
              <a:rPr lang="en-US" sz="1800" dirty="0">
                <a:sym typeface="Wingdings" panose="05000000000000000000" pitchFamily="2" charset="2"/>
              </a:rPr>
              <a:t>/a-</a:t>
            </a:r>
            <a:r>
              <a:rPr lang="en-US" sz="1800" dirty="0" err="1">
                <a:sym typeface="Wingdings" panose="05000000000000000000" pitchFamily="2" charset="2"/>
              </a:rPr>
              <a:t>mpdu</a:t>
            </a:r>
            <a:r>
              <a:rPr lang="en-US" sz="1800" dirty="0">
                <a:sym typeface="Wingdings" panose="05000000000000000000" pitchFamily="2" charset="2"/>
              </a:rPr>
              <a:t>/</a:t>
            </a:r>
            <a:r>
              <a:rPr lang="en-US" sz="1800" dirty="0" err="1">
                <a:sym typeface="Wingdings" panose="05000000000000000000" pitchFamily="2" charset="2"/>
              </a:rPr>
              <a:t>ba</a:t>
            </a:r>
            <a:r>
              <a:rPr lang="en-US" sz="1800" dirty="0">
                <a:sym typeface="Wingdings" panose="05000000000000000000" pitchFamily="2" charset="2"/>
              </a:rPr>
              <a:t>.</a:t>
            </a:r>
          </a:p>
          <a:p>
            <a:pPr lvl="1"/>
            <a:r>
              <a:rPr lang="en-US" sz="1800" dirty="0"/>
              <a:t>Slot boundary is at time Ts, 2*Ts, …., (time satisfying (TSF % Ts) == 0)</a:t>
            </a:r>
          </a:p>
          <a:p>
            <a:pPr lvl="1"/>
            <a:r>
              <a:rPr lang="en-US" sz="1800" dirty="0">
                <a:sym typeface="Wingdings" panose="05000000000000000000" pitchFamily="2" charset="2"/>
              </a:rPr>
              <a:t>This provides a scalable way to represent medium/schedule status and can be conveniently described using a bitmap format</a:t>
            </a:r>
            <a:endParaRPr lang="en-US" sz="1600" dirty="0">
              <a:sym typeface="Wingdings" panose="05000000000000000000" pitchFamily="2" charset="2"/>
            </a:endParaRPr>
          </a:p>
          <a:p>
            <a:pPr lvl="2"/>
            <a:r>
              <a:rPr lang="en-US" sz="1600" dirty="0">
                <a:sym typeface="Wingdings" panose="05000000000000000000" pitchFamily="2" charset="2"/>
              </a:rPr>
              <a:t>E.g. a service period (SP) can be represented by a consecutive number of slots</a:t>
            </a:r>
          </a:p>
          <a:p>
            <a:pPr lvl="2"/>
            <a:r>
              <a:rPr lang="en-US" sz="1600" dirty="0">
                <a:sym typeface="Wingdings" panose="05000000000000000000" pitchFamily="2" charset="2"/>
              </a:rPr>
              <a:t>AP can share medium status or schedule info in slot bitmap format</a:t>
            </a:r>
          </a:p>
          <a:p>
            <a:pPr lvl="3"/>
            <a:r>
              <a:rPr lang="en-US" sz="1400" dirty="0">
                <a:sym typeface="Wingdings" panose="05000000000000000000" pitchFamily="2" charset="2"/>
              </a:rPr>
              <a:t>Good for both intra-BSS and inter-BSS coordination</a:t>
            </a:r>
            <a:endParaRPr lang="en-US" sz="1400" dirty="0"/>
          </a:p>
          <a:p>
            <a:endParaRPr lang="en-US" sz="2000" dirty="0">
              <a:sym typeface="Wingdings" panose="05000000000000000000" pitchFamily="2" charset="2"/>
            </a:endParaRPr>
          </a:p>
          <a:p>
            <a:endParaRPr lang="en-US" sz="2000" dirty="0">
              <a:sym typeface="Wingdings" panose="05000000000000000000" pitchFamily="2" charset="2"/>
            </a:endParaRPr>
          </a:p>
          <a:p>
            <a:endParaRPr lang="en-US" sz="2000" dirty="0">
              <a:sym typeface="Wingdings" panose="05000000000000000000" pitchFamily="2" charset="2"/>
            </a:endParaRPr>
          </a:p>
          <a:p>
            <a:endParaRPr lang="en-US" sz="2000" dirty="0">
              <a:sym typeface="Wingdings" panose="05000000000000000000" pitchFamily="2" charset="2"/>
            </a:endParaRPr>
          </a:p>
        </p:txBody>
      </p:sp>
      <p:sp>
        <p:nvSpPr>
          <p:cNvPr id="3" name="Title 2">
            <a:extLst>
              <a:ext uri="{FF2B5EF4-FFF2-40B4-BE49-F238E27FC236}">
                <a16:creationId xmlns:a16="http://schemas.microsoft.com/office/drawing/2014/main" id="{6C784E7A-1E2E-4B54-9B4F-402852347C91}"/>
              </a:ext>
            </a:extLst>
          </p:cNvPr>
          <p:cNvSpPr>
            <a:spLocks noGrp="1"/>
          </p:cNvSpPr>
          <p:nvPr>
            <p:ph type="title"/>
          </p:nvPr>
        </p:nvSpPr>
        <p:spPr/>
        <p:txBody>
          <a:bodyPr/>
          <a:lstStyle/>
          <a:p>
            <a:r>
              <a:rPr lang="en-US" dirty="0"/>
              <a:t>Time Slot Structure</a:t>
            </a:r>
          </a:p>
        </p:txBody>
      </p:sp>
      <p:sp>
        <p:nvSpPr>
          <p:cNvPr id="4" name="Footer Placeholder 3">
            <a:extLst>
              <a:ext uri="{FF2B5EF4-FFF2-40B4-BE49-F238E27FC236}">
                <a16:creationId xmlns:a16="http://schemas.microsoft.com/office/drawing/2014/main" id="{AF24DBDE-DAB2-41A7-A6BC-31FE23ABE5BC}"/>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92DF63E4-5E9E-4AB6-B5FF-E7701FB9D6AB}"/>
              </a:ext>
            </a:extLst>
          </p:cNvPr>
          <p:cNvSpPr>
            <a:spLocks noGrp="1"/>
          </p:cNvSpPr>
          <p:nvPr>
            <p:ph type="sldNum" idx="12"/>
          </p:nvPr>
        </p:nvSpPr>
        <p:spPr/>
        <p:txBody>
          <a:bodyPr/>
          <a:lstStyle/>
          <a:p>
            <a:pPr>
              <a:defRPr/>
            </a:pPr>
            <a:r>
              <a:rPr lang="en-US"/>
              <a:t>Slide </a:t>
            </a:r>
            <a:fld id="{C1789BC7-C074-42CC-ADF8-5107DF6BD1C1}" type="slidenum">
              <a:rPr lang="en-US" smtClean="0"/>
              <a:pPr>
                <a:defRPr/>
              </a:pPr>
              <a:t>3</a:t>
            </a:fld>
            <a:endParaRPr lang="en-US"/>
          </a:p>
        </p:txBody>
      </p:sp>
      <p:sp>
        <p:nvSpPr>
          <p:cNvPr id="6" name="Date Placeholder 5">
            <a:extLst>
              <a:ext uri="{FF2B5EF4-FFF2-40B4-BE49-F238E27FC236}">
                <a16:creationId xmlns:a16="http://schemas.microsoft.com/office/drawing/2014/main" id="{F232153C-28B1-498B-BEB8-4873238E8AE2}"/>
              </a:ext>
            </a:extLst>
          </p:cNvPr>
          <p:cNvSpPr>
            <a:spLocks noGrp="1"/>
          </p:cNvSpPr>
          <p:nvPr>
            <p:ph type="dt" idx="2"/>
          </p:nvPr>
        </p:nvSpPr>
        <p:spPr/>
        <p:txBody>
          <a:bodyPr/>
          <a:lstStyle/>
          <a:p>
            <a:pPr>
              <a:defRPr/>
            </a:pPr>
            <a:r>
              <a:rPr lang="en-US"/>
              <a:t>August 2020</a:t>
            </a:r>
            <a:endParaRPr lang="en-US" dirty="0"/>
          </a:p>
        </p:txBody>
      </p:sp>
      <p:pic>
        <p:nvPicPr>
          <p:cNvPr id="16" name="Picture 15">
            <a:extLst>
              <a:ext uri="{FF2B5EF4-FFF2-40B4-BE49-F238E27FC236}">
                <a16:creationId xmlns:a16="http://schemas.microsoft.com/office/drawing/2014/main" id="{033B03E9-92C9-4155-A1D9-482B4E8AAA22}"/>
              </a:ext>
            </a:extLst>
          </p:cNvPr>
          <p:cNvPicPr>
            <a:picLocks noChangeAspect="1"/>
          </p:cNvPicPr>
          <p:nvPr/>
        </p:nvPicPr>
        <p:blipFill>
          <a:blip r:embed="rId2"/>
          <a:stretch>
            <a:fillRect/>
          </a:stretch>
        </p:blipFill>
        <p:spPr>
          <a:xfrm>
            <a:off x="1676400" y="4495800"/>
            <a:ext cx="6540500" cy="1504950"/>
          </a:xfrm>
          <a:prstGeom prst="rect">
            <a:avLst/>
          </a:prstGeom>
        </p:spPr>
      </p:pic>
    </p:spTree>
    <p:extLst>
      <p:ext uri="{BB962C8B-B14F-4D97-AF65-F5344CB8AC3E}">
        <p14:creationId xmlns:p14="http://schemas.microsoft.com/office/powerpoint/2010/main" val="751191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1442D5-9C40-46D1-955E-D2C682A18C35}"/>
              </a:ext>
            </a:extLst>
          </p:cNvPr>
          <p:cNvSpPr>
            <a:spLocks noGrp="1"/>
          </p:cNvSpPr>
          <p:nvPr>
            <p:ph idx="1"/>
          </p:nvPr>
        </p:nvSpPr>
        <p:spPr>
          <a:xfrm>
            <a:off x="457200" y="1219200"/>
            <a:ext cx="8610600" cy="5410200"/>
          </a:xfrm>
        </p:spPr>
        <p:txBody>
          <a:bodyPr/>
          <a:lstStyle/>
          <a:p>
            <a:r>
              <a:rPr lang="en-US" sz="2000" dirty="0"/>
              <a:t>The link may be able to share a common, periodic interval T, composed of fixed, and configurable number of slots. </a:t>
            </a:r>
            <a:r>
              <a:rPr lang="en-US" sz="2000" dirty="0">
                <a:sym typeface="Wingdings" panose="05000000000000000000" pitchFamily="2" charset="2"/>
              </a:rPr>
              <a:t>Interval boundary is at (TSF % T == 0).</a:t>
            </a:r>
            <a:endParaRPr lang="en-US" sz="2000" dirty="0"/>
          </a:p>
          <a:p>
            <a:pPr lvl="1"/>
            <a:r>
              <a:rPr lang="en-US" sz="1800" dirty="0">
                <a:sym typeface="Wingdings" panose="05000000000000000000" pitchFamily="2" charset="2"/>
              </a:rPr>
              <a:t>Example: two periodic streams with respective intervals: 16 TUs and 14 TUs  AP can use an interval of 112 TUs</a:t>
            </a:r>
          </a:p>
          <a:p>
            <a:pPr lvl="1"/>
            <a:r>
              <a:rPr lang="en-US" sz="1800" dirty="0">
                <a:sym typeface="Wingdings" panose="05000000000000000000" pitchFamily="2" charset="2"/>
              </a:rPr>
              <a:t>Pros:</a:t>
            </a:r>
          </a:p>
          <a:p>
            <a:pPr lvl="2"/>
            <a:r>
              <a:rPr lang="en-US" sz="1600" dirty="0">
                <a:sym typeface="Wingdings" panose="05000000000000000000" pitchFamily="2" charset="2"/>
              </a:rPr>
              <a:t>Help non-AP STA to predict slot occupancy without receiving the beacon before contending for the medium</a:t>
            </a:r>
          </a:p>
          <a:p>
            <a:pPr lvl="2"/>
            <a:r>
              <a:rPr lang="en-US" sz="1600" dirty="0">
                <a:sym typeface="Wingdings" panose="05000000000000000000" pitchFamily="2" charset="2"/>
              </a:rPr>
              <a:t>Simplify the checking overlap / over-subscribing the utilization of a slot</a:t>
            </a:r>
          </a:p>
          <a:p>
            <a:pPr lvl="2"/>
            <a:r>
              <a:rPr lang="en-US" sz="1600" dirty="0">
                <a:sym typeface="Wingdings" panose="05000000000000000000" pitchFamily="2" charset="2"/>
              </a:rPr>
              <a:t>Beneficial for applications of similar characteristics</a:t>
            </a:r>
          </a:p>
          <a:p>
            <a:pPr lvl="1"/>
            <a:r>
              <a:rPr lang="en-US" sz="1800" dirty="0">
                <a:sym typeface="Wingdings" panose="05000000000000000000" pitchFamily="2" charset="2"/>
              </a:rPr>
              <a:t>Con: not realistic/practical all the time – it may require a very long bitmap. E.g. T1 = 200 TUs, T2 = 300 TUs and Ts = 1TUs.</a:t>
            </a:r>
          </a:p>
          <a:p>
            <a:pPr lvl="2"/>
            <a:r>
              <a:rPr lang="en-US" sz="1600" dirty="0">
                <a:sym typeface="Wingdings" panose="05000000000000000000" pitchFamily="2" charset="2"/>
              </a:rPr>
              <a:t>Usually it’s difficult to do so if one stream has small interval and the other has large interval – high/low bandwidth traffic</a:t>
            </a:r>
          </a:p>
          <a:p>
            <a:r>
              <a:rPr lang="en-US" sz="2000" dirty="0">
                <a:sym typeface="Wingdings" panose="05000000000000000000" pitchFamily="2" charset="2"/>
              </a:rPr>
              <a:t>Propose: define maximum slot bitmap size, e.g. 256 bits. If possible to derive a common period T = N * Ts with N limited to maximum size, then AP can indicate if the schedule/slot bitmap info is repetitive/persistent</a:t>
            </a:r>
          </a:p>
        </p:txBody>
      </p:sp>
      <p:sp>
        <p:nvSpPr>
          <p:cNvPr id="3" name="Title 2">
            <a:extLst>
              <a:ext uri="{FF2B5EF4-FFF2-40B4-BE49-F238E27FC236}">
                <a16:creationId xmlns:a16="http://schemas.microsoft.com/office/drawing/2014/main" id="{6C784E7A-1E2E-4B54-9B4F-402852347C91}"/>
              </a:ext>
            </a:extLst>
          </p:cNvPr>
          <p:cNvSpPr>
            <a:spLocks noGrp="1"/>
          </p:cNvSpPr>
          <p:nvPr>
            <p:ph type="title"/>
          </p:nvPr>
        </p:nvSpPr>
        <p:spPr>
          <a:xfrm>
            <a:off x="685801" y="594360"/>
            <a:ext cx="7909560" cy="624840"/>
          </a:xfrm>
        </p:spPr>
        <p:txBody>
          <a:bodyPr/>
          <a:lstStyle/>
          <a:p>
            <a:r>
              <a:rPr lang="en-US" dirty="0"/>
              <a:t>Periodicity </a:t>
            </a:r>
          </a:p>
        </p:txBody>
      </p:sp>
      <p:sp>
        <p:nvSpPr>
          <p:cNvPr id="4" name="Footer Placeholder 3">
            <a:extLst>
              <a:ext uri="{FF2B5EF4-FFF2-40B4-BE49-F238E27FC236}">
                <a16:creationId xmlns:a16="http://schemas.microsoft.com/office/drawing/2014/main" id="{AF24DBDE-DAB2-41A7-A6BC-31FE23ABE5BC}"/>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92DF63E4-5E9E-4AB6-B5FF-E7701FB9D6AB}"/>
              </a:ext>
            </a:extLst>
          </p:cNvPr>
          <p:cNvSpPr>
            <a:spLocks noGrp="1"/>
          </p:cNvSpPr>
          <p:nvPr>
            <p:ph type="sldNum" idx="12"/>
          </p:nvPr>
        </p:nvSpPr>
        <p:spPr/>
        <p:txBody>
          <a:bodyPr/>
          <a:lstStyle/>
          <a:p>
            <a:pPr>
              <a:defRPr/>
            </a:pPr>
            <a:r>
              <a:rPr lang="en-US"/>
              <a:t>Slide </a:t>
            </a:r>
            <a:fld id="{C1789BC7-C074-42CC-ADF8-5107DF6BD1C1}" type="slidenum">
              <a:rPr lang="en-US" smtClean="0"/>
              <a:pPr>
                <a:defRPr/>
              </a:pPr>
              <a:t>4</a:t>
            </a:fld>
            <a:endParaRPr lang="en-US"/>
          </a:p>
        </p:txBody>
      </p:sp>
      <p:sp>
        <p:nvSpPr>
          <p:cNvPr id="6" name="Date Placeholder 5">
            <a:extLst>
              <a:ext uri="{FF2B5EF4-FFF2-40B4-BE49-F238E27FC236}">
                <a16:creationId xmlns:a16="http://schemas.microsoft.com/office/drawing/2014/main" id="{F232153C-28B1-498B-BEB8-4873238E8AE2}"/>
              </a:ext>
            </a:extLst>
          </p:cNvPr>
          <p:cNvSpPr>
            <a:spLocks noGrp="1"/>
          </p:cNvSpPr>
          <p:nvPr>
            <p:ph type="dt" idx="2"/>
          </p:nvPr>
        </p:nvSpPr>
        <p:spPr/>
        <p:txBody>
          <a:bodyPr/>
          <a:lstStyle/>
          <a:p>
            <a:pPr>
              <a:defRPr/>
            </a:pPr>
            <a:r>
              <a:rPr lang="en-US"/>
              <a:t>August 2020</a:t>
            </a:r>
            <a:endParaRPr lang="en-US" dirty="0"/>
          </a:p>
        </p:txBody>
      </p:sp>
    </p:spTree>
    <p:extLst>
      <p:ext uri="{BB962C8B-B14F-4D97-AF65-F5344CB8AC3E}">
        <p14:creationId xmlns:p14="http://schemas.microsoft.com/office/powerpoint/2010/main" val="1040233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1442D5-9C40-46D1-955E-D2C682A18C35}"/>
              </a:ext>
            </a:extLst>
          </p:cNvPr>
          <p:cNvSpPr>
            <a:spLocks noGrp="1"/>
          </p:cNvSpPr>
          <p:nvPr>
            <p:ph idx="1"/>
          </p:nvPr>
        </p:nvSpPr>
        <p:spPr>
          <a:xfrm>
            <a:off x="685800" y="2438400"/>
            <a:ext cx="7909560" cy="3947160"/>
          </a:xfrm>
        </p:spPr>
        <p:txBody>
          <a:bodyPr/>
          <a:lstStyle/>
          <a:p>
            <a:pPr marL="342900" lvl="1" indent="0">
              <a:buNone/>
            </a:pPr>
            <a:endParaRPr lang="en-US" dirty="0">
              <a:sym typeface="Wingdings" panose="05000000000000000000" pitchFamily="2" charset="2"/>
            </a:endParaRPr>
          </a:p>
          <a:p>
            <a:endParaRPr lang="en-US" dirty="0">
              <a:sym typeface="Wingdings" panose="05000000000000000000" pitchFamily="2" charset="2"/>
            </a:endParaRPr>
          </a:p>
          <a:p>
            <a:endParaRPr lang="en-US" dirty="0">
              <a:sym typeface="Wingdings" panose="05000000000000000000" pitchFamily="2" charset="2"/>
            </a:endParaRPr>
          </a:p>
          <a:p>
            <a:pPr marL="342900" lvl="1" indent="0">
              <a:buNone/>
            </a:pPr>
            <a:endParaRPr lang="en-US" dirty="0">
              <a:sym typeface="Wingdings" panose="05000000000000000000" pitchFamily="2" charset="2"/>
            </a:endParaRPr>
          </a:p>
          <a:p>
            <a:pPr marL="0" indent="0">
              <a:buNone/>
            </a:pPr>
            <a:r>
              <a:rPr lang="en-US" dirty="0">
                <a:sym typeface="Wingdings" panose="05000000000000000000" pitchFamily="2" charset="2"/>
              </a:rPr>
              <a:t>Terms:</a:t>
            </a:r>
          </a:p>
          <a:p>
            <a:pPr lvl="1"/>
            <a:r>
              <a:rPr lang="en-US" b="1" dirty="0">
                <a:sym typeface="Wingdings" panose="05000000000000000000" pitchFamily="2" charset="2"/>
              </a:rPr>
              <a:t>P-slot</a:t>
            </a:r>
            <a:r>
              <a:rPr lang="en-US" dirty="0">
                <a:sym typeface="Wingdings" panose="05000000000000000000" pitchFamily="2" charset="2"/>
              </a:rPr>
              <a:t>: a slot is called P-slot if any STA has requested AP to assign the slot for prioritized access.</a:t>
            </a:r>
          </a:p>
          <a:p>
            <a:pPr lvl="1"/>
            <a:r>
              <a:rPr lang="en-US" b="1" dirty="0">
                <a:sym typeface="Wingdings" panose="05000000000000000000" pitchFamily="2" charset="2"/>
              </a:rPr>
              <a:t>R-slot</a:t>
            </a:r>
            <a:r>
              <a:rPr lang="en-US" dirty="0">
                <a:sym typeface="Wingdings" panose="05000000000000000000" pitchFamily="2" charset="2"/>
              </a:rPr>
              <a:t>: A slot is called R-slot if none of STA has requested this slot.</a:t>
            </a:r>
          </a:p>
          <a:p>
            <a:pPr lvl="1"/>
            <a:r>
              <a:rPr lang="en-US" b="1" dirty="0">
                <a:sym typeface="Wingdings" panose="05000000000000000000" pitchFamily="2" charset="2"/>
              </a:rPr>
              <a:t>MP-slot</a:t>
            </a:r>
            <a:r>
              <a:rPr lang="en-US" dirty="0">
                <a:sym typeface="Wingdings" panose="05000000000000000000" pitchFamily="2" charset="2"/>
              </a:rPr>
              <a:t>: from a STA’s perspective, if the slot has been assigned to this STA (there can be multiple STAs assigned to the same slot however.)</a:t>
            </a:r>
          </a:p>
          <a:p>
            <a:pPr lvl="1"/>
            <a:r>
              <a:rPr lang="en-US" b="1" dirty="0">
                <a:sym typeface="Wingdings" panose="05000000000000000000" pitchFamily="2" charset="2"/>
              </a:rPr>
              <a:t>OP-slot</a:t>
            </a:r>
            <a:r>
              <a:rPr lang="en-US" dirty="0">
                <a:sym typeface="Wingdings" panose="05000000000000000000" pitchFamily="2" charset="2"/>
              </a:rPr>
              <a:t>: from a STA’s perspective, it is not registered for this P-slot’s membership.</a:t>
            </a:r>
          </a:p>
        </p:txBody>
      </p:sp>
      <p:sp>
        <p:nvSpPr>
          <p:cNvPr id="3" name="Title 2">
            <a:extLst>
              <a:ext uri="{FF2B5EF4-FFF2-40B4-BE49-F238E27FC236}">
                <a16:creationId xmlns:a16="http://schemas.microsoft.com/office/drawing/2014/main" id="{6C784E7A-1E2E-4B54-9B4F-402852347C91}"/>
              </a:ext>
            </a:extLst>
          </p:cNvPr>
          <p:cNvSpPr>
            <a:spLocks noGrp="1"/>
          </p:cNvSpPr>
          <p:nvPr>
            <p:ph type="title"/>
          </p:nvPr>
        </p:nvSpPr>
        <p:spPr/>
        <p:txBody>
          <a:bodyPr/>
          <a:lstStyle/>
          <a:p>
            <a:r>
              <a:rPr lang="en-US" dirty="0"/>
              <a:t>Definitions</a:t>
            </a:r>
          </a:p>
        </p:txBody>
      </p:sp>
      <p:sp>
        <p:nvSpPr>
          <p:cNvPr id="4" name="Footer Placeholder 3">
            <a:extLst>
              <a:ext uri="{FF2B5EF4-FFF2-40B4-BE49-F238E27FC236}">
                <a16:creationId xmlns:a16="http://schemas.microsoft.com/office/drawing/2014/main" id="{AF24DBDE-DAB2-41A7-A6BC-31FE23ABE5BC}"/>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92DF63E4-5E9E-4AB6-B5FF-E7701FB9D6AB}"/>
              </a:ext>
            </a:extLst>
          </p:cNvPr>
          <p:cNvSpPr>
            <a:spLocks noGrp="1"/>
          </p:cNvSpPr>
          <p:nvPr>
            <p:ph type="sldNum" idx="12"/>
          </p:nvPr>
        </p:nvSpPr>
        <p:spPr/>
        <p:txBody>
          <a:bodyPr/>
          <a:lstStyle/>
          <a:p>
            <a:pPr>
              <a:defRPr/>
            </a:pPr>
            <a:r>
              <a:rPr lang="en-US"/>
              <a:t>Slide </a:t>
            </a:r>
            <a:fld id="{C1789BC7-C074-42CC-ADF8-5107DF6BD1C1}" type="slidenum">
              <a:rPr lang="en-US" smtClean="0"/>
              <a:pPr>
                <a:defRPr/>
              </a:pPr>
              <a:t>5</a:t>
            </a:fld>
            <a:endParaRPr lang="en-US"/>
          </a:p>
        </p:txBody>
      </p:sp>
      <p:sp>
        <p:nvSpPr>
          <p:cNvPr id="6" name="Date Placeholder 5">
            <a:extLst>
              <a:ext uri="{FF2B5EF4-FFF2-40B4-BE49-F238E27FC236}">
                <a16:creationId xmlns:a16="http://schemas.microsoft.com/office/drawing/2014/main" id="{F232153C-28B1-498B-BEB8-4873238E8AE2}"/>
              </a:ext>
            </a:extLst>
          </p:cNvPr>
          <p:cNvSpPr>
            <a:spLocks noGrp="1"/>
          </p:cNvSpPr>
          <p:nvPr>
            <p:ph type="dt" idx="2"/>
          </p:nvPr>
        </p:nvSpPr>
        <p:spPr/>
        <p:txBody>
          <a:bodyPr/>
          <a:lstStyle/>
          <a:p>
            <a:pPr>
              <a:defRPr/>
            </a:pPr>
            <a:r>
              <a:rPr lang="en-US"/>
              <a:t>August 2020</a:t>
            </a:r>
            <a:endParaRPr lang="en-US" dirty="0"/>
          </a:p>
        </p:txBody>
      </p:sp>
      <p:pic>
        <p:nvPicPr>
          <p:cNvPr id="1026" name="Picture 2">
            <a:extLst>
              <a:ext uri="{FF2B5EF4-FFF2-40B4-BE49-F238E27FC236}">
                <a16:creationId xmlns:a16="http://schemas.microsoft.com/office/drawing/2014/main" id="{31C2B251-EA64-46A3-AD3E-E5F4E7CED5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9135" y="2077749"/>
            <a:ext cx="5943600" cy="15240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DD5B1EE-983F-4D63-8A54-5536786F842B}"/>
              </a:ext>
            </a:extLst>
          </p:cNvPr>
          <p:cNvSpPr txBox="1"/>
          <p:nvPr/>
        </p:nvSpPr>
        <p:spPr>
          <a:xfrm>
            <a:off x="719636" y="1500079"/>
            <a:ext cx="7084772" cy="369332"/>
          </a:xfrm>
          <a:prstGeom prst="rect">
            <a:avLst/>
          </a:prstGeom>
          <a:noFill/>
        </p:spPr>
        <p:txBody>
          <a:bodyPr wrap="square" rtlCol="0">
            <a:spAutoFit/>
          </a:bodyPr>
          <a:lstStyle/>
          <a:p>
            <a:r>
              <a:rPr lang="en-US" dirty="0"/>
              <a:t>Example where a period T is assumed: three non-AP STAs and one AP.</a:t>
            </a:r>
          </a:p>
        </p:txBody>
      </p:sp>
    </p:spTree>
    <p:extLst>
      <p:ext uri="{BB962C8B-B14F-4D97-AF65-F5344CB8AC3E}">
        <p14:creationId xmlns:p14="http://schemas.microsoft.com/office/powerpoint/2010/main" val="1496896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CEDADC-550D-439A-9ECD-A2E689E1CD5E}"/>
              </a:ext>
            </a:extLst>
          </p:cNvPr>
          <p:cNvSpPr>
            <a:spLocks noGrp="1"/>
          </p:cNvSpPr>
          <p:nvPr>
            <p:ph idx="1"/>
          </p:nvPr>
        </p:nvSpPr>
        <p:spPr/>
        <p:txBody>
          <a:bodyPr/>
          <a:lstStyle/>
          <a:p>
            <a:pPr rtl="0">
              <a:spcBef>
                <a:spcPts val="0"/>
              </a:spcBef>
              <a:spcAft>
                <a:spcPts val="0"/>
              </a:spcAft>
            </a:pPr>
            <a:r>
              <a:rPr lang="en-US" sz="1800" b="0" i="0" u="none" strike="noStrike" dirty="0">
                <a:solidFill>
                  <a:srgbClr val="000000"/>
                </a:solidFill>
                <a:effectLst/>
              </a:rPr>
              <a:t>Default EDCA parameters: used by regular traffic for channel access.</a:t>
            </a:r>
            <a:endParaRPr lang="en-US" dirty="0">
              <a:effectLst/>
            </a:endParaRPr>
          </a:p>
          <a:p>
            <a:pPr rtl="0">
              <a:spcBef>
                <a:spcPts val="0"/>
              </a:spcBef>
              <a:spcAft>
                <a:spcPts val="0"/>
              </a:spcAft>
            </a:pPr>
            <a:r>
              <a:rPr lang="en-US" sz="1800" b="0" i="0" u="none" strike="noStrike" dirty="0">
                <a:solidFill>
                  <a:srgbClr val="000000"/>
                </a:solidFill>
                <a:effectLst/>
              </a:rPr>
              <a:t>A second set of EDCA parameters: used by P-traffic to access P-slots. Called </a:t>
            </a:r>
            <a:r>
              <a:rPr lang="en-US" sz="1800" i="0" u="none" strike="noStrike" dirty="0">
                <a:solidFill>
                  <a:srgbClr val="000000"/>
                </a:solidFill>
                <a:effectLst/>
              </a:rPr>
              <a:t>P-EDCA params</a:t>
            </a:r>
            <a:r>
              <a:rPr lang="en-US" sz="1800" b="0" i="0" u="none" strike="noStrike" dirty="0">
                <a:solidFill>
                  <a:srgbClr val="000000"/>
                </a:solidFill>
                <a:effectLst/>
              </a:rPr>
              <a:t>.</a:t>
            </a:r>
            <a:endParaRPr lang="en-US" dirty="0">
              <a:effectLst/>
            </a:endParaRPr>
          </a:p>
          <a:p>
            <a:pPr rtl="0">
              <a:spcBef>
                <a:spcPts val="0"/>
              </a:spcBef>
              <a:spcAft>
                <a:spcPts val="0"/>
              </a:spcAft>
            </a:pPr>
            <a:r>
              <a:rPr lang="en-US" sz="1800" b="0" i="0" u="none" strike="noStrike" dirty="0">
                <a:solidFill>
                  <a:srgbClr val="000000"/>
                </a:solidFill>
                <a:effectLst/>
              </a:rPr>
              <a:t>Regular traffic (</a:t>
            </a:r>
            <a:r>
              <a:rPr lang="en-US" sz="1800" i="0" u="none" strike="noStrike" dirty="0">
                <a:solidFill>
                  <a:srgbClr val="000000"/>
                </a:solidFill>
                <a:effectLst/>
              </a:rPr>
              <a:t>R-traffic</a:t>
            </a:r>
            <a:r>
              <a:rPr lang="en-US" sz="1800" b="0" i="0" u="none" strike="noStrike" dirty="0">
                <a:solidFill>
                  <a:srgbClr val="000000"/>
                </a:solidFill>
                <a:effectLst/>
              </a:rPr>
              <a:t>) uses a </a:t>
            </a:r>
            <a:r>
              <a:rPr lang="en-US" sz="1800" b="0" i="0" u="none" strike="noStrike" dirty="0" err="1">
                <a:solidFill>
                  <a:srgbClr val="000000"/>
                </a:solidFill>
                <a:effectLst/>
              </a:rPr>
              <a:t>backoff</a:t>
            </a:r>
            <a:r>
              <a:rPr lang="en-US" sz="1800" b="0" i="0" u="none" strike="noStrike" dirty="0">
                <a:solidFill>
                  <a:srgbClr val="000000"/>
                </a:solidFill>
                <a:effectLst/>
              </a:rPr>
              <a:t> timer, </a:t>
            </a:r>
            <a:r>
              <a:rPr lang="en-US" sz="1800" b="0" i="1" u="none" strike="noStrike" dirty="0">
                <a:solidFill>
                  <a:srgbClr val="000000"/>
                </a:solidFill>
                <a:effectLst/>
              </a:rPr>
              <a:t>timer-1</a:t>
            </a:r>
            <a:r>
              <a:rPr lang="en-US" sz="1800" b="0" i="0" u="none" strike="noStrike" dirty="0">
                <a:solidFill>
                  <a:srgbClr val="000000"/>
                </a:solidFill>
                <a:effectLst/>
              </a:rPr>
              <a:t>, to access the channel.</a:t>
            </a:r>
            <a:endParaRPr lang="en-US" dirty="0">
              <a:effectLst/>
            </a:endParaRPr>
          </a:p>
          <a:p>
            <a:r>
              <a:rPr lang="en-US" sz="1800" b="0" i="0" u="none" strike="noStrike" dirty="0">
                <a:solidFill>
                  <a:srgbClr val="000000"/>
                </a:solidFill>
                <a:effectLst/>
              </a:rPr>
              <a:t>Prioritized traffic (</a:t>
            </a:r>
            <a:r>
              <a:rPr lang="en-US" sz="1800" i="0" u="none" strike="noStrike" dirty="0">
                <a:solidFill>
                  <a:srgbClr val="000000"/>
                </a:solidFill>
                <a:effectLst/>
              </a:rPr>
              <a:t>P-traffic</a:t>
            </a:r>
            <a:r>
              <a:rPr lang="en-US" sz="1800" b="0" i="0" u="none" strike="noStrike" dirty="0">
                <a:solidFill>
                  <a:srgbClr val="000000"/>
                </a:solidFill>
                <a:effectLst/>
              </a:rPr>
              <a:t>) uses a second </a:t>
            </a:r>
            <a:r>
              <a:rPr lang="en-US" sz="1800" b="0" i="0" u="none" strike="noStrike" dirty="0" err="1">
                <a:solidFill>
                  <a:srgbClr val="000000"/>
                </a:solidFill>
                <a:effectLst/>
              </a:rPr>
              <a:t>backoff</a:t>
            </a:r>
            <a:r>
              <a:rPr lang="en-US" sz="1800" b="0" i="0" u="none" strike="noStrike" dirty="0">
                <a:solidFill>
                  <a:srgbClr val="000000"/>
                </a:solidFill>
                <a:effectLst/>
              </a:rPr>
              <a:t> timer, </a:t>
            </a:r>
            <a:r>
              <a:rPr lang="en-US" sz="1800" b="0" i="1" u="none" strike="noStrike" dirty="0">
                <a:solidFill>
                  <a:srgbClr val="000000"/>
                </a:solidFill>
                <a:effectLst/>
              </a:rPr>
              <a:t>timer-2</a:t>
            </a:r>
            <a:r>
              <a:rPr lang="en-US" sz="1800" b="0" i="0" u="none" strike="noStrike" dirty="0">
                <a:solidFill>
                  <a:srgbClr val="000000"/>
                </a:solidFill>
                <a:effectLst/>
              </a:rPr>
              <a:t>, to access the channel during P-slots.</a:t>
            </a:r>
          </a:p>
          <a:p>
            <a:r>
              <a:rPr lang="en-US" b="0" dirty="0"/>
              <a:t>Alternative AIFS (</a:t>
            </a:r>
            <a:r>
              <a:rPr lang="en-US" dirty="0"/>
              <a:t>A-AIFS</a:t>
            </a:r>
            <a:r>
              <a:rPr lang="en-US" b="0" dirty="0"/>
              <a:t>): AIFS value used by timer-1 during P-slots.</a:t>
            </a:r>
            <a:endParaRPr lang="en-US" dirty="0"/>
          </a:p>
        </p:txBody>
      </p:sp>
      <p:sp>
        <p:nvSpPr>
          <p:cNvPr id="3" name="Title 2">
            <a:extLst>
              <a:ext uri="{FF2B5EF4-FFF2-40B4-BE49-F238E27FC236}">
                <a16:creationId xmlns:a16="http://schemas.microsoft.com/office/drawing/2014/main" id="{CBD025F5-32F3-4D01-8D6A-5A3DE051DB28}"/>
              </a:ext>
            </a:extLst>
          </p:cNvPr>
          <p:cNvSpPr>
            <a:spLocks noGrp="1"/>
          </p:cNvSpPr>
          <p:nvPr>
            <p:ph type="title"/>
          </p:nvPr>
        </p:nvSpPr>
        <p:spPr/>
        <p:txBody>
          <a:bodyPr/>
          <a:lstStyle/>
          <a:p>
            <a:r>
              <a:rPr lang="en-US" dirty="0"/>
              <a:t>EDCA Parameters and Terms</a:t>
            </a:r>
          </a:p>
        </p:txBody>
      </p:sp>
      <p:sp>
        <p:nvSpPr>
          <p:cNvPr id="4" name="Footer Placeholder 3">
            <a:extLst>
              <a:ext uri="{FF2B5EF4-FFF2-40B4-BE49-F238E27FC236}">
                <a16:creationId xmlns:a16="http://schemas.microsoft.com/office/drawing/2014/main" id="{D79DC9B9-3B29-432A-8D12-445FB578F1F7}"/>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6E738439-AD64-44BB-9FBA-4D7E3F70C232}"/>
              </a:ext>
            </a:extLst>
          </p:cNvPr>
          <p:cNvSpPr>
            <a:spLocks noGrp="1"/>
          </p:cNvSpPr>
          <p:nvPr>
            <p:ph type="sldNum" idx="12"/>
          </p:nvPr>
        </p:nvSpPr>
        <p:spPr/>
        <p:txBody>
          <a:bodyPr/>
          <a:lstStyle/>
          <a:p>
            <a:pPr>
              <a:defRPr/>
            </a:pPr>
            <a:r>
              <a:rPr lang="en-US"/>
              <a:t>Slide </a:t>
            </a:r>
            <a:fld id="{C1789BC7-C074-42CC-ADF8-5107DF6BD1C1}" type="slidenum">
              <a:rPr lang="en-US" smtClean="0"/>
              <a:pPr>
                <a:defRPr/>
              </a:pPr>
              <a:t>6</a:t>
            </a:fld>
            <a:endParaRPr lang="en-US"/>
          </a:p>
        </p:txBody>
      </p:sp>
      <p:sp>
        <p:nvSpPr>
          <p:cNvPr id="6" name="Date Placeholder 5">
            <a:extLst>
              <a:ext uri="{FF2B5EF4-FFF2-40B4-BE49-F238E27FC236}">
                <a16:creationId xmlns:a16="http://schemas.microsoft.com/office/drawing/2014/main" id="{C8AEEFC3-A43C-41CE-BE25-B27A4104CBCD}"/>
              </a:ext>
            </a:extLst>
          </p:cNvPr>
          <p:cNvSpPr>
            <a:spLocks noGrp="1"/>
          </p:cNvSpPr>
          <p:nvPr>
            <p:ph type="dt" idx="2"/>
          </p:nvPr>
        </p:nvSpPr>
        <p:spPr/>
        <p:txBody>
          <a:bodyPr/>
          <a:lstStyle/>
          <a:p>
            <a:pPr>
              <a:defRPr/>
            </a:pPr>
            <a:r>
              <a:rPr lang="en-US"/>
              <a:t>August 2020</a:t>
            </a:r>
            <a:endParaRPr lang="en-US" dirty="0"/>
          </a:p>
        </p:txBody>
      </p:sp>
    </p:spTree>
    <p:extLst>
      <p:ext uri="{BB962C8B-B14F-4D97-AF65-F5344CB8AC3E}">
        <p14:creationId xmlns:p14="http://schemas.microsoft.com/office/powerpoint/2010/main" val="3807235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A5FC7D-16DC-487A-9AF2-1CAF42053F00}"/>
              </a:ext>
            </a:extLst>
          </p:cNvPr>
          <p:cNvSpPr>
            <a:spLocks noGrp="1"/>
          </p:cNvSpPr>
          <p:nvPr>
            <p:ph idx="1"/>
          </p:nvPr>
        </p:nvSpPr>
        <p:spPr/>
        <p:txBody>
          <a:bodyPr/>
          <a:lstStyle/>
          <a:p>
            <a:r>
              <a:rPr lang="en-US" dirty="0"/>
              <a:t>AP advertises the following parameters:</a:t>
            </a:r>
          </a:p>
          <a:p>
            <a:pPr lvl="1"/>
            <a:r>
              <a:rPr lang="en-US" dirty="0"/>
              <a:t>Slot duration: S TUs. E.g. ½, 1, 2, 4 TUs</a:t>
            </a:r>
          </a:p>
          <a:p>
            <a:pPr lvl="1"/>
            <a:r>
              <a:rPr lang="en-US" dirty="0"/>
              <a:t>Interval T: T = N slots</a:t>
            </a:r>
          </a:p>
          <a:p>
            <a:pPr lvl="1"/>
            <a:r>
              <a:rPr lang="en-US" dirty="0"/>
              <a:t>P-EDCA params</a:t>
            </a:r>
          </a:p>
          <a:p>
            <a:pPr lvl="1"/>
            <a:r>
              <a:rPr lang="en-US" dirty="0"/>
              <a:t>A-AIFS</a:t>
            </a:r>
          </a:p>
          <a:p>
            <a:pPr lvl="1"/>
            <a:r>
              <a:rPr lang="en-US" dirty="0"/>
              <a:t>Any additional TBD parameters as needed.</a:t>
            </a:r>
          </a:p>
          <a:p>
            <a:r>
              <a:rPr lang="en-US" dirty="0"/>
              <a:t>AP advertises the above info in Beacons, Probe responses and applicable management/action frames. </a:t>
            </a:r>
          </a:p>
          <a:p>
            <a:r>
              <a:rPr lang="en-US" dirty="0"/>
              <a:t>Each STA can request assignment of slots for DL/UL/p2p traffic. The STA can request multiple contiguous number of slots. A slot can be assigned to multiple STAs to conduct MU operation.</a:t>
            </a:r>
          </a:p>
          <a:p>
            <a:pPr lvl="1"/>
            <a:r>
              <a:rPr lang="en-US" dirty="0"/>
              <a:t>A group of contiguous slots forms a service period (SP).</a:t>
            </a:r>
          </a:p>
          <a:p>
            <a:pPr lvl="1"/>
            <a:r>
              <a:rPr lang="en-US" dirty="0"/>
              <a:t>Details of slot management are in a</a:t>
            </a:r>
            <a:r>
              <a:rPr lang="zh-CN" altLang="en-US" dirty="0"/>
              <a:t> </a:t>
            </a:r>
            <a:r>
              <a:rPr lang="en-US" altLang="zh-CN" dirty="0"/>
              <a:t>separate</a:t>
            </a:r>
            <a:r>
              <a:rPr lang="zh-CN" altLang="en-US" dirty="0"/>
              <a:t> </a:t>
            </a:r>
            <a:r>
              <a:rPr lang="en-US" altLang="zh-CN" dirty="0"/>
              <a:t>contribution.</a:t>
            </a:r>
            <a:endParaRPr lang="en-US" dirty="0"/>
          </a:p>
        </p:txBody>
      </p:sp>
      <p:sp>
        <p:nvSpPr>
          <p:cNvPr id="3" name="Title 2">
            <a:extLst>
              <a:ext uri="{FF2B5EF4-FFF2-40B4-BE49-F238E27FC236}">
                <a16:creationId xmlns:a16="http://schemas.microsoft.com/office/drawing/2014/main" id="{23A1AD1B-B562-449A-8B8A-502889B4A2BA}"/>
              </a:ext>
            </a:extLst>
          </p:cNvPr>
          <p:cNvSpPr>
            <a:spLocks noGrp="1"/>
          </p:cNvSpPr>
          <p:nvPr>
            <p:ph type="title"/>
          </p:nvPr>
        </p:nvSpPr>
        <p:spPr/>
        <p:txBody>
          <a:bodyPr/>
          <a:lstStyle/>
          <a:p>
            <a:r>
              <a:rPr lang="en-US" dirty="0"/>
              <a:t>General Descriptions</a:t>
            </a:r>
          </a:p>
        </p:txBody>
      </p:sp>
      <p:sp>
        <p:nvSpPr>
          <p:cNvPr id="4" name="Footer Placeholder 3">
            <a:extLst>
              <a:ext uri="{FF2B5EF4-FFF2-40B4-BE49-F238E27FC236}">
                <a16:creationId xmlns:a16="http://schemas.microsoft.com/office/drawing/2014/main" id="{B7B7E5B7-AFE9-49B1-877D-7909AD32B44D}"/>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88E93FF8-C0A4-4CFD-9AF9-3EA8DCB5154F}"/>
              </a:ext>
            </a:extLst>
          </p:cNvPr>
          <p:cNvSpPr>
            <a:spLocks noGrp="1"/>
          </p:cNvSpPr>
          <p:nvPr>
            <p:ph type="sldNum" idx="12"/>
          </p:nvPr>
        </p:nvSpPr>
        <p:spPr/>
        <p:txBody>
          <a:bodyPr/>
          <a:lstStyle/>
          <a:p>
            <a:pPr>
              <a:defRPr/>
            </a:pPr>
            <a:r>
              <a:rPr lang="en-US"/>
              <a:t>Slide </a:t>
            </a:r>
            <a:fld id="{C1789BC7-C074-42CC-ADF8-5107DF6BD1C1}" type="slidenum">
              <a:rPr lang="en-US" smtClean="0"/>
              <a:pPr>
                <a:defRPr/>
              </a:pPr>
              <a:t>7</a:t>
            </a:fld>
            <a:endParaRPr lang="en-US"/>
          </a:p>
        </p:txBody>
      </p:sp>
      <p:sp>
        <p:nvSpPr>
          <p:cNvPr id="6" name="Date Placeholder 5">
            <a:extLst>
              <a:ext uri="{FF2B5EF4-FFF2-40B4-BE49-F238E27FC236}">
                <a16:creationId xmlns:a16="http://schemas.microsoft.com/office/drawing/2014/main" id="{7E43D575-BB55-431B-9C39-EC58678F95BF}"/>
              </a:ext>
            </a:extLst>
          </p:cNvPr>
          <p:cNvSpPr>
            <a:spLocks noGrp="1"/>
          </p:cNvSpPr>
          <p:nvPr>
            <p:ph type="dt" idx="2"/>
          </p:nvPr>
        </p:nvSpPr>
        <p:spPr/>
        <p:txBody>
          <a:bodyPr/>
          <a:lstStyle/>
          <a:p>
            <a:pPr>
              <a:defRPr/>
            </a:pPr>
            <a:r>
              <a:rPr lang="en-US"/>
              <a:t>August 2020</a:t>
            </a:r>
            <a:endParaRPr lang="en-US" dirty="0"/>
          </a:p>
        </p:txBody>
      </p:sp>
      <p:pic>
        <p:nvPicPr>
          <p:cNvPr id="7" name="Picture 6">
            <a:extLst>
              <a:ext uri="{FF2B5EF4-FFF2-40B4-BE49-F238E27FC236}">
                <a16:creationId xmlns:a16="http://schemas.microsoft.com/office/drawing/2014/main" id="{85691920-E331-4327-B5B2-E4EFAFFFEF9C}"/>
              </a:ext>
            </a:extLst>
          </p:cNvPr>
          <p:cNvPicPr>
            <a:picLocks noChangeAspect="1"/>
          </p:cNvPicPr>
          <p:nvPr/>
        </p:nvPicPr>
        <p:blipFill>
          <a:blip r:embed="rId3"/>
          <a:stretch>
            <a:fillRect/>
          </a:stretch>
        </p:blipFill>
        <p:spPr>
          <a:xfrm>
            <a:off x="5410200" y="1371600"/>
            <a:ext cx="3249846" cy="1976437"/>
          </a:xfrm>
          <a:prstGeom prst="rect">
            <a:avLst/>
          </a:prstGeom>
        </p:spPr>
      </p:pic>
    </p:spTree>
    <p:extLst>
      <p:ext uri="{BB962C8B-B14F-4D97-AF65-F5344CB8AC3E}">
        <p14:creationId xmlns:p14="http://schemas.microsoft.com/office/powerpoint/2010/main" val="773295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DFDA04E-27BD-417E-9D90-700A9960A7F3}"/>
              </a:ext>
            </a:extLst>
          </p:cNvPr>
          <p:cNvSpPr>
            <a:spLocks noGrp="1"/>
          </p:cNvSpPr>
          <p:nvPr>
            <p:ph idx="1"/>
          </p:nvPr>
        </p:nvSpPr>
        <p:spPr>
          <a:xfrm>
            <a:off x="685800" y="1600200"/>
            <a:ext cx="7909560" cy="4800600"/>
          </a:xfrm>
        </p:spPr>
        <p:txBody>
          <a:bodyPr/>
          <a:lstStyle/>
          <a:p>
            <a:r>
              <a:rPr lang="en-US" dirty="0"/>
              <a:t>Assumed P-traffic pattern:</a:t>
            </a:r>
          </a:p>
          <a:p>
            <a:pPr lvl="1"/>
            <a:r>
              <a:rPr lang="en-US" dirty="0"/>
              <a:t>Periodicity</a:t>
            </a:r>
          </a:p>
          <a:p>
            <a:pPr lvl="1"/>
            <a:r>
              <a:rPr lang="en-US" dirty="0"/>
              <a:t>Bursty: have packets ready at beginning of their MP-slots</a:t>
            </a:r>
          </a:p>
          <a:p>
            <a:pPr lvl="1"/>
            <a:r>
              <a:rPr lang="en-US" dirty="0"/>
              <a:t>Traffic may complete before end of current SP / a group of contiguous MP-slots and in that time period. The remaining time should allow R-traffic to access</a:t>
            </a:r>
          </a:p>
          <a:p>
            <a:r>
              <a:rPr lang="en-US" dirty="0"/>
              <a:t>Provide P-traffic prioritized access during P-slots</a:t>
            </a:r>
          </a:p>
          <a:p>
            <a:r>
              <a:rPr lang="en-US" dirty="0"/>
              <a:t>Handle certain range of traffic amount variants of P-traffic in each interval</a:t>
            </a:r>
          </a:p>
          <a:p>
            <a:pPr marL="685800" lvl="1" indent="-342900">
              <a:buFont typeface="+mj-lt"/>
              <a:buAutoNum type="arabicPeriod"/>
            </a:pPr>
            <a:r>
              <a:rPr lang="en-US" dirty="0"/>
              <a:t>Protect beginning of a SP: tolerate small variants of time packets being ready</a:t>
            </a:r>
          </a:p>
          <a:p>
            <a:pPr marL="685800" lvl="1" indent="-342900">
              <a:buFont typeface="+mj-lt"/>
              <a:buAutoNum type="arabicPeriod"/>
            </a:pPr>
            <a:r>
              <a:rPr lang="en-US" dirty="0"/>
              <a:t>Protect SP period when bursty P-traffic is undergoing: A-AIFS for R-traffic and default EDCA parameters</a:t>
            </a:r>
          </a:p>
          <a:p>
            <a:pPr marL="685800" lvl="1" indent="-342900">
              <a:buFont typeface="+mj-lt"/>
              <a:buAutoNum type="arabicPeriod"/>
            </a:pPr>
            <a:r>
              <a:rPr lang="en-US" dirty="0"/>
              <a:t>Release SP period automatically when bursty P-traffic completes</a:t>
            </a:r>
          </a:p>
          <a:p>
            <a:endParaRPr lang="en-US" dirty="0"/>
          </a:p>
        </p:txBody>
      </p:sp>
      <p:sp>
        <p:nvSpPr>
          <p:cNvPr id="3" name="Title 2">
            <a:extLst>
              <a:ext uri="{FF2B5EF4-FFF2-40B4-BE49-F238E27FC236}">
                <a16:creationId xmlns:a16="http://schemas.microsoft.com/office/drawing/2014/main" id="{159A6F28-487B-4992-BE9E-E4483D1EEA32}"/>
              </a:ext>
            </a:extLst>
          </p:cNvPr>
          <p:cNvSpPr>
            <a:spLocks noGrp="1"/>
          </p:cNvSpPr>
          <p:nvPr>
            <p:ph type="title"/>
          </p:nvPr>
        </p:nvSpPr>
        <p:spPr/>
        <p:txBody>
          <a:bodyPr/>
          <a:lstStyle/>
          <a:p>
            <a:r>
              <a:rPr lang="en-US" dirty="0"/>
              <a:t>Channel Access: General Principal</a:t>
            </a:r>
          </a:p>
        </p:txBody>
      </p:sp>
      <p:sp>
        <p:nvSpPr>
          <p:cNvPr id="4" name="Footer Placeholder 3">
            <a:extLst>
              <a:ext uri="{FF2B5EF4-FFF2-40B4-BE49-F238E27FC236}">
                <a16:creationId xmlns:a16="http://schemas.microsoft.com/office/drawing/2014/main" id="{BD3A6827-8CC2-4B55-9479-62875310F971}"/>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2BA107AC-C231-4849-B496-6B1E64E6817F}"/>
              </a:ext>
            </a:extLst>
          </p:cNvPr>
          <p:cNvSpPr>
            <a:spLocks noGrp="1"/>
          </p:cNvSpPr>
          <p:nvPr>
            <p:ph type="sldNum" idx="12"/>
          </p:nvPr>
        </p:nvSpPr>
        <p:spPr/>
        <p:txBody>
          <a:bodyPr/>
          <a:lstStyle/>
          <a:p>
            <a:pPr>
              <a:defRPr/>
            </a:pPr>
            <a:r>
              <a:rPr lang="en-US"/>
              <a:t>Slide </a:t>
            </a:r>
            <a:fld id="{C1789BC7-C074-42CC-ADF8-5107DF6BD1C1}" type="slidenum">
              <a:rPr lang="en-US" smtClean="0"/>
              <a:pPr>
                <a:defRPr/>
              </a:pPr>
              <a:t>8</a:t>
            </a:fld>
            <a:endParaRPr lang="en-US"/>
          </a:p>
        </p:txBody>
      </p:sp>
      <p:sp>
        <p:nvSpPr>
          <p:cNvPr id="6" name="Date Placeholder 5">
            <a:extLst>
              <a:ext uri="{FF2B5EF4-FFF2-40B4-BE49-F238E27FC236}">
                <a16:creationId xmlns:a16="http://schemas.microsoft.com/office/drawing/2014/main" id="{ED8039E4-0815-4553-AFC9-EB4364B27544}"/>
              </a:ext>
            </a:extLst>
          </p:cNvPr>
          <p:cNvSpPr>
            <a:spLocks noGrp="1"/>
          </p:cNvSpPr>
          <p:nvPr>
            <p:ph type="dt" idx="2"/>
          </p:nvPr>
        </p:nvSpPr>
        <p:spPr/>
        <p:txBody>
          <a:bodyPr/>
          <a:lstStyle/>
          <a:p>
            <a:pPr>
              <a:defRPr/>
            </a:pPr>
            <a:r>
              <a:rPr lang="en-US"/>
              <a:t>August 2020</a:t>
            </a:r>
            <a:endParaRPr lang="en-US" dirty="0"/>
          </a:p>
        </p:txBody>
      </p:sp>
      <p:pic>
        <p:nvPicPr>
          <p:cNvPr id="10" name="Picture 9">
            <a:extLst>
              <a:ext uri="{FF2B5EF4-FFF2-40B4-BE49-F238E27FC236}">
                <a16:creationId xmlns:a16="http://schemas.microsoft.com/office/drawing/2014/main" id="{BE086059-7B83-4385-80C1-04DEDDE36E1A}"/>
              </a:ext>
            </a:extLst>
          </p:cNvPr>
          <p:cNvPicPr>
            <a:picLocks noChangeAspect="1"/>
          </p:cNvPicPr>
          <p:nvPr/>
        </p:nvPicPr>
        <p:blipFill>
          <a:blip r:embed="rId3"/>
          <a:stretch>
            <a:fillRect/>
          </a:stretch>
        </p:blipFill>
        <p:spPr>
          <a:xfrm>
            <a:off x="4060530" y="1508760"/>
            <a:ext cx="3556000" cy="733425"/>
          </a:xfrm>
          <a:prstGeom prst="rect">
            <a:avLst/>
          </a:prstGeom>
        </p:spPr>
      </p:pic>
      <p:pic>
        <p:nvPicPr>
          <p:cNvPr id="8" name="Picture 7">
            <a:extLst>
              <a:ext uri="{FF2B5EF4-FFF2-40B4-BE49-F238E27FC236}">
                <a16:creationId xmlns:a16="http://schemas.microsoft.com/office/drawing/2014/main" id="{76F20F0C-AB85-4F98-8318-0BBAEFF5690E}"/>
              </a:ext>
            </a:extLst>
          </p:cNvPr>
          <p:cNvPicPr>
            <a:picLocks noChangeAspect="1"/>
          </p:cNvPicPr>
          <p:nvPr/>
        </p:nvPicPr>
        <p:blipFill>
          <a:blip r:embed="rId4"/>
          <a:stretch>
            <a:fillRect/>
          </a:stretch>
        </p:blipFill>
        <p:spPr>
          <a:xfrm>
            <a:off x="3200400" y="5050790"/>
            <a:ext cx="1695450" cy="1212850"/>
          </a:xfrm>
          <a:prstGeom prst="rect">
            <a:avLst/>
          </a:prstGeom>
        </p:spPr>
      </p:pic>
    </p:spTree>
    <p:extLst>
      <p:ext uri="{BB962C8B-B14F-4D97-AF65-F5344CB8AC3E}">
        <p14:creationId xmlns:p14="http://schemas.microsoft.com/office/powerpoint/2010/main" val="909153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84E1ED-57C8-48CD-B116-AA293457A548}"/>
              </a:ext>
            </a:extLst>
          </p:cNvPr>
          <p:cNvSpPr>
            <a:spLocks noGrp="1"/>
          </p:cNvSpPr>
          <p:nvPr>
            <p:ph idx="1"/>
          </p:nvPr>
        </p:nvSpPr>
        <p:spPr/>
        <p:txBody>
          <a:bodyPr/>
          <a:lstStyle/>
          <a:p>
            <a:r>
              <a:rPr lang="en-US" dirty="0"/>
              <a:t>When there is no P-slots:</a:t>
            </a:r>
          </a:p>
          <a:p>
            <a:pPr lvl="1"/>
            <a:r>
              <a:rPr lang="en-US" dirty="0"/>
              <a:t>When no STAs register any slot at AP, that is, there is no R-slots, then regular traffic access the channel following default EDCA access using default EDCA parameters. The channel access is </a:t>
            </a:r>
            <a:r>
              <a:rPr lang="en-US" b="1" i="1" dirty="0"/>
              <a:t>not different </a:t>
            </a:r>
            <a:r>
              <a:rPr lang="en-US" dirty="0"/>
              <a:t>from existing EDCA behavior.</a:t>
            </a:r>
          </a:p>
          <a:p>
            <a:r>
              <a:rPr lang="en-US" dirty="0"/>
              <a:t>When there are some P-slots:</a:t>
            </a:r>
          </a:p>
          <a:p>
            <a:pPr lvl="1"/>
            <a:r>
              <a:rPr lang="en-US" b="0" i="0" u="none" strike="noStrike" dirty="0">
                <a:solidFill>
                  <a:srgbClr val="000000"/>
                </a:solidFill>
                <a:effectLst/>
              </a:rPr>
              <a:t>Regular traffic is not allowed to start transmission during a time window X </a:t>
            </a:r>
            <a:r>
              <a:rPr lang="en-US" b="0" i="0" u="none" strike="noStrike" dirty="0" err="1">
                <a:solidFill>
                  <a:srgbClr val="000000"/>
                </a:solidFill>
                <a:effectLst/>
              </a:rPr>
              <a:t>usec</a:t>
            </a:r>
            <a:r>
              <a:rPr lang="en-US" b="0" i="0" u="none" strike="noStrike" dirty="0">
                <a:solidFill>
                  <a:srgbClr val="000000"/>
                </a:solidFill>
                <a:effectLst/>
              </a:rPr>
              <a:t> before entering the P-slot boundary, and Y </a:t>
            </a:r>
            <a:r>
              <a:rPr lang="en-US" b="0" i="0" u="none" strike="noStrike" dirty="0" err="1">
                <a:solidFill>
                  <a:srgbClr val="000000"/>
                </a:solidFill>
                <a:effectLst/>
              </a:rPr>
              <a:t>usec</a:t>
            </a:r>
            <a:r>
              <a:rPr lang="en-US" b="0" i="0" u="none" strike="noStrike" dirty="0">
                <a:solidFill>
                  <a:srgbClr val="000000"/>
                </a:solidFill>
                <a:effectLst/>
              </a:rPr>
              <a:t> after the boundary.</a:t>
            </a:r>
          </a:p>
          <a:p>
            <a:pPr lvl="1"/>
            <a:endParaRPr lang="en-US" b="0" i="0" u="none" strike="noStrike" dirty="0">
              <a:solidFill>
                <a:srgbClr val="000000"/>
              </a:solidFill>
              <a:effectLst/>
            </a:endParaRPr>
          </a:p>
          <a:p>
            <a:pPr lvl="1"/>
            <a:endParaRPr lang="en-US" dirty="0"/>
          </a:p>
          <a:p>
            <a:pPr lvl="1"/>
            <a:endParaRPr lang="en-US" b="0" i="0" u="none" strike="noStrike" dirty="0">
              <a:solidFill>
                <a:srgbClr val="000000"/>
              </a:solidFill>
              <a:effectLst/>
            </a:endParaRPr>
          </a:p>
          <a:p>
            <a:pPr lvl="1"/>
            <a:endParaRPr lang="en-US" b="0" i="0" u="none" strike="noStrike" dirty="0">
              <a:solidFill>
                <a:srgbClr val="000000"/>
              </a:solidFill>
              <a:effectLst/>
            </a:endParaRPr>
          </a:p>
          <a:p>
            <a:pPr lvl="1"/>
            <a:r>
              <a:rPr lang="en-US" dirty="0">
                <a:effectLst/>
              </a:rPr>
              <a:t>If timer-1 is running, then suspend timer-1 X </a:t>
            </a:r>
            <a:r>
              <a:rPr lang="en-US" dirty="0" err="1">
                <a:effectLst/>
              </a:rPr>
              <a:t>usec</a:t>
            </a:r>
            <a:r>
              <a:rPr lang="en-US" dirty="0">
                <a:effectLst/>
              </a:rPr>
              <a:t> before the illustrated slot boundary, and can resume Y </a:t>
            </a:r>
            <a:r>
              <a:rPr lang="en-US" dirty="0" err="1">
                <a:effectLst/>
              </a:rPr>
              <a:t>usec</a:t>
            </a:r>
            <a:r>
              <a:rPr lang="en-US" dirty="0">
                <a:effectLst/>
              </a:rPr>
              <a:t> after the slot boundary. If medium is busy not due to its own transmission, then the slot is deemed as occupied (assumingly by its registered member), and the STA shall give priority to it -- to that end, until the STA successfully win the medium, it uses a newly defined A-AIFS to decide if medium has become idle and resume timer-1 counting down.</a:t>
            </a:r>
          </a:p>
          <a:p>
            <a:endParaRPr lang="en-US" dirty="0"/>
          </a:p>
        </p:txBody>
      </p:sp>
      <p:sp>
        <p:nvSpPr>
          <p:cNvPr id="3" name="Title 2">
            <a:extLst>
              <a:ext uri="{FF2B5EF4-FFF2-40B4-BE49-F238E27FC236}">
                <a16:creationId xmlns:a16="http://schemas.microsoft.com/office/drawing/2014/main" id="{681A6FB6-F92D-4447-A9A9-E9ECA6AECCF8}"/>
              </a:ext>
            </a:extLst>
          </p:cNvPr>
          <p:cNvSpPr>
            <a:spLocks noGrp="1"/>
          </p:cNvSpPr>
          <p:nvPr>
            <p:ph type="title"/>
          </p:nvPr>
        </p:nvSpPr>
        <p:spPr/>
        <p:txBody>
          <a:bodyPr/>
          <a:lstStyle/>
          <a:p>
            <a:r>
              <a:rPr lang="en-US" dirty="0" err="1"/>
              <a:t>Backoff</a:t>
            </a:r>
            <a:r>
              <a:rPr lang="en-US" dirty="0"/>
              <a:t> Behavior for R-Traffic</a:t>
            </a:r>
          </a:p>
        </p:txBody>
      </p:sp>
      <p:sp>
        <p:nvSpPr>
          <p:cNvPr id="4" name="Footer Placeholder 3">
            <a:extLst>
              <a:ext uri="{FF2B5EF4-FFF2-40B4-BE49-F238E27FC236}">
                <a16:creationId xmlns:a16="http://schemas.microsoft.com/office/drawing/2014/main" id="{D98DBFE6-8E88-48D7-A664-DC43F89C7FF9}"/>
              </a:ext>
            </a:extLst>
          </p:cNvPr>
          <p:cNvSpPr>
            <a:spLocks noGrp="1"/>
          </p:cNvSpPr>
          <p:nvPr>
            <p:ph type="ftr" idx="11"/>
          </p:nvPr>
        </p:nvSpPr>
        <p:spPr/>
        <p:txBody>
          <a:bodyPr/>
          <a:lstStyle/>
          <a:p>
            <a:pPr>
              <a:defRPr/>
            </a:pPr>
            <a:r>
              <a:rPr lang="en-US"/>
              <a:t>Chunyu Hu</a:t>
            </a:r>
            <a:endParaRPr lang="en-US" dirty="0"/>
          </a:p>
        </p:txBody>
      </p:sp>
      <p:sp>
        <p:nvSpPr>
          <p:cNvPr id="5" name="Slide Number Placeholder 4">
            <a:extLst>
              <a:ext uri="{FF2B5EF4-FFF2-40B4-BE49-F238E27FC236}">
                <a16:creationId xmlns:a16="http://schemas.microsoft.com/office/drawing/2014/main" id="{3D411342-E672-43C7-A64A-3FE42E4A551C}"/>
              </a:ext>
            </a:extLst>
          </p:cNvPr>
          <p:cNvSpPr>
            <a:spLocks noGrp="1"/>
          </p:cNvSpPr>
          <p:nvPr>
            <p:ph type="sldNum" idx="12"/>
          </p:nvPr>
        </p:nvSpPr>
        <p:spPr/>
        <p:txBody>
          <a:bodyPr/>
          <a:lstStyle/>
          <a:p>
            <a:pPr>
              <a:defRPr/>
            </a:pPr>
            <a:r>
              <a:rPr lang="en-US"/>
              <a:t>Slide </a:t>
            </a:r>
            <a:fld id="{C1789BC7-C074-42CC-ADF8-5107DF6BD1C1}" type="slidenum">
              <a:rPr lang="en-US" smtClean="0"/>
              <a:pPr>
                <a:defRPr/>
              </a:pPr>
              <a:t>9</a:t>
            </a:fld>
            <a:endParaRPr lang="en-US"/>
          </a:p>
        </p:txBody>
      </p:sp>
      <p:sp>
        <p:nvSpPr>
          <p:cNvPr id="6" name="Date Placeholder 5">
            <a:extLst>
              <a:ext uri="{FF2B5EF4-FFF2-40B4-BE49-F238E27FC236}">
                <a16:creationId xmlns:a16="http://schemas.microsoft.com/office/drawing/2014/main" id="{F46F699B-9BEC-4EA3-A631-FE3164FBD13D}"/>
              </a:ext>
            </a:extLst>
          </p:cNvPr>
          <p:cNvSpPr>
            <a:spLocks noGrp="1"/>
          </p:cNvSpPr>
          <p:nvPr>
            <p:ph type="dt" idx="2"/>
          </p:nvPr>
        </p:nvSpPr>
        <p:spPr/>
        <p:txBody>
          <a:bodyPr/>
          <a:lstStyle/>
          <a:p>
            <a:pPr>
              <a:defRPr/>
            </a:pPr>
            <a:r>
              <a:rPr lang="en-US"/>
              <a:t>August 2020</a:t>
            </a:r>
            <a:endParaRPr lang="en-US" dirty="0"/>
          </a:p>
        </p:txBody>
      </p:sp>
      <p:pic>
        <p:nvPicPr>
          <p:cNvPr id="8" name="Picture 7">
            <a:extLst>
              <a:ext uri="{FF2B5EF4-FFF2-40B4-BE49-F238E27FC236}">
                <a16:creationId xmlns:a16="http://schemas.microsoft.com/office/drawing/2014/main" id="{4412AB7A-4F32-4316-8D2F-DF4B308AA909}"/>
              </a:ext>
            </a:extLst>
          </p:cNvPr>
          <p:cNvPicPr>
            <a:picLocks noChangeAspect="1"/>
          </p:cNvPicPr>
          <p:nvPr/>
        </p:nvPicPr>
        <p:blipFill>
          <a:blip r:embed="rId2"/>
          <a:stretch>
            <a:fillRect/>
          </a:stretch>
        </p:blipFill>
        <p:spPr>
          <a:xfrm>
            <a:off x="2667000" y="3657600"/>
            <a:ext cx="3530600" cy="1231900"/>
          </a:xfrm>
          <a:prstGeom prst="rect">
            <a:avLst/>
          </a:prstGeom>
        </p:spPr>
      </p:pic>
    </p:spTree>
    <p:extLst>
      <p:ext uri="{BB962C8B-B14F-4D97-AF65-F5344CB8AC3E}">
        <p14:creationId xmlns:p14="http://schemas.microsoft.com/office/powerpoint/2010/main" val="43645762"/>
      </p:ext>
    </p:extLst>
  </p:cSld>
  <p:clrMapOvr>
    <a:masterClrMapping/>
  </p:clrMapOvr>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C6B0AF35-4A93-B445-96F5-0B751B41F27C}" vid="{ED04804B-1694-8442-95DB-4C07514B8E0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Template>
  <TotalTime>32416</TotalTime>
  <Words>2015</Words>
  <Application>Microsoft Office PowerPoint</Application>
  <PresentationFormat>On-screen Show (4:3)</PresentationFormat>
  <Paragraphs>217</Paragraphs>
  <Slides>17</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Courier New</vt:lpstr>
      <vt:lpstr>Times New Roman</vt:lpstr>
      <vt:lpstr>Wingdings</vt:lpstr>
      <vt:lpstr>ieee</vt:lpstr>
      <vt:lpstr>Prioritized EDCA Channel Access</vt:lpstr>
      <vt:lpstr>Abstract</vt:lpstr>
      <vt:lpstr>Time Slot Structure</vt:lpstr>
      <vt:lpstr>Periodicity </vt:lpstr>
      <vt:lpstr>Definitions</vt:lpstr>
      <vt:lpstr>EDCA Parameters and Terms</vt:lpstr>
      <vt:lpstr>General Descriptions</vt:lpstr>
      <vt:lpstr>Channel Access: General Principal</vt:lpstr>
      <vt:lpstr>Backoff Behavior for R-Traffic</vt:lpstr>
      <vt:lpstr>Backoff Behavior for Prioritized Traffic</vt:lpstr>
      <vt:lpstr>Slot Boundary (1)</vt:lpstr>
      <vt:lpstr>Slot Boundary (2)</vt:lpstr>
      <vt:lpstr>Support of Peer-to-Peer Communication</vt:lpstr>
      <vt:lpstr>A Special / Simplified Configuration</vt:lpstr>
      <vt:lpstr>SP #1</vt:lpstr>
      <vt:lpstr>SP #2</vt:lpstr>
      <vt:lpstr>SP #3</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Chunyu Hu</cp:lastModifiedBy>
  <cp:revision>3297</cp:revision>
  <cp:lastPrinted>1998-02-10T13:28:06Z</cp:lastPrinted>
  <dcterms:created xsi:type="dcterms:W3CDTF">2007-05-21T21:00:37Z</dcterms:created>
  <dcterms:modified xsi:type="dcterms:W3CDTF">2020-08-19T04:28:48Z</dcterms:modified>
  <cp:category>Submission</cp:category>
</cp:coreProperties>
</file>