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2"/>
  </p:notesMasterIdLst>
  <p:handoutMasterIdLst>
    <p:handoutMasterId r:id="rId13"/>
  </p:handoutMasterIdLst>
  <p:sldIdLst>
    <p:sldId id="269" r:id="rId2"/>
    <p:sldId id="778" r:id="rId3"/>
    <p:sldId id="779" r:id="rId4"/>
    <p:sldId id="780" r:id="rId5"/>
    <p:sldId id="781" r:id="rId6"/>
    <p:sldId id="783" r:id="rId7"/>
    <p:sldId id="782" r:id="rId8"/>
    <p:sldId id="784" r:id="rId9"/>
    <p:sldId id="785" r:id="rId10"/>
    <p:sldId id="786" r:id="rId11"/>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4" autoAdjust="0"/>
    <p:restoredTop sz="94691" autoAdjust="0"/>
  </p:normalViewPr>
  <p:slideViewPr>
    <p:cSldViewPr>
      <p:cViewPr varScale="1">
        <p:scale>
          <a:sx n="140" d="100"/>
          <a:sy n="140" d="100"/>
        </p:scale>
        <p:origin x="153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2" d="100"/>
          <a:sy n="92" d="100"/>
        </p:scale>
        <p:origin x="3156"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27653C37-A2A2-48EA-A4D5-814D52438A41}" type="datetime1">
              <a:rPr lang="en-US" smtClean="0"/>
              <a:t>8/7/2020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8E34A0B4-0C93-4966-9542-E4A2EDCC590F}" type="datetime1">
              <a:rPr lang="en-US" smtClean="0"/>
              <a:t>8/7/2020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BDF7F2CC-0B10-4328-8B57-AAA8D19C00D4}" type="datetime1">
              <a:rPr lang="en-US" smtClean="0"/>
              <a:t>8/7/2020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7" name="Date Placeholder 3">
            <a:extLst>
              <a:ext uri="{FF2B5EF4-FFF2-40B4-BE49-F238E27FC236}">
                <a16:creationId xmlns:a16="http://schemas.microsoft.com/office/drawing/2014/main" id="{3BCF1BB2-C288-8E40-BC88-8F74C5696B21}"/>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dirty="0"/>
              <a:t>Chunyu Hu</a:t>
            </a:r>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7" name="Date Placeholder 3">
            <a:extLst>
              <a:ext uri="{FF2B5EF4-FFF2-40B4-BE49-F238E27FC236}">
                <a16:creationId xmlns:a16="http://schemas.microsoft.com/office/drawing/2014/main" id="{59B3B72B-49CF-A740-AE67-2D338BB4AB48}"/>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7" name="Date Placeholder 3">
            <a:extLst>
              <a:ext uri="{FF2B5EF4-FFF2-40B4-BE49-F238E27FC236}">
                <a16:creationId xmlns:a16="http://schemas.microsoft.com/office/drawing/2014/main" id="{6835AE86-D5F8-EE46-B530-046079477657}"/>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8" name="Date Placeholder 3">
            <a:extLst>
              <a:ext uri="{FF2B5EF4-FFF2-40B4-BE49-F238E27FC236}">
                <a16:creationId xmlns:a16="http://schemas.microsoft.com/office/drawing/2014/main" id="{E1EFA9E1-901F-8A4F-AE2F-8206E0469E86}"/>
              </a:ext>
            </a:extLst>
          </p:cNvPr>
          <p:cNvSpPr>
            <a:spLocks noGrp="1"/>
          </p:cNvSpPr>
          <p:nvPr>
            <p:ph type="dt" idx="13"/>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a:extLst>
              <a:ext uri="{FF2B5EF4-FFF2-40B4-BE49-F238E27FC236}">
                <a16:creationId xmlns:a16="http://schemas.microsoft.com/office/drawing/2014/main" id="{BBB3C93B-1A5E-684D-A603-0432B37D9A2A}"/>
              </a:ext>
            </a:extLst>
          </p:cNvPr>
          <p:cNvSpPr>
            <a:spLocks noGrp="1"/>
          </p:cNvSpPr>
          <p:nvPr>
            <p:ph type="dt" idx="13"/>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Chunyu Hu</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dirty="0"/>
              <a:t>Chunyu Hu</a:t>
            </a:r>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6" name="Date Placeholder 3">
            <a:extLst>
              <a:ext uri="{FF2B5EF4-FFF2-40B4-BE49-F238E27FC236}">
                <a16:creationId xmlns:a16="http://schemas.microsoft.com/office/drawing/2014/main" id="{B9DA8455-179A-3E4C-B4A8-A2DA81D15D88}"/>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5" name="Date Placeholder 3">
            <a:extLst>
              <a:ext uri="{FF2B5EF4-FFF2-40B4-BE49-F238E27FC236}">
                <a16:creationId xmlns:a16="http://schemas.microsoft.com/office/drawing/2014/main" id="{290FEB86-2D24-A44F-971D-5B32DFFDD2E0}"/>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7" name="Date Placeholder 3">
            <a:extLst>
              <a:ext uri="{FF2B5EF4-FFF2-40B4-BE49-F238E27FC236}">
                <a16:creationId xmlns:a16="http://schemas.microsoft.com/office/drawing/2014/main" id="{0CF99466-7356-0C41-9339-0A465D438646}"/>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7" name="Date Placeholder 3">
            <a:extLst>
              <a:ext uri="{FF2B5EF4-FFF2-40B4-BE49-F238E27FC236}">
                <a16:creationId xmlns:a16="http://schemas.microsoft.com/office/drawing/2014/main" id="{6A8B3328-45B1-7440-A84F-0771E0244507}"/>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July 2020</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July 2020</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6537960" y="320040"/>
            <a:ext cx="2057400" cy="228600"/>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350" b="1" dirty="0">
                <a:solidFill>
                  <a:srgbClr val="000000"/>
                </a:solidFill>
              </a:rPr>
              <a:t>IEEE 802.11-20/1045r0</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Chunyu Hu</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unyuhu@fb.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torab@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b="0" dirty="0"/>
              <a:t> 2020-07-29</a:t>
            </a:r>
          </a:p>
        </p:txBody>
      </p:sp>
      <p:sp>
        <p:nvSpPr>
          <p:cNvPr id="1029" name="Rectangle 2"/>
          <p:cNvSpPr>
            <a:spLocks noGrp="1" noChangeArrowheads="1"/>
          </p:cNvSpPr>
          <p:nvPr>
            <p:ph type="title"/>
          </p:nvPr>
        </p:nvSpPr>
        <p:spPr>
          <a:xfrm>
            <a:off x="381000" y="685800"/>
            <a:ext cx="8305800" cy="1066800"/>
          </a:xfrm>
        </p:spPr>
        <p:txBody>
          <a:bodyPr/>
          <a:lstStyle/>
          <a:p>
            <a:r>
              <a:rPr lang="en-GB" dirty="0"/>
              <a:t>Prioritized EDCA Channel Access</a:t>
            </a:r>
            <a:endParaRPr lang="en-US" dirty="0"/>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idx="2"/>
          </p:nvPr>
        </p:nvSpPr>
        <p:spPr>
          <a:xfrm>
            <a:off x="696913" y="332601"/>
            <a:ext cx="1051570" cy="276999"/>
          </a:xfrm>
        </p:spPr>
        <p:txBody>
          <a:bodyPr/>
          <a:lstStyle/>
          <a:p>
            <a:pPr>
              <a:defRPr/>
            </a:pPr>
            <a:r>
              <a:rPr lang="en-US"/>
              <a:t>July 2020</a:t>
            </a:r>
            <a:endParaRPr lang="en-US" dirty="0"/>
          </a:p>
        </p:txBody>
      </p:sp>
      <p:sp>
        <p:nvSpPr>
          <p:cNvPr id="1031" name="Rectangle 12"/>
          <p:cNvSpPr>
            <a:spLocks noChangeArrowheads="1"/>
          </p:cNvSpPr>
          <p:nvPr/>
        </p:nvSpPr>
        <p:spPr bwMode="auto">
          <a:xfrm>
            <a:off x="533400" y="2438400"/>
            <a:ext cx="7772400" cy="1828800"/>
          </a:xfrm>
          <a:prstGeom prst="rect">
            <a:avLst/>
          </a:prstGeom>
          <a:noFill/>
          <a:ln w="9525">
            <a:noFill/>
            <a:miter lim="800000"/>
            <a:headEnd/>
            <a:tailEnd/>
          </a:ln>
        </p:spPr>
        <p:txBody>
          <a:bodyPr lIns="92075" tIns="46038" rIns="92075" bIns="46038"/>
          <a:lstStyle/>
          <a:p>
            <a:pPr marL="342900" indent="-342900" eaLnBrk="0" hangingPunct="0">
              <a:spcBef>
                <a:spcPct val="20000"/>
              </a:spcBef>
            </a:pPr>
            <a:endParaRPr lang="en-US" sz="2000" dirty="0"/>
          </a:p>
        </p:txBody>
      </p:sp>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Chunyu Hu</a:t>
            </a:r>
            <a:endParaRPr lang="en-US" dirty="0"/>
          </a:p>
        </p:txBody>
      </p:sp>
      <p:graphicFrame>
        <p:nvGraphicFramePr>
          <p:cNvPr id="8" name="Table 7">
            <a:extLst>
              <a:ext uri="{FF2B5EF4-FFF2-40B4-BE49-F238E27FC236}">
                <a16:creationId xmlns:a16="http://schemas.microsoft.com/office/drawing/2014/main" id="{B5AC8495-8654-4E47-88FE-EC3C89E8400D}"/>
              </a:ext>
            </a:extLst>
          </p:cNvPr>
          <p:cNvGraphicFramePr>
            <a:graphicFrameLocks noGrp="1"/>
          </p:cNvGraphicFramePr>
          <p:nvPr>
            <p:extLst>
              <p:ext uri="{D42A27DB-BD31-4B8C-83A1-F6EECF244321}">
                <p14:modId xmlns:p14="http://schemas.microsoft.com/office/powerpoint/2010/main" val="1466800859"/>
              </p:ext>
            </p:extLst>
          </p:nvPr>
        </p:nvGraphicFramePr>
        <p:xfrm>
          <a:off x="685800" y="2824688"/>
          <a:ext cx="7772401" cy="151739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810345">
                  <a:extLst>
                    <a:ext uri="{9D8B030D-6E8A-4147-A177-3AD203B41FA5}">
                      <a16:colId xmlns:a16="http://schemas.microsoft.com/office/drawing/2014/main" val="20002"/>
                    </a:ext>
                  </a:extLst>
                </a:gridCol>
                <a:gridCol w="871538">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Chunyu Hu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Times New Roman"/>
                          <a:ea typeface="Times New Roman"/>
                        </a:rPr>
                        <a:t>Facebook Inc.</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Times New Roman"/>
                          <a:ea typeface="Times New Roman"/>
                        </a:rPr>
                        <a:t>1 Hacker way</a:t>
                      </a:r>
                    </a:p>
                    <a:p>
                      <a:pPr marL="0" marR="0" algn="ctr">
                        <a:spcBef>
                          <a:spcPts val="0"/>
                        </a:spcBef>
                        <a:spcAft>
                          <a:spcPts val="0"/>
                        </a:spcAft>
                      </a:pPr>
                      <a:r>
                        <a:rPr lang="en-US" sz="1400" dirty="0">
                          <a:effectLst/>
                          <a:latin typeface="Times New Roman"/>
                          <a:ea typeface="Times New Roman"/>
                        </a:rPr>
                        <a:t> Menlo Park, CA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a:cs typeface="Times New Roman" panose="02020603050405020304" pitchFamily="18" charset="0"/>
                          <a:hlinkClick r:id="rId3"/>
                        </a:rPr>
                        <a:t>chunyuhu@fb.com</a:t>
                      </a:r>
                      <a:endParaRPr lang="en-US" sz="1400" dirty="0">
                        <a:effectLst/>
                        <a:latin typeface="Times New Roman" panose="02020603050405020304" pitchFamily="18" charset="0"/>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Payam Torab</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a:cs typeface="Times New Roman" panose="02020603050405020304" pitchFamily="18" charset="0"/>
                          <a:hlinkClick r:id="rId4"/>
                        </a:rPr>
                        <a:t>torab@ieee.org</a:t>
                      </a:r>
                      <a:endParaRPr lang="en-US" sz="1400" dirty="0">
                        <a:effectLst/>
                        <a:latin typeface="Times New Roman" panose="02020603050405020304" pitchFamily="18" charset="0"/>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7578"/>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987174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9C5876-3C05-4703-BC05-9526197853D5}"/>
              </a:ext>
            </a:extLst>
          </p:cNvPr>
          <p:cNvSpPr>
            <a:spLocks noGrp="1"/>
          </p:cNvSpPr>
          <p:nvPr>
            <p:ph idx="1"/>
          </p:nvPr>
        </p:nvSpPr>
        <p:spPr/>
        <p:txBody>
          <a:bodyPr/>
          <a:lstStyle/>
          <a:p>
            <a:r>
              <a:rPr lang="en-US" dirty="0"/>
              <a:t>For P-traffic:</a:t>
            </a:r>
          </a:p>
          <a:p>
            <a:pPr lvl="1"/>
            <a:r>
              <a:rPr lang="en-US" dirty="0"/>
              <a:t>When transmitted during the MP-slots, the current transmission/</a:t>
            </a:r>
            <a:r>
              <a:rPr lang="en-US" dirty="0" err="1"/>
              <a:t>txop</a:t>
            </a:r>
            <a:r>
              <a:rPr lang="en-US" dirty="0"/>
              <a:t> shall end at the boundary of MP-&gt;OP slot.</a:t>
            </a:r>
          </a:p>
          <a:p>
            <a:pPr lvl="1"/>
            <a:r>
              <a:rPr lang="en-US" dirty="0"/>
              <a:t>When transmitted during the MP-slots, the current transmission/</a:t>
            </a:r>
            <a:r>
              <a:rPr lang="en-US" dirty="0" err="1"/>
              <a:t>txop</a:t>
            </a:r>
            <a:r>
              <a:rPr lang="en-US" dirty="0"/>
              <a:t> should end at the boundary of MP-&gt;R slot, but is allowed to extend to next slot (but not beyond.)</a:t>
            </a:r>
          </a:p>
          <a:p>
            <a:pPr lvl="1"/>
            <a:r>
              <a:rPr lang="en-US" dirty="0"/>
              <a:t>When transmitted during the R-slots, follow the regular traffic rule.</a:t>
            </a:r>
          </a:p>
          <a:p>
            <a:endParaRPr lang="en-US" dirty="0"/>
          </a:p>
        </p:txBody>
      </p:sp>
      <p:sp>
        <p:nvSpPr>
          <p:cNvPr id="3" name="Title 2">
            <a:extLst>
              <a:ext uri="{FF2B5EF4-FFF2-40B4-BE49-F238E27FC236}">
                <a16:creationId xmlns:a16="http://schemas.microsoft.com/office/drawing/2014/main" id="{663ED53E-55F2-446A-A2AD-1E7B92A5BC51}"/>
              </a:ext>
            </a:extLst>
          </p:cNvPr>
          <p:cNvSpPr>
            <a:spLocks noGrp="1"/>
          </p:cNvSpPr>
          <p:nvPr>
            <p:ph type="title"/>
          </p:nvPr>
        </p:nvSpPr>
        <p:spPr/>
        <p:txBody>
          <a:bodyPr/>
          <a:lstStyle/>
          <a:p>
            <a:r>
              <a:rPr lang="en-US" dirty="0"/>
              <a:t>Slot Boundary (2)</a:t>
            </a:r>
          </a:p>
        </p:txBody>
      </p:sp>
      <p:sp>
        <p:nvSpPr>
          <p:cNvPr id="4" name="Footer Placeholder 3">
            <a:extLst>
              <a:ext uri="{FF2B5EF4-FFF2-40B4-BE49-F238E27FC236}">
                <a16:creationId xmlns:a16="http://schemas.microsoft.com/office/drawing/2014/main" id="{22AAD650-146E-4036-A5AB-CFA2B61632DC}"/>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C621AD5E-DB40-4889-8182-7E9CCEC7DB1E}"/>
              </a:ext>
            </a:extLst>
          </p:cNvPr>
          <p:cNvSpPr>
            <a:spLocks noGrp="1"/>
          </p:cNvSpPr>
          <p:nvPr>
            <p:ph type="sldNum" idx="12"/>
          </p:nvPr>
        </p:nvSpPr>
        <p:spPr/>
        <p:txBody>
          <a:bodyPr/>
          <a:lstStyle/>
          <a:p>
            <a:pPr>
              <a:defRPr/>
            </a:pPr>
            <a:r>
              <a:rPr lang="en-US"/>
              <a:t>Slide </a:t>
            </a:r>
            <a:fld id="{C1789BC7-C074-42CC-ADF8-5107DF6BD1C1}" type="slidenum">
              <a:rPr lang="en-US" smtClean="0"/>
              <a:pPr>
                <a:defRPr/>
              </a:pPr>
              <a:t>10</a:t>
            </a:fld>
            <a:endParaRPr lang="en-US"/>
          </a:p>
        </p:txBody>
      </p:sp>
      <p:sp>
        <p:nvSpPr>
          <p:cNvPr id="6" name="Date Placeholder 5">
            <a:extLst>
              <a:ext uri="{FF2B5EF4-FFF2-40B4-BE49-F238E27FC236}">
                <a16:creationId xmlns:a16="http://schemas.microsoft.com/office/drawing/2014/main" id="{85C3A80B-09FC-4353-B029-6D3D2FB15D67}"/>
              </a:ext>
            </a:extLst>
          </p:cNvPr>
          <p:cNvSpPr>
            <a:spLocks noGrp="1"/>
          </p:cNvSpPr>
          <p:nvPr>
            <p:ph type="dt" idx="2"/>
          </p:nvPr>
        </p:nvSpPr>
        <p:spPr/>
        <p:txBody>
          <a:bodyPr/>
          <a:lstStyle/>
          <a:p>
            <a:pPr>
              <a:defRPr/>
            </a:pPr>
            <a:r>
              <a:rPr lang="en-US"/>
              <a:t>July 2020</a:t>
            </a:r>
            <a:endParaRPr lang="en-US" dirty="0"/>
          </a:p>
        </p:txBody>
      </p:sp>
      <p:pic>
        <p:nvPicPr>
          <p:cNvPr id="4098" name="Picture 2">
            <a:extLst>
              <a:ext uri="{FF2B5EF4-FFF2-40B4-BE49-F238E27FC236}">
                <a16:creationId xmlns:a16="http://schemas.microsoft.com/office/drawing/2014/main" id="{D3A9B292-CA1B-4263-931A-B44D4F4FA8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733800"/>
            <a:ext cx="594360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848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lstStyle/>
          <a:p>
            <a:r>
              <a:rPr lang="en-US" sz="2400" dirty="0"/>
              <a:t>Background: new medium access method to provide more predictable, and prioritized channel access (11-20/408r6)</a:t>
            </a:r>
          </a:p>
          <a:p>
            <a:r>
              <a:rPr lang="en-US" sz="2400" dirty="0"/>
              <a:t>This contribution provides more details on channel access design</a:t>
            </a:r>
          </a:p>
          <a:p>
            <a:r>
              <a:rPr lang="en-US" sz="2400" dirty="0"/>
              <a:t>A follow-up contribution will focus on signaling part of the protocol.</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Abstract</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pPr>
              <a:defRPr/>
            </a:pPr>
            <a:r>
              <a:rPr lang="en-US"/>
              <a:t>Slide </a:t>
            </a:r>
            <a:fld id="{C1789BC7-C074-42CC-ADF8-5107DF6BD1C1}" type="slidenum">
              <a:rPr lang="en-US" smtClean="0"/>
              <a:pPr>
                <a:defRPr/>
              </a:pPr>
              <a:t>2</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p:txBody>
          <a:bodyPr/>
          <a:lstStyle/>
          <a:p>
            <a:pPr>
              <a:defRPr/>
            </a:pPr>
            <a:r>
              <a:rPr lang="en-US"/>
              <a:t>July 2020</a:t>
            </a:r>
            <a:endParaRPr lang="en-US" dirty="0"/>
          </a:p>
        </p:txBody>
      </p:sp>
    </p:spTree>
    <p:extLst>
      <p:ext uri="{BB962C8B-B14F-4D97-AF65-F5344CB8AC3E}">
        <p14:creationId xmlns:p14="http://schemas.microsoft.com/office/powerpoint/2010/main" val="3655262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1442D5-9C40-46D1-955E-D2C682A18C35}"/>
              </a:ext>
            </a:extLst>
          </p:cNvPr>
          <p:cNvSpPr>
            <a:spLocks noGrp="1"/>
          </p:cNvSpPr>
          <p:nvPr>
            <p:ph idx="1"/>
          </p:nvPr>
        </p:nvSpPr>
        <p:spPr>
          <a:xfrm>
            <a:off x="685800" y="1447800"/>
            <a:ext cx="7909560" cy="4937760"/>
          </a:xfrm>
        </p:spPr>
        <p:txBody>
          <a:bodyPr/>
          <a:lstStyle/>
          <a:p>
            <a:r>
              <a:rPr lang="en-US" dirty="0"/>
              <a:t>The time is divided into periodic intervals with duration T TUs. The interval is divided into slots.</a:t>
            </a:r>
          </a:p>
          <a:p>
            <a:r>
              <a:rPr lang="en-US" dirty="0">
                <a:sym typeface="Wingdings" panose="05000000000000000000" pitchFamily="2" charset="2"/>
              </a:rPr>
              <a:t>Slot duration is intended to be at </a:t>
            </a:r>
            <a:r>
              <a:rPr lang="en-US" dirty="0" err="1">
                <a:sym typeface="Wingdings" panose="05000000000000000000" pitchFamily="2" charset="2"/>
              </a:rPr>
              <a:t>txop</a:t>
            </a:r>
            <a:r>
              <a:rPr lang="en-US" dirty="0">
                <a:sym typeface="Wingdings" panose="05000000000000000000" pitchFamily="2" charset="2"/>
              </a:rPr>
              <a:t> level of granularity, long enough to hold one or more data frame exchange: </a:t>
            </a:r>
            <a:r>
              <a:rPr lang="en-US" dirty="0" err="1">
                <a:sym typeface="Wingdings" panose="05000000000000000000" pitchFamily="2" charset="2"/>
              </a:rPr>
              <a:t>rts</a:t>
            </a:r>
            <a:r>
              <a:rPr lang="en-US" dirty="0">
                <a:sym typeface="Wingdings" panose="05000000000000000000" pitchFamily="2" charset="2"/>
              </a:rPr>
              <a:t>/</a:t>
            </a:r>
            <a:r>
              <a:rPr lang="en-US" dirty="0" err="1">
                <a:sym typeface="Wingdings" panose="05000000000000000000" pitchFamily="2" charset="2"/>
              </a:rPr>
              <a:t>cts</a:t>
            </a:r>
            <a:r>
              <a:rPr lang="en-US" dirty="0">
                <a:sym typeface="Wingdings" panose="05000000000000000000" pitchFamily="2" charset="2"/>
              </a:rPr>
              <a:t>/a-</a:t>
            </a:r>
            <a:r>
              <a:rPr lang="en-US" dirty="0" err="1">
                <a:sym typeface="Wingdings" panose="05000000000000000000" pitchFamily="2" charset="2"/>
              </a:rPr>
              <a:t>mpdu</a:t>
            </a:r>
            <a:r>
              <a:rPr lang="en-US" dirty="0">
                <a:sym typeface="Wingdings" panose="05000000000000000000" pitchFamily="2" charset="2"/>
              </a:rPr>
              <a:t>/</a:t>
            </a:r>
            <a:r>
              <a:rPr lang="en-US" dirty="0" err="1">
                <a:sym typeface="Wingdings" panose="05000000000000000000" pitchFamily="2" charset="2"/>
              </a:rPr>
              <a:t>ba</a:t>
            </a:r>
            <a:r>
              <a:rPr lang="en-US" dirty="0">
                <a:sym typeface="Wingdings" panose="05000000000000000000" pitchFamily="2" charset="2"/>
              </a:rPr>
              <a:t>.</a:t>
            </a:r>
          </a:p>
          <a:p>
            <a:pPr lvl="1"/>
            <a:r>
              <a:rPr lang="en-US" dirty="0"/>
              <a:t>Slot boundary is at time satisfying (TSF % T) == 0.</a:t>
            </a:r>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pPr marL="0" indent="0">
              <a:buNone/>
            </a:pPr>
            <a:r>
              <a:rPr lang="en-US" dirty="0">
                <a:sym typeface="Wingdings" panose="05000000000000000000" pitchFamily="2" charset="2"/>
              </a:rPr>
              <a:t>Terms:</a:t>
            </a:r>
          </a:p>
          <a:p>
            <a:pPr lvl="1"/>
            <a:r>
              <a:rPr lang="en-US" b="1" dirty="0">
                <a:sym typeface="Wingdings" panose="05000000000000000000" pitchFamily="2" charset="2"/>
              </a:rPr>
              <a:t>P-slot</a:t>
            </a:r>
            <a:r>
              <a:rPr lang="en-US" dirty="0">
                <a:sym typeface="Wingdings" panose="05000000000000000000" pitchFamily="2" charset="2"/>
              </a:rPr>
              <a:t>: a slot is called P-slot if any STA has requested AP to assign the slot for prioritized access.</a:t>
            </a:r>
          </a:p>
          <a:p>
            <a:pPr lvl="1"/>
            <a:r>
              <a:rPr lang="en-US" b="1" dirty="0">
                <a:sym typeface="Wingdings" panose="05000000000000000000" pitchFamily="2" charset="2"/>
              </a:rPr>
              <a:t>R-slot</a:t>
            </a:r>
            <a:r>
              <a:rPr lang="en-US" dirty="0">
                <a:sym typeface="Wingdings" panose="05000000000000000000" pitchFamily="2" charset="2"/>
              </a:rPr>
              <a:t>: A slot is called R-slot if none of STA has requested this slot.</a:t>
            </a:r>
          </a:p>
          <a:p>
            <a:pPr lvl="1"/>
            <a:r>
              <a:rPr lang="en-US" b="1" dirty="0">
                <a:sym typeface="Wingdings" panose="05000000000000000000" pitchFamily="2" charset="2"/>
              </a:rPr>
              <a:t>MP-slot</a:t>
            </a:r>
            <a:r>
              <a:rPr lang="en-US" dirty="0">
                <a:sym typeface="Wingdings" panose="05000000000000000000" pitchFamily="2" charset="2"/>
              </a:rPr>
              <a:t>: from a STA’s perspective, if the slot has been assigned to this STA (there can be multiple STAs assigned to the same slot however.)</a:t>
            </a:r>
          </a:p>
          <a:p>
            <a:pPr lvl="1"/>
            <a:r>
              <a:rPr lang="en-US" b="1" dirty="0">
                <a:sym typeface="Wingdings" panose="05000000000000000000" pitchFamily="2" charset="2"/>
              </a:rPr>
              <a:t>OP-slot</a:t>
            </a:r>
            <a:r>
              <a:rPr lang="en-US" dirty="0">
                <a:sym typeface="Wingdings" panose="05000000000000000000" pitchFamily="2" charset="2"/>
              </a:rPr>
              <a:t>: from a STA’s perspective, it is not registered for this P-slot’s membership.</a:t>
            </a:r>
          </a:p>
        </p:txBody>
      </p:sp>
      <p:sp>
        <p:nvSpPr>
          <p:cNvPr id="3" name="Title 2">
            <a:extLst>
              <a:ext uri="{FF2B5EF4-FFF2-40B4-BE49-F238E27FC236}">
                <a16:creationId xmlns:a16="http://schemas.microsoft.com/office/drawing/2014/main" id="{6C784E7A-1E2E-4B54-9B4F-402852347C91}"/>
              </a:ext>
            </a:extLst>
          </p:cNvPr>
          <p:cNvSpPr>
            <a:spLocks noGrp="1"/>
          </p:cNvSpPr>
          <p:nvPr>
            <p:ph type="title"/>
          </p:nvPr>
        </p:nvSpPr>
        <p:spPr/>
        <p:txBody>
          <a:bodyPr/>
          <a:lstStyle/>
          <a:p>
            <a:r>
              <a:rPr lang="en-US" dirty="0"/>
              <a:t>Slot Structure and Definitions</a:t>
            </a:r>
          </a:p>
        </p:txBody>
      </p:sp>
      <p:sp>
        <p:nvSpPr>
          <p:cNvPr id="4" name="Footer Placeholder 3">
            <a:extLst>
              <a:ext uri="{FF2B5EF4-FFF2-40B4-BE49-F238E27FC236}">
                <a16:creationId xmlns:a16="http://schemas.microsoft.com/office/drawing/2014/main" id="{AF24DBDE-DAB2-41A7-A6BC-31FE23ABE5BC}"/>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92DF63E4-5E9E-4AB6-B5FF-E7701FB9D6AB}"/>
              </a:ext>
            </a:extLst>
          </p:cNvPr>
          <p:cNvSpPr>
            <a:spLocks noGrp="1"/>
          </p:cNvSpPr>
          <p:nvPr>
            <p:ph type="sldNum" idx="12"/>
          </p:nvPr>
        </p:nvSpPr>
        <p:spPr/>
        <p:txBody>
          <a:bodyPr/>
          <a:lstStyle/>
          <a:p>
            <a:pPr>
              <a:defRPr/>
            </a:pPr>
            <a:r>
              <a:rPr lang="en-US"/>
              <a:t>Slide </a:t>
            </a:r>
            <a:fld id="{C1789BC7-C074-42CC-ADF8-5107DF6BD1C1}" type="slidenum">
              <a:rPr lang="en-US" smtClean="0"/>
              <a:pPr>
                <a:defRPr/>
              </a:pPr>
              <a:t>3</a:t>
            </a:fld>
            <a:endParaRPr lang="en-US"/>
          </a:p>
        </p:txBody>
      </p:sp>
      <p:sp>
        <p:nvSpPr>
          <p:cNvPr id="6" name="Date Placeholder 5">
            <a:extLst>
              <a:ext uri="{FF2B5EF4-FFF2-40B4-BE49-F238E27FC236}">
                <a16:creationId xmlns:a16="http://schemas.microsoft.com/office/drawing/2014/main" id="{F232153C-28B1-498B-BEB8-4873238E8AE2}"/>
              </a:ext>
            </a:extLst>
          </p:cNvPr>
          <p:cNvSpPr>
            <a:spLocks noGrp="1"/>
          </p:cNvSpPr>
          <p:nvPr>
            <p:ph type="dt" idx="2"/>
          </p:nvPr>
        </p:nvSpPr>
        <p:spPr/>
        <p:txBody>
          <a:bodyPr/>
          <a:lstStyle/>
          <a:p>
            <a:pPr>
              <a:defRPr/>
            </a:pPr>
            <a:r>
              <a:rPr lang="en-US" dirty="0"/>
              <a:t>July 2020</a:t>
            </a:r>
          </a:p>
        </p:txBody>
      </p:sp>
      <p:pic>
        <p:nvPicPr>
          <p:cNvPr id="1026" name="Picture 2">
            <a:extLst>
              <a:ext uri="{FF2B5EF4-FFF2-40B4-BE49-F238E27FC236}">
                <a16:creationId xmlns:a16="http://schemas.microsoft.com/office/drawing/2014/main" id="{31C2B251-EA64-46A3-AD3E-E5F4E7CED5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0808" y="3154680"/>
            <a:ext cx="59436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119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CEDADC-550D-439A-9ECD-A2E689E1CD5E}"/>
              </a:ext>
            </a:extLst>
          </p:cNvPr>
          <p:cNvSpPr>
            <a:spLocks noGrp="1"/>
          </p:cNvSpPr>
          <p:nvPr>
            <p:ph idx="1"/>
          </p:nvPr>
        </p:nvSpPr>
        <p:spPr/>
        <p:txBody>
          <a:bodyPr/>
          <a:lstStyle/>
          <a:p>
            <a:pPr rtl="0">
              <a:spcBef>
                <a:spcPts val="0"/>
              </a:spcBef>
              <a:spcAft>
                <a:spcPts val="0"/>
              </a:spcAft>
            </a:pPr>
            <a:r>
              <a:rPr lang="en-US" sz="1800" b="0" i="0" u="none" strike="noStrike" dirty="0">
                <a:solidFill>
                  <a:srgbClr val="000000"/>
                </a:solidFill>
                <a:effectLst/>
              </a:rPr>
              <a:t>Default EDCA parameters: used by regular traffic for channel access.</a:t>
            </a:r>
            <a:endParaRPr lang="en-US" dirty="0">
              <a:effectLst/>
            </a:endParaRPr>
          </a:p>
          <a:p>
            <a:pPr rtl="0">
              <a:spcBef>
                <a:spcPts val="0"/>
              </a:spcBef>
              <a:spcAft>
                <a:spcPts val="0"/>
              </a:spcAft>
            </a:pPr>
            <a:r>
              <a:rPr lang="en-US" sz="1800" b="0" i="0" u="none" strike="noStrike" dirty="0">
                <a:solidFill>
                  <a:srgbClr val="000000"/>
                </a:solidFill>
                <a:effectLst/>
              </a:rPr>
              <a:t>A second set of EDCA parameters: used by P-traffic to access P-slots. Called </a:t>
            </a:r>
            <a:r>
              <a:rPr lang="en-US" sz="1800" i="0" u="none" strike="noStrike" dirty="0">
                <a:solidFill>
                  <a:srgbClr val="000000"/>
                </a:solidFill>
                <a:effectLst/>
              </a:rPr>
              <a:t>P-EDCA params</a:t>
            </a:r>
            <a:r>
              <a:rPr lang="en-US" sz="1800" b="0" i="0" u="none" strike="noStrike" dirty="0">
                <a:solidFill>
                  <a:srgbClr val="000000"/>
                </a:solidFill>
                <a:effectLst/>
              </a:rPr>
              <a:t>.</a:t>
            </a:r>
            <a:endParaRPr lang="en-US" dirty="0">
              <a:effectLst/>
            </a:endParaRPr>
          </a:p>
          <a:p>
            <a:pPr rtl="0">
              <a:spcBef>
                <a:spcPts val="0"/>
              </a:spcBef>
              <a:spcAft>
                <a:spcPts val="0"/>
              </a:spcAft>
            </a:pPr>
            <a:r>
              <a:rPr lang="en-US" sz="1800" b="0" i="0" u="none" strike="noStrike" dirty="0">
                <a:solidFill>
                  <a:srgbClr val="000000"/>
                </a:solidFill>
                <a:effectLst/>
              </a:rPr>
              <a:t>Regular traffic (</a:t>
            </a:r>
            <a:r>
              <a:rPr lang="en-US" sz="1800" i="0" u="none" strike="noStrike" dirty="0">
                <a:solidFill>
                  <a:srgbClr val="000000"/>
                </a:solidFill>
                <a:effectLst/>
              </a:rPr>
              <a:t>R-traffic</a:t>
            </a:r>
            <a:r>
              <a:rPr lang="en-US" sz="1800" b="0" i="0" u="none" strike="noStrike" dirty="0">
                <a:solidFill>
                  <a:srgbClr val="000000"/>
                </a:solidFill>
                <a:effectLst/>
              </a:rPr>
              <a:t>) uses a </a:t>
            </a:r>
            <a:r>
              <a:rPr lang="en-US" sz="1800" b="0" i="0" u="none" strike="noStrike" dirty="0" err="1">
                <a:solidFill>
                  <a:srgbClr val="000000"/>
                </a:solidFill>
                <a:effectLst/>
              </a:rPr>
              <a:t>backoff</a:t>
            </a:r>
            <a:r>
              <a:rPr lang="en-US" sz="1800" b="0" i="0" u="none" strike="noStrike" dirty="0">
                <a:solidFill>
                  <a:srgbClr val="000000"/>
                </a:solidFill>
                <a:effectLst/>
              </a:rPr>
              <a:t> timer, </a:t>
            </a:r>
            <a:r>
              <a:rPr lang="en-US" sz="1800" b="0" i="1" u="none" strike="noStrike" dirty="0">
                <a:solidFill>
                  <a:srgbClr val="000000"/>
                </a:solidFill>
                <a:effectLst/>
              </a:rPr>
              <a:t>timer-1</a:t>
            </a:r>
            <a:r>
              <a:rPr lang="en-US" sz="1800" b="0" i="0" u="none" strike="noStrike" dirty="0">
                <a:solidFill>
                  <a:srgbClr val="000000"/>
                </a:solidFill>
                <a:effectLst/>
              </a:rPr>
              <a:t>, to access the channel.</a:t>
            </a:r>
            <a:endParaRPr lang="en-US" dirty="0">
              <a:effectLst/>
            </a:endParaRPr>
          </a:p>
          <a:p>
            <a:r>
              <a:rPr lang="en-US" sz="1800" b="0" i="0" u="none" strike="noStrike" dirty="0">
                <a:solidFill>
                  <a:srgbClr val="000000"/>
                </a:solidFill>
                <a:effectLst/>
              </a:rPr>
              <a:t>Prioritized traffic (</a:t>
            </a:r>
            <a:r>
              <a:rPr lang="en-US" sz="1800" i="0" u="none" strike="noStrike" dirty="0">
                <a:solidFill>
                  <a:srgbClr val="000000"/>
                </a:solidFill>
                <a:effectLst/>
              </a:rPr>
              <a:t>P-traffic</a:t>
            </a:r>
            <a:r>
              <a:rPr lang="en-US" sz="1800" b="0" i="0" u="none" strike="noStrike" dirty="0">
                <a:solidFill>
                  <a:srgbClr val="000000"/>
                </a:solidFill>
                <a:effectLst/>
              </a:rPr>
              <a:t>) uses a second </a:t>
            </a:r>
            <a:r>
              <a:rPr lang="en-US" sz="1800" b="0" i="0" u="none" strike="noStrike" dirty="0" err="1">
                <a:solidFill>
                  <a:srgbClr val="000000"/>
                </a:solidFill>
                <a:effectLst/>
              </a:rPr>
              <a:t>backoff</a:t>
            </a:r>
            <a:r>
              <a:rPr lang="en-US" sz="1800" b="0" i="0" u="none" strike="noStrike" dirty="0">
                <a:solidFill>
                  <a:srgbClr val="000000"/>
                </a:solidFill>
                <a:effectLst/>
              </a:rPr>
              <a:t> timer, </a:t>
            </a:r>
            <a:r>
              <a:rPr lang="en-US" sz="1800" b="0" i="1" u="none" strike="noStrike" dirty="0">
                <a:solidFill>
                  <a:srgbClr val="000000"/>
                </a:solidFill>
                <a:effectLst/>
              </a:rPr>
              <a:t>timer-2</a:t>
            </a:r>
            <a:r>
              <a:rPr lang="en-US" sz="1800" b="0" i="0" u="none" strike="noStrike" dirty="0">
                <a:solidFill>
                  <a:srgbClr val="000000"/>
                </a:solidFill>
                <a:effectLst/>
              </a:rPr>
              <a:t>, to access the channel during P-slots.</a:t>
            </a:r>
          </a:p>
          <a:p>
            <a:r>
              <a:rPr lang="en-US" b="0" dirty="0"/>
              <a:t>Alternative AIFS (</a:t>
            </a:r>
            <a:r>
              <a:rPr lang="en-US" dirty="0"/>
              <a:t>A-AIFS</a:t>
            </a:r>
            <a:r>
              <a:rPr lang="en-US" b="0" dirty="0"/>
              <a:t>): AIFS value used by timer-1 during P-slots.</a:t>
            </a:r>
            <a:endParaRPr lang="en-US" dirty="0"/>
          </a:p>
        </p:txBody>
      </p:sp>
      <p:sp>
        <p:nvSpPr>
          <p:cNvPr id="3" name="Title 2">
            <a:extLst>
              <a:ext uri="{FF2B5EF4-FFF2-40B4-BE49-F238E27FC236}">
                <a16:creationId xmlns:a16="http://schemas.microsoft.com/office/drawing/2014/main" id="{CBD025F5-32F3-4D01-8D6A-5A3DE051DB28}"/>
              </a:ext>
            </a:extLst>
          </p:cNvPr>
          <p:cNvSpPr>
            <a:spLocks noGrp="1"/>
          </p:cNvSpPr>
          <p:nvPr>
            <p:ph type="title"/>
          </p:nvPr>
        </p:nvSpPr>
        <p:spPr/>
        <p:txBody>
          <a:bodyPr/>
          <a:lstStyle/>
          <a:p>
            <a:r>
              <a:rPr lang="en-US" dirty="0"/>
              <a:t>EDCA Parameters and Terms</a:t>
            </a:r>
          </a:p>
        </p:txBody>
      </p:sp>
      <p:sp>
        <p:nvSpPr>
          <p:cNvPr id="4" name="Footer Placeholder 3">
            <a:extLst>
              <a:ext uri="{FF2B5EF4-FFF2-40B4-BE49-F238E27FC236}">
                <a16:creationId xmlns:a16="http://schemas.microsoft.com/office/drawing/2014/main" id="{D79DC9B9-3B29-432A-8D12-445FB578F1F7}"/>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6E738439-AD64-44BB-9FBA-4D7E3F70C232}"/>
              </a:ext>
            </a:extLst>
          </p:cNvPr>
          <p:cNvSpPr>
            <a:spLocks noGrp="1"/>
          </p:cNvSpPr>
          <p:nvPr>
            <p:ph type="sldNum" idx="12"/>
          </p:nvPr>
        </p:nvSpPr>
        <p:spPr/>
        <p:txBody>
          <a:bodyPr/>
          <a:lstStyle/>
          <a:p>
            <a:pPr>
              <a:defRPr/>
            </a:pPr>
            <a:r>
              <a:rPr lang="en-US"/>
              <a:t>Slide </a:t>
            </a:r>
            <a:fld id="{C1789BC7-C074-42CC-ADF8-5107DF6BD1C1}" type="slidenum">
              <a:rPr lang="en-US" smtClean="0"/>
              <a:pPr>
                <a:defRPr/>
              </a:pPr>
              <a:t>4</a:t>
            </a:fld>
            <a:endParaRPr lang="en-US"/>
          </a:p>
        </p:txBody>
      </p:sp>
      <p:sp>
        <p:nvSpPr>
          <p:cNvPr id="6" name="Date Placeholder 5">
            <a:extLst>
              <a:ext uri="{FF2B5EF4-FFF2-40B4-BE49-F238E27FC236}">
                <a16:creationId xmlns:a16="http://schemas.microsoft.com/office/drawing/2014/main" id="{C8AEEFC3-A43C-41CE-BE25-B27A4104CBCD}"/>
              </a:ext>
            </a:extLst>
          </p:cNvPr>
          <p:cNvSpPr>
            <a:spLocks noGrp="1"/>
          </p:cNvSpPr>
          <p:nvPr>
            <p:ph type="dt" idx="2"/>
          </p:nvPr>
        </p:nvSpPr>
        <p:spPr/>
        <p:txBody>
          <a:bodyPr/>
          <a:lstStyle/>
          <a:p>
            <a:pPr>
              <a:defRPr/>
            </a:pPr>
            <a:r>
              <a:rPr lang="en-US"/>
              <a:t>July 2020</a:t>
            </a:r>
            <a:endParaRPr lang="en-US" dirty="0"/>
          </a:p>
        </p:txBody>
      </p:sp>
    </p:spTree>
    <p:extLst>
      <p:ext uri="{BB962C8B-B14F-4D97-AF65-F5344CB8AC3E}">
        <p14:creationId xmlns:p14="http://schemas.microsoft.com/office/powerpoint/2010/main" val="3807235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A5FC7D-16DC-487A-9AF2-1CAF42053F00}"/>
              </a:ext>
            </a:extLst>
          </p:cNvPr>
          <p:cNvSpPr>
            <a:spLocks noGrp="1"/>
          </p:cNvSpPr>
          <p:nvPr>
            <p:ph idx="1"/>
          </p:nvPr>
        </p:nvSpPr>
        <p:spPr/>
        <p:txBody>
          <a:bodyPr/>
          <a:lstStyle/>
          <a:p>
            <a:r>
              <a:rPr lang="en-US" dirty="0"/>
              <a:t>AP advertises the following parameters:</a:t>
            </a:r>
          </a:p>
          <a:p>
            <a:pPr lvl="1"/>
            <a:r>
              <a:rPr lang="en-US" dirty="0"/>
              <a:t>Interval T: T = 2^a TUs</a:t>
            </a:r>
          </a:p>
          <a:p>
            <a:pPr lvl="1"/>
            <a:r>
              <a:rPr lang="en-US" dirty="0"/>
              <a:t>Slot duration: S TUs. E.g. ½, 1, 2, 4 TUs</a:t>
            </a:r>
          </a:p>
          <a:p>
            <a:pPr lvl="1"/>
            <a:r>
              <a:rPr lang="en-US" dirty="0"/>
              <a:t>P-EDCA params</a:t>
            </a:r>
          </a:p>
          <a:p>
            <a:pPr lvl="1"/>
            <a:r>
              <a:rPr lang="en-US" dirty="0"/>
              <a:t>A-AIFS</a:t>
            </a:r>
          </a:p>
          <a:p>
            <a:pPr lvl="1"/>
            <a:r>
              <a:rPr lang="en-US" dirty="0"/>
              <a:t>Any additional TBD parameters as needed.</a:t>
            </a:r>
          </a:p>
          <a:p>
            <a:r>
              <a:rPr lang="en-US" dirty="0"/>
              <a:t>AP advertises the above info in Beacons, Probe responses and applicable action frames. </a:t>
            </a:r>
          </a:p>
          <a:p>
            <a:r>
              <a:rPr lang="en-US" dirty="0"/>
              <a:t>Each STA can request assignment of slots for DL and/or UL traffic. The STA can request multiple contiguous number of slots. A slot can be assigned to multiple STAs to conduct MU operation to be more efficient.</a:t>
            </a:r>
          </a:p>
          <a:p>
            <a:pPr lvl="1"/>
            <a:r>
              <a:rPr lang="en-US" dirty="0"/>
              <a:t>A group of contiguous slots forms a service period (SP).</a:t>
            </a:r>
          </a:p>
          <a:p>
            <a:pPr lvl="1"/>
            <a:r>
              <a:rPr lang="en-US" dirty="0"/>
              <a:t>Details of slot management are in a</a:t>
            </a:r>
            <a:r>
              <a:rPr lang="zh-CN" altLang="en-US" dirty="0"/>
              <a:t> </a:t>
            </a:r>
            <a:r>
              <a:rPr lang="en-US" altLang="zh-CN" dirty="0"/>
              <a:t>separate</a:t>
            </a:r>
            <a:r>
              <a:rPr lang="zh-CN" altLang="en-US" dirty="0"/>
              <a:t> </a:t>
            </a:r>
            <a:r>
              <a:rPr lang="en-US" altLang="zh-CN" dirty="0"/>
              <a:t>contribution.</a:t>
            </a:r>
            <a:endParaRPr lang="en-US" dirty="0"/>
          </a:p>
        </p:txBody>
      </p:sp>
      <p:sp>
        <p:nvSpPr>
          <p:cNvPr id="3" name="Title 2">
            <a:extLst>
              <a:ext uri="{FF2B5EF4-FFF2-40B4-BE49-F238E27FC236}">
                <a16:creationId xmlns:a16="http://schemas.microsoft.com/office/drawing/2014/main" id="{23A1AD1B-B562-449A-8B8A-502889B4A2BA}"/>
              </a:ext>
            </a:extLst>
          </p:cNvPr>
          <p:cNvSpPr>
            <a:spLocks noGrp="1"/>
          </p:cNvSpPr>
          <p:nvPr>
            <p:ph type="title"/>
          </p:nvPr>
        </p:nvSpPr>
        <p:spPr/>
        <p:txBody>
          <a:bodyPr/>
          <a:lstStyle/>
          <a:p>
            <a:r>
              <a:rPr lang="en-US" dirty="0"/>
              <a:t>General Descriptions</a:t>
            </a:r>
          </a:p>
        </p:txBody>
      </p:sp>
      <p:sp>
        <p:nvSpPr>
          <p:cNvPr id="4" name="Footer Placeholder 3">
            <a:extLst>
              <a:ext uri="{FF2B5EF4-FFF2-40B4-BE49-F238E27FC236}">
                <a16:creationId xmlns:a16="http://schemas.microsoft.com/office/drawing/2014/main" id="{B7B7E5B7-AFE9-49B1-877D-7909AD32B44D}"/>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88E93FF8-C0A4-4CFD-9AF9-3EA8DCB5154F}"/>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7E43D575-BB55-431B-9C39-EC58678F95BF}"/>
              </a:ext>
            </a:extLst>
          </p:cNvPr>
          <p:cNvSpPr>
            <a:spLocks noGrp="1"/>
          </p:cNvSpPr>
          <p:nvPr>
            <p:ph type="dt" idx="2"/>
          </p:nvPr>
        </p:nvSpPr>
        <p:spPr/>
        <p:txBody>
          <a:bodyPr/>
          <a:lstStyle/>
          <a:p>
            <a:pPr>
              <a:defRPr/>
            </a:pPr>
            <a:r>
              <a:rPr lang="en-US"/>
              <a:t>July 2020</a:t>
            </a:r>
            <a:endParaRPr lang="en-US" dirty="0"/>
          </a:p>
        </p:txBody>
      </p:sp>
      <p:pic>
        <p:nvPicPr>
          <p:cNvPr id="10" name="Picture 9">
            <a:extLst>
              <a:ext uri="{FF2B5EF4-FFF2-40B4-BE49-F238E27FC236}">
                <a16:creationId xmlns:a16="http://schemas.microsoft.com/office/drawing/2014/main" id="{FC176DE0-D29B-47A2-9407-5CC31CFFA8D4}"/>
              </a:ext>
            </a:extLst>
          </p:cNvPr>
          <p:cNvPicPr>
            <a:picLocks noChangeAspect="1"/>
          </p:cNvPicPr>
          <p:nvPr/>
        </p:nvPicPr>
        <p:blipFill>
          <a:blip r:embed="rId2"/>
          <a:stretch>
            <a:fillRect/>
          </a:stretch>
        </p:blipFill>
        <p:spPr>
          <a:xfrm>
            <a:off x="5410200" y="1371600"/>
            <a:ext cx="3249846" cy="1976437"/>
          </a:xfrm>
          <a:prstGeom prst="rect">
            <a:avLst/>
          </a:prstGeom>
        </p:spPr>
      </p:pic>
    </p:spTree>
    <p:extLst>
      <p:ext uri="{BB962C8B-B14F-4D97-AF65-F5344CB8AC3E}">
        <p14:creationId xmlns:p14="http://schemas.microsoft.com/office/powerpoint/2010/main" val="773295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FDA04E-27BD-417E-9D90-700A9960A7F3}"/>
              </a:ext>
            </a:extLst>
          </p:cNvPr>
          <p:cNvSpPr>
            <a:spLocks noGrp="1"/>
          </p:cNvSpPr>
          <p:nvPr>
            <p:ph idx="1"/>
          </p:nvPr>
        </p:nvSpPr>
        <p:spPr/>
        <p:txBody>
          <a:bodyPr/>
          <a:lstStyle/>
          <a:p>
            <a:r>
              <a:rPr lang="en-US" dirty="0"/>
              <a:t>Assumed P-traffic pattern:</a:t>
            </a:r>
          </a:p>
          <a:p>
            <a:pPr lvl="1"/>
            <a:r>
              <a:rPr lang="en-US" dirty="0"/>
              <a:t>Periodicity</a:t>
            </a:r>
          </a:p>
          <a:p>
            <a:pPr lvl="1"/>
            <a:r>
              <a:rPr lang="en-US" dirty="0"/>
              <a:t>Bursty: have packets ready at beginning of their MP-slots</a:t>
            </a:r>
          </a:p>
          <a:p>
            <a:pPr lvl="1"/>
            <a:r>
              <a:rPr lang="en-US" dirty="0"/>
              <a:t>Traffic may complete before end of current SP / a group of contiguous MP-slots and in that time period, allow R-traffic to access</a:t>
            </a:r>
          </a:p>
          <a:p>
            <a:r>
              <a:rPr lang="en-US" dirty="0"/>
              <a:t>Give P-traffic prioritized access during P-slots</a:t>
            </a:r>
          </a:p>
          <a:p>
            <a:r>
              <a:rPr lang="en-US" dirty="0"/>
              <a:t>Handle certain range of traffic amount variants of P-traffic in each interval</a:t>
            </a:r>
          </a:p>
          <a:p>
            <a:pPr lvl="1"/>
            <a:r>
              <a:rPr lang="en-US" dirty="0"/>
              <a:t>Protect beginning of a SP: tolerate small variants of time packets being ready</a:t>
            </a:r>
          </a:p>
          <a:p>
            <a:pPr lvl="1"/>
            <a:r>
              <a:rPr lang="en-US" dirty="0"/>
              <a:t>Protect SP period when bursty P-traffic is undergoing: A-AIFS for R-traffic and default EDCA parameters</a:t>
            </a:r>
          </a:p>
          <a:p>
            <a:pPr lvl="1"/>
            <a:r>
              <a:rPr lang="en-US" dirty="0"/>
              <a:t>Release SP period automatically when burst P-traffic completes</a:t>
            </a:r>
          </a:p>
          <a:p>
            <a:endParaRPr lang="en-US" dirty="0"/>
          </a:p>
        </p:txBody>
      </p:sp>
      <p:sp>
        <p:nvSpPr>
          <p:cNvPr id="3" name="Title 2">
            <a:extLst>
              <a:ext uri="{FF2B5EF4-FFF2-40B4-BE49-F238E27FC236}">
                <a16:creationId xmlns:a16="http://schemas.microsoft.com/office/drawing/2014/main" id="{159A6F28-487B-4992-BE9E-E4483D1EEA32}"/>
              </a:ext>
            </a:extLst>
          </p:cNvPr>
          <p:cNvSpPr>
            <a:spLocks noGrp="1"/>
          </p:cNvSpPr>
          <p:nvPr>
            <p:ph type="title"/>
          </p:nvPr>
        </p:nvSpPr>
        <p:spPr/>
        <p:txBody>
          <a:bodyPr/>
          <a:lstStyle/>
          <a:p>
            <a:r>
              <a:rPr lang="en-US" dirty="0"/>
              <a:t>Channel Access: General Principal</a:t>
            </a:r>
          </a:p>
        </p:txBody>
      </p:sp>
      <p:sp>
        <p:nvSpPr>
          <p:cNvPr id="4" name="Footer Placeholder 3">
            <a:extLst>
              <a:ext uri="{FF2B5EF4-FFF2-40B4-BE49-F238E27FC236}">
                <a16:creationId xmlns:a16="http://schemas.microsoft.com/office/drawing/2014/main" id="{BD3A6827-8CC2-4B55-9479-62875310F971}"/>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2BA107AC-C231-4849-B496-6B1E64E6817F}"/>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ED8039E4-0815-4553-AFC9-EB4364B27544}"/>
              </a:ext>
            </a:extLst>
          </p:cNvPr>
          <p:cNvSpPr>
            <a:spLocks noGrp="1"/>
          </p:cNvSpPr>
          <p:nvPr>
            <p:ph type="dt" idx="2"/>
          </p:nvPr>
        </p:nvSpPr>
        <p:spPr/>
        <p:txBody>
          <a:bodyPr/>
          <a:lstStyle/>
          <a:p>
            <a:pPr>
              <a:defRPr/>
            </a:pPr>
            <a:r>
              <a:rPr lang="en-US"/>
              <a:t>July 2020</a:t>
            </a:r>
            <a:endParaRPr lang="en-US" dirty="0"/>
          </a:p>
        </p:txBody>
      </p:sp>
    </p:spTree>
    <p:extLst>
      <p:ext uri="{BB962C8B-B14F-4D97-AF65-F5344CB8AC3E}">
        <p14:creationId xmlns:p14="http://schemas.microsoft.com/office/powerpoint/2010/main" val="90915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84E1ED-57C8-48CD-B116-AA293457A548}"/>
              </a:ext>
            </a:extLst>
          </p:cNvPr>
          <p:cNvSpPr>
            <a:spLocks noGrp="1"/>
          </p:cNvSpPr>
          <p:nvPr>
            <p:ph idx="1"/>
          </p:nvPr>
        </p:nvSpPr>
        <p:spPr/>
        <p:txBody>
          <a:bodyPr/>
          <a:lstStyle/>
          <a:p>
            <a:r>
              <a:rPr lang="en-US" dirty="0"/>
              <a:t>When there is no P-slots:</a:t>
            </a:r>
          </a:p>
          <a:p>
            <a:pPr lvl="1"/>
            <a:r>
              <a:rPr lang="en-US" dirty="0"/>
              <a:t>When no STAs register any slot at AP, that is, there is no R-slots, then regular traffic access the channel following default EDCA access using default EDCA parameters. The channel access is no different from existing EDCA behavior.</a:t>
            </a:r>
          </a:p>
          <a:p>
            <a:r>
              <a:rPr lang="en-US" dirty="0"/>
              <a:t>When there are some P-slots:</a:t>
            </a:r>
          </a:p>
          <a:p>
            <a:pPr lvl="1"/>
            <a:r>
              <a:rPr lang="en-US" b="0" i="0" u="none" strike="noStrike" dirty="0">
                <a:solidFill>
                  <a:srgbClr val="000000"/>
                </a:solidFill>
                <a:effectLst/>
              </a:rPr>
              <a:t>Regular traffic is not allowed to start transmission during a time window X </a:t>
            </a:r>
            <a:r>
              <a:rPr lang="en-US" b="0" i="0" u="none" strike="noStrike" dirty="0" err="1">
                <a:solidFill>
                  <a:srgbClr val="000000"/>
                </a:solidFill>
                <a:effectLst/>
              </a:rPr>
              <a:t>usec</a:t>
            </a:r>
            <a:r>
              <a:rPr lang="en-US" b="0" i="0" u="none" strike="noStrike" dirty="0">
                <a:solidFill>
                  <a:srgbClr val="000000"/>
                </a:solidFill>
                <a:effectLst/>
              </a:rPr>
              <a:t> before entering the P-slot boundary, and Y </a:t>
            </a:r>
            <a:r>
              <a:rPr lang="en-US" b="0" i="0" u="none" strike="noStrike" dirty="0" err="1">
                <a:solidFill>
                  <a:srgbClr val="000000"/>
                </a:solidFill>
                <a:effectLst/>
              </a:rPr>
              <a:t>usec</a:t>
            </a:r>
            <a:r>
              <a:rPr lang="en-US" b="0" i="0" u="none" strike="noStrike" dirty="0">
                <a:solidFill>
                  <a:srgbClr val="000000"/>
                </a:solidFill>
                <a:effectLst/>
              </a:rPr>
              <a:t> after the boundary.</a:t>
            </a:r>
          </a:p>
          <a:p>
            <a:pPr lvl="1"/>
            <a:endParaRPr lang="en-US" b="0" i="0" u="none" strike="noStrike" dirty="0">
              <a:solidFill>
                <a:srgbClr val="000000"/>
              </a:solidFill>
              <a:effectLst/>
            </a:endParaRPr>
          </a:p>
          <a:p>
            <a:pPr lvl="1"/>
            <a:endParaRPr lang="en-US" dirty="0"/>
          </a:p>
          <a:p>
            <a:pPr lvl="1"/>
            <a:endParaRPr lang="en-US" b="0" i="0" u="none" strike="noStrike" dirty="0">
              <a:solidFill>
                <a:srgbClr val="000000"/>
              </a:solidFill>
              <a:effectLst/>
            </a:endParaRPr>
          </a:p>
          <a:p>
            <a:pPr lvl="1"/>
            <a:endParaRPr lang="en-US" b="0" i="0" u="none" strike="noStrike" dirty="0">
              <a:solidFill>
                <a:srgbClr val="000000"/>
              </a:solidFill>
              <a:effectLst/>
            </a:endParaRPr>
          </a:p>
          <a:p>
            <a:pPr lvl="1"/>
            <a:r>
              <a:rPr lang="en-US" dirty="0">
                <a:effectLst/>
              </a:rPr>
              <a:t>If timer-1 is running, then suspend timer-1 X </a:t>
            </a:r>
            <a:r>
              <a:rPr lang="en-US" dirty="0" err="1">
                <a:effectLst/>
              </a:rPr>
              <a:t>usec</a:t>
            </a:r>
            <a:r>
              <a:rPr lang="en-US" dirty="0">
                <a:effectLst/>
              </a:rPr>
              <a:t> before the illustrated slot boundary, and can resume Y </a:t>
            </a:r>
            <a:r>
              <a:rPr lang="en-US" dirty="0" err="1">
                <a:effectLst/>
              </a:rPr>
              <a:t>usec</a:t>
            </a:r>
            <a:r>
              <a:rPr lang="en-US" dirty="0">
                <a:effectLst/>
              </a:rPr>
              <a:t> after the slot boundary. If medium is busy not due to its own transmission, then the slot is deemed as occupied (assumingly by its registered member), and the STA shall give priority to it -- to that end, until the STA successfully win the medium, it uses a newly defined A-AIFS to decide if medium has become idle and resume timer-1 counting down.</a:t>
            </a:r>
          </a:p>
          <a:p>
            <a:endParaRPr lang="en-US" dirty="0"/>
          </a:p>
        </p:txBody>
      </p:sp>
      <p:sp>
        <p:nvSpPr>
          <p:cNvPr id="3" name="Title 2">
            <a:extLst>
              <a:ext uri="{FF2B5EF4-FFF2-40B4-BE49-F238E27FC236}">
                <a16:creationId xmlns:a16="http://schemas.microsoft.com/office/drawing/2014/main" id="{681A6FB6-F92D-4447-A9A9-E9ECA6AECCF8}"/>
              </a:ext>
            </a:extLst>
          </p:cNvPr>
          <p:cNvSpPr>
            <a:spLocks noGrp="1"/>
          </p:cNvSpPr>
          <p:nvPr>
            <p:ph type="title"/>
          </p:nvPr>
        </p:nvSpPr>
        <p:spPr/>
        <p:txBody>
          <a:bodyPr/>
          <a:lstStyle/>
          <a:p>
            <a:r>
              <a:rPr lang="en-US" dirty="0" err="1"/>
              <a:t>Backoff</a:t>
            </a:r>
            <a:r>
              <a:rPr lang="en-US" dirty="0"/>
              <a:t> Behavior for R-Traffic</a:t>
            </a:r>
          </a:p>
        </p:txBody>
      </p:sp>
      <p:sp>
        <p:nvSpPr>
          <p:cNvPr id="4" name="Footer Placeholder 3">
            <a:extLst>
              <a:ext uri="{FF2B5EF4-FFF2-40B4-BE49-F238E27FC236}">
                <a16:creationId xmlns:a16="http://schemas.microsoft.com/office/drawing/2014/main" id="{D98DBFE6-8E88-48D7-A664-DC43F89C7FF9}"/>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3D411342-E672-43C7-A64A-3FE42E4A551C}"/>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F46F699B-9BEC-4EA3-A631-FE3164FBD13D}"/>
              </a:ext>
            </a:extLst>
          </p:cNvPr>
          <p:cNvSpPr>
            <a:spLocks noGrp="1"/>
          </p:cNvSpPr>
          <p:nvPr>
            <p:ph type="dt" idx="2"/>
          </p:nvPr>
        </p:nvSpPr>
        <p:spPr/>
        <p:txBody>
          <a:bodyPr/>
          <a:lstStyle/>
          <a:p>
            <a:pPr>
              <a:defRPr/>
            </a:pPr>
            <a:r>
              <a:rPr lang="en-US"/>
              <a:t>July 2020</a:t>
            </a:r>
            <a:endParaRPr lang="en-US" dirty="0"/>
          </a:p>
        </p:txBody>
      </p:sp>
      <p:pic>
        <p:nvPicPr>
          <p:cNvPr id="2050" name="Picture 2">
            <a:extLst>
              <a:ext uri="{FF2B5EF4-FFF2-40B4-BE49-F238E27FC236}">
                <a16:creationId xmlns:a16="http://schemas.microsoft.com/office/drawing/2014/main" id="{89C73BAF-9B95-42C8-9D65-FC17B9EABC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5814" y="3733800"/>
            <a:ext cx="2376800" cy="1068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45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3F7633-E85D-4719-9D76-FE556492147D}"/>
              </a:ext>
            </a:extLst>
          </p:cNvPr>
          <p:cNvSpPr>
            <a:spLocks noGrp="1"/>
          </p:cNvSpPr>
          <p:nvPr>
            <p:ph idx="1"/>
          </p:nvPr>
        </p:nvSpPr>
        <p:spPr/>
        <p:txBody>
          <a:bodyPr/>
          <a:lstStyle/>
          <a:p>
            <a:r>
              <a:rPr lang="en-US" dirty="0"/>
              <a:t>Medium access to MP-slots</a:t>
            </a:r>
          </a:p>
          <a:p>
            <a:pPr lvl="1"/>
            <a:r>
              <a:rPr lang="en-US" dirty="0"/>
              <a:t>In general, timer-2 is not run and is suspended out of MP-slots. When MP slots start, timer-2 resumes (or reset CW to </a:t>
            </a:r>
            <a:r>
              <a:rPr lang="en-US" dirty="0" err="1"/>
              <a:t>CWmin</a:t>
            </a:r>
            <a:r>
              <a:rPr lang="en-US" dirty="0"/>
              <a:t>, and generate a new </a:t>
            </a:r>
            <a:r>
              <a:rPr lang="en-US" dirty="0" err="1"/>
              <a:t>backoff</a:t>
            </a:r>
            <a:r>
              <a:rPr lang="en-US" dirty="0"/>
              <a:t> value from current CW. TBD).</a:t>
            </a:r>
          </a:p>
          <a:p>
            <a:pPr lvl="1"/>
            <a:r>
              <a:rPr lang="en-US" dirty="0"/>
              <a:t>Packets from P-traffic are transmitted using timer-2 during MP slots. If the STA doesn’t have any packets from P-traffic any more, it can use timer-1 to contend medium access for its regular traffic as described in previous sections.</a:t>
            </a:r>
          </a:p>
          <a:p>
            <a:pPr lvl="1"/>
            <a:r>
              <a:rPr lang="en-US" dirty="0"/>
              <a:t>If the P-traffic for the current interval didn’t complete when MP-slots end, the STA may still transmit them, but follows the medium access rule for regular traffic.</a:t>
            </a:r>
          </a:p>
          <a:p>
            <a:r>
              <a:rPr lang="en-US" altLang="zh-CN" dirty="0"/>
              <a:t>Medium contention among STAs sharing the same SP / MP-slots</a:t>
            </a:r>
          </a:p>
          <a:p>
            <a:pPr lvl="1"/>
            <a:r>
              <a:rPr lang="en-US" dirty="0"/>
              <a:t>The same slot can be assigned to a) a non-AP STA for its DL and/or UL traffic, b) multiple non-AP STAs for their DL and/or UL traffic, or c) peer-to-peer transmissions.</a:t>
            </a:r>
          </a:p>
          <a:p>
            <a:pPr lvl="1"/>
            <a:r>
              <a:rPr lang="en-US" dirty="0"/>
              <a:t>STAs that have registered the slots’ membership contend medium access among themselves. To further mitigate the contention and reduce collision, the STAs can use any applicable mechanisms. For example, AP can use trigger frames to manage both DL and UL transmissions if the non-AP STA supports it. For another example, AP can use triggered P2P transmission procedure [11-20/813r6] to coordinate the peer-to-peer communication.</a:t>
            </a:r>
          </a:p>
          <a:p>
            <a:endParaRPr lang="en-US" dirty="0"/>
          </a:p>
        </p:txBody>
      </p:sp>
      <p:sp>
        <p:nvSpPr>
          <p:cNvPr id="3" name="Title 2">
            <a:extLst>
              <a:ext uri="{FF2B5EF4-FFF2-40B4-BE49-F238E27FC236}">
                <a16:creationId xmlns:a16="http://schemas.microsoft.com/office/drawing/2014/main" id="{8A4F5720-BF15-4B51-A015-BEEF94B60AFD}"/>
              </a:ext>
            </a:extLst>
          </p:cNvPr>
          <p:cNvSpPr>
            <a:spLocks noGrp="1"/>
          </p:cNvSpPr>
          <p:nvPr>
            <p:ph type="title"/>
          </p:nvPr>
        </p:nvSpPr>
        <p:spPr/>
        <p:txBody>
          <a:bodyPr/>
          <a:lstStyle/>
          <a:p>
            <a:r>
              <a:rPr lang="en-US" dirty="0" err="1"/>
              <a:t>Backoff</a:t>
            </a:r>
            <a:r>
              <a:rPr lang="en-US" dirty="0"/>
              <a:t> Behavior for Prioritized Traffic</a:t>
            </a:r>
          </a:p>
        </p:txBody>
      </p:sp>
      <p:sp>
        <p:nvSpPr>
          <p:cNvPr id="4" name="Footer Placeholder 3">
            <a:extLst>
              <a:ext uri="{FF2B5EF4-FFF2-40B4-BE49-F238E27FC236}">
                <a16:creationId xmlns:a16="http://schemas.microsoft.com/office/drawing/2014/main" id="{9FA8A075-130B-4827-BC47-281E6291B402}"/>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8A1BDCC7-EAE8-420B-BA72-A3B8A1C63954}"/>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86D34BF0-31BB-4F1B-92CD-0D77DA0ED5B7}"/>
              </a:ext>
            </a:extLst>
          </p:cNvPr>
          <p:cNvSpPr>
            <a:spLocks noGrp="1"/>
          </p:cNvSpPr>
          <p:nvPr>
            <p:ph type="dt" idx="2"/>
          </p:nvPr>
        </p:nvSpPr>
        <p:spPr/>
        <p:txBody>
          <a:bodyPr/>
          <a:lstStyle/>
          <a:p>
            <a:pPr>
              <a:defRPr/>
            </a:pPr>
            <a:r>
              <a:rPr lang="en-US"/>
              <a:t>July 2020</a:t>
            </a:r>
            <a:endParaRPr lang="en-US" dirty="0"/>
          </a:p>
        </p:txBody>
      </p:sp>
    </p:spTree>
    <p:extLst>
      <p:ext uri="{BB962C8B-B14F-4D97-AF65-F5344CB8AC3E}">
        <p14:creationId xmlns:p14="http://schemas.microsoft.com/office/powerpoint/2010/main" val="258449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3644D0-B949-4CAC-932A-DE9217BCFE73}"/>
              </a:ext>
            </a:extLst>
          </p:cNvPr>
          <p:cNvSpPr>
            <a:spLocks noGrp="1"/>
          </p:cNvSpPr>
          <p:nvPr>
            <p:ph idx="1"/>
          </p:nvPr>
        </p:nvSpPr>
        <p:spPr/>
        <p:txBody>
          <a:bodyPr/>
          <a:lstStyle/>
          <a:p>
            <a:r>
              <a:rPr lang="en-US" dirty="0"/>
              <a:t>For regular traffic:</a:t>
            </a:r>
          </a:p>
          <a:p>
            <a:pPr lvl="1"/>
            <a:r>
              <a:rPr lang="en-US" dirty="0"/>
              <a:t>The regular traffic shall stop at a slot boundary when a slot transits from R-slot to P-slot.</a:t>
            </a:r>
          </a:p>
          <a:p>
            <a:pPr lvl="1"/>
            <a:r>
              <a:rPr lang="en-US" dirty="0"/>
              <a:t>If the regular traffic wins the medium access during P-slots, its </a:t>
            </a:r>
            <a:r>
              <a:rPr lang="en-US" dirty="0" err="1"/>
              <a:t>txop</a:t>
            </a:r>
            <a:r>
              <a:rPr lang="en-US" dirty="0"/>
              <a:t> shall stop at the slot boundary, unless it knows the next slot belongs to the same STA(s) as the current P-slot. AP provides additional slot bitmap info for this purpose.</a:t>
            </a:r>
          </a:p>
          <a:p>
            <a:endParaRPr lang="en-US" dirty="0"/>
          </a:p>
        </p:txBody>
      </p:sp>
      <p:sp>
        <p:nvSpPr>
          <p:cNvPr id="3" name="Title 2">
            <a:extLst>
              <a:ext uri="{FF2B5EF4-FFF2-40B4-BE49-F238E27FC236}">
                <a16:creationId xmlns:a16="http://schemas.microsoft.com/office/drawing/2014/main" id="{979A3678-328D-417C-BAE3-3DE0F06E9019}"/>
              </a:ext>
            </a:extLst>
          </p:cNvPr>
          <p:cNvSpPr>
            <a:spLocks noGrp="1"/>
          </p:cNvSpPr>
          <p:nvPr>
            <p:ph type="title"/>
          </p:nvPr>
        </p:nvSpPr>
        <p:spPr/>
        <p:txBody>
          <a:bodyPr/>
          <a:lstStyle/>
          <a:p>
            <a:r>
              <a:rPr lang="en-US" dirty="0"/>
              <a:t>Slot Boundary (1)</a:t>
            </a:r>
          </a:p>
        </p:txBody>
      </p:sp>
      <p:sp>
        <p:nvSpPr>
          <p:cNvPr id="4" name="Footer Placeholder 3">
            <a:extLst>
              <a:ext uri="{FF2B5EF4-FFF2-40B4-BE49-F238E27FC236}">
                <a16:creationId xmlns:a16="http://schemas.microsoft.com/office/drawing/2014/main" id="{E75C8E77-BDEF-4279-A92F-1B665DD13778}"/>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6222FEF7-C591-4255-848D-084F57D816D4}"/>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C17AE70F-4DA7-451A-9AF0-0476CDDE7715}"/>
              </a:ext>
            </a:extLst>
          </p:cNvPr>
          <p:cNvSpPr>
            <a:spLocks noGrp="1"/>
          </p:cNvSpPr>
          <p:nvPr>
            <p:ph type="dt" idx="2"/>
          </p:nvPr>
        </p:nvSpPr>
        <p:spPr/>
        <p:txBody>
          <a:bodyPr/>
          <a:lstStyle/>
          <a:p>
            <a:pPr>
              <a:defRPr/>
            </a:pPr>
            <a:r>
              <a:rPr lang="en-US"/>
              <a:t>July 2020</a:t>
            </a:r>
            <a:endParaRPr lang="en-US" dirty="0"/>
          </a:p>
        </p:txBody>
      </p:sp>
      <p:pic>
        <p:nvPicPr>
          <p:cNvPr id="3074" name="Picture 2">
            <a:extLst>
              <a:ext uri="{FF2B5EF4-FFF2-40B4-BE49-F238E27FC236}">
                <a16:creationId xmlns:a16="http://schemas.microsoft.com/office/drawing/2014/main" id="{9F63C6A3-25FC-47E2-AB32-EC98181378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810000"/>
            <a:ext cx="5943600"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7566179"/>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31849</TotalTime>
  <Words>1185</Words>
  <Application>Microsoft Office PowerPoint</Application>
  <PresentationFormat>On-screen Show (4:3)</PresentationFormat>
  <Paragraphs>120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Courier New</vt:lpstr>
      <vt:lpstr>Times New Roman</vt:lpstr>
      <vt:lpstr>Wingdings</vt:lpstr>
      <vt:lpstr>ieee</vt:lpstr>
      <vt:lpstr>Prioritized EDCA Channel Access</vt:lpstr>
      <vt:lpstr>Abstract</vt:lpstr>
      <vt:lpstr>Slot Structure and Definitions</vt:lpstr>
      <vt:lpstr>EDCA Parameters and Terms</vt:lpstr>
      <vt:lpstr>General Descriptions</vt:lpstr>
      <vt:lpstr>Channel Access: General Principal</vt:lpstr>
      <vt:lpstr>Backoff Behavior for R-Traffic</vt:lpstr>
      <vt:lpstr>Backoff Behavior for Prioritized Traffic</vt:lpstr>
      <vt:lpstr>Slot Boundary (1)</vt:lpstr>
      <vt:lpstr>Slot Boundary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Chunyu Hu</cp:lastModifiedBy>
  <cp:revision>3240</cp:revision>
  <cp:lastPrinted>1998-02-10T13:28:06Z</cp:lastPrinted>
  <dcterms:created xsi:type="dcterms:W3CDTF">2007-05-21T21:00:37Z</dcterms:created>
  <dcterms:modified xsi:type="dcterms:W3CDTF">2020-08-08T01:58:20Z</dcterms:modified>
  <cp:category>Submission</cp:category>
</cp:coreProperties>
</file>