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0"/>
  </p:notesMasterIdLst>
  <p:handoutMasterIdLst>
    <p:handoutMasterId r:id="rId21"/>
  </p:handoutMasterIdLst>
  <p:sldIdLst>
    <p:sldId id="621" r:id="rId5"/>
    <p:sldId id="767" r:id="rId6"/>
    <p:sldId id="760" r:id="rId7"/>
    <p:sldId id="764" r:id="rId8"/>
    <p:sldId id="769" r:id="rId9"/>
    <p:sldId id="783" r:id="rId10"/>
    <p:sldId id="779" r:id="rId11"/>
    <p:sldId id="782" r:id="rId12"/>
    <p:sldId id="770" r:id="rId13"/>
    <p:sldId id="768" r:id="rId14"/>
    <p:sldId id="763" r:id="rId15"/>
    <p:sldId id="735" r:id="rId16"/>
    <p:sldId id="766" r:id="rId17"/>
    <p:sldId id="772" r:id="rId18"/>
    <p:sldId id="7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CC99"/>
    <a:srgbClr val="CC9900"/>
    <a:srgbClr val="A0B1D0"/>
    <a:srgbClr val="FFCCCC"/>
    <a:srgbClr val="FF000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32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1044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Protocol for TID-to-link negotiation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2020-02-26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91C271-7D91-4F4C-8928-B4A47B68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31" y="1670102"/>
            <a:ext cx="8686800" cy="48053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non-AP MLD (client device) prefers to:</a:t>
            </a:r>
          </a:p>
          <a:p>
            <a:pPr lvl="1"/>
            <a:r>
              <a:rPr lang="en-US" dirty="0"/>
              <a:t>have minimal links enabled for power-save reasons (i.e., prefer not to have disjoint mapping)</a:t>
            </a:r>
          </a:p>
          <a:p>
            <a:pPr lvl="1"/>
            <a:r>
              <a:rPr lang="en-US" dirty="0"/>
              <a:t>use all links for low latency flows</a:t>
            </a:r>
          </a:p>
          <a:p>
            <a:pPr lvl="1"/>
            <a:r>
              <a:rPr lang="en-US" dirty="0"/>
              <a:t>use any link for UL</a:t>
            </a:r>
          </a:p>
          <a:p>
            <a:endParaRPr lang="en-US" dirty="0"/>
          </a:p>
          <a:p>
            <a:r>
              <a:rPr lang="en-US" dirty="0"/>
              <a:t>An AP MLD serves the needs of many and therefore:</a:t>
            </a:r>
          </a:p>
          <a:p>
            <a:pPr lvl="1"/>
            <a:r>
              <a:rPr lang="en-US" dirty="0"/>
              <a:t>can receive UL on any link</a:t>
            </a:r>
          </a:p>
          <a:p>
            <a:pPr lvl="1"/>
            <a:r>
              <a:rPr lang="en-US" dirty="0"/>
              <a:t>strives to reduce the contention between best effort and latency sensitive flows</a:t>
            </a:r>
          </a:p>
          <a:p>
            <a:endParaRPr lang="en-US" dirty="0"/>
          </a:p>
          <a:p>
            <a:r>
              <a:rPr lang="en-US" dirty="0"/>
              <a:t>These conflicting interests can be met by a couple of simple rules:</a:t>
            </a:r>
          </a:p>
          <a:p>
            <a:pPr marL="457200" lvl="1" indent="0">
              <a:buNone/>
            </a:pPr>
            <a:r>
              <a:rPr lang="en-US" dirty="0"/>
              <a:t>Rule #1: A low-</a:t>
            </a:r>
            <a:r>
              <a:rPr lang="en-US" dirty="0" err="1"/>
              <a:t>lat</a:t>
            </a:r>
            <a:r>
              <a:rPr lang="en-US" dirty="0"/>
              <a:t> TID is mapped on to multiple links (multi-primary benefit)</a:t>
            </a:r>
          </a:p>
          <a:p>
            <a:pPr marL="457200" lvl="1" indent="0">
              <a:buNone/>
            </a:pPr>
            <a:r>
              <a:rPr lang="en-US" dirty="0"/>
              <a:t>Rule #2: For a non-AP MLD, AP MLD provides at least one link where all TIDs are mapped (aids power-save)</a:t>
            </a:r>
          </a:p>
          <a:p>
            <a:endParaRPr lang="en-US" dirty="0"/>
          </a:p>
          <a:p>
            <a:r>
              <a:rPr lang="en-US" dirty="0"/>
              <a:t>To reduce contention between best effort and latency sensitive flows:</a:t>
            </a:r>
          </a:p>
          <a:p>
            <a:pPr lvl="1"/>
            <a:r>
              <a:rPr lang="en-US" dirty="0"/>
              <a:t>AP can attempt to have the set of link(s) where all TIDs are mapping to be common for all non-AP MLDs (link can be on a lower band channel to satisfy range/reachability)</a:t>
            </a:r>
          </a:p>
          <a:p>
            <a:pPr lvl="2"/>
            <a:r>
              <a:rPr lang="en-US" dirty="0"/>
              <a:t>Goal is to reduce the contention between latency sensitive and latency tolerant flows across all clients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0D08C2-A143-4CD8-BE0C-26AAAF929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A52A6-1136-40A1-BD3C-875854370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BEA0CCD-05B6-4698-BFB3-8FE75348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Satisfying conflicting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2171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65D001-A894-4465-9CA9-7FD72C8B0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981200"/>
            <a:ext cx="7961969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contribution provides simple rules for determining the result of a TID-to-link negotiation</a:t>
            </a:r>
          </a:p>
          <a:p>
            <a:pPr lvl="1"/>
            <a:r>
              <a:rPr lang="en-US" dirty="0"/>
              <a:t>The negotiation is considered a success when there is at least one link common in the set proposed by the initiating and responding MLD</a:t>
            </a:r>
          </a:p>
          <a:p>
            <a:pPr lvl="2"/>
            <a:r>
              <a:rPr lang="en-US" dirty="0"/>
              <a:t>The resulting mapping is the subset (consisting of common) links</a:t>
            </a:r>
          </a:p>
          <a:p>
            <a:pPr lvl="1"/>
            <a:r>
              <a:rPr lang="en-US" dirty="0"/>
              <a:t>In case of no overlap, the negotiation is deemed as failed and there is no change to the TID mapping</a:t>
            </a:r>
          </a:p>
          <a:p>
            <a:endParaRPr lang="en-US" dirty="0"/>
          </a:p>
          <a:p>
            <a:r>
              <a:rPr lang="en-US" dirty="0"/>
              <a:t>The contribution further provides rules for addressing the conflicting requirements from each side.</a:t>
            </a:r>
          </a:p>
          <a:p>
            <a:pPr lvl="1"/>
            <a:r>
              <a:rPr lang="en-US" dirty="0"/>
              <a:t>An AP MLD must provide at least one link where all TIDs map to</a:t>
            </a:r>
          </a:p>
          <a:p>
            <a:pPr lvl="1"/>
            <a:r>
              <a:rPr lang="en-US" dirty="0"/>
              <a:t>Map latency tolerant TIDs to a subset of links while latency sensitive flows are mapped to all or most of the setup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7C1FDC-CE48-4E1E-AB34-A5CDEBC86C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2698F-83AF-4C9A-8D7E-7D0F7C1C5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7BFAE5-5EF3-42AC-8E91-875C89D14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19819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an AP MLD shall ensure that for each non-AP MLD with which it has performed ML setup, there is at least one link to which all TIDs map to?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Do you agree that the TID-to-link mapping negotiation shall result in a TID being mapped to a set of links that are common between the links proposed by the initiating MLD and the ones proposed by the responding MLD?</a:t>
            </a:r>
          </a:p>
          <a:p>
            <a:pPr lvl="1"/>
            <a:r>
              <a:rPr lang="en-US" dirty="0"/>
              <a:t>When the proposed link set includes link(s) that are already part of the current mapping, the responding MLD shall include at least one link from that set.</a:t>
            </a:r>
          </a:p>
          <a:p>
            <a:pPr marL="857250" lvl="2" indent="0">
              <a:buNone/>
            </a:pPr>
            <a:r>
              <a:rPr lang="en-US" dirty="0"/>
              <a:t>NOTE: a responding MLD is expected to be OK to operate on the link set where the TID is currently mapped on to</a:t>
            </a:r>
          </a:p>
          <a:p>
            <a:pPr lvl="1"/>
            <a:r>
              <a:rPr lang="en-US" dirty="0"/>
              <a:t>When there are no common links between the ones proposed by the initiator and responder, the negotiation is deemed as failed and there is no change to the TID mapping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145984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an AP MLD should have the same set of link(s) to which all TIDs map for all the non-AP MLDs with which it has performed ML setup?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1313240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that, when there is an active latency sensitive flow, an AP MLD should negotiate to map a latency tolerant flow belonging to a non-AP MLD to a subset of links and negotiate mapping </a:t>
            </a:r>
            <a:r>
              <a:rPr lang="en-US"/>
              <a:t>of the </a:t>
            </a:r>
            <a:r>
              <a:rPr lang="en-US" dirty="0"/>
              <a:t>latency sensitive flow to all links?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157909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DCEB3B-DBFF-48A8-94FA-EA1DF184C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87" y="1981199"/>
            <a:ext cx="5152485" cy="44021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TID-to-link feature maps a TID to one or more links</a:t>
            </a:r>
          </a:p>
          <a:p>
            <a:pPr lvl="1"/>
            <a:r>
              <a:rPr lang="en-US" dirty="0"/>
              <a:t>The frames belonging to the TID are sent on the mapped link(s)</a:t>
            </a:r>
          </a:p>
          <a:p>
            <a:endParaRPr lang="en-US" dirty="0"/>
          </a:p>
          <a:p>
            <a:r>
              <a:rPr lang="en-US" dirty="0"/>
              <a:t>Such traffic separate can aid latency sensitive traffic flow</a:t>
            </a:r>
          </a:p>
          <a:p>
            <a:pPr lvl="1"/>
            <a:r>
              <a:rPr lang="en-US" dirty="0"/>
              <a:t>Assign a high-volume, latency tolerant traffic flow to a subset of link while mapping latency sensitive flows to all links</a:t>
            </a:r>
          </a:p>
          <a:p>
            <a:pPr lvl="1"/>
            <a:r>
              <a:rPr lang="en-US" dirty="0"/>
              <a:t>Increases channel access opportunities for a latency sensitive flow</a:t>
            </a:r>
          </a:p>
          <a:p>
            <a:pPr lvl="1"/>
            <a:r>
              <a:rPr lang="en-US" dirty="0"/>
              <a:t>At a system level, reduces contention between latency sensitive and latency tolerant flows</a:t>
            </a:r>
          </a:p>
          <a:p>
            <a:endParaRPr lang="en-US" dirty="0"/>
          </a:p>
          <a:p>
            <a:r>
              <a:rPr lang="en-US" dirty="0"/>
              <a:t>Other use cases include load balancing, co-ex conditions, separating UL/DL flows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1D45-1D85-4423-ADBE-9B08CCCCE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55B13-458C-4D8A-9D45-696B2A730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ABF73A-D8CB-4F36-A9BB-960EF098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4F5EF-84FA-498F-9F2D-7922C663A6AB}"/>
              </a:ext>
            </a:extLst>
          </p:cNvPr>
          <p:cNvSpPr/>
          <p:nvPr/>
        </p:nvSpPr>
        <p:spPr>
          <a:xfrm>
            <a:off x="5978486" y="3376226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1E166A-3D57-4FC0-828B-75F5B6DB76E0}"/>
              </a:ext>
            </a:extLst>
          </p:cNvPr>
          <p:cNvCxnSpPr/>
          <p:nvPr/>
        </p:nvCxnSpPr>
        <p:spPr>
          <a:xfrm>
            <a:off x="7353239" y="5322211"/>
            <a:ext cx="0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3D489A-6DDE-4B74-86A2-ADAAAA81D428}"/>
              </a:ext>
            </a:extLst>
          </p:cNvPr>
          <p:cNvCxnSpPr/>
          <p:nvPr/>
        </p:nvCxnSpPr>
        <p:spPr>
          <a:xfrm>
            <a:off x="7928718" y="532221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D27726-5319-4445-8EE2-889C1153D4E8}"/>
              </a:ext>
            </a:extLst>
          </p:cNvPr>
          <p:cNvCxnSpPr/>
          <p:nvPr/>
        </p:nvCxnSpPr>
        <p:spPr>
          <a:xfrm>
            <a:off x="7353240" y="616837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19257A-219A-4236-863F-53321E9E2067}"/>
              </a:ext>
            </a:extLst>
          </p:cNvPr>
          <p:cNvCxnSpPr/>
          <p:nvPr/>
        </p:nvCxnSpPr>
        <p:spPr>
          <a:xfrm>
            <a:off x="7379367" y="597730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7B2FD5-9926-4053-A7A1-E5CB015BC2F9}"/>
              </a:ext>
            </a:extLst>
          </p:cNvPr>
          <p:cNvCxnSpPr/>
          <p:nvPr/>
        </p:nvCxnSpPr>
        <p:spPr>
          <a:xfrm>
            <a:off x="7379366" y="577486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2F067F-8C6F-48B0-8004-B9B5AC098DFC}"/>
              </a:ext>
            </a:extLst>
          </p:cNvPr>
          <p:cNvCxnSpPr/>
          <p:nvPr/>
        </p:nvCxnSpPr>
        <p:spPr>
          <a:xfrm>
            <a:off x="7379365" y="55701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FFC6F5-2DCF-4DAC-B512-46AC9300C8EE}"/>
              </a:ext>
            </a:extLst>
          </p:cNvPr>
          <p:cNvSpPr txBox="1"/>
          <p:nvPr/>
        </p:nvSpPr>
        <p:spPr>
          <a:xfrm rot="16200000">
            <a:off x="7462157" y="5752783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4B3EBD-2BF5-443F-B81A-9CC318527CFA}"/>
              </a:ext>
            </a:extLst>
          </p:cNvPr>
          <p:cNvCxnSpPr>
            <a:cxnSpLocks/>
          </p:cNvCxnSpPr>
          <p:nvPr/>
        </p:nvCxnSpPr>
        <p:spPr>
          <a:xfrm>
            <a:off x="6358940" y="4998758"/>
            <a:ext cx="21070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B435C9-78EA-4A0B-A6AD-D095A8D3B38E}"/>
              </a:ext>
            </a:extLst>
          </p:cNvPr>
          <p:cNvCxnSpPr>
            <a:cxnSpLocks/>
            <a:stCxn id="40" idx="0"/>
            <a:endCxn id="7" idx="2"/>
          </p:cNvCxnSpPr>
          <p:nvPr/>
        </p:nvCxnSpPr>
        <p:spPr>
          <a:xfrm flipV="1">
            <a:off x="6355109" y="3702798"/>
            <a:ext cx="1983" cy="579252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4ED16D-80B5-41AB-A5CA-32F82EA68551}"/>
              </a:ext>
            </a:extLst>
          </p:cNvPr>
          <p:cNvCxnSpPr>
            <a:cxnSpLocks/>
          </p:cNvCxnSpPr>
          <p:nvPr/>
        </p:nvCxnSpPr>
        <p:spPr>
          <a:xfrm>
            <a:off x="7629738" y="4998758"/>
            <a:ext cx="0" cy="426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8A6CF64-39FE-4342-BE46-25CA3045D894}"/>
              </a:ext>
            </a:extLst>
          </p:cNvPr>
          <p:cNvSpPr txBox="1"/>
          <p:nvPr/>
        </p:nvSpPr>
        <p:spPr>
          <a:xfrm>
            <a:off x="5881608" y="3828741"/>
            <a:ext cx="52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Link 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E13D70-81A6-4D04-97FD-27A1E7503D6A}"/>
              </a:ext>
            </a:extLst>
          </p:cNvPr>
          <p:cNvCxnSpPr>
            <a:cxnSpLocks/>
            <a:stCxn id="41" idx="0"/>
            <a:endCxn id="23" idx="2"/>
          </p:cNvCxnSpPr>
          <p:nvPr/>
        </p:nvCxnSpPr>
        <p:spPr>
          <a:xfrm flipH="1" flipV="1">
            <a:off x="7419349" y="3710876"/>
            <a:ext cx="1507" cy="55901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DD3F5B2-EC4F-4D42-A299-5BD380585D4C}"/>
              </a:ext>
            </a:extLst>
          </p:cNvPr>
          <p:cNvSpPr txBox="1"/>
          <p:nvPr/>
        </p:nvSpPr>
        <p:spPr>
          <a:xfrm>
            <a:off x="6924662" y="386514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038267-B638-4810-AC0C-21F376D990F0}"/>
              </a:ext>
            </a:extLst>
          </p:cNvPr>
          <p:cNvSpPr/>
          <p:nvPr/>
        </p:nvSpPr>
        <p:spPr>
          <a:xfrm>
            <a:off x="7032437" y="3384304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8CEFE0E-5249-45B6-B260-904E46A9E4B1}"/>
              </a:ext>
            </a:extLst>
          </p:cNvPr>
          <p:cNvCxnSpPr/>
          <p:nvPr/>
        </p:nvCxnSpPr>
        <p:spPr>
          <a:xfrm>
            <a:off x="7429170" y="3116332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66D3CF-0A33-42F3-9387-FEAA71265E95}"/>
              </a:ext>
            </a:extLst>
          </p:cNvPr>
          <p:cNvCxnSpPr>
            <a:cxnSpLocks/>
          </p:cNvCxnSpPr>
          <p:nvPr/>
        </p:nvCxnSpPr>
        <p:spPr>
          <a:xfrm>
            <a:off x="6367210" y="3103572"/>
            <a:ext cx="21071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D7C1B95-05A5-4A1D-95F7-B007603B0448}"/>
              </a:ext>
            </a:extLst>
          </p:cNvPr>
          <p:cNvCxnSpPr>
            <a:cxnSpLocks/>
          </p:cNvCxnSpPr>
          <p:nvPr/>
        </p:nvCxnSpPr>
        <p:spPr>
          <a:xfrm flipV="1">
            <a:off x="7691545" y="2660981"/>
            <a:ext cx="0" cy="440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6411A8-16E3-4130-BF62-36979EC2ED06}"/>
              </a:ext>
            </a:extLst>
          </p:cNvPr>
          <p:cNvCxnSpPr/>
          <p:nvPr/>
        </p:nvCxnSpPr>
        <p:spPr>
          <a:xfrm>
            <a:off x="6367210" y="310357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96B8205-910A-44EA-BAB7-998FF4E5E9BA}"/>
              </a:ext>
            </a:extLst>
          </p:cNvPr>
          <p:cNvSpPr txBox="1"/>
          <p:nvPr/>
        </p:nvSpPr>
        <p:spPr>
          <a:xfrm>
            <a:off x="7450921" y="1445586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/>
              <a:t>TID</a:t>
            </a:r>
            <a:r>
              <a:rPr lang="en-US" sz="1000" baseline="-25000" dirty="0" err="1"/>
              <a:t>vo</a:t>
            </a:r>
            <a:endParaRPr lang="en-US" sz="1000" baseline="-25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DFC4CF-C425-45CF-94C0-E2CF07D796DE}"/>
              </a:ext>
            </a:extLst>
          </p:cNvPr>
          <p:cNvCxnSpPr/>
          <p:nvPr/>
        </p:nvCxnSpPr>
        <p:spPr>
          <a:xfrm>
            <a:off x="7388943" y="1823569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F6AFCB3-633F-4A3E-AD08-B9C2062A4B61}"/>
              </a:ext>
            </a:extLst>
          </p:cNvPr>
          <p:cNvCxnSpPr/>
          <p:nvPr/>
        </p:nvCxnSpPr>
        <p:spPr>
          <a:xfrm>
            <a:off x="7964426" y="1809863"/>
            <a:ext cx="0" cy="84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BB244F-638D-4A5E-8D5C-8C173D2A33D8}"/>
              </a:ext>
            </a:extLst>
          </p:cNvPr>
          <p:cNvCxnSpPr/>
          <p:nvPr/>
        </p:nvCxnSpPr>
        <p:spPr>
          <a:xfrm>
            <a:off x="7388946" y="2669731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2B121E-951C-4EEC-9EC2-9D08764099D8}"/>
              </a:ext>
            </a:extLst>
          </p:cNvPr>
          <p:cNvCxnSpPr/>
          <p:nvPr/>
        </p:nvCxnSpPr>
        <p:spPr>
          <a:xfrm>
            <a:off x="7388946" y="2478665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B1FEC4-E024-40EF-8F32-F40C599DF6FA}"/>
              </a:ext>
            </a:extLst>
          </p:cNvPr>
          <p:cNvCxnSpPr/>
          <p:nvPr/>
        </p:nvCxnSpPr>
        <p:spPr>
          <a:xfrm>
            <a:off x="7388945" y="2276225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EE21845-C015-4F59-BC0C-B63F89E010B7}"/>
              </a:ext>
            </a:extLst>
          </p:cNvPr>
          <p:cNvCxnSpPr/>
          <p:nvPr/>
        </p:nvCxnSpPr>
        <p:spPr>
          <a:xfrm>
            <a:off x="7388944" y="2071511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808EAD4-B885-4609-9D83-8D6E2B568F4E}"/>
              </a:ext>
            </a:extLst>
          </p:cNvPr>
          <p:cNvCxnSpPr/>
          <p:nvPr/>
        </p:nvCxnSpPr>
        <p:spPr>
          <a:xfrm>
            <a:off x="6995359" y="1652569"/>
            <a:ext cx="0" cy="2958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9125DFE-E839-4192-881A-CE5E6DF934AF}"/>
              </a:ext>
            </a:extLst>
          </p:cNvPr>
          <p:cNvSpPr txBox="1"/>
          <p:nvPr/>
        </p:nvSpPr>
        <p:spPr>
          <a:xfrm rot="16200000">
            <a:off x="7498919" y="2250675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E93D9F-DB5F-4303-8A86-6F62C9092697}"/>
              </a:ext>
            </a:extLst>
          </p:cNvPr>
          <p:cNvSpPr/>
          <p:nvPr/>
        </p:nvSpPr>
        <p:spPr>
          <a:xfrm>
            <a:off x="5976503" y="4282050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0E4A8F-F17F-4438-A48D-F1CEDB5842A4}"/>
              </a:ext>
            </a:extLst>
          </p:cNvPr>
          <p:cNvSpPr/>
          <p:nvPr/>
        </p:nvSpPr>
        <p:spPr>
          <a:xfrm>
            <a:off x="7033944" y="4269892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F96D1E7-7131-4F97-BC2A-54C742824DDA}"/>
              </a:ext>
            </a:extLst>
          </p:cNvPr>
          <p:cNvCxnSpPr>
            <a:cxnSpLocks/>
          </p:cNvCxnSpPr>
          <p:nvPr/>
        </p:nvCxnSpPr>
        <p:spPr>
          <a:xfrm flipV="1">
            <a:off x="7412944" y="4587720"/>
            <a:ext cx="0" cy="411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3D4831D-9ABA-4151-867D-6740BF0DC80D}"/>
              </a:ext>
            </a:extLst>
          </p:cNvPr>
          <p:cNvCxnSpPr>
            <a:cxnSpLocks/>
          </p:cNvCxnSpPr>
          <p:nvPr/>
        </p:nvCxnSpPr>
        <p:spPr>
          <a:xfrm flipV="1">
            <a:off x="6358940" y="4607453"/>
            <a:ext cx="0" cy="3913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A32A350-0BD6-46AF-A161-2625D4638926}"/>
              </a:ext>
            </a:extLst>
          </p:cNvPr>
          <p:cNvCxnSpPr/>
          <p:nvPr/>
        </p:nvCxnSpPr>
        <p:spPr>
          <a:xfrm>
            <a:off x="7679656" y="1677702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C0AEDF4-334F-48FC-8C4B-30CC4C458783}"/>
              </a:ext>
            </a:extLst>
          </p:cNvPr>
          <p:cNvSpPr/>
          <p:nvPr/>
        </p:nvSpPr>
        <p:spPr>
          <a:xfrm>
            <a:off x="5974501" y="1432347"/>
            <a:ext cx="2692812" cy="13712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7F5AB91-CA1E-42E3-A3DD-D0A7E0BBE8EA}"/>
              </a:ext>
            </a:extLst>
          </p:cNvPr>
          <p:cNvSpPr/>
          <p:nvPr/>
        </p:nvSpPr>
        <p:spPr>
          <a:xfrm>
            <a:off x="5929402" y="4836535"/>
            <a:ext cx="2692812" cy="14575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681D0B2-BDCE-415D-A242-7ACD9D7B74CB}"/>
              </a:ext>
            </a:extLst>
          </p:cNvPr>
          <p:cNvCxnSpPr>
            <a:cxnSpLocks/>
            <a:stCxn id="62" idx="0"/>
            <a:endCxn id="60" idx="2"/>
          </p:cNvCxnSpPr>
          <p:nvPr/>
        </p:nvCxnSpPr>
        <p:spPr>
          <a:xfrm flipH="1" flipV="1">
            <a:off x="8464492" y="3704397"/>
            <a:ext cx="1507" cy="55901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2DF56EC-2D1E-4901-895D-1C57EF950785}"/>
              </a:ext>
            </a:extLst>
          </p:cNvPr>
          <p:cNvSpPr txBox="1"/>
          <p:nvPr/>
        </p:nvSpPr>
        <p:spPr>
          <a:xfrm>
            <a:off x="7969805" y="3858667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2890BF-02C1-4A2B-95B5-6DAA98183220}"/>
              </a:ext>
            </a:extLst>
          </p:cNvPr>
          <p:cNvSpPr/>
          <p:nvPr/>
        </p:nvSpPr>
        <p:spPr>
          <a:xfrm>
            <a:off x="8077580" y="3377825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3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354C81-0D43-46CB-8AD3-B9F51D12E775}"/>
              </a:ext>
            </a:extLst>
          </p:cNvPr>
          <p:cNvCxnSpPr/>
          <p:nvPr/>
        </p:nvCxnSpPr>
        <p:spPr>
          <a:xfrm>
            <a:off x="8474313" y="310985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04777EB8-7E4A-4213-9016-DD151BDE530D}"/>
              </a:ext>
            </a:extLst>
          </p:cNvPr>
          <p:cNvSpPr/>
          <p:nvPr/>
        </p:nvSpPr>
        <p:spPr>
          <a:xfrm>
            <a:off x="8079087" y="4263413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3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E95B7ED-F95C-4337-B082-9B88EE64D6EF}"/>
              </a:ext>
            </a:extLst>
          </p:cNvPr>
          <p:cNvCxnSpPr>
            <a:cxnSpLocks/>
          </p:cNvCxnSpPr>
          <p:nvPr/>
        </p:nvCxnSpPr>
        <p:spPr>
          <a:xfrm flipV="1">
            <a:off x="8458087" y="4581241"/>
            <a:ext cx="0" cy="411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CDB348E-8EDB-4AFC-97D8-AE5D2E37F4D8}"/>
              </a:ext>
            </a:extLst>
          </p:cNvPr>
          <p:cNvCxnSpPr>
            <a:cxnSpLocks/>
          </p:cNvCxnSpPr>
          <p:nvPr/>
        </p:nvCxnSpPr>
        <p:spPr>
          <a:xfrm flipV="1">
            <a:off x="7031518" y="2647927"/>
            <a:ext cx="0" cy="36832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8565E50-D412-4E62-80B0-A224A7AD7C9E}"/>
              </a:ext>
            </a:extLst>
          </p:cNvPr>
          <p:cNvCxnSpPr/>
          <p:nvPr/>
        </p:nvCxnSpPr>
        <p:spPr>
          <a:xfrm>
            <a:off x="6728916" y="1810514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FDC3573-0371-4752-B976-2B8EB416D3D5}"/>
              </a:ext>
            </a:extLst>
          </p:cNvPr>
          <p:cNvCxnSpPr/>
          <p:nvPr/>
        </p:nvCxnSpPr>
        <p:spPr>
          <a:xfrm>
            <a:off x="7304399" y="1796808"/>
            <a:ext cx="0" cy="8478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64E9BEB-1095-4970-9C6D-18F3567B21B8}"/>
              </a:ext>
            </a:extLst>
          </p:cNvPr>
          <p:cNvCxnSpPr/>
          <p:nvPr/>
        </p:nvCxnSpPr>
        <p:spPr>
          <a:xfrm>
            <a:off x="6728919" y="2656676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960FC20-D2E2-4791-9FA2-2A38B654DB87}"/>
              </a:ext>
            </a:extLst>
          </p:cNvPr>
          <p:cNvCxnSpPr/>
          <p:nvPr/>
        </p:nvCxnSpPr>
        <p:spPr>
          <a:xfrm>
            <a:off x="6728919" y="2465610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4FD14C4-17FB-4681-8751-4710F09B7A14}"/>
              </a:ext>
            </a:extLst>
          </p:cNvPr>
          <p:cNvCxnSpPr/>
          <p:nvPr/>
        </p:nvCxnSpPr>
        <p:spPr>
          <a:xfrm>
            <a:off x="6728918" y="2263170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9004A0-47FF-42D9-AEA0-6416E41872AD}"/>
              </a:ext>
            </a:extLst>
          </p:cNvPr>
          <p:cNvCxnSpPr/>
          <p:nvPr/>
        </p:nvCxnSpPr>
        <p:spPr>
          <a:xfrm>
            <a:off x="6728917" y="2058456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240688A-CD9B-4475-8BC6-CFA3C6DC9A4B}"/>
              </a:ext>
            </a:extLst>
          </p:cNvPr>
          <p:cNvSpPr txBox="1"/>
          <p:nvPr/>
        </p:nvSpPr>
        <p:spPr>
          <a:xfrm rot="16200000">
            <a:off x="6838892" y="2237620"/>
            <a:ext cx="25680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92EB4F2-4295-4965-B927-DC57433AE16D}"/>
              </a:ext>
            </a:extLst>
          </p:cNvPr>
          <p:cNvCxnSpPr>
            <a:cxnSpLocks/>
          </p:cNvCxnSpPr>
          <p:nvPr/>
        </p:nvCxnSpPr>
        <p:spPr>
          <a:xfrm>
            <a:off x="6500806" y="3016250"/>
            <a:ext cx="210710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4BBD00F-0CA4-453E-97EC-C98BAF05A860}"/>
              </a:ext>
            </a:extLst>
          </p:cNvPr>
          <p:cNvCxnSpPr>
            <a:cxnSpLocks/>
          </p:cNvCxnSpPr>
          <p:nvPr/>
        </p:nvCxnSpPr>
        <p:spPr>
          <a:xfrm>
            <a:off x="6500806" y="3016251"/>
            <a:ext cx="0" cy="32760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4AC725A-1C5F-4FEB-96F0-15F22264CC7B}"/>
              </a:ext>
            </a:extLst>
          </p:cNvPr>
          <p:cNvCxnSpPr>
            <a:cxnSpLocks/>
          </p:cNvCxnSpPr>
          <p:nvPr/>
        </p:nvCxnSpPr>
        <p:spPr>
          <a:xfrm>
            <a:off x="6500806" y="3738147"/>
            <a:ext cx="0" cy="5125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C8BADED5-A39F-431F-B99F-8733756508DA}"/>
              </a:ext>
            </a:extLst>
          </p:cNvPr>
          <p:cNvSpPr txBox="1"/>
          <p:nvPr/>
        </p:nvSpPr>
        <p:spPr>
          <a:xfrm>
            <a:off x="6756765" y="1438622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/>
              <a:t>TID</a:t>
            </a:r>
            <a:r>
              <a:rPr lang="en-US" sz="1000" baseline="-25000" dirty="0" err="1"/>
              <a:t>be</a:t>
            </a:r>
            <a:endParaRPr lang="en-US" sz="1000" baseline="-25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3C9F9D-481C-48AD-A99A-948002B5B751}"/>
              </a:ext>
            </a:extLst>
          </p:cNvPr>
          <p:cNvSpPr txBox="1"/>
          <p:nvPr/>
        </p:nvSpPr>
        <p:spPr>
          <a:xfrm>
            <a:off x="5928697" y="1396762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MLDa</a:t>
            </a:r>
            <a:endParaRPr lang="en-US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64896C-CF59-4786-AA17-A59687552FDC}"/>
              </a:ext>
            </a:extLst>
          </p:cNvPr>
          <p:cNvSpPr txBox="1"/>
          <p:nvPr/>
        </p:nvSpPr>
        <p:spPr>
          <a:xfrm>
            <a:off x="5935174" y="595664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MLDb</a:t>
            </a:r>
            <a:endParaRPr lang="en-US" sz="14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F5508C4-68E1-48EC-A17C-DFC9D3A4642D}"/>
              </a:ext>
            </a:extLst>
          </p:cNvPr>
          <p:cNvCxnSpPr/>
          <p:nvPr/>
        </p:nvCxnSpPr>
        <p:spPr>
          <a:xfrm>
            <a:off x="6684005" y="5316985"/>
            <a:ext cx="0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B297113-D96C-47DA-B70B-D550809812E7}"/>
              </a:ext>
            </a:extLst>
          </p:cNvPr>
          <p:cNvCxnSpPr/>
          <p:nvPr/>
        </p:nvCxnSpPr>
        <p:spPr>
          <a:xfrm>
            <a:off x="7259484" y="5316985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1AF4D81-BC3A-46F1-AD72-101BFE03A6C5}"/>
              </a:ext>
            </a:extLst>
          </p:cNvPr>
          <p:cNvCxnSpPr/>
          <p:nvPr/>
        </p:nvCxnSpPr>
        <p:spPr>
          <a:xfrm>
            <a:off x="6684006" y="6163147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2EE720-D2C9-4D9E-A2A2-3EC77C9C82BF}"/>
              </a:ext>
            </a:extLst>
          </p:cNvPr>
          <p:cNvCxnSpPr/>
          <p:nvPr/>
        </p:nvCxnSpPr>
        <p:spPr>
          <a:xfrm>
            <a:off x="6710133" y="5972081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A07F356-6B5F-4B02-B7A3-A57DF447E3FC}"/>
              </a:ext>
            </a:extLst>
          </p:cNvPr>
          <p:cNvCxnSpPr/>
          <p:nvPr/>
        </p:nvCxnSpPr>
        <p:spPr>
          <a:xfrm>
            <a:off x="6710132" y="5769641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F86B86A-D496-4292-A746-B63914889056}"/>
              </a:ext>
            </a:extLst>
          </p:cNvPr>
          <p:cNvCxnSpPr/>
          <p:nvPr/>
        </p:nvCxnSpPr>
        <p:spPr>
          <a:xfrm>
            <a:off x="6710131" y="5564927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36AF4FE-89D6-48DD-93F3-33BCCF32F33F}"/>
              </a:ext>
            </a:extLst>
          </p:cNvPr>
          <p:cNvSpPr txBox="1"/>
          <p:nvPr/>
        </p:nvSpPr>
        <p:spPr>
          <a:xfrm rot="16200000">
            <a:off x="6792923" y="5747557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7575BD2-FAB3-4CDF-917F-B00EC34D9B1A}"/>
              </a:ext>
            </a:extLst>
          </p:cNvPr>
          <p:cNvCxnSpPr>
            <a:cxnSpLocks/>
          </p:cNvCxnSpPr>
          <p:nvPr/>
        </p:nvCxnSpPr>
        <p:spPr>
          <a:xfrm>
            <a:off x="6995359" y="5108207"/>
            <a:ext cx="0" cy="38094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E53D374-1FD0-4358-BDE9-E61F44945660}"/>
              </a:ext>
            </a:extLst>
          </p:cNvPr>
          <p:cNvCxnSpPr>
            <a:cxnSpLocks/>
          </p:cNvCxnSpPr>
          <p:nvPr/>
        </p:nvCxnSpPr>
        <p:spPr>
          <a:xfrm>
            <a:off x="6531946" y="5108207"/>
            <a:ext cx="187484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8464D25-3B1F-4F92-8DF1-65FBF6752BD9}"/>
              </a:ext>
            </a:extLst>
          </p:cNvPr>
          <p:cNvCxnSpPr>
            <a:cxnSpLocks/>
          </p:cNvCxnSpPr>
          <p:nvPr/>
        </p:nvCxnSpPr>
        <p:spPr>
          <a:xfrm>
            <a:off x="6537612" y="4589985"/>
            <a:ext cx="0" cy="51822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0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7" y="1981199"/>
            <a:ext cx="4869353" cy="431893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MLO, MLDs negotiate TID to link mapping.</a:t>
            </a:r>
          </a:p>
          <a:p>
            <a:pPr lvl="1"/>
            <a:r>
              <a:rPr lang="en-GB" dirty="0"/>
              <a:t>Either MLD can initiate a change to the default or existing mapping</a:t>
            </a:r>
          </a:p>
          <a:p>
            <a:endParaRPr lang="en-GB" dirty="0"/>
          </a:p>
          <a:p>
            <a:r>
              <a:rPr lang="en-GB" dirty="0"/>
              <a:t>However, the receiving MLD may not agree to the proposed mapping</a:t>
            </a:r>
          </a:p>
          <a:p>
            <a:pPr lvl="1"/>
            <a:r>
              <a:rPr lang="en-GB" dirty="0"/>
              <a:t>What is the outcome of the negotiation?</a:t>
            </a:r>
          </a:p>
          <a:p>
            <a:endParaRPr lang="en-GB" dirty="0"/>
          </a:p>
          <a:p>
            <a:r>
              <a:rPr lang="en-GB" dirty="0"/>
              <a:t>MLO framework needs to provide a protocol for determining the result of a TID-to-link negotiation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2B82DC-48CD-4A29-8D37-82DD690FD4EA}"/>
              </a:ext>
            </a:extLst>
          </p:cNvPr>
          <p:cNvSpPr txBox="1"/>
          <p:nvPr/>
        </p:nvSpPr>
        <p:spPr>
          <a:xfrm rot="20592933">
            <a:off x="6394038" y="4203167"/>
            <a:ext cx="1489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5 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376F11-AA81-435F-B313-60FF4E55AE87}"/>
              </a:ext>
            </a:extLst>
          </p:cNvPr>
          <p:cNvSpPr txBox="1"/>
          <p:nvPr/>
        </p:nvSpPr>
        <p:spPr>
          <a:xfrm rot="735968">
            <a:off x="6135762" y="3420772"/>
            <a:ext cx="1879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2.4 &amp; 5 GHz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27DB1E-049A-4FC0-A1BF-F7D4BD6B3239}"/>
              </a:ext>
            </a:extLst>
          </p:cNvPr>
          <p:cNvCxnSpPr/>
          <p:nvPr/>
        </p:nvCxnSpPr>
        <p:spPr bwMode="auto">
          <a:xfrm>
            <a:off x="6139955" y="2482850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7BCE62-38BD-4F96-AA5C-015CF91BD508}"/>
              </a:ext>
            </a:extLst>
          </p:cNvPr>
          <p:cNvCxnSpPr/>
          <p:nvPr/>
        </p:nvCxnSpPr>
        <p:spPr bwMode="auto">
          <a:xfrm>
            <a:off x="8006855" y="2482850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C603C2-C31D-4FC6-8D0A-AA4B30505A79}"/>
              </a:ext>
            </a:extLst>
          </p:cNvPr>
          <p:cNvCxnSpPr/>
          <p:nvPr/>
        </p:nvCxnSpPr>
        <p:spPr bwMode="auto">
          <a:xfrm>
            <a:off x="6139955" y="3488432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A03AF4-9D07-4918-9591-B580F5F190D6}"/>
              </a:ext>
            </a:extLst>
          </p:cNvPr>
          <p:cNvCxnSpPr/>
          <p:nvPr/>
        </p:nvCxnSpPr>
        <p:spPr bwMode="auto">
          <a:xfrm flipH="1">
            <a:off x="6139955" y="3955739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57FDDFA-6F92-47E8-BCD9-1BB4DF891D80}"/>
              </a:ext>
            </a:extLst>
          </p:cNvPr>
          <p:cNvSpPr txBox="1"/>
          <p:nvPr/>
        </p:nvSpPr>
        <p:spPr>
          <a:xfrm>
            <a:off x="5637253" y="221552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Non-AP MLD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D6F76-71F7-4348-A05D-BBCD24306B22}"/>
              </a:ext>
            </a:extLst>
          </p:cNvPr>
          <p:cNvSpPr txBox="1"/>
          <p:nvPr/>
        </p:nvSpPr>
        <p:spPr>
          <a:xfrm>
            <a:off x="7649225" y="2254250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 MLD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5D4B99-D38F-4211-97CE-9890655F6BDF}"/>
              </a:ext>
            </a:extLst>
          </p:cNvPr>
          <p:cNvSpPr txBox="1"/>
          <p:nvPr/>
        </p:nvSpPr>
        <p:spPr>
          <a:xfrm>
            <a:off x="6929776" y="47033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D7C6F68-AE4A-4BBD-A7DA-DCFEEF566BDE}"/>
              </a:ext>
            </a:extLst>
          </p:cNvPr>
          <p:cNvCxnSpPr/>
          <p:nvPr/>
        </p:nvCxnSpPr>
        <p:spPr bwMode="auto">
          <a:xfrm>
            <a:off x="8603755" y="2477130"/>
            <a:ext cx="0" cy="32106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D3035D0-48E0-4261-845F-E5D3C7A177D0}"/>
              </a:ext>
            </a:extLst>
          </p:cNvPr>
          <p:cNvSpPr txBox="1"/>
          <p:nvPr/>
        </p:nvSpPr>
        <p:spPr>
          <a:xfrm>
            <a:off x="8246125" y="5750883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7FD2E5-B730-4CF3-B0E4-93C5F12A3459}"/>
              </a:ext>
            </a:extLst>
          </p:cNvPr>
          <p:cNvSpPr txBox="1"/>
          <p:nvPr/>
        </p:nvSpPr>
        <p:spPr>
          <a:xfrm>
            <a:off x="6273346" y="2782195"/>
            <a:ext cx="1535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TID-4 maps to 5 GHz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B5F6B-B0AB-49D7-86EB-42BCD8936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3" y="1981199"/>
            <a:ext cx="8117058" cy="44942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propose simple rules to decide the outcome of TID mapping negotiation.</a:t>
            </a:r>
          </a:p>
          <a:p>
            <a:endParaRPr lang="en-US" dirty="0"/>
          </a:p>
          <a:p>
            <a:r>
              <a:rPr lang="en-US" dirty="0"/>
              <a:t>We follow existing baseline rules for any negotiation – for example, BA setup</a:t>
            </a:r>
          </a:p>
          <a:p>
            <a:pPr lvl="1"/>
            <a:r>
              <a:rPr lang="en-US" dirty="0"/>
              <a:t>ADDBA Req [BA size of 128] </a:t>
            </a:r>
            <a:r>
              <a:rPr lang="en-US" dirty="0">
                <a:sym typeface="Wingdings" panose="05000000000000000000" pitchFamily="2" charset="2"/>
              </a:rPr>
              <a:t>+</a:t>
            </a:r>
            <a:r>
              <a:rPr lang="en-US" dirty="0"/>
              <a:t> ADDBA Resp [BA size of 128] </a:t>
            </a:r>
            <a:r>
              <a:rPr lang="en-US" dirty="0">
                <a:sym typeface="Wingdings" panose="05000000000000000000" pitchFamily="2" charset="2"/>
              </a:rPr>
              <a:t>=</a:t>
            </a:r>
            <a:r>
              <a:rPr lang="en-US" dirty="0"/>
              <a:t> [BA negotiated for 128]</a:t>
            </a:r>
          </a:p>
          <a:p>
            <a:pPr lvl="1"/>
            <a:r>
              <a:rPr lang="en-US" dirty="0"/>
              <a:t>ADDBA Req [BA size of 256] </a:t>
            </a:r>
            <a:r>
              <a:rPr lang="en-US" dirty="0">
                <a:sym typeface="Wingdings" panose="05000000000000000000" pitchFamily="2" charset="2"/>
              </a:rPr>
              <a:t>+</a:t>
            </a:r>
            <a:r>
              <a:rPr lang="en-US" dirty="0"/>
              <a:t> ADDBA Resp [BA size of 64] </a:t>
            </a:r>
            <a:r>
              <a:rPr lang="en-US" dirty="0">
                <a:sym typeface="Wingdings" panose="05000000000000000000" pitchFamily="2" charset="2"/>
              </a:rPr>
              <a:t>=</a:t>
            </a:r>
            <a:r>
              <a:rPr lang="en-US" dirty="0"/>
              <a:t> [BA negotiated for 64]</a:t>
            </a:r>
          </a:p>
          <a:p>
            <a:endParaRPr lang="en-US" dirty="0"/>
          </a:p>
          <a:p>
            <a:r>
              <a:rPr lang="en-US" dirty="0"/>
              <a:t>If the responding MLD replies with the same set of links as the ones proposed by the initiating MLD, the resulting mapping is the link set proposed by the initiator</a:t>
            </a:r>
          </a:p>
          <a:p>
            <a:pPr lvl="1"/>
            <a:r>
              <a:rPr lang="en-US" dirty="0"/>
              <a:t>Negotiation is considered success</a:t>
            </a:r>
          </a:p>
          <a:p>
            <a:endParaRPr lang="en-US" dirty="0"/>
          </a:p>
          <a:p>
            <a:r>
              <a:rPr lang="en-US" dirty="0"/>
              <a:t>Else, if the responding MLD proposes an alternative set of links that consists of a subset of requested links, the resulting mapping consists of the subset of links</a:t>
            </a:r>
          </a:p>
          <a:p>
            <a:pPr lvl="1"/>
            <a:r>
              <a:rPr lang="en-US" dirty="0"/>
              <a:t>Negotiation is considered success</a:t>
            </a:r>
          </a:p>
          <a:p>
            <a:endParaRPr lang="en-US" dirty="0"/>
          </a:p>
          <a:p>
            <a:r>
              <a:rPr lang="en-US" dirty="0"/>
              <a:t>When the responding MLD replies with an empty set, the original mapping is maintained</a:t>
            </a:r>
          </a:p>
          <a:p>
            <a:pPr lvl="1"/>
            <a:r>
              <a:rPr lang="en-US" dirty="0"/>
              <a:t>Negotiation is considered failed</a:t>
            </a:r>
          </a:p>
          <a:p>
            <a:pPr lvl="1"/>
            <a:r>
              <a:rPr lang="en-US" dirty="0"/>
              <a:t>The initiating MLD could make another attempt at a later point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F2068F-CBFE-443E-B9BB-7BDEDA808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80885-07C5-40BE-B9FE-216B97415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F31DF0-2276-45B2-95BE-D7A41709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of TID to link negotiation</a:t>
            </a:r>
          </a:p>
        </p:txBody>
      </p:sp>
    </p:spTree>
    <p:extLst>
      <p:ext uri="{BB962C8B-B14F-4D97-AF65-F5344CB8AC3E}">
        <p14:creationId xmlns:p14="http://schemas.microsoft.com/office/powerpoint/2010/main" val="39839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DC10DE-34E4-49DF-9992-18584327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96" y="1981199"/>
            <a:ext cx="8615008" cy="4494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default, all TIDs are mapped to all links</a:t>
            </a:r>
          </a:p>
          <a:p>
            <a:pPr lvl="1"/>
            <a:r>
              <a:rPr lang="en-US" dirty="0"/>
              <a:t>Either MLD can initiate a change to the existing mapping </a:t>
            </a:r>
          </a:p>
          <a:p>
            <a:endParaRPr lang="en-US" dirty="0"/>
          </a:p>
          <a:p>
            <a:r>
              <a:rPr lang="en-US" dirty="0"/>
              <a:t>During the negotiations</a:t>
            </a:r>
          </a:p>
          <a:p>
            <a:pPr lvl="1"/>
            <a:r>
              <a:rPr lang="en-US" dirty="0"/>
              <a:t>An initiating MLD can:</a:t>
            </a:r>
          </a:p>
          <a:p>
            <a:pPr lvl="2"/>
            <a:r>
              <a:rPr lang="en-US" dirty="0"/>
              <a:t>request expanding the link set for a TID</a:t>
            </a:r>
          </a:p>
          <a:p>
            <a:pPr lvl="2"/>
            <a:r>
              <a:rPr lang="en-US" dirty="0"/>
              <a:t>request contracting the link set for a TID </a:t>
            </a:r>
          </a:p>
          <a:p>
            <a:pPr lvl="2"/>
            <a:r>
              <a:rPr lang="en-US" dirty="0"/>
              <a:t>request switching the link set for a TID </a:t>
            </a:r>
          </a:p>
          <a:p>
            <a:pPr lvl="1"/>
            <a:r>
              <a:rPr lang="en-US" dirty="0"/>
              <a:t>A responding MLD provides the links (from the proposed set) that it can operate on</a:t>
            </a:r>
          </a:p>
          <a:p>
            <a:pPr lvl="2"/>
            <a:r>
              <a:rPr lang="en-US" dirty="0"/>
              <a:t>When the proposed link set includes link(s) that are already part of the existing mapping, the responding MLD includes at least one link from that set.</a:t>
            </a:r>
          </a:p>
          <a:p>
            <a:pPr lvl="3"/>
            <a:r>
              <a:rPr lang="en-US" dirty="0"/>
              <a:t>If the responder was not happy with the current set, it would have initiated a change to the mapping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642D70-7707-49B1-9358-99EBC891C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39AAE-49AC-44A9-9E1E-8EBE95D45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0E0BE0-2C11-4BCC-99DC-FEEC5978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mapping negotiation</a:t>
            </a:r>
          </a:p>
        </p:txBody>
      </p:sp>
    </p:spTree>
    <p:extLst>
      <p:ext uri="{BB962C8B-B14F-4D97-AF65-F5344CB8AC3E}">
        <p14:creationId xmlns:p14="http://schemas.microsoft.com/office/powerpoint/2010/main" val="387186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DC10DE-34E4-49DF-9992-18584327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944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MLD (initiator or responder) that has constraints may propose a smaller set of links</a:t>
            </a:r>
          </a:p>
          <a:p>
            <a:pPr lvl="1"/>
            <a:r>
              <a:rPr lang="en-US" dirty="0"/>
              <a:t>For example, a non-AP MLD may have co-ex or power-save constraints due to which it can’t operate on a certain link (or accept a request to expand to multiple links)</a:t>
            </a:r>
          </a:p>
          <a:p>
            <a:pPr lvl="1"/>
            <a:r>
              <a:rPr lang="en-US" dirty="0"/>
              <a:t>An AP MLD may want to keep high volume (latency tolerant) flows out of certain links to reduce contention with latency sensitive flows</a:t>
            </a:r>
          </a:p>
          <a:p>
            <a:pPr lvl="2"/>
            <a:r>
              <a:rPr lang="en-US" dirty="0"/>
              <a:t>Latency sensitive flows are expected to be mapped on to multiple links to benefit from multiple access opportunities. </a:t>
            </a:r>
          </a:p>
          <a:p>
            <a:endParaRPr lang="en-US" dirty="0"/>
          </a:p>
          <a:p>
            <a:r>
              <a:rPr lang="en-US" dirty="0"/>
              <a:t>Further a responding MLD may reject a proposed switching of links if it is unable to operate on the suggested link set</a:t>
            </a:r>
          </a:p>
          <a:p>
            <a:endParaRPr lang="en-US" dirty="0"/>
          </a:p>
          <a:p>
            <a:r>
              <a:rPr lang="en-US" dirty="0"/>
              <a:t>Therefore, by selecting a subset, the convergence protocol can satisfy both parties.</a:t>
            </a:r>
          </a:p>
          <a:p>
            <a:pPr lvl="1"/>
            <a:r>
              <a:rPr lang="en-US" dirty="0"/>
              <a:t>Once the constraints no longer apply, an MLD can always initiate an expansion of the link set for that TID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642D70-7707-49B1-9358-99EBC891C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39AAE-49AC-44A9-9E1E-8EBE95D45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0E0BE0-2C11-4BCC-99DC-FEEC5978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for converging on a subset</a:t>
            </a:r>
          </a:p>
        </p:txBody>
      </p:sp>
    </p:spTree>
    <p:extLst>
      <p:ext uri="{BB962C8B-B14F-4D97-AF65-F5344CB8AC3E}">
        <p14:creationId xmlns:p14="http://schemas.microsoft.com/office/powerpoint/2010/main" val="207148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F2068F-CBFE-443E-B9BB-7BDEDA808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84344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80885-07C5-40BE-B9FE-216B97415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F31DF0-2276-45B2-95BE-D7A41709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Negotiation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EC1634-ECFB-4147-A684-FC7F7DB32A09}"/>
              </a:ext>
            </a:extLst>
          </p:cNvPr>
          <p:cNvSpPr txBox="1"/>
          <p:nvPr/>
        </p:nvSpPr>
        <p:spPr>
          <a:xfrm rot="20592933">
            <a:off x="355733" y="3733320"/>
            <a:ext cx="187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Success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Map TID-4 to 2.4 &amp; 5 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4BC3BA-2699-4454-8722-B3296250DA14}"/>
              </a:ext>
            </a:extLst>
          </p:cNvPr>
          <p:cNvSpPr txBox="1"/>
          <p:nvPr/>
        </p:nvSpPr>
        <p:spPr>
          <a:xfrm rot="735968">
            <a:off x="403624" y="2952431"/>
            <a:ext cx="1879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2.4 &amp; 5 GHz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EB60F6-6B1A-4174-9233-7D06C0F00BF9}"/>
              </a:ext>
            </a:extLst>
          </p:cNvPr>
          <p:cNvCxnSpPr>
            <a:cxnSpLocks/>
          </p:cNvCxnSpPr>
          <p:nvPr/>
        </p:nvCxnSpPr>
        <p:spPr bwMode="auto">
          <a:xfrm>
            <a:off x="407816" y="2624557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051FEF-1D42-496E-851E-A66327E504CD}"/>
              </a:ext>
            </a:extLst>
          </p:cNvPr>
          <p:cNvCxnSpPr>
            <a:cxnSpLocks/>
          </p:cNvCxnSpPr>
          <p:nvPr/>
        </p:nvCxnSpPr>
        <p:spPr bwMode="auto">
          <a:xfrm>
            <a:off x="2274716" y="2624557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67413D7-E198-4590-83D3-471D129AC2B6}"/>
              </a:ext>
            </a:extLst>
          </p:cNvPr>
          <p:cNvCxnSpPr/>
          <p:nvPr/>
        </p:nvCxnSpPr>
        <p:spPr bwMode="auto">
          <a:xfrm>
            <a:off x="407817" y="3020091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706F6C-F045-4928-B3D2-EF4061A4226B}"/>
              </a:ext>
            </a:extLst>
          </p:cNvPr>
          <p:cNvCxnSpPr/>
          <p:nvPr/>
        </p:nvCxnSpPr>
        <p:spPr bwMode="auto">
          <a:xfrm flipH="1">
            <a:off x="407817" y="3487398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E6A5969-7450-423E-B705-CB75CEE5BF7D}"/>
              </a:ext>
            </a:extLst>
          </p:cNvPr>
          <p:cNvSpPr txBox="1"/>
          <p:nvPr/>
        </p:nvSpPr>
        <p:spPr>
          <a:xfrm rot="16200000">
            <a:off x="-4981" y="3372168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2BC37C-4065-45F3-8519-52799DFE19FA}"/>
              </a:ext>
            </a:extLst>
          </p:cNvPr>
          <p:cNvSpPr txBox="1"/>
          <p:nvPr/>
        </p:nvSpPr>
        <p:spPr>
          <a:xfrm rot="5400000">
            <a:off x="2105136" y="3308405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2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C6E8722-05FE-4838-9761-61814768E109}"/>
              </a:ext>
            </a:extLst>
          </p:cNvPr>
          <p:cNvCxnSpPr>
            <a:cxnSpLocks/>
          </p:cNvCxnSpPr>
          <p:nvPr/>
        </p:nvCxnSpPr>
        <p:spPr bwMode="auto">
          <a:xfrm>
            <a:off x="2625023" y="2618837"/>
            <a:ext cx="0" cy="1809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9673A3F-2067-4BD4-B802-944F901A391A}"/>
              </a:ext>
            </a:extLst>
          </p:cNvPr>
          <p:cNvSpPr txBox="1"/>
          <p:nvPr/>
        </p:nvSpPr>
        <p:spPr>
          <a:xfrm rot="16200000">
            <a:off x="2266588" y="4127829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73B74F-ECAE-4EC0-862B-0A6ECEB40B12}"/>
              </a:ext>
            </a:extLst>
          </p:cNvPr>
          <p:cNvSpPr txBox="1"/>
          <p:nvPr/>
        </p:nvSpPr>
        <p:spPr>
          <a:xfrm>
            <a:off x="212082" y="4440956"/>
            <a:ext cx="2329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After: TID-4 maps to 2.4 &amp; 5 GHz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958FB2-B8F1-4E9B-8E76-B15F513A715C}"/>
              </a:ext>
            </a:extLst>
          </p:cNvPr>
          <p:cNvSpPr txBox="1"/>
          <p:nvPr/>
        </p:nvSpPr>
        <p:spPr>
          <a:xfrm rot="20592933">
            <a:off x="3853070" y="3676705"/>
            <a:ext cx="1489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Success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Map TID-4 to 5 GHz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4377E9-F812-41D8-A17D-D26DB03D7758}"/>
              </a:ext>
            </a:extLst>
          </p:cNvPr>
          <p:cNvSpPr txBox="1"/>
          <p:nvPr/>
        </p:nvSpPr>
        <p:spPr>
          <a:xfrm rot="735968">
            <a:off x="3540661" y="2936443"/>
            <a:ext cx="1879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2.4 &amp; 5 GHz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884A9AB-5DCB-4794-A404-0F329D7C573C}"/>
              </a:ext>
            </a:extLst>
          </p:cNvPr>
          <p:cNvCxnSpPr>
            <a:cxnSpLocks/>
          </p:cNvCxnSpPr>
          <p:nvPr/>
        </p:nvCxnSpPr>
        <p:spPr bwMode="auto">
          <a:xfrm>
            <a:off x="3544853" y="2533068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42E63EF-3C35-42FB-A54F-C675CC0A4361}"/>
              </a:ext>
            </a:extLst>
          </p:cNvPr>
          <p:cNvCxnSpPr>
            <a:cxnSpLocks/>
          </p:cNvCxnSpPr>
          <p:nvPr/>
        </p:nvCxnSpPr>
        <p:spPr bwMode="auto">
          <a:xfrm>
            <a:off x="5411753" y="2533068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17A6C2F-74DF-4579-8185-9D5D9AD194EC}"/>
              </a:ext>
            </a:extLst>
          </p:cNvPr>
          <p:cNvCxnSpPr/>
          <p:nvPr/>
        </p:nvCxnSpPr>
        <p:spPr bwMode="auto">
          <a:xfrm>
            <a:off x="3544854" y="3004103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EB31680-1AFD-457E-8F27-57B1C70D5860}"/>
              </a:ext>
            </a:extLst>
          </p:cNvPr>
          <p:cNvCxnSpPr/>
          <p:nvPr/>
        </p:nvCxnSpPr>
        <p:spPr bwMode="auto">
          <a:xfrm flipH="1">
            <a:off x="3544854" y="3471410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B5F7D89-F00F-472E-82CE-9138C93E41EA}"/>
              </a:ext>
            </a:extLst>
          </p:cNvPr>
          <p:cNvSpPr txBox="1"/>
          <p:nvPr/>
        </p:nvSpPr>
        <p:spPr>
          <a:xfrm rot="16200000">
            <a:off x="3132056" y="3280679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F86678F-362A-4ADD-A1AD-2732EE1ED930}"/>
              </a:ext>
            </a:extLst>
          </p:cNvPr>
          <p:cNvSpPr txBox="1"/>
          <p:nvPr/>
        </p:nvSpPr>
        <p:spPr>
          <a:xfrm rot="5400000">
            <a:off x="5242173" y="3216916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2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8B02560-81FC-4F39-B33D-B143754DA012}"/>
              </a:ext>
            </a:extLst>
          </p:cNvPr>
          <p:cNvCxnSpPr>
            <a:cxnSpLocks/>
          </p:cNvCxnSpPr>
          <p:nvPr/>
        </p:nvCxnSpPr>
        <p:spPr bwMode="auto">
          <a:xfrm>
            <a:off x="5762060" y="2527348"/>
            <a:ext cx="0" cy="1809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0BE0025-CB10-47BD-B101-7FEE5857BB69}"/>
              </a:ext>
            </a:extLst>
          </p:cNvPr>
          <p:cNvSpPr txBox="1"/>
          <p:nvPr/>
        </p:nvSpPr>
        <p:spPr>
          <a:xfrm rot="16200000">
            <a:off x="5403625" y="4036340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E1CDFE-FBB9-4B58-8B56-36733B87D479}"/>
              </a:ext>
            </a:extLst>
          </p:cNvPr>
          <p:cNvSpPr txBox="1"/>
          <p:nvPr/>
        </p:nvSpPr>
        <p:spPr>
          <a:xfrm>
            <a:off x="3508102" y="4387167"/>
            <a:ext cx="1940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After: TID-4 maps to 5 GHz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C9D3932-17A5-4BC8-8DEA-E5D0D55A3673}"/>
              </a:ext>
            </a:extLst>
          </p:cNvPr>
          <p:cNvSpPr txBox="1"/>
          <p:nvPr/>
        </p:nvSpPr>
        <p:spPr>
          <a:xfrm>
            <a:off x="337509" y="2354485"/>
            <a:ext cx="2085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Before: TID-4 maps to 5 GHz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BCE686C-4FAA-4F12-BA49-FAA210770FFF}"/>
              </a:ext>
            </a:extLst>
          </p:cNvPr>
          <p:cNvSpPr txBox="1"/>
          <p:nvPr/>
        </p:nvSpPr>
        <p:spPr>
          <a:xfrm>
            <a:off x="3463398" y="2285213"/>
            <a:ext cx="2034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Before: TID-4 maps to 5 GHz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E03785E-D7A7-406E-94B8-EC7B892408AB}"/>
              </a:ext>
            </a:extLst>
          </p:cNvPr>
          <p:cNvSpPr txBox="1"/>
          <p:nvPr/>
        </p:nvSpPr>
        <p:spPr>
          <a:xfrm>
            <a:off x="275846" y="4949526"/>
            <a:ext cx="2471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Responding MLD agrees with the proposed set of links. TID mapping for TID 4 expanded to include 2.4. 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Link Expansion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824E794-5708-414B-8206-49E08ED6B04D}"/>
              </a:ext>
            </a:extLst>
          </p:cNvPr>
          <p:cNvSpPr txBox="1"/>
          <p:nvPr/>
        </p:nvSpPr>
        <p:spPr>
          <a:xfrm>
            <a:off x="3262884" y="4951260"/>
            <a:ext cx="261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Expansion attempt unsuccessful. Responding MLD unable to add to 2.4 to the link set for TID 4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Original TID mapping is maintained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20A47F3-FB6C-42BB-A398-7B68A423F519}"/>
              </a:ext>
            </a:extLst>
          </p:cNvPr>
          <p:cNvSpPr txBox="1"/>
          <p:nvPr/>
        </p:nvSpPr>
        <p:spPr>
          <a:xfrm rot="20592933">
            <a:off x="6863169" y="3754142"/>
            <a:ext cx="1489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Success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Map TID-4 to 5 GHz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866B2F7-A6D1-47C9-B726-257C25CE80B9}"/>
              </a:ext>
            </a:extLst>
          </p:cNvPr>
          <p:cNvSpPr txBox="1"/>
          <p:nvPr/>
        </p:nvSpPr>
        <p:spPr>
          <a:xfrm rot="735968">
            <a:off x="6822283" y="2964998"/>
            <a:ext cx="152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5 GHz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9732391-3482-4413-92DA-4DBB133B37DC}"/>
              </a:ext>
            </a:extLst>
          </p:cNvPr>
          <p:cNvCxnSpPr>
            <a:cxnSpLocks/>
          </p:cNvCxnSpPr>
          <p:nvPr/>
        </p:nvCxnSpPr>
        <p:spPr bwMode="auto">
          <a:xfrm>
            <a:off x="6650947" y="2637124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E4C01D5-DC76-454E-9BF6-B653638EF4B8}"/>
              </a:ext>
            </a:extLst>
          </p:cNvPr>
          <p:cNvCxnSpPr>
            <a:cxnSpLocks/>
          </p:cNvCxnSpPr>
          <p:nvPr/>
        </p:nvCxnSpPr>
        <p:spPr bwMode="auto">
          <a:xfrm>
            <a:off x="8517847" y="2637124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0B38299-8409-4A74-8215-70E48EA7C18B}"/>
              </a:ext>
            </a:extLst>
          </p:cNvPr>
          <p:cNvCxnSpPr/>
          <p:nvPr/>
        </p:nvCxnSpPr>
        <p:spPr bwMode="auto">
          <a:xfrm>
            <a:off x="6650948" y="3032658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403CC8E-9A86-4C81-B27A-0539CCF01C3E}"/>
              </a:ext>
            </a:extLst>
          </p:cNvPr>
          <p:cNvCxnSpPr/>
          <p:nvPr/>
        </p:nvCxnSpPr>
        <p:spPr bwMode="auto">
          <a:xfrm flipH="1">
            <a:off x="6650948" y="3499965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E11A2976-83EA-40F7-801C-BAA971908DAF}"/>
              </a:ext>
            </a:extLst>
          </p:cNvPr>
          <p:cNvSpPr txBox="1"/>
          <p:nvPr/>
        </p:nvSpPr>
        <p:spPr>
          <a:xfrm rot="16200000">
            <a:off x="6224289" y="3235818"/>
            <a:ext cx="5939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4536F4-E66F-4973-864D-E7BC84D66D42}"/>
              </a:ext>
            </a:extLst>
          </p:cNvPr>
          <p:cNvSpPr txBox="1"/>
          <p:nvPr/>
        </p:nvSpPr>
        <p:spPr>
          <a:xfrm rot="5400000">
            <a:off x="8348266" y="3320972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2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871B1EE-D9A1-4AA7-AD41-99C1E53D1B2A}"/>
              </a:ext>
            </a:extLst>
          </p:cNvPr>
          <p:cNvCxnSpPr>
            <a:cxnSpLocks/>
          </p:cNvCxnSpPr>
          <p:nvPr/>
        </p:nvCxnSpPr>
        <p:spPr bwMode="auto">
          <a:xfrm>
            <a:off x="8868154" y="2631404"/>
            <a:ext cx="0" cy="1809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A2B4185B-91E8-4F92-9F31-EDA368E62C76}"/>
              </a:ext>
            </a:extLst>
          </p:cNvPr>
          <p:cNvSpPr txBox="1"/>
          <p:nvPr/>
        </p:nvSpPr>
        <p:spPr>
          <a:xfrm rot="16200000">
            <a:off x="8509719" y="4140396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2584B69-7F9F-49E9-A433-69486B13015B}"/>
              </a:ext>
            </a:extLst>
          </p:cNvPr>
          <p:cNvSpPr txBox="1"/>
          <p:nvPr/>
        </p:nvSpPr>
        <p:spPr>
          <a:xfrm>
            <a:off x="6550658" y="4453523"/>
            <a:ext cx="1978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After: TID-4 maps to 5 GHz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14A12D1-486A-4A1D-B5B5-7B6BE011C383}"/>
              </a:ext>
            </a:extLst>
          </p:cNvPr>
          <p:cNvSpPr txBox="1"/>
          <p:nvPr/>
        </p:nvSpPr>
        <p:spPr>
          <a:xfrm>
            <a:off x="6455214" y="2291513"/>
            <a:ext cx="2414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Before: TID-4 maps to 2.4 &amp; 5 GHz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3613FF5-DDE8-4EF7-B121-E030CCA8C6A8}"/>
              </a:ext>
            </a:extLst>
          </p:cNvPr>
          <p:cNvSpPr txBox="1"/>
          <p:nvPr/>
        </p:nvSpPr>
        <p:spPr>
          <a:xfrm>
            <a:off x="6574161" y="4951260"/>
            <a:ext cx="2295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Link set for TID-4 reduced to 5 GHz as proposed by the initiating MLD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Link set contraction</a:t>
            </a:r>
          </a:p>
        </p:txBody>
      </p:sp>
    </p:spTree>
    <p:extLst>
      <p:ext uri="{BB962C8B-B14F-4D97-AF65-F5344CB8AC3E}">
        <p14:creationId xmlns:p14="http://schemas.microsoft.com/office/powerpoint/2010/main" val="308459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F2068F-CBFE-443E-B9BB-7BDEDA808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80885-07C5-40BE-B9FE-216B97415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F31DF0-2276-45B2-95BE-D7A41709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Negotiation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35D8C0B-6587-4516-9626-1673FAD403DA}"/>
              </a:ext>
            </a:extLst>
          </p:cNvPr>
          <p:cNvSpPr txBox="1"/>
          <p:nvPr/>
        </p:nvSpPr>
        <p:spPr>
          <a:xfrm rot="20592933">
            <a:off x="4051495" y="3668653"/>
            <a:ext cx="622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Failure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DA2827E-4BE3-4E5D-9CBE-573ED10BED76}"/>
              </a:ext>
            </a:extLst>
          </p:cNvPr>
          <p:cNvSpPr txBox="1"/>
          <p:nvPr/>
        </p:nvSpPr>
        <p:spPr>
          <a:xfrm rot="735968">
            <a:off x="3583978" y="2787462"/>
            <a:ext cx="1489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6 GHz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3A5A0BD-1B9E-4E4E-BE32-7EEDF106AAD8}"/>
              </a:ext>
            </a:extLst>
          </p:cNvPr>
          <p:cNvCxnSpPr>
            <a:cxnSpLocks/>
          </p:cNvCxnSpPr>
          <p:nvPr/>
        </p:nvCxnSpPr>
        <p:spPr bwMode="auto">
          <a:xfrm>
            <a:off x="3393406" y="2358207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1E6C55B-FEB0-42A3-A36F-A8E5BE60642E}"/>
              </a:ext>
            </a:extLst>
          </p:cNvPr>
          <p:cNvCxnSpPr>
            <a:cxnSpLocks/>
          </p:cNvCxnSpPr>
          <p:nvPr/>
        </p:nvCxnSpPr>
        <p:spPr bwMode="auto">
          <a:xfrm>
            <a:off x="5260306" y="2358207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EB348AE-B7C6-4ACC-BCA5-BE2A1C6AB19B}"/>
              </a:ext>
            </a:extLst>
          </p:cNvPr>
          <p:cNvCxnSpPr/>
          <p:nvPr/>
        </p:nvCxnSpPr>
        <p:spPr bwMode="auto">
          <a:xfrm>
            <a:off x="3393407" y="2855122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29991A6-FFE5-4FF3-B4E4-0A905A9A25BB}"/>
              </a:ext>
            </a:extLst>
          </p:cNvPr>
          <p:cNvCxnSpPr/>
          <p:nvPr/>
        </p:nvCxnSpPr>
        <p:spPr bwMode="auto">
          <a:xfrm flipH="1">
            <a:off x="3393407" y="3322429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78BE4EC-716B-4894-9102-F24DC0E187E0}"/>
              </a:ext>
            </a:extLst>
          </p:cNvPr>
          <p:cNvSpPr txBox="1"/>
          <p:nvPr/>
        </p:nvSpPr>
        <p:spPr>
          <a:xfrm rot="16200000">
            <a:off x="2930916" y="3056125"/>
            <a:ext cx="665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575C19D-3C4A-481B-9EB0-20A373AC2CF2}"/>
              </a:ext>
            </a:extLst>
          </p:cNvPr>
          <p:cNvSpPr txBox="1"/>
          <p:nvPr/>
        </p:nvSpPr>
        <p:spPr>
          <a:xfrm rot="5400000">
            <a:off x="5038826" y="3272585"/>
            <a:ext cx="669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2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EE6B6C9-C4E3-4E87-93E4-5AFF49842F9A}"/>
              </a:ext>
            </a:extLst>
          </p:cNvPr>
          <p:cNvCxnSpPr>
            <a:cxnSpLocks/>
          </p:cNvCxnSpPr>
          <p:nvPr/>
        </p:nvCxnSpPr>
        <p:spPr bwMode="auto">
          <a:xfrm>
            <a:off x="5610613" y="2352487"/>
            <a:ext cx="0" cy="1809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55AA372-C8BB-4FB3-A183-DD7CA8A7B460}"/>
              </a:ext>
            </a:extLst>
          </p:cNvPr>
          <p:cNvSpPr txBox="1"/>
          <p:nvPr/>
        </p:nvSpPr>
        <p:spPr>
          <a:xfrm rot="16200000">
            <a:off x="5252178" y="3861479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ED4BE17-485E-4E2A-B433-0152A97FDD77}"/>
              </a:ext>
            </a:extLst>
          </p:cNvPr>
          <p:cNvSpPr txBox="1"/>
          <p:nvPr/>
        </p:nvSpPr>
        <p:spPr>
          <a:xfrm>
            <a:off x="3403253" y="4183406"/>
            <a:ext cx="19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After: TID-4 maps to 5 GHz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4C83119-84CE-4745-979E-1EAA57266535}"/>
              </a:ext>
            </a:extLst>
          </p:cNvPr>
          <p:cNvSpPr txBox="1"/>
          <p:nvPr/>
        </p:nvSpPr>
        <p:spPr>
          <a:xfrm>
            <a:off x="3317413" y="2112559"/>
            <a:ext cx="2034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Before: TID-4 maps to 5 GHz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2EDC6BB-2D62-4A91-A9B3-4BB922266569}"/>
              </a:ext>
            </a:extLst>
          </p:cNvPr>
          <p:cNvSpPr txBox="1"/>
          <p:nvPr/>
        </p:nvSpPr>
        <p:spPr>
          <a:xfrm>
            <a:off x="3026502" y="4823610"/>
            <a:ext cx="2685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Switching attempt unsuccessful. Responding MLD unable to switch to 6 GHz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Original TID mapping is maintained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2B821A-5D4B-4E55-987D-78169602CEC1}"/>
              </a:ext>
            </a:extLst>
          </p:cNvPr>
          <p:cNvSpPr txBox="1"/>
          <p:nvPr/>
        </p:nvSpPr>
        <p:spPr>
          <a:xfrm rot="20592933">
            <a:off x="560586" y="3535983"/>
            <a:ext cx="1489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Success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Map TID-4 to 6 GHz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A4CF0E4-BD1F-48C1-9497-E294A63E1947}"/>
              </a:ext>
            </a:extLst>
          </p:cNvPr>
          <p:cNvSpPr txBox="1"/>
          <p:nvPr/>
        </p:nvSpPr>
        <p:spPr>
          <a:xfrm rot="735968">
            <a:off x="526906" y="2747125"/>
            <a:ext cx="1489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6 GHz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5AE6BA8-1652-4FA8-AA01-19EAB8762C93}"/>
              </a:ext>
            </a:extLst>
          </p:cNvPr>
          <p:cNvCxnSpPr>
            <a:cxnSpLocks/>
          </p:cNvCxnSpPr>
          <p:nvPr/>
        </p:nvCxnSpPr>
        <p:spPr bwMode="auto">
          <a:xfrm>
            <a:off x="336334" y="2317870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A6A9836-0072-4F1D-A6E0-0AD7C3DDDC3E}"/>
              </a:ext>
            </a:extLst>
          </p:cNvPr>
          <p:cNvCxnSpPr>
            <a:cxnSpLocks/>
          </p:cNvCxnSpPr>
          <p:nvPr/>
        </p:nvCxnSpPr>
        <p:spPr bwMode="auto">
          <a:xfrm>
            <a:off x="2203234" y="2317870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8B7B061-7739-416E-9488-91642CBBA880}"/>
              </a:ext>
            </a:extLst>
          </p:cNvPr>
          <p:cNvCxnSpPr/>
          <p:nvPr/>
        </p:nvCxnSpPr>
        <p:spPr bwMode="auto">
          <a:xfrm>
            <a:off x="336335" y="2814785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24875D9-2792-462B-87E9-6E2250270460}"/>
              </a:ext>
            </a:extLst>
          </p:cNvPr>
          <p:cNvCxnSpPr/>
          <p:nvPr/>
        </p:nvCxnSpPr>
        <p:spPr bwMode="auto">
          <a:xfrm flipH="1">
            <a:off x="336335" y="3282092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36F15C2C-CC86-46BE-99E1-D298659F299B}"/>
              </a:ext>
            </a:extLst>
          </p:cNvPr>
          <p:cNvSpPr txBox="1"/>
          <p:nvPr/>
        </p:nvSpPr>
        <p:spPr>
          <a:xfrm rot="16200000">
            <a:off x="-138410" y="2854278"/>
            <a:ext cx="690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FB68352-D739-482B-A223-3E7D5913F27F}"/>
              </a:ext>
            </a:extLst>
          </p:cNvPr>
          <p:cNvSpPr txBox="1"/>
          <p:nvPr/>
        </p:nvSpPr>
        <p:spPr>
          <a:xfrm rot="5400000">
            <a:off x="1931254" y="3181748"/>
            <a:ext cx="770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2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AD6658A-0B00-4C56-9D00-1C535AAAF0F4}"/>
              </a:ext>
            </a:extLst>
          </p:cNvPr>
          <p:cNvCxnSpPr>
            <a:cxnSpLocks/>
          </p:cNvCxnSpPr>
          <p:nvPr/>
        </p:nvCxnSpPr>
        <p:spPr bwMode="auto">
          <a:xfrm>
            <a:off x="2553541" y="2312150"/>
            <a:ext cx="0" cy="1809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23114C9-8DEB-485E-95D8-61C3FF970B13}"/>
              </a:ext>
            </a:extLst>
          </p:cNvPr>
          <p:cNvSpPr txBox="1"/>
          <p:nvPr/>
        </p:nvSpPr>
        <p:spPr>
          <a:xfrm rot="16200000">
            <a:off x="2195106" y="3821142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1063A8C-2F8A-4B67-805C-F05DD15DABBB}"/>
              </a:ext>
            </a:extLst>
          </p:cNvPr>
          <p:cNvSpPr txBox="1"/>
          <p:nvPr/>
        </p:nvSpPr>
        <p:spPr>
          <a:xfrm>
            <a:off x="284998" y="4133305"/>
            <a:ext cx="1995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After: TID-4 maps to 6 GHZ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BC7BB3A-55CC-431E-A058-1D8B15AACC05}"/>
              </a:ext>
            </a:extLst>
          </p:cNvPr>
          <p:cNvSpPr txBox="1"/>
          <p:nvPr/>
        </p:nvSpPr>
        <p:spPr>
          <a:xfrm>
            <a:off x="262784" y="2114168"/>
            <a:ext cx="2034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Before: TID-4 maps to 5 GHz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E6F91E4-4884-4994-87C0-F9CB0E3B671E}"/>
              </a:ext>
            </a:extLst>
          </p:cNvPr>
          <p:cNvSpPr txBox="1"/>
          <p:nvPr/>
        </p:nvSpPr>
        <p:spPr>
          <a:xfrm>
            <a:off x="213919" y="4829319"/>
            <a:ext cx="23396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Responding MLD agrees with the proposed switching. TID mapping for TID 4 switched to 6 GHz. 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Link switched to 6 GHz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4EEF53A-FE3F-477F-889E-8F59997F9EDE}"/>
              </a:ext>
            </a:extLst>
          </p:cNvPr>
          <p:cNvSpPr txBox="1"/>
          <p:nvPr/>
        </p:nvSpPr>
        <p:spPr>
          <a:xfrm rot="20592933">
            <a:off x="6702715" y="3580413"/>
            <a:ext cx="1489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Success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Map TID-4 to 6 GHz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B6495F2-A166-4C7D-AC60-69ABC1E6672F}"/>
              </a:ext>
            </a:extLst>
          </p:cNvPr>
          <p:cNvSpPr txBox="1"/>
          <p:nvPr/>
        </p:nvSpPr>
        <p:spPr>
          <a:xfrm rot="735968">
            <a:off x="6474271" y="2791555"/>
            <a:ext cx="1879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Map TID-4 to 2.4 &amp; 6 GHz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7080B0A-46E3-4AA3-B546-CCC12A24FD00}"/>
              </a:ext>
            </a:extLst>
          </p:cNvPr>
          <p:cNvCxnSpPr>
            <a:cxnSpLocks/>
          </p:cNvCxnSpPr>
          <p:nvPr/>
        </p:nvCxnSpPr>
        <p:spPr bwMode="auto">
          <a:xfrm>
            <a:off x="6478463" y="2362300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F66DA9D-AD5F-4D00-9DD1-A9C1CB38B28C}"/>
              </a:ext>
            </a:extLst>
          </p:cNvPr>
          <p:cNvCxnSpPr>
            <a:cxnSpLocks/>
          </p:cNvCxnSpPr>
          <p:nvPr/>
        </p:nvCxnSpPr>
        <p:spPr bwMode="auto">
          <a:xfrm>
            <a:off x="8345363" y="2362300"/>
            <a:ext cx="0" cy="18636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9888824-EE21-4A39-B560-26AA17BB7B57}"/>
              </a:ext>
            </a:extLst>
          </p:cNvPr>
          <p:cNvCxnSpPr/>
          <p:nvPr/>
        </p:nvCxnSpPr>
        <p:spPr bwMode="auto">
          <a:xfrm>
            <a:off x="6478464" y="2859215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97B0168-5F92-4D7C-AC53-0796EE36499B}"/>
              </a:ext>
            </a:extLst>
          </p:cNvPr>
          <p:cNvCxnSpPr/>
          <p:nvPr/>
        </p:nvCxnSpPr>
        <p:spPr bwMode="auto">
          <a:xfrm flipH="1">
            <a:off x="6478464" y="3326522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C8679341-FE2F-4511-8871-A5E8E71BBB41}"/>
              </a:ext>
            </a:extLst>
          </p:cNvPr>
          <p:cNvSpPr txBox="1"/>
          <p:nvPr/>
        </p:nvSpPr>
        <p:spPr>
          <a:xfrm rot="16200000">
            <a:off x="6015973" y="3060218"/>
            <a:ext cx="665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54D82A4-891B-41E3-8AF4-CDD49217F62C}"/>
              </a:ext>
            </a:extLst>
          </p:cNvPr>
          <p:cNvSpPr txBox="1"/>
          <p:nvPr/>
        </p:nvSpPr>
        <p:spPr>
          <a:xfrm rot="5400000">
            <a:off x="8123883" y="3276678"/>
            <a:ext cx="669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MLD 2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E16C754-0565-49B9-8E67-B1864ABA2BB1}"/>
              </a:ext>
            </a:extLst>
          </p:cNvPr>
          <p:cNvCxnSpPr>
            <a:cxnSpLocks/>
          </p:cNvCxnSpPr>
          <p:nvPr/>
        </p:nvCxnSpPr>
        <p:spPr bwMode="auto">
          <a:xfrm>
            <a:off x="8695670" y="2356580"/>
            <a:ext cx="0" cy="18093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B94C3FF-C34D-4D08-9D46-9033B656AA46}"/>
              </a:ext>
            </a:extLst>
          </p:cNvPr>
          <p:cNvSpPr txBox="1"/>
          <p:nvPr/>
        </p:nvSpPr>
        <p:spPr>
          <a:xfrm rot="16200000">
            <a:off x="8571935" y="3758364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B6A5560-9C47-4BA4-ACCF-CF96A1D6A188}"/>
              </a:ext>
            </a:extLst>
          </p:cNvPr>
          <p:cNvSpPr txBox="1"/>
          <p:nvPr/>
        </p:nvSpPr>
        <p:spPr>
          <a:xfrm>
            <a:off x="6488310" y="4187499"/>
            <a:ext cx="193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After: TID-4 maps to 6 GHz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41F541B-B49A-4CBF-A6DC-6241130E210A}"/>
              </a:ext>
            </a:extLst>
          </p:cNvPr>
          <p:cNvSpPr txBox="1"/>
          <p:nvPr/>
        </p:nvSpPr>
        <p:spPr>
          <a:xfrm>
            <a:off x="6402470" y="2116652"/>
            <a:ext cx="2034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C9900"/>
                </a:solidFill>
              </a:rPr>
              <a:t>Before: TID-4 maps to 5 GHz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06FF9E-4160-4A38-A72E-229A73C5676D}"/>
              </a:ext>
            </a:extLst>
          </p:cNvPr>
          <p:cNvSpPr txBox="1"/>
          <p:nvPr/>
        </p:nvSpPr>
        <p:spPr>
          <a:xfrm>
            <a:off x="6106561" y="4836444"/>
            <a:ext cx="2752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TID switches to subset of proposed link(s). Responding MLD unable to switch to 2.4 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Link set switched to subset of proposed</a:t>
            </a:r>
          </a:p>
        </p:txBody>
      </p:sp>
    </p:spTree>
    <p:extLst>
      <p:ext uri="{BB962C8B-B14F-4D97-AF65-F5344CB8AC3E}">
        <p14:creationId xmlns:p14="http://schemas.microsoft.com/office/powerpoint/2010/main" val="340241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8B5A1-4F59-48C0-9779-B0CDD802C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93" y="4602228"/>
            <a:ext cx="8123801" cy="17834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table shows the conflicting requirements that need to be satisfied:</a:t>
            </a:r>
          </a:p>
          <a:p>
            <a:pPr lvl="1"/>
            <a:r>
              <a:rPr lang="en-US" dirty="0"/>
              <a:t>low-</a:t>
            </a:r>
            <a:r>
              <a:rPr lang="en-US" dirty="0" err="1"/>
              <a:t>lat</a:t>
            </a:r>
            <a:r>
              <a:rPr lang="en-US" dirty="0"/>
              <a:t> and power-save are opposing requirements </a:t>
            </a:r>
          </a:p>
          <a:p>
            <a:pPr lvl="1"/>
            <a:r>
              <a:rPr lang="en-US" dirty="0"/>
              <a:t>Similarly AP/client have opposing view of system performance</a:t>
            </a:r>
          </a:p>
          <a:p>
            <a:pPr lvl="2"/>
            <a:r>
              <a:rPr lang="en-US" dirty="0"/>
              <a:t>avoid overlap of latency tolerant flow from one client and a latency sensitive flow from another client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AE2FA9-FC9C-4F24-A902-1FFB70FE9C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99333-C77B-47F8-8557-1C1BD6757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FD9BE7-02B4-4627-8280-BFF9FEC2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constraints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AA47AFE-5AA0-4EEF-A2BD-9BF7DF54F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05111"/>
              </p:ext>
            </p:extLst>
          </p:nvPr>
        </p:nvGraphicFramePr>
        <p:xfrm>
          <a:off x="366515" y="2069021"/>
          <a:ext cx="8410970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914">
                  <a:extLst>
                    <a:ext uri="{9D8B030D-6E8A-4147-A177-3AD203B41FA5}">
                      <a16:colId xmlns:a16="http://schemas.microsoft.com/office/drawing/2014/main" val="3130726787"/>
                    </a:ext>
                  </a:extLst>
                </a:gridCol>
                <a:gridCol w="3241964">
                  <a:extLst>
                    <a:ext uri="{9D8B030D-6E8A-4147-A177-3AD203B41FA5}">
                      <a16:colId xmlns:a16="http://schemas.microsoft.com/office/drawing/2014/main" val="1776565426"/>
                    </a:ext>
                  </a:extLst>
                </a:gridCol>
                <a:gridCol w="3325092">
                  <a:extLst>
                    <a:ext uri="{9D8B030D-6E8A-4147-A177-3AD203B41FA5}">
                      <a16:colId xmlns:a16="http://schemas.microsoft.com/office/drawing/2014/main" val="477308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Non-AP MLD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 MLD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2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Power-save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</a:t>
                      </a:r>
                    </a:p>
                    <a:p>
                      <a:r>
                        <a:rPr lang="en-US" sz="1400" dirty="0"/>
                        <a:t>prefer to have min RF’s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94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Low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</a:t>
                      </a:r>
                    </a:p>
                    <a:p>
                      <a:r>
                        <a:rPr lang="en-US" sz="1400" dirty="0"/>
                        <a:t>more links increase access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more links increase access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638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System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  <a:p>
                      <a:r>
                        <a:rPr lang="en-US" sz="1400" dirty="0"/>
                        <a:t>has local view and selfish motives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  <a:p>
                      <a:r>
                        <a:rPr lang="en-US" sz="1400" dirty="0"/>
                        <a:t>has global view and goal to serve all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3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Others (</a:t>
                      </a:r>
                      <a:r>
                        <a:rPr lang="en-US" sz="1400" b="1" dirty="0" err="1"/>
                        <a:t>coex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etc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Co-ex: Yes</a:t>
                      </a:r>
                    </a:p>
                    <a:p>
                      <a:r>
                        <a:rPr lang="en-US" sz="1400" dirty="0"/>
                        <a:t>Traffic separation: not so much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Co-ex: Yes for soft AP</a:t>
                      </a:r>
                    </a:p>
                    <a:p>
                      <a:r>
                        <a:rPr lang="en-US" sz="1400" dirty="0"/>
                        <a:t>Traffic separation: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7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63047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dc7392c1018e1600e992244d73bc967a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c2b250afaeafc9cf2e83a4d8f3f88116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2DE31A-AA22-4F68-9FB5-8E8011F5C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259179</TotalTime>
  <Words>1901</Words>
  <Application>Microsoft Office PowerPoint</Application>
  <PresentationFormat>On-screen Show (4:3)</PresentationFormat>
  <Paragraphs>275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ACcord Submission Template</vt:lpstr>
      <vt:lpstr>MLO: Protocol for TID-to-link negotiation</vt:lpstr>
      <vt:lpstr>Background</vt:lpstr>
      <vt:lpstr>Problem Statement</vt:lpstr>
      <vt:lpstr>Result of TID to link negotiation</vt:lpstr>
      <vt:lpstr>TID mapping negotiation</vt:lpstr>
      <vt:lpstr>Rational for converging on a subset</vt:lpstr>
      <vt:lpstr>TID Negotiation</vt:lpstr>
      <vt:lpstr>TID Negotiation</vt:lpstr>
      <vt:lpstr>Conflicting constraints</vt:lpstr>
      <vt:lpstr>Satisfying conflicting requirements</vt:lpstr>
      <vt:lpstr>Summary</vt:lpstr>
      <vt:lpstr>SP #1</vt:lpstr>
      <vt:lpstr>SP #2</vt:lpstr>
      <vt:lpstr>SP #3</vt:lpstr>
      <vt:lpstr>SP #4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5439</cp:revision>
  <dcterms:created xsi:type="dcterms:W3CDTF">2012-05-29T15:24:34Z</dcterms:created>
  <dcterms:modified xsi:type="dcterms:W3CDTF">2020-08-26T03:48:10Z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800b818c-1c7c-4190-9e15-60d5bd65c62c</vt:lpwstr>
  </property>
  <property fmtid="{D5CDD505-2E9C-101B-9397-08002B2CF9AE}" pid="4" name="ContentTypeId">
    <vt:lpwstr>0x0101004257954231A76C44B0D04C9AEE4292A8</vt:lpwstr>
  </property>
</Properties>
</file>