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20"/>
  </p:notesMasterIdLst>
  <p:handoutMasterIdLst>
    <p:handoutMasterId r:id="rId21"/>
  </p:handoutMasterIdLst>
  <p:sldIdLst>
    <p:sldId id="621" r:id="rId5"/>
    <p:sldId id="767" r:id="rId6"/>
    <p:sldId id="760" r:id="rId7"/>
    <p:sldId id="764" r:id="rId8"/>
    <p:sldId id="769" r:id="rId9"/>
    <p:sldId id="783" r:id="rId10"/>
    <p:sldId id="779" r:id="rId11"/>
    <p:sldId id="782" r:id="rId12"/>
    <p:sldId id="770" r:id="rId13"/>
    <p:sldId id="768" r:id="rId14"/>
    <p:sldId id="763" r:id="rId15"/>
    <p:sldId id="735" r:id="rId16"/>
    <p:sldId id="766" r:id="rId17"/>
    <p:sldId id="772" r:id="rId18"/>
    <p:sldId id="77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29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00CC99"/>
    <a:srgbClr val="CC9900"/>
    <a:srgbClr val="A0B1D0"/>
    <a:srgbClr val="FFCCCC"/>
    <a:srgbClr val="FF0000"/>
    <a:srgbClr val="E9EDF4"/>
    <a:srgbClr val="254061"/>
    <a:srgbClr val="252B9D"/>
    <a:srgbClr val="254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53" autoAdjust="0"/>
    <p:restoredTop sz="96357" autoAdjust="0"/>
  </p:normalViewPr>
  <p:slideViewPr>
    <p:cSldViewPr snapToGrid="0" snapToObjects="1">
      <p:cViewPr varScale="1">
        <p:scale>
          <a:sx n="127" d="100"/>
          <a:sy n="127" d="100"/>
        </p:scale>
        <p:origin x="1326" y="120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8/25/2020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802.11-20/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1044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June 2020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75542"/>
              </p:ext>
            </p:extLst>
          </p:nvPr>
        </p:nvGraphicFramePr>
        <p:xfrm>
          <a:off x="495682" y="2687451"/>
          <a:ext cx="8096484" cy="20116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060351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MLO: Protocol for TID-to-link negotiation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2020-02-26</a:t>
            </a:r>
            <a:endParaRPr lang="en-US" sz="2000" b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A91C271-7D91-4F4C-8928-B4A47B686D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231" y="1670102"/>
            <a:ext cx="8686800" cy="4805311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A non-AP MLD (client device) prefers to:</a:t>
            </a:r>
          </a:p>
          <a:p>
            <a:pPr lvl="1"/>
            <a:r>
              <a:rPr lang="en-US" dirty="0"/>
              <a:t>have minimal links enabled for power-save reasons (i.e., prefer not to have disjoint mapping)</a:t>
            </a:r>
          </a:p>
          <a:p>
            <a:pPr lvl="1"/>
            <a:r>
              <a:rPr lang="en-US" dirty="0"/>
              <a:t>use all links for low latency flows</a:t>
            </a:r>
          </a:p>
          <a:p>
            <a:pPr lvl="1"/>
            <a:r>
              <a:rPr lang="en-US" dirty="0"/>
              <a:t>use any link for UL</a:t>
            </a:r>
          </a:p>
          <a:p>
            <a:endParaRPr lang="en-US" dirty="0"/>
          </a:p>
          <a:p>
            <a:r>
              <a:rPr lang="en-US" dirty="0"/>
              <a:t>An AP MLD serves the needs of many and therefore:</a:t>
            </a:r>
          </a:p>
          <a:p>
            <a:pPr lvl="1"/>
            <a:r>
              <a:rPr lang="en-US" dirty="0"/>
              <a:t>can receive UL on any link</a:t>
            </a:r>
          </a:p>
          <a:p>
            <a:pPr lvl="1"/>
            <a:r>
              <a:rPr lang="en-US" dirty="0"/>
              <a:t>strives to reduce the contention between best effort and latency sensitive flows</a:t>
            </a:r>
          </a:p>
          <a:p>
            <a:endParaRPr lang="en-US" dirty="0"/>
          </a:p>
          <a:p>
            <a:r>
              <a:rPr lang="en-US" dirty="0"/>
              <a:t>These conflicting interests can be met by a couple of simple rules:</a:t>
            </a:r>
          </a:p>
          <a:p>
            <a:pPr marL="457200" lvl="1" indent="0">
              <a:buNone/>
            </a:pPr>
            <a:r>
              <a:rPr lang="en-US" dirty="0"/>
              <a:t>Rule #1: A low-</a:t>
            </a:r>
            <a:r>
              <a:rPr lang="en-US" dirty="0" err="1"/>
              <a:t>lat</a:t>
            </a:r>
            <a:r>
              <a:rPr lang="en-US" dirty="0"/>
              <a:t> TID is mapped on to multiple links (multi-primary benefit)</a:t>
            </a:r>
          </a:p>
          <a:p>
            <a:pPr marL="457200" lvl="1" indent="0">
              <a:buNone/>
            </a:pPr>
            <a:r>
              <a:rPr lang="en-US" dirty="0"/>
              <a:t>Rule #2: For a non-AP MLD, AP MLD provides at least one link where all TIDs are mapped (aids power-save)</a:t>
            </a:r>
          </a:p>
          <a:p>
            <a:endParaRPr lang="en-US" dirty="0"/>
          </a:p>
          <a:p>
            <a:r>
              <a:rPr lang="en-US" dirty="0"/>
              <a:t>To reduce contention between best effort and latency sensitive flows:</a:t>
            </a:r>
          </a:p>
          <a:p>
            <a:pPr lvl="1"/>
            <a:r>
              <a:rPr lang="en-US" dirty="0"/>
              <a:t>AP can attempt to have the set of link(s) where all TIDs are mapping to be common for all non-AP MLDs (link can be on a lower band channel to satisfy range/reachability)</a:t>
            </a:r>
          </a:p>
          <a:p>
            <a:pPr lvl="2"/>
            <a:r>
              <a:rPr lang="en-US" dirty="0"/>
              <a:t>Goal is to reduce the contention between latency sensitive and latency tolerant flows across all clients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A0D08C2-A143-4CD8-BE0C-26AAAF929E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6A52A6-1136-40A1-BD3C-8758543708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BEA0CCD-05B6-4698-BFB3-8FE75348B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Satisfying conflicting requirements</a:t>
            </a:r>
          </a:p>
        </p:txBody>
      </p:sp>
    </p:spTree>
    <p:extLst>
      <p:ext uri="{BB962C8B-B14F-4D97-AF65-F5344CB8AC3E}">
        <p14:creationId xmlns:p14="http://schemas.microsoft.com/office/powerpoint/2010/main" val="1121715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E65D001-A894-4465-9CA9-7FD72C8B00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891" y="1981200"/>
            <a:ext cx="7961969" cy="4419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This contribution provides simple rules for determining the result of a TID-to-link negotiation</a:t>
            </a:r>
          </a:p>
          <a:p>
            <a:pPr lvl="1"/>
            <a:r>
              <a:rPr lang="en-US" dirty="0"/>
              <a:t>The negotiation is considered a success when there is at least one link common in the set proposed by the initiating and responding MLD</a:t>
            </a:r>
          </a:p>
          <a:p>
            <a:pPr lvl="2"/>
            <a:r>
              <a:rPr lang="en-US" dirty="0"/>
              <a:t>The resulting mapping is the subset (consisting of common) links</a:t>
            </a:r>
          </a:p>
          <a:p>
            <a:pPr lvl="1"/>
            <a:r>
              <a:rPr lang="en-US" dirty="0"/>
              <a:t>In case of no overlap, the negotiation is deemed as failed and there is no change to the TID mapping</a:t>
            </a:r>
          </a:p>
          <a:p>
            <a:endParaRPr lang="en-US" dirty="0"/>
          </a:p>
          <a:p>
            <a:r>
              <a:rPr lang="en-US" dirty="0"/>
              <a:t>The contribution further provides rules for addressing the conflicting requirements from each side.</a:t>
            </a:r>
          </a:p>
          <a:p>
            <a:pPr lvl="1"/>
            <a:r>
              <a:rPr lang="en-US" dirty="0"/>
              <a:t>An AP MLD must provide at least one link where all TIDs map to</a:t>
            </a:r>
          </a:p>
          <a:p>
            <a:pPr lvl="1"/>
            <a:r>
              <a:rPr lang="en-US" dirty="0"/>
              <a:t>Map latency tolerant TIDs to a subset of links while latency sensitive flows are mapped to all or most of the setup links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B7C1FDC-CE48-4E1E-AB34-A5CDEBC86C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32698F-83AF-4C9A-8D7E-7D0F7C1C57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67BFAE5-5EF3-42AC-8E91-875C89D14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4198191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r>
              <a:rPr lang="en-US" dirty="0"/>
              <a:t>Do you agree that an AP MLD shall ensure that for each non-AP MLD with which it has performed ML setup, there is at least one link to which all TIDs map to?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</p:spTree>
    <p:extLst>
      <p:ext uri="{BB962C8B-B14F-4D97-AF65-F5344CB8AC3E}">
        <p14:creationId xmlns:p14="http://schemas.microsoft.com/office/powerpoint/2010/main" val="10078067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Do you agree that the TID-to-link mapping negotiation shall result in a TID being mapped to a set of links that are common between the links proposed by the initiating MLD and the ones proposed by the responding MLD?</a:t>
            </a:r>
          </a:p>
          <a:p>
            <a:pPr lvl="1"/>
            <a:r>
              <a:rPr lang="en-US" dirty="0"/>
              <a:t>When the proposed link set includes link(s) that are already part of the current mapping, the responding MLD shall include at least one link from that set.</a:t>
            </a:r>
          </a:p>
          <a:p>
            <a:pPr marL="857250" lvl="2" indent="0">
              <a:buNone/>
            </a:pPr>
            <a:r>
              <a:rPr lang="en-US" dirty="0"/>
              <a:t>NOTE: a responding MLD is expected to be OK to operate on the link set where the TID is currently mapped on to</a:t>
            </a:r>
          </a:p>
          <a:p>
            <a:pPr lvl="1"/>
            <a:r>
              <a:rPr lang="en-US" dirty="0"/>
              <a:t>When there are no common links between the ones proposed by the initiator and responder, the negotiation is deemed as failed and there is no change to the TID mapping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</p:spTree>
    <p:extLst>
      <p:ext uri="{BB962C8B-B14F-4D97-AF65-F5344CB8AC3E}">
        <p14:creationId xmlns:p14="http://schemas.microsoft.com/office/powerpoint/2010/main" val="1459845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r>
              <a:rPr lang="en-US" dirty="0"/>
              <a:t>Do you agree that an AP MLD should have the same set of link(s) to which all TIDs map for all the non-AP MLDs with which it has performed ML setup?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</p:spTree>
    <p:extLst>
      <p:ext uri="{BB962C8B-B14F-4D97-AF65-F5344CB8AC3E}">
        <p14:creationId xmlns:p14="http://schemas.microsoft.com/office/powerpoint/2010/main" val="1313240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28309"/>
          </a:xfrm>
        </p:spPr>
        <p:txBody>
          <a:bodyPr>
            <a:normAutofit/>
          </a:bodyPr>
          <a:lstStyle/>
          <a:p>
            <a:r>
              <a:rPr lang="en-US" dirty="0"/>
              <a:t>Do you agree that, when there is an active latency sensitive flow, an AP MLD should negotiate to map a latency tolerant flow belonging to a non-AP MLD to a subset of links and negotiate mapping </a:t>
            </a:r>
            <a:r>
              <a:rPr lang="en-US"/>
              <a:t>of the </a:t>
            </a:r>
            <a:r>
              <a:rPr lang="en-US" dirty="0"/>
              <a:t>latency sensitive flow to all links?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</a:p>
        </p:txBody>
      </p:sp>
    </p:spTree>
    <p:extLst>
      <p:ext uri="{BB962C8B-B14F-4D97-AF65-F5344CB8AC3E}">
        <p14:creationId xmlns:p14="http://schemas.microsoft.com/office/powerpoint/2010/main" val="1579097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4DCEB3B-DBFF-48A8-94FA-EA1DF184C2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687" y="1981199"/>
            <a:ext cx="5152485" cy="440218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TID-to-link feature maps a TID to one or more links</a:t>
            </a:r>
          </a:p>
          <a:p>
            <a:pPr lvl="1"/>
            <a:r>
              <a:rPr lang="en-US" dirty="0"/>
              <a:t>The frames belonging to the TID are sent on the mapped link(s)</a:t>
            </a:r>
          </a:p>
          <a:p>
            <a:endParaRPr lang="en-US" dirty="0"/>
          </a:p>
          <a:p>
            <a:r>
              <a:rPr lang="en-US" dirty="0"/>
              <a:t>Such traffic separate can aid latency sensitive traffic flow</a:t>
            </a:r>
          </a:p>
          <a:p>
            <a:pPr lvl="1"/>
            <a:r>
              <a:rPr lang="en-US" dirty="0"/>
              <a:t>Assign a high-volume, latency tolerant traffic flow to a subset of link while mapping latency sensitive flows to all links</a:t>
            </a:r>
          </a:p>
          <a:p>
            <a:pPr lvl="1"/>
            <a:r>
              <a:rPr lang="en-US" dirty="0"/>
              <a:t>Increases channel access opportunities for a latency sensitive flow</a:t>
            </a:r>
          </a:p>
          <a:p>
            <a:pPr lvl="1"/>
            <a:r>
              <a:rPr lang="en-US" dirty="0"/>
              <a:t>At a system level, reduces contention between latency sensitive and latency tolerant flows</a:t>
            </a:r>
          </a:p>
          <a:p>
            <a:endParaRPr lang="en-US" dirty="0"/>
          </a:p>
          <a:p>
            <a:r>
              <a:rPr lang="en-US" dirty="0"/>
              <a:t>Other use cases include load balancing, co-ex conditions, separating UL/DL flows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B541D45-1D85-4423-ADBE-9B08CCCCE3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955B13-458C-4D8A-9D45-696B2A7301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3ABF73A-D8CB-4F36-A9BB-960EF0989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0A4F5EF-84FA-498F-9F2D-7922C663A6AB}"/>
              </a:ext>
            </a:extLst>
          </p:cNvPr>
          <p:cNvSpPr/>
          <p:nvPr/>
        </p:nvSpPr>
        <p:spPr>
          <a:xfrm>
            <a:off x="5978486" y="3376226"/>
            <a:ext cx="757211" cy="3265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STAa 1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1E166A-3D57-4FC0-828B-75F5B6DB76E0}"/>
              </a:ext>
            </a:extLst>
          </p:cNvPr>
          <p:cNvCxnSpPr/>
          <p:nvPr/>
        </p:nvCxnSpPr>
        <p:spPr>
          <a:xfrm>
            <a:off x="7353239" y="5322211"/>
            <a:ext cx="0" cy="8461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23D489A-6DDE-4B74-86A2-ADAAAA81D428}"/>
              </a:ext>
            </a:extLst>
          </p:cNvPr>
          <p:cNvCxnSpPr/>
          <p:nvPr/>
        </p:nvCxnSpPr>
        <p:spPr>
          <a:xfrm>
            <a:off x="7928718" y="5322211"/>
            <a:ext cx="2" cy="8461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AD27726-5319-4445-8EE2-889C1153D4E8}"/>
              </a:ext>
            </a:extLst>
          </p:cNvPr>
          <p:cNvCxnSpPr/>
          <p:nvPr/>
        </p:nvCxnSpPr>
        <p:spPr>
          <a:xfrm>
            <a:off x="7353240" y="6168373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119257A-219A-4236-863F-53321E9E2067}"/>
              </a:ext>
            </a:extLst>
          </p:cNvPr>
          <p:cNvCxnSpPr/>
          <p:nvPr/>
        </p:nvCxnSpPr>
        <p:spPr>
          <a:xfrm>
            <a:off x="7379367" y="5977307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F7B2FD5-9926-4053-A7A1-E5CB015BC2F9}"/>
              </a:ext>
            </a:extLst>
          </p:cNvPr>
          <p:cNvCxnSpPr/>
          <p:nvPr/>
        </p:nvCxnSpPr>
        <p:spPr>
          <a:xfrm>
            <a:off x="7379366" y="5774867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92F067F-8C6F-48B0-8004-B9B5AC098DFC}"/>
              </a:ext>
            </a:extLst>
          </p:cNvPr>
          <p:cNvCxnSpPr/>
          <p:nvPr/>
        </p:nvCxnSpPr>
        <p:spPr>
          <a:xfrm>
            <a:off x="7379365" y="5570153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2CFFC6F5-2DCF-4DAC-B512-46AC9300C8EE}"/>
              </a:ext>
            </a:extLst>
          </p:cNvPr>
          <p:cNvSpPr txBox="1"/>
          <p:nvPr/>
        </p:nvSpPr>
        <p:spPr>
          <a:xfrm rot="16200000">
            <a:off x="7462157" y="5752783"/>
            <a:ext cx="2568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…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64B3EBD-2BF5-443F-B81A-9CC318527CFA}"/>
              </a:ext>
            </a:extLst>
          </p:cNvPr>
          <p:cNvCxnSpPr>
            <a:cxnSpLocks/>
          </p:cNvCxnSpPr>
          <p:nvPr/>
        </p:nvCxnSpPr>
        <p:spPr>
          <a:xfrm>
            <a:off x="6358940" y="4998758"/>
            <a:ext cx="21070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BB435C9-78EA-4A0B-A6AD-D095A8D3B38E}"/>
              </a:ext>
            </a:extLst>
          </p:cNvPr>
          <p:cNvCxnSpPr>
            <a:cxnSpLocks/>
            <a:stCxn id="40" idx="0"/>
            <a:endCxn id="7" idx="2"/>
          </p:cNvCxnSpPr>
          <p:nvPr/>
        </p:nvCxnSpPr>
        <p:spPr>
          <a:xfrm flipV="1">
            <a:off x="6355109" y="3702798"/>
            <a:ext cx="1983" cy="579252"/>
          </a:xfrm>
          <a:prstGeom prst="line">
            <a:avLst/>
          </a:prstGeom>
          <a:ln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D4ED16D-80B5-41AB-A5CA-32F82EA68551}"/>
              </a:ext>
            </a:extLst>
          </p:cNvPr>
          <p:cNvCxnSpPr>
            <a:cxnSpLocks/>
          </p:cNvCxnSpPr>
          <p:nvPr/>
        </p:nvCxnSpPr>
        <p:spPr>
          <a:xfrm>
            <a:off x="7629738" y="4998758"/>
            <a:ext cx="0" cy="4268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88A6CF64-39FE-4342-BE46-25CA3045D894}"/>
              </a:ext>
            </a:extLst>
          </p:cNvPr>
          <p:cNvSpPr txBox="1"/>
          <p:nvPr/>
        </p:nvSpPr>
        <p:spPr>
          <a:xfrm>
            <a:off x="5881608" y="3828741"/>
            <a:ext cx="5229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Link 1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EE13D70-81A6-4D04-97FD-27A1E7503D6A}"/>
              </a:ext>
            </a:extLst>
          </p:cNvPr>
          <p:cNvCxnSpPr>
            <a:cxnSpLocks/>
            <a:stCxn id="41" idx="0"/>
            <a:endCxn id="23" idx="2"/>
          </p:cNvCxnSpPr>
          <p:nvPr/>
        </p:nvCxnSpPr>
        <p:spPr>
          <a:xfrm flipH="1" flipV="1">
            <a:off x="7419349" y="3710876"/>
            <a:ext cx="1507" cy="559016"/>
          </a:xfrm>
          <a:prstGeom prst="line">
            <a:avLst/>
          </a:prstGeom>
          <a:ln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6DD3F5B2-EC4F-4D42-A299-5BD380585D4C}"/>
              </a:ext>
            </a:extLst>
          </p:cNvPr>
          <p:cNvSpPr txBox="1"/>
          <p:nvPr/>
        </p:nvSpPr>
        <p:spPr>
          <a:xfrm>
            <a:off x="6924662" y="3865146"/>
            <a:ext cx="5229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Link 2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7038267-B638-4810-AC0C-21F376D990F0}"/>
              </a:ext>
            </a:extLst>
          </p:cNvPr>
          <p:cNvSpPr/>
          <p:nvPr/>
        </p:nvSpPr>
        <p:spPr>
          <a:xfrm>
            <a:off x="7032437" y="3384304"/>
            <a:ext cx="773823" cy="3265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STAa 2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8CEFE0E-5249-45B6-B260-904E46A9E4B1}"/>
              </a:ext>
            </a:extLst>
          </p:cNvPr>
          <p:cNvCxnSpPr/>
          <p:nvPr/>
        </p:nvCxnSpPr>
        <p:spPr>
          <a:xfrm>
            <a:off x="7429170" y="3116332"/>
            <a:ext cx="0" cy="2402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D66D3CF-0A33-42F3-9387-FEAA71265E95}"/>
              </a:ext>
            </a:extLst>
          </p:cNvPr>
          <p:cNvCxnSpPr>
            <a:cxnSpLocks/>
          </p:cNvCxnSpPr>
          <p:nvPr/>
        </p:nvCxnSpPr>
        <p:spPr>
          <a:xfrm>
            <a:off x="6367210" y="3103572"/>
            <a:ext cx="210710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D7C1B95-05A5-4A1D-95F7-B007603B0448}"/>
              </a:ext>
            </a:extLst>
          </p:cNvPr>
          <p:cNvCxnSpPr>
            <a:cxnSpLocks/>
          </p:cNvCxnSpPr>
          <p:nvPr/>
        </p:nvCxnSpPr>
        <p:spPr>
          <a:xfrm flipV="1">
            <a:off x="7691545" y="2660981"/>
            <a:ext cx="0" cy="4407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C6411A8-16E3-4130-BF62-36979EC2ED06}"/>
              </a:ext>
            </a:extLst>
          </p:cNvPr>
          <p:cNvCxnSpPr/>
          <p:nvPr/>
        </p:nvCxnSpPr>
        <p:spPr>
          <a:xfrm>
            <a:off x="6367210" y="3103573"/>
            <a:ext cx="0" cy="2402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96B8205-910A-44EA-BAB7-998FF4E5E9BA}"/>
              </a:ext>
            </a:extLst>
          </p:cNvPr>
          <p:cNvSpPr txBox="1"/>
          <p:nvPr/>
        </p:nvSpPr>
        <p:spPr>
          <a:xfrm>
            <a:off x="7450921" y="1445586"/>
            <a:ext cx="4860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err="1"/>
              <a:t>TID</a:t>
            </a:r>
            <a:r>
              <a:rPr lang="en-US" sz="1000" baseline="-25000" dirty="0" err="1"/>
              <a:t>vo</a:t>
            </a:r>
            <a:endParaRPr lang="en-US" sz="1000" baseline="-25000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3DFC4CF-C425-45CF-94C0-E2CF07D796DE}"/>
              </a:ext>
            </a:extLst>
          </p:cNvPr>
          <p:cNvCxnSpPr/>
          <p:nvPr/>
        </p:nvCxnSpPr>
        <p:spPr>
          <a:xfrm>
            <a:off x="7388943" y="1823569"/>
            <a:ext cx="2" cy="84616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F6AFCB3-633F-4A3E-AD08-B9C2062A4B61}"/>
              </a:ext>
            </a:extLst>
          </p:cNvPr>
          <p:cNvCxnSpPr/>
          <p:nvPr/>
        </p:nvCxnSpPr>
        <p:spPr>
          <a:xfrm>
            <a:off x="7964426" y="1809863"/>
            <a:ext cx="0" cy="84783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7FBB244F-638D-4A5E-8D5C-8C173D2A33D8}"/>
              </a:ext>
            </a:extLst>
          </p:cNvPr>
          <p:cNvCxnSpPr/>
          <p:nvPr/>
        </p:nvCxnSpPr>
        <p:spPr>
          <a:xfrm>
            <a:off x="7388946" y="2669731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02B121E-951C-4EEC-9EC2-9D08764099D8}"/>
              </a:ext>
            </a:extLst>
          </p:cNvPr>
          <p:cNvCxnSpPr/>
          <p:nvPr/>
        </p:nvCxnSpPr>
        <p:spPr>
          <a:xfrm>
            <a:off x="7388946" y="2478665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CB1FEC4-E024-40EF-8F32-F40C599DF6FA}"/>
              </a:ext>
            </a:extLst>
          </p:cNvPr>
          <p:cNvCxnSpPr/>
          <p:nvPr/>
        </p:nvCxnSpPr>
        <p:spPr>
          <a:xfrm>
            <a:off x="7388945" y="2276225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FEE21845-C015-4F59-BC0C-B63F89E010B7}"/>
              </a:ext>
            </a:extLst>
          </p:cNvPr>
          <p:cNvCxnSpPr/>
          <p:nvPr/>
        </p:nvCxnSpPr>
        <p:spPr>
          <a:xfrm>
            <a:off x="7388944" y="2071511"/>
            <a:ext cx="57548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C808EAD4-B885-4609-9D83-8D6E2B568F4E}"/>
              </a:ext>
            </a:extLst>
          </p:cNvPr>
          <p:cNvCxnSpPr/>
          <p:nvPr/>
        </p:nvCxnSpPr>
        <p:spPr>
          <a:xfrm>
            <a:off x="6995359" y="1652569"/>
            <a:ext cx="0" cy="295892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79125DFE-E839-4192-881A-CE5E6DF934AF}"/>
              </a:ext>
            </a:extLst>
          </p:cNvPr>
          <p:cNvSpPr txBox="1"/>
          <p:nvPr/>
        </p:nvSpPr>
        <p:spPr>
          <a:xfrm rot="16200000">
            <a:off x="7498919" y="2250675"/>
            <a:ext cx="2568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…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FE93D9F-DB5F-4303-8A86-6F62C9092697}"/>
              </a:ext>
            </a:extLst>
          </p:cNvPr>
          <p:cNvSpPr/>
          <p:nvPr/>
        </p:nvSpPr>
        <p:spPr>
          <a:xfrm>
            <a:off x="5976503" y="4282050"/>
            <a:ext cx="757211" cy="3265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STAb</a:t>
            </a:r>
            <a:r>
              <a:rPr lang="en-US" sz="1000" dirty="0"/>
              <a:t> 1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30E4A8F-F17F-4438-A48D-F1CEDB5842A4}"/>
              </a:ext>
            </a:extLst>
          </p:cNvPr>
          <p:cNvSpPr/>
          <p:nvPr/>
        </p:nvSpPr>
        <p:spPr>
          <a:xfrm>
            <a:off x="7033944" y="4269892"/>
            <a:ext cx="773823" cy="3265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STAb</a:t>
            </a:r>
            <a:r>
              <a:rPr lang="en-US" sz="1000" dirty="0"/>
              <a:t> 2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EF96D1E7-7131-4F97-BC2A-54C742824DDA}"/>
              </a:ext>
            </a:extLst>
          </p:cNvPr>
          <p:cNvCxnSpPr>
            <a:cxnSpLocks/>
          </p:cNvCxnSpPr>
          <p:nvPr/>
        </p:nvCxnSpPr>
        <p:spPr>
          <a:xfrm flipV="1">
            <a:off x="7412944" y="4587720"/>
            <a:ext cx="0" cy="4110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C3D4831D-9ABA-4151-867D-6740BF0DC80D}"/>
              </a:ext>
            </a:extLst>
          </p:cNvPr>
          <p:cNvCxnSpPr>
            <a:cxnSpLocks/>
          </p:cNvCxnSpPr>
          <p:nvPr/>
        </p:nvCxnSpPr>
        <p:spPr>
          <a:xfrm flipV="1">
            <a:off x="6358940" y="4607453"/>
            <a:ext cx="0" cy="39130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BA32A350-0BD6-46AF-A161-2625D4638926}"/>
              </a:ext>
            </a:extLst>
          </p:cNvPr>
          <p:cNvCxnSpPr/>
          <p:nvPr/>
        </p:nvCxnSpPr>
        <p:spPr>
          <a:xfrm>
            <a:off x="7679656" y="1677702"/>
            <a:ext cx="0" cy="2402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DC0AEDF4-334F-48FC-8C4B-30CC4C458783}"/>
              </a:ext>
            </a:extLst>
          </p:cNvPr>
          <p:cNvSpPr/>
          <p:nvPr/>
        </p:nvSpPr>
        <p:spPr>
          <a:xfrm>
            <a:off x="5974501" y="1432347"/>
            <a:ext cx="2692812" cy="137127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7F5AB91-CA1E-42E3-A3DD-D0A7E0BBE8EA}"/>
              </a:ext>
            </a:extLst>
          </p:cNvPr>
          <p:cNvSpPr/>
          <p:nvPr/>
        </p:nvSpPr>
        <p:spPr>
          <a:xfrm>
            <a:off x="5929402" y="4836535"/>
            <a:ext cx="2692812" cy="1457585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/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4681D0B2-BDCE-415D-A242-7ACD9D7B74CB}"/>
              </a:ext>
            </a:extLst>
          </p:cNvPr>
          <p:cNvCxnSpPr>
            <a:cxnSpLocks/>
            <a:stCxn id="62" idx="0"/>
            <a:endCxn id="60" idx="2"/>
          </p:cNvCxnSpPr>
          <p:nvPr/>
        </p:nvCxnSpPr>
        <p:spPr>
          <a:xfrm flipH="1" flipV="1">
            <a:off x="8464492" y="3704397"/>
            <a:ext cx="1507" cy="559016"/>
          </a:xfrm>
          <a:prstGeom prst="line">
            <a:avLst/>
          </a:prstGeom>
          <a:ln>
            <a:head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22DF56EC-2D1E-4901-895D-1C57EF950785}"/>
              </a:ext>
            </a:extLst>
          </p:cNvPr>
          <p:cNvSpPr txBox="1"/>
          <p:nvPr/>
        </p:nvSpPr>
        <p:spPr>
          <a:xfrm>
            <a:off x="7969805" y="3858667"/>
            <a:ext cx="5229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Link 3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F2890BF-02C1-4A2B-95B5-6DAA98183220}"/>
              </a:ext>
            </a:extLst>
          </p:cNvPr>
          <p:cNvSpPr/>
          <p:nvPr/>
        </p:nvSpPr>
        <p:spPr>
          <a:xfrm>
            <a:off x="8077580" y="3377825"/>
            <a:ext cx="773823" cy="3265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/>
              <a:t>STAa 3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81354C81-0D43-46CB-8AD3-B9F51D12E775}"/>
              </a:ext>
            </a:extLst>
          </p:cNvPr>
          <p:cNvCxnSpPr/>
          <p:nvPr/>
        </p:nvCxnSpPr>
        <p:spPr>
          <a:xfrm>
            <a:off x="8474313" y="3109853"/>
            <a:ext cx="0" cy="2402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04777EB8-7E4A-4213-9016-DD151BDE530D}"/>
              </a:ext>
            </a:extLst>
          </p:cNvPr>
          <p:cNvSpPr/>
          <p:nvPr/>
        </p:nvSpPr>
        <p:spPr>
          <a:xfrm>
            <a:off x="8079087" y="4263413"/>
            <a:ext cx="773823" cy="32657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/>
              <a:t>STAb</a:t>
            </a:r>
            <a:r>
              <a:rPr lang="en-US" sz="1000" dirty="0"/>
              <a:t> 3</a:t>
            </a: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6E95B7ED-F95C-4337-B082-9B88EE64D6EF}"/>
              </a:ext>
            </a:extLst>
          </p:cNvPr>
          <p:cNvCxnSpPr>
            <a:cxnSpLocks/>
          </p:cNvCxnSpPr>
          <p:nvPr/>
        </p:nvCxnSpPr>
        <p:spPr>
          <a:xfrm flipV="1">
            <a:off x="8458087" y="4581241"/>
            <a:ext cx="0" cy="4110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4CDB348E-8EDB-4AFC-97D8-AE5D2E37F4D8}"/>
              </a:ext>
            </a:extLst>
          </p:cNvPr>
          <p:cNvCxnSpPr>
            <a:cxnSpLocks/>
          </p:cNvCxnSpPr>
          <p:nvPr/>
        </p:nvCxnSpPr>
        <p:spPr>
          <a:xfrm flipV="1">
            <a:off x="7031518" y="2647927"/>
            <a:ext cx="0" cy="36832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C8565E50-D412-4E62-80B0-A224A7AD7C9E}"/>
              </a:ext>
            </a:extLst>
          </p:cNvPr>
          <p:cNvCxnSpPr/>
          <p:nvPr/>
        </p:nvCxnSpPr>
        <p:spPr>
          <a:xfrm>
            <a:off x="6728916" y="1810514"/>
            <a:ext cx="2" cy="84616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EFDC3573-0371-4752-B976-2B8EB416D3D5}"/>
              </a:ext>
            </a:extLst>
          </p:cNvPr>
          <p:cNvCxnSpPr/>
          <p:nvPr/>
        </p:nvCxnSpPr>
        <p:spPr>
          <a:xfrm>
            <a:off x="7304399" y="1796808"/>
            <a:ext cx="0" cy="84783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964E9BEB-1095-4970-9C6D-18F3567B21B8}"/>
              </a:ext>
            </a:extLst>
          </p:cNvPr>
          <p:cNvCxnSpPr/>
          <p:nvPr/>
        </p:nvCxnSpPr>
        <p:spPr>
          <a:xfrm>
            <a:off x="6728919" y="2656676"/>
            <a:ext cx="57548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0960FC20-D2E2-4791-9FA2-2A38B654DB87}"/>
              </a:ext>
            </a:extLst>
          </p:cNvPr>
          <p:cNvCxnSpPr/>
          <p:nvPr/>
        </p:nvCxnSpPr>
        <p:spPr>
          <a:xfrm>
            <a:off x="6728919" y="2465610"/>
            <a:ext cx="57548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64FD14C4-17FB-4681-8751-4710F09B7A14}"/>
              </a:ext>
            </a:extLst>
          </p:cNvPr>
          <p:cNvCxnSpPr/>
          <p:nvPr/>
        </p:nvCxnSpPr>
        <p:spPr>
          <a:xfrm>
            <a:off x="6728918" y="2263170"/>
            <a:ext cx="57548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619004A0-47FF-42D9-AEA0-6416E41872AD}"/>
              </a:ext>
            </a:extLst>
          </p:cNvPr>
          <p:cNvCxnSpPr/>
          <p:nvPr/>
        </p:nvCxnSpPr>
        <p:spPr>
          <a:xfrm>
            <a:off x="6728917" y="2058456"/>
            <a:ext cx="57548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D240688A-CD9B-4475-8BC6-CFA3C6DC9A4B}"/>
              </a:ext>
            </a:extLst>
          </p:cNvPr>
          <p:cNvSpPr txBox="1"/>
          <p:nvPr/>
        </p:nvSpPr>
        <p:spPr>
          <a:xfrm rot="16200000">
            <a:off x="6838892" y="2237620"/>
            <a:ext cx="256802" cy="24622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000" dirty="0"/>
              <a:t>…</a:t>
            </a:r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B92EB4F2-4295-4965-B927-DC57433AE16D}"/>
              </a:ext>
            </a:extLst>
          </p:cNvPr>
          <p:cNvCxnSpPr>
            <a:cxnSpLocks/>
          </p:cNvCxnSpPr>
          <p:nvPr/>
        </p:nvCxnSpPr>
        <p:spPr>
          <a:xfrm>
            <a:off x="6500806" y="3016250"/>
            <a:ext cx="2107103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B4BBD00F-0CA4-453E-97EC-C98BAF05A860}"/>
              </a:ext>
            </a:extLst>
          </p:cNvPr>
          <p:cNvCxnSpPr>
            <a:cxnSpLocks/>
          </p:cNvCxnSpPr>
          <p:nvPr/>
        </p:nvCxnSpPr>
        <p:spPr>
          <a:xfrm>
            <a:off x="6500806" y="3016251"/>
            <a:ext cx="0" cy="327601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E4AC725A-1C5F-4FEB-96F0-15F22264CC7B}"/>
              </a:ext>
            </a:extLst>
          </p:cNvPr>
          <p:cNvCxnSpPr>
            <a:cxnSpLocks/>
          </p:cNvCxnSpPr>
          <p:nvPr/>
        </p:nvCxnSpPr>
        <p:spPr>
          <a:xfrm>
            <a:off x="6500806" y="3738147"/>
            <a:ext cx="0" cy="512566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C8BADED5-A39F-431F-B99F-8733756508DA}"/>
              </a:ext>
            </a:extLst>
          </p:cNvPr>
          <p:cNvSpPr txBox="1"/>
          <p:nvPr/>
        </p:nvSpPr>
        <p:spPr>
          <a:xfrm>
            <a:off x="6756765" y="1438622"/>
            <a:ext cx="4812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err="1"/>
              <a:t>TID</a:t>
            </a:r>
            <a:r>
              <a:rPr lang="en-US" sz="1000" baseline="-25000" dirty="0" err="1"/>
              <a:t>be</a:t>
            </a:r>
            <a:endParaRPr lang="en-US" sz="1000" baseline="-25000" dirty="0"/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583C9F9D-481C-48AD-A99A-948002B5B751}"/>
              </a:ext>
            </a:extLst>
          </p:cNvPr>
          <p:cNvSpPr txBox="1"/>
          <p:nvPr/>
        </p:nvSpPr>
        <p:spPr>
          <a:xfrm>
            <a:off x="5928697" y="1396762"/>
            <a:ext cx="6639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MLDa</a:t>
            </a:r>
            <a:endParaRPr lang="en-US" sz="1400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8D64896C-CF59-4786-AA17-A59687552FDC}"/>
              </a:ext>
            </a:extLst>
          </p:cNvPr>
          <p:cNvSpPr txBox="1"/>
          <p:nvPr/>
        </p:nvSpPr>
        <p:spPr>
          <a:xfrm>
            <a:off x="5935174" y="5956643"/>
            <a:ext cx="673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MLDb</a:t>
            </a:r>
            <a:endParaRPr lang="en-US" sz="1400" dirty="0"/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DF5508C4-68E1-48EC-A17C-DFC9D3A4642D}"/>
              </a:ext>
            </a:extLst>
          </p:cNvPr>
          <p:cNvCxnSpPr/>
          <p:nvPr/>
        </p:nvCxnSpPr>
        <p:spPr>
          <a:xfrm>
            <a:off x="6684005" y="5316985"/>
            <a:ext cx="0" cy="84616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DB297113-D96C-47DA-B70B-D550809812E7}"/>
              </a:ext>
            </a:extLst>
          </p:cNvPr>
          <p:cNvCxnSpPr/>
          <p:nvPr/>
        </p:nvCxnSpPr>
        <p:spPr>
          <a:xfrm>
            <a:off x="7259484" y="5316985"/>
            <a:ext cx="2" cy="846162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B1AF4D81-BC3A-46F1-AD72-101BFE03A6C5}"/>
              </a:ext>
            </a:extLst>
          </p:cNvPr>
          <p:cNvCxnSpPr/>
          <p:nvPr/>
        </p:nvCxnSpPr>
        <p:spPr>
          <a:xfrm>
            <a:off x="6684006" y="6163147"/>
            <a:ext cx="57548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F02EE720-D2C9-4D9E-A2A2-3EC77C9C82BF}"/>
              </a:ext>
            </a:extLst>
          </p:cNvPr>
          <p:cNvCxnSpPr/>
          <p:nvPr/>
        </p:nvCxnSpPr>
        <p:spPr>
          <a:xfrm>
            <a:off x="6710133" y="5972081"/>
            <a:ext cx="57548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8A07F356-6B5F-4B02-B7A3-A57DF447E3FC}"/>
              </a:ext>
            </a:extLst>
          </p:cNvPr>
          <p:cNvCxnSpPr/>
          <p:nvPr/>
        </p:nvCxnSpPr>
        <p:spPr>
          <a:xfrm>
            <a:off x="6710132" y="5769641"/>
            <a:ext cx="57548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8F86B86A-D496-4292-A746-B63914889056}"/>
              </a:ext>
            </a:extLst>
          </p:cNvPr>
          <p:cNvCxnSpPr/>
          <p:nvPr/>
        </p:nvCxnSpPr>
        <p:spPr>
          <a:xfrm>
            <a:off x="6710131" y="5564927"/>
            <a:ext cx="57548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136AF4FE-89D6-48DD-93F3-33BCCF32F33F}"/>
              </a:ext>
            </a:extLst>
          </p:cNvPr>
          <p:cNvSpPr txBox="1"/>
          <p:nvPr/>
        </p:nvSpPr>
        <p:spPr>
          <a:xfrm rot="16200000">
            <a:off x="6792923" y="5747557"/>
            <a:ext cx="25680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…</a:t>
            </a:r>
          </a:p>
        </p:txBody>
      </p: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17575BD2-FAB3-4CDF-917F-B00EC34D9B1A}"/>
              </a:ext>
            </a:extLst>
          </p:cNvPr>
          <p:cNvCxnSpPr>
            <a:cxnSpLocks/>
          </p:cNvCxnSpPr>
          <p:nvPr/>
        </p:nvCxnSpPr>
        <p:spPr>
          <a:xfrm>
            <a:off x="6995359" y="5108207"/>
            <a:ext cx="0" cy="380946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DE53D374-1FD0-4358-BDE9-E61F44945660}"/>
              </a:ext>
            </a:extLst>
          </p:cNvPr>
          <p:cNvCxnSpPr>
            <a:cxnSpLocks/>
          </p:cNvCxnSpPr>
          <p:nvPr/>
        </p:nvCxnSpPr>
        <p:spPr>
          <a:xfrm>
            <a:off x="6531946" y="5108207"/>
            <a:ext cx="1874845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48464D25-3B1F-4F92-8DF1-65FBF6752BD9}"/>
              </a:ext>
            </a:extLst>
          </p:cNvPr>
          <p:cNvCxnSpPr>
            <a:cxnSpLocks/>
          </p:cNvCxnSpPr>
          <p:nvPr/>
        </p:nvCxnSpPr>
        <p:spPr>
          <a:xfrm>
            <a:off x="6537612" y="4589985"/>
            <a:ext cx="0" cy="518222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9801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805142D-B8A9-4256-BC5B-F0F2E75B6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7" y="1981199"/>
            <a:ext cx="4869353" cy="4318933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In MLO, MLDs negotiate TID to link mapping.</a:t>
            </a:r>
          </a:p>
          <a:p>
            <a:pPr lvl="1"/>
            <a:r>
              <a:rPr lang="en-GB" dirty="0"/>
              <a:t>Either MLD can initiate a change to the default or existing mapping</a:t>
            </a:r>
          </a:p>
          <a:p>
            <a:endParaRPr lang="en-GB" dirty="0"/>
          </a:p>
          <a:p>
            <a:r>
              <a:rPr lang="en-GB" dirty="0"/>
              <a:t>However, the receiving MLD may not agree to the proposed mapping</a:t>
            </a:r>
          </a:p>
          <a:p>
            <a:pPr lvl="1"/>
            <a:r>
              <a:rPr lang="en-GB" dirty="0"/>
              <a:t>What is the outcome of the negotiation?</a:t>
            </a:r>
          </a:p>
          <a:p>
            <a:endParaRPr lang="en-GB" dirty="0"/>
          </a:p>
          <a:p>
            <a:r>
              <a:rPr lang="en-GB" dirty="0"/>
              <a:t>MLO framework needs to provide a protocol for determining the result of a TID-to-link negotiation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E6839B-B4F5-4699-BCED-32EA6EBC0C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54A98F-8F92-4B33-956D-C753524288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FFDE194-4A5F-4516-8212-17C31B194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E2B82DC-48CD-4A29-8D37-82DD690FD4EA}"/>
              </a:ext>
            </a:extLst>
          </p:cNvPr>
          <p:cNvSpPr txBox="1"/>
          <p:nvPr/>
        </p:nvSpPr>
        <p:spPr>
          <a:xfrm rot="20592933">
            <a:off x="6394038" y="4203167"/>
            <a:ext cx="14899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6"/>
                </a:solidFill>
              </a:rPr>
              <a:t>Map TID-4 to 5 GHz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3376F11-AA81-435F-B313-60FF4E55AE87}"/>
              </a:ext>
            </a:extLst>
          </p:cNvPr>
          <p:cNvSpPr txBox="1"/>
          <p:nvPr/>
        </p:nvSpPr>
        <p:spPr>
          <a:xfrm rot="735968">
            <a:off x="6135762" y="3420772"/>
            <a:ext cx="18794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6"/>
                </a:solidFill>
              </a:rPr>
              <a:t>Map TID-4 to 2.4 &amp; 5 GHz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E27DB1E-049A-4FC0-A1BF-F7D4BD6B3239}"/>
              </a:ext>
            </a:extLst>
          </p:cNvPr>
          <p:cNvCxnSpPr/>
          <p:nvPr/>
        </p:nvCxnSpPr>
        <p:spPr bwMode="auto">
          <a:xfrm>
            <a:off x="6139955" y="2482850"/>
            <a:ext cx="0" cy="31432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C7BCE62-38BD-4F96-AA5C-015CF91BD508}"/>
              </a:ext>
            </a:extLst>
          </p:cNvPr>
          <p:cNvCxnSpPr/>
          <p:nvPr/>
        </p:nvCxnSpPr>
        <p:spPr bwMode="auto">
          <a:xfrm>
            <a:off x="8006855" y="2482850"/>
            <a:ext cx="0" cy="31432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8BC603C2-C31D-4FC6-8D0A-AA4B30505A79}"/>
              </a:ext>
            </a:extLst>
          </p:cNvPr>
          <p:cNvCxnSpPr/>
          <p:nvPr/>
        </p:nvCxnSpPr>
        <p:spPr bwMode="auto">
          <a:xfrm>
            <a:off x="6139955" y="3488432"/>
            <a:ext cx="1866900" cy="4127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1A03AF4-9D07-4918-9591-B580F5F190D6}"/>
              </a:ext>
            </a:extLst>
          </p:cNvPr>
          <p:cNvCxnSpPr/>
          <p:nvPr/>
        </p:nvCxnSpPr>
        <p:spPr bwMode="auto">
          <a:xfrm flipH="1">
            <a:off x="6139955" y="3955739"/>
            <a:ext cx="1866900" cy="558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57FDDFA-6F92-47E8-BCD9-1BB4DF891D80}"/>
              </a:ext>
            </a:extLst>
          </p:cNvPr>
          <p:cNvSpPr txBox="1"/>
          <p:nvPr/>
        </p:nvSpPr>
        <p:spPr>
          <a:xfrm>
            <a:off x="5637253" y="2215520"/>
            <a:ext cx="10054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Non-AP MLD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28D6F76-71F7-4348-A05D-BBCD24306B22}"/>
              </a:ext>
            </a:extLst>
          </p:cNvPr>
          <p:cNvSpPr txBox="1"/>
          <p:nvPr/>
        </p:nvSpPr>
        <p:spPr>
          <a:xfrm>
            <a:off x="7649225" y="2254250"/>
            <a:ext cx="7152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AP MLD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85D4B99-D38F-4211-97CE-9890655F6BDF}"/>
              </a:ext>
            </a:extLst>
          </p:cNvPr>
          <p:cNvSpPr txBox="1"/>
          <p:nvPr/>
        </p:nvSpPr>
        <p:spPr>
          <a:xfrm>
            <a:off x="6929776" y="4703364"/>
            <a:ext cx="3385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?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D7C6F68-AE4A-4BBD-A7DA-DCFEEF566BDE}"/>
              </a:ext>
            </a:extLst>
          </p:cNvPr>
          <p:cNvCxnSpPr/>
          <p:nvPr/>
        </p:nvCxnSpPr>
        <p:spPr bwMode="auto">
          <a:xfrm>
            <a:off x="8603755" y="2477130"/>
            <a:ext cx="0" cy="321060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FD3035D0-48E0-4261-845F-E5D3C7A177D0}"/>
              </a:ext>
            </a:extLst>
          </p:cNvPr>
          <p:cNvSpPr txBox="1"/>
          <p:nvPr/>
        </p:nvSpPr>
        <p:spPr>
          <a:xfrm>
            <a:off x="8246125" y="5750883"/>
            <a:ext cx="46679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Time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E7FD2E5-B730-4CF3-B0E4-93C5F12A3459}"/>
              </a:ext>
            </a:extLst>
          </p:cNvPr>
          <p:cNvSpPr txBox="1"/>
          <p:nvPr/>
        </p:nvSpPr>
        <p:spPr>
          <a:xfrm>
            <a:off x="6273346" y="2782195"/>
            <a:ext cx="15359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CC9900"/>
                </a:solidFill>
              </a:rPr>
              <a:t>TID-4 maps to 5 GHz</a:t>
            </a:r>
          </a:p>
        </p:txBody>
      </p:sp>
    </p:spTree>
    <p:extLst>
      <p:ext uri="{BB962C8B-B14F-4D97-AF65-F5344CB8AC3E}">
        <p14:creationId xmlns:p14="http://schemas.microsoft.com/office/powerpoint/2010/main" val="3303947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62B5F6B-B0AB-49D7-86EB-42BCD8936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573" y="1981199"/>
            <a:ext cx="8117058" cy="4494213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We propose simple rules to decide the outcome of TID mapping negotiation.</a:t>
            </a:r>
          </a:p>
          <a:p>
            <a:endParaRPr lang="en-US" dirty="0"/>
          </a:p>
          <a:p>
            <a:r>
              <a:rPr lang="en-US" dirty="0"/>
              <a:t>We follow existing baseline rules for any negotiation – for example, BA setup</a:t>
            </a:r>
          </a:p>
          <a:p>
            <a:pPr lvl="1"/>
            <a:r>
              <a:rPr lang="en-US" dirty="0"/>
              <a:t>ADDBA Req [BA size of 128] </a:t>
            </a:r>
            <a:r>
              <a:rPr lang="en-US" dirty="0">
                <a:sym typeface="Wingdings" panose="05000000000000000000" pitchFamily="2" charset="2"/>
              </a:rPr>
              <a:t>+</a:t>
            </a:r>
            <a:r>
              <a:rPr lang="en-US" dirty="0"/>
              <a:t> ADDBA Resp [BA size of 128] </a:t>
            </a:r>
            <a:r>
              <a:rPr lang="en-US" dirty="0">
                <a:sym typeface="Wingdings" panose="05000000000000000000" pitchFamily="2" charset="2"/>
              </a:rPr>
              <a:t>=</a:t>
            </a:r>
            <a:r>
              <a:rPr lang="en-US" dirty="0"/>
              <a:t> [BA negotiated for 128]</a:t>
            </a:r>
          </a:p>
          <a:p>
            <a:pPr lvl="1"/>
            <a:r>
              <a:rPr lang="en-US" dirty="0"/>
              <a:t>ADDBA Req [BA size of 256] </a:t>
            </a:r>
            <a:r>
              <a:rPr lang="en-US" dirty="0">
                <a:sym typeface="Wingdings" panose="05000000000000000000" pitchFamily="2" charset="2"/>
              </a:rPr>
              <a:t>+</a:t>
            </a:r>
            <a:r>
              <a:rPr lang="en-US" dirty="0"/>
              <a:t> ADDBA Resp [BA size of 64] </a:t>
            </a:r>
            <a:r>
              <a:rPr lang="en-US" dirty="0">
                <a:sym typeface="Wingdings" panose="05000000000000000000" pitchFamily="2" charset="2"/>
              </a:rPr>
              <a:t>=</a:t>
            </a:r>
            <a:r>
              <a:rPr lang="en-US" dirty="0"/>
              <a:t> [BA negotiated for 64]</a:t>
            </a:r>
          </a:p>
          <a:p>
            <a:endParaRPr lang="en-US" dirty="0"/>
          </a:p>
          <a:p>
            <a:r>
              <a:rPr lang="en-US" dirty="0"/>
              <a:t>If the responding MLD replies with the same set of links as the ones proposed by the initiating MLD, the resulting mapping is the link set proposed by the initiator</a:t>
            </a:r>
          </a:p>
          <a:p>
            <a:pPr lvl="1"/>
            <a:r>
              <a:rPr lang="en-US" dirty="0"/>
              <a:t>Negotiation is considered success</a:t>
            </a:r>
          </a:p>
          <a:p>
            <a:endParaRPr lang="en-US" dirty="0"/>
          </a:p>
          <a:p>
            <a:r>
              <a:rPr lang="en-US" dirty="0"/>
              <a:t>Else, if the responding MLD proposes an alternative set of links that consists of a subset of requested links, the resulting mapping consists of the subset of links</a:t>
            </a:r>
          </a:p>
          <a:p>
            <a:pPr lvl="1"/>
            <a:r>
              <a:rPr lang="en-US" dirty="0"/>
              <a:t>Negotiation is considered success</a:t>
            </a:r>
          </a:p>
          <a:p>
            <a:endParaRPr lang="en-US" dirty="0"/>
          </a:p>
          <a:p>
            <a:r>
              <a:rPr lang="en-US" dirty="0"/>
              <a:t>When the responding MLD replies with an empty set, the original mapping is maintained</a:t>
            </a:r>
          </a:p>
          <a:p>
            <a:pPr lvl="1"/>
            <a:r>
              <a:rPr lang="en-US" dirty="0"/>
              <a:t>Negotiation is considered failed</a:t>
            </a:r>
          </a:p>
          <a:p>
            <a:pPr lvl="1"/>
            <a:r>
              <a:rPr lang="en-US" dirty="0"/>
              <a:t>The initiating MLD could make another attempt at a later point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F2068F-CBFE-443E-B9BB-7BDEDA8085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780885-07C5-40BE-B9FE-216B97415D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DF31DF0-2276-45B2-95BE-D7A417091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 of TID to link negotiation</a:t>
            </a:r>
          </a:p>
        </p:txBody>
      </p:sp>
    </p:spTree>
    <p:extLst>
      <p:ext uri="{BB962C8B-B14F-4D97-AF65-F5344CB8AC3E}">
        <p14:creationId xmlns:p14="http://schemas.microsoft.com/office/powerpoint/2010/main" val="398398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ADC10DE-34E4-49DF-9992-18584327C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496" y="1981199"/>
            <a:ext cx="8615008" cy="449421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By default, all TIDs are mapped to all links</a:t>
            </a:r>
          </a:p>
          <a:p>
            <a:pPr lvl="1"/>
            <a:r>
              <a:rPr lang="en-US" dirty="0"/>
              <a:t>Either MLD can initiate a change to the existing mapping </a:t>
            </a:r>
          </a:p>
          <a:p>
            <a:endParaRPr lang="en-US" dirty="0"/>
          </a:p>
          <a:p>
            <a:r>
              <a:rPr lang="en-US" dirty="0"/>
              <a:t>During the negotiations</a:t>
            </a:r>
          </a:p>
          <a:p>
            <a:pPr lvl="1"/>
            <a:r>
              <a:rPr lang="en-US" dirty="0"/>
              <a:t>An initiating MLD can:</a:t>
            </a:r>
          </a:p>
          <a:p>
            <a:pPr lvl="2"/>
            <a:r>
              <a:rPr lang="en-US" dirty="0"/>
              <a:t>request expanding the link set for a TID</a:t>
            </a:r>
          </a:p>
          <a:p>
            <a:pPr lvl="2"/>
            <a:r>
              <a:rPr lang="en-US" dirty="0"/>
              <a:t>request contracting the link set for a TID </a:t>
            </a:r>
          </a:p>
          <a:p>
            <a:pPr lvl="2"/>
            <a:r>
              <a:rPr lang="en-US" dirty="0"/>
              <a:t>request switching the link set for a TID </a:t>
            </a:r>
          </a:p>
          <a:p>
            <a:pPr lvl="1"/>
            <a:r>
              <a:rPr lang="en-US" dirty="0"/>
              <a:t>A responding MLD provides the links (from the proposed set) that it can operate on</a:t>
            </a:r>
          </a:p>
          <a:p>
            <a:pPr lvl="2"/>
            <a:r>
              <a:rPr lang="en-US" dirty="0"/>
              <a:t>When the proposed link set includes link(s) that are already part of the existing mapping, the responding MLD includes at least one link from that set.</a:t>
            </a:r>
          </a:p>
          <a:p>
            <a:pPr lvl="3"/>
            <a:r>
              <a:rPr lang="en-US" dirty="0"/>
              <a:t>If the responder was not happy with the current set, it would have initiated a change to the mapping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B642D70-7707-49B1-9358-99EBC891C8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239AAE-49AC-44A9-9E1E-8EBE95D455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C0E0BE0-2C11-4BCC-99DC-FEEC59781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TID mapping negotiation</a:t>
            </a:r>
          </a:p>
        </p:txBody>
      </p:sp>
    </p:spTree>
    <p:extLst>
      <p:ext uri="{BB962C8B-B14F-4D97-AF65-F5344CB8AC3E}">
        <p14:creationId xmlns:p14="http://schemas.microsoft.com/office/powerpoint/2010/main" val="3871867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ADC10DE-34E4-49DF-9992-18584327C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394433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An MLD (initiator or responder) that has constraints may propose a smaller set of links</a:t>
            </a:r>
          </a:p>
          <a:p>
            <a:pPr lvl="1"/>
            <a:r>
              <a:rPr lang="en-US" dirty="0"/>
              <a:t>For example, a non-AP MLD may have co-ex or power-save constraints due to which it can’t operate on a certain link (or accept a request to expand to multiple links)</a:t>
            </a:r>
          </a:p>
          <a:p>
            <a:pPr lvl="1"/>
            <a:r>
              <a:rPr lang="en-US" dirty="0"/>
              <a:t>An AP MLD may want to keep high volume (latency tolerant) flows out of certain links to reduce contention with latency sensitive flows</a:t>
            </a:r>
          </a:p>
          <a:p>
            <a:pPr lvl="2"/>
            <a:r>
              <a:rPr lang="en-US" dirty="0"/>
              <a:t>Latency sensitive flows are expected to be mapped on to multiple links to benefit from multiple access opportunities. </a:t>
            </a:r>
          </a:p>
          <a:p>
            <a:endParaRPr lang="en-US" dirty="0"/>
          </a:p>
          <a:p>
            <a:r>
              <a:rPr lang="en-US" dirty="0"/>
              <a:t>Further a responding MLD may reject a proposed switching of links if it is unable to operate on the suggested link set</a:t>
            </a:r>
          </a:p>
          <a:p>
            <a:endParaRPr lang="en-US" dirty="0"/>
          </a:p>
          <a:p>
            <a:r>
              <a:rPr lang="en-US" dirty="0"/>
              <a:t>Therefore, by selecting a subset, the convergence protocol can satisfy both parties.</a:t>
            </a:r>
          </a:p>
          <a:p>
            <a:pPr lvl="1"/>
            <a:r>
              <a:rPr lang="en-US" dirty="0"/>
              <a:t>Once the constraints no longer apply, an MLD can always initiate an expansion of the link set for that TID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B642D70-7707-49B1-9358-99EBC891C8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239AAE-49AC-44A9-9E1E-8EBE95D455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C0E0BE0-2C11-4BCC-99DC-FEEC59781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 for converging on a subset</a:t>
            </a:r>
          </a:p>
        </p:txBody>
      </p:sp>
    </p:spTree>
    <p:extLst>
      <p:ext uri="{BB962C8B-B14F-4D97-AF65-F5344CB8AC3E}">
        <p14:creationId xmlns:p14="http://schemas.microsoft.com/office/powerpoint/2010/main" val="2071485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F2068F-CBFE-443E-B9BB-7BDEDA8085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84344" y="6475413"/>
            <a:ext cx="535403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780885-07C5-40BE-B9FE-216B97415D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DF31DF0-2276-45B2-95BE-D7A417091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TID Negotiation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AEC1634-ECFB-4147-A684-FC7F7DB32A09}"/>
              </a:ext>
            </a:extLst>
          </p:cNvPr>
          <p:cNvSpPr txBox="1"/>
          <p:nvPr/>
        </p:nvSpPr>
        <p:spPr>
          <a:xfrm rot="20592933">
            <a:off x="355733" y="3733320"/>
            <a:ext cx="1879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B050"/>
                </a:solidFill>
              </a:rPr>
              <a:t>Success</a:t>
            </a:r>
          </a:p>
          <a:p>
            <a:pPr algn="ctr"/>
            <a:r>
              <a:rPr lang="en-US" sz="1200" dirty="0">
                <a:solidFill>
                  <a:schemeClr val="accent6"/>
                </a:solidFill>
              </a:rPr>
              <a:t>Map TID-4 to 2.4 &amp; 5 GHz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84BC3BA-2699-4454-8722-B3296250DA14}"/>
              </a:ext>
            </a:extLst>
          </p:cNvPr>
          <p:cNvSpPr txBox="1"/>
          <p:nvPr/>
        </p:nvSpPr>
        <p:spPr>
          <a:xfrm rot="735968">
            <a:off x="403624" y="2952431"/>
            <a:ext cx="18794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6"/>
                </a:solidFill>
              </a:rPr>
              <a:t>Map TID-4 to 2.4 &amp; 5 GHz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CEB60F6-6B1A-4174-9233-7D06C0F00BF9}"/>
              </a:ext>
            </a:extLst>
          </p:cNvPr>
          <p:cNvCxnSpPr>
            <a:cxnSpLocks/>
          </p:cNvCxnSpPr>
          <p:nvPr/>
        </p:nvCxnSpPr>
        <p:spPr bwMode="auto">
          <a:xfrm>
            <a:off x="407816" y="2624557"/>
            <a:ext cx="0" cy="18636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C051FEF-1D42-496E-851E-A66327E504CD}"/>
              </a:ext>
            </a:extLst>
          </p:cNvPr>
          <p:cNvCxnSpPr>
            <a:cxnSpLocks/>
          </p:cNvCxnSpPr>
          <p:nvPr/>
        </p:nvCxnSpPr>
        <p:spPr bwMode="auto">
          <a:xfrm>
            <a:off x="2274716" y="2624557"/>
            <a:ext cx="0" cy="18636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67413D7-E198-4590-83D3-471D129AC2B6}"/>
              </a:ext>
            </a:extLst>
          </p:cNvPr>
          <p:cNvCxnSpPr/>
          <p:nvPr/>
        </p:nvCxnSpPr>
        <p:spPr bwMode="auto">
          <a:xfrm>
            <a:off x="407817" y="3020091"/>
            <a:ext cx="1866900" cy="4127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A706F6C-F045-4928-B3D2-EF4061A4226B}"/>
              </a:ext>
            </a:extLst>
          </p:cNvPr>
          <p:cNvCxnSpPr/>
          <p:nvPr/>
        </p:nvCxnSpPr>
        <p:spPr bwMode="auto">
          <a:xfrm flipH="1">
            <a:off x="407817" y="3487398"/>
            <a:ext cx="1866900" cy="558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BE6A5969-7450-423E-B705-CB75CEE5BF7D}"/>
              </a:ext>
            </a:extLst>
          </p:cNvPr>
          <p:cNvSpPr txBox="1"/>
          <p:nvPr/>
        </p:nvSpPr>
        <p:spPr>
          <a:xfrm rot="16200000">
            <a:off x="-4981" y="3372168"/>
            <a:ext cx="5661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MLD 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82BC37C-4065-45F3-8519-52799DFE19FA}"/>
              </a:ext>
            </a:extLst>
          </p:cNvPr>
          <p:cNvSpPr txBox="1"/>
          <p:nvPr/>
        </p:nvSpPr>
        <p:spPr>
          <a:xfrm rot="5400000">
            <a:off x="2105136" y="3308405"/>
            <a:ext cx="5661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MLD 2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C6E8722-05FE-4838-9761-61814768E109}"/>
              </a:ext>
            </a:extLst>
          </p:cNvPr>
          <p:cNvCxnSpPr>
            <a:cxnSpLocks/>
          </p:cNvCxnSpPr>
          <p:nvPr/>
        </p:nvCxnSpPr>
        <p:spPr bwMode="auto">
          <a:xfrm>
            <a:off x="2625023" y="2618837"/>
            <a:ext cx="0" cy="18093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9673A3F-2067-4BD4-B802-944F901A391A}"/>
              </a:ext>
            </a:extLst>
          </p:cNvPr>
          <p:cNvSpPr txBox="1"/>
          <p:nvPr/>
        </p:nvSpPr>
        <p:spPr>
          <a:xfrm rot="16200000">
            <a:off x="2266588" y="4127829"/>
            <a:ext cx="46679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Time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273B74F-ECAE-4EC0-862B-0A6ECEB40B12}"/>
              </a:ext>
            </a:extLst>
          </p:cNvPr>
          <p:cNvSpPr txBox="1"/>
          <p:nvPr/>
        </p:nvSpPr>
        <p:spPr>
          <a:xfrm>
            <a:off x="212082" y="4440956"/>
            <a:ext cx="23299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CC9900"/>
                </a:solidFill>
              </a:rPr>
              <a:t>After: TID-4 maps to 2.4 &amp; 5 GHz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9958FB2-B8F1-4E9B-8E76-B15F513A715C}"/>
              </a:ext>
            </a:extLst>
          </p:cNvPr>
          <p:cNvSpPr txBox="1"/>
          <p:nvPr/>
        </p:nvSpPr>
        <p:spPr>
          <a:xfrm rot="20592933">
            <a:off x="3853070" y="3676705"/>
            <a:ext cx="14899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B050"/>
                </a:solidFill>
              </a:rPr>
              <a:t>Success</a:t>
            </a:r>
          </a:p>
          <a:p>
            <a:pPr algn="ctr"/>
            <a:r>
              <a:rPr lang="en-US" sz="1200" dirty="0">
                <a:solidFill>
                  <a:schemeClr val="accent6"/>
                </a:solidFill>
              </a:rPr>
              <a:t>Map TID-4 to 5 GHz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04377E9-F812-41D8-A17D-D26DB03D7758}"/>
              </a:ext>
            </a:extLst>
          </p:cNvPr>
          <p:cNvSpPr txBox="1"/>
          <p:nvPr/>
        </p:nvSpPr>
        <p:spPr>
          <a:xfrm rot="735968">
            <a:off x="3540661" y="2936443"/>
            <a:ext cx="18794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6"/>
                </a:solidFill>
              </a:rPr>
              <a:t>Map TID-4 to 2.4 &amp; 5 GHz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0884A9AB-5DCB-4794-A404-0F329D7C573C}"/>
              </a:ext>
            </a:extLst>
          </p:cNvPr>
          <p:cNvCxnSpPr>
            <a:cxnSpLocks/>
          </p:cNvCxnSpPr>
          <p:nvPr/>
        </p:nvCxnSpPr>
        <p:spPr bwMode="auto">
          <a:xfrm>
            <a:off x="3544853" y="2533068"/>
            <a:ext cx="0" cy="18636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142E63EF-3C35-42FB-A54F-C675CC0A4361}"/>
              </a:ext>
            </a:extLst>
          </p:cNvPr>
          <p:cNvCxnSpPr>
            <a:cxnSpLocks/>
          </p:cNvCxnSpPr>
          <p:nvPr/>
        </p:nvCxnSpPr>
        <p:spPr bwMode="auto">
          <a:xfrm>
            <a:off x="5411753" y="2533068"/>
            <a:ext cx="0" cy="18636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17A6C2F-74DF-4579-8185-9D5D9AD194EC}"/>
              </a:ext>
            </a:extLst>
          </p:cNvPr>
          <p:cNvCxnSpPr/>
          <p:nvPr/>
        </p:nvCxnSpPr>
        <p:spPr bwMode="auto">
          <a:xfrm>
            <a:off x="3544854" y="3004103"/>
            <a:ext cx="1866900" cy="4127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0EB31680-1AFD-457E-8F27-57B1C70D5860}"/>
              </a:ext>
            </a:extLst>
          </p:cNvPr>
          <p:cNvCxnSpPr/>
          <p:nvPr/>
        </p:nvCxnSpPr>
        <p:spPr bwMode="auto">
          <a:xfrm flipH="1">
            <a:off x="3544854" y="3471410"/>
            <a:ext cx="1866900" cy="558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CB5F7D89-F00F-472E-82CE-9138C93E41EA}"/>
              </a:ext>
            </a:extLst>
          </p:cNvPr>
          <p:cNvSpPr txBox="1"/>
          <p:nvPr/>
        </p:nvSpPr>
        <p:spPr>
          <a:xfrm rot="16200000">
            <a:off x="3132056" y="3280679"/>
            <a:ext cx="5661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MLD 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F86678F-362A-4ADD-A1AD-2732EE1ED930}"/>
              </a:ext>
            </a:extLst>
          </p:cNvPr>
          <p:cNvSpPr txBox="1"/>
          <p:nvPr/>
        </p:nvSpPr>
        <p:spPr>
          <a:xfrm rot="5400000">
            <a:off x="5242173" y="3216916"/>
            <a:ext cx="5661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MLD 2</a:t>
            </a:r>
          </a:p>
        </p:txBody>
      </p: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98B02560-81FC-4F39-B33D-B143754DA012}"/>
              </a:ext>
            </a:extLst>
          </p:cNvPr>
          <p:cNvCxnSpPr>
            <a:cxnSpLocks/>
          </p:cNvCxnSpPr>
          <p:nvPr/>
        </p:nvCxnSpPr>
        <p:spPr bwMode="auto">
          <a:xfrm>
            <a:off x="5762060" y="2527348"/>
            <a:ext cx="0" cy="18093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0" name="TextBox 49">
            <a:extLst>
              <a:ext uri="{FF2B5EF4-FFF2-40B4-BE49-F238E27FC236}">
                <a16:creationId xmlns:a16="http://schemas.microsoft.com/office/drawing/2014/main" id="{40BE0025-CB10-47BD-B101-7FEE5857BB69}"/>
              </a:ext>
            </a:extLst>
          </p:cNvPr>
          <p:cNvSpPr txBox="1"/>
          <p:nvPr/>
        </p:nvSpPr>
        <p:spPr>
          <a:xfrm rot="16200000">
            <a:off x="5403625" y="4036340"/>
            <a:ext cx="46679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Time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CE1CDFE-FBB9-4B58-8B56-36733B87D479}"/>
              </a:ext>
            </a:extLst>
          </p:cNvPr>
          <p:cNvSpPr txBox="1"/>
          <p:nvPr/>
        </p:nvSpPr>
        <p:spPr>
          <a:xfrm>
            <a:off x="3508102" y="4387167"/>
            <a:ext cx="19404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CC9900"/>
                </a:solidFill>
              </a:rPr>
              <a:t>After: TID-4 maps to 5 GHz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C9D3932-17A5-4BC8-8DEA-E5D0D55A3673}"/>
              </a:ext>
            </a:extLst>
          </p:cNvPr>
          <p:cNvSpPr txBox="1"/>
          <p:nvPr/>
        </p:nvSpPr>
        <p:spPr>
          <a:xfrm>
            <a:off x="337509" y="2354485"/>
            <a:ext cx="20859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CC9900"/>
                </a:solidFill>
              </a:rPr>
              <a:t>Before: TID-4 maps to 5 GHz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BCE686C-4FAA-4F12-BA49-FAA210770FFF}"/>
              </a:ext>
            </a:extLst>
          </p:cNvPr>
          <p:cNvSpPr txBox="1"/>
          <p:nvPr/>
        </p:nvSpPr>
        <p:spPr>
          <a:xfrm>
            <a:off x="3463398" y="2285213"/>
            <a:ext cx="20349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CC9900"/>
                </a:solidFill>
              </a:rPr>
              <a:t>Before: TID-4 maps to 5 GHz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AE03785E-D7A7-406E-94B8-EC7B892408AB}"/>
              </a:ext>
            </a:extLst>
          </p:cNvPr>
          <p:cNvSpPr txBox="1"/>
          <p:nvPr/>
        </p:nvSpPr>
        <p:spPr>
          <a:xfrm>
            <a:off x="275846" y="4949526"/>
            <a:ext cx="24719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B050"/>
                </a:solidFill>
              </a:rPr>
              <a:t>Responding MLD agrees with the proposed set of links. TID mapping for TID 4 expanded to include 2.4. </a:t>
            </a:r>
          </a:p>
          <a:p>
            <a:endParaRPr lang="en-US" sz="1200" dirty="0">
              <a:solidFill>
                <a:srgbClr val="00B050"/>
              </a:solidFill>
            </a:endParaRPr>
          </a:p>
          <a:p>
            <a:r>
              <a:rPr lang="en-US" sz="1200" b="1" dirty="0">
                <a:solidFill>
                  <a:srgbClr val="00B050"/>
                </a:solidFill>
              </a:rPr>
              <a:t>Link Expansion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D824E794-5708-414B-8206-49E08ED6B04D}"/>
              </a:ext>
            </a:extLst>
          </p:cNvPr>
          <p:cNvSpPr txBox="1"/>
          <p:nvPr/>
        </p:nvSpPr>
        <p:spPr>
          <a:xfrm>
            <a:off x="3262884" y="4951260"/>
            <a:ext cx="26182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B050"/>
                </a:solidFill>
              </a:rPr>
              <a:t>Expansion attempt unsuccessful. Responding MLD unable to add to 2.4 to the link set for TID 4</a:t>
            </a:r>
          </a:p>
          <a:p>
            <a:endParaRPr lang="en-US" sz="1200" dirty="0">
              <a:solidFill>
                <a:srgbClr val="00B050"/>
              </a:solidFill>
            </a:endParaRPr>
          </a:p>
          <a:p>
            <a:r>
              <a:rPr lang="en-US" sz="1200" b="1" dirty="0">
                <a:solidFill>
                  <a:srgbClr val="00B050"/>
                </a:solidFill>
              </a:rPr>
              <a:t>Original TID mapping is maintained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120A47F3-FB6C-42BB-A398-7B68A423F519}"/>
              </a:ext>
            </a:extLst>
          </p:cNvPr>
          <p:cNvSpPr txBox="1"/>
          <p:nvPr/>
        </p:nvSpPr>
        <p:spPr>
          <a:xfrm rot="20592933">
            <a:off x="6863169" y="3754142"/>
            <a:ext cx="14899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B050"/>
                </a:solidFill>
              </a:rPr>
              <a:t>Success</a:t>
            </a:r>
          </a:p>
          <a:p>
            <a:pPr algn="ctr"/>
            <a:r>
              <a:rPr lang="en-US" sz="1200" dirty="0">
                <a:solidFill>
                  <a:schemeClr val="accent6"/>
                </a:solidFill>
              </a:rPr>
              <a:t>Map TID-4 to 5 GHz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B866B2F7-A6D1-47C9-B726-257C25CE80B9}"/>
              </a:ext>
            </a:extLst>
          </p:cNvPr>
          <p:cNvSpPr txBox="1"/>
          <p:nvPr/>
        </p:nvSpPr>
        <p:spPr>
          <a:xfrm rot="735968">
            <a:off x="6822283" y="2964998"/>
            <a:ext cx="1528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6"/>
                </a:solidFill>
              </a:rPr>
              <a:t>Map TID-4 to 5 GHz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89732391-3482-4413-92DA-4DBB133B37DC}"/>
              </a:ext>
            </a:extLst>
          </p:cNvPr>
          <p:cNvCxnSpPr>
            <a:cxnSpLocks/>
          </p:cNvCxnSpPr>
          <p:nvPr/>
        </p:nvCxnSpPr>
        <p:spPr bwMode="auto">
          <a:xfrm>
            <a:off x="6650947" y="2637124"/>
            <a:ext cx="0" cy="18636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E4C01D5-DC76-454E-9BF6-B653638EF4B8}"/>
              </a:ext>
            </a:extLst>
          </p:cNvPr>
          <p:cNvCxnSpPr>
            <a:cxnSpLocks/>
          </p:cNvCxnSpPr>
          <p:nvPr/>
        </p:nvCxnSpPr>
        <p:spPr bwMode="auto">
          <a:xfrm>
            <a:off x="8517847" y="2637124"/>
            <a:ext cx="0" cy="18636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E0B38299-8409-4A74-8215-70E48EA7C18B}"/>
              </a:ext>
            </a:extLst>
          </p:cNvPr>
          <p:cNvCxnSpPr/>
          <p:nvPr/>
        </p:nvCxnSpPr>
        <p:spPr bwMode="auto">
          <a:xfrm>
            <a:off x="6650948" y="3032658"/>
            <a:ext cx="1866900" cy="4127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C403CC8E-9A86-4C81-B27A-0539CCF01C3E}"/>
              </a:ext>
            </a:extLst>
          </p:cNvPr>
          <p:cNvCxnSpPr/>
          <p:nvPr/>
        </p:nvCxnSpPr>
        <p:spPr bwMode="auto">
          <a:xfrm flipH="1">
            <a:off x="6650948" y="3499965"/>
            <a:ext cx="1866900" cy="558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E11A2976-83EA-40F7-801C-BAA971908DAF}"/>
              </a:ext>
            </a:extLst>
          </p:cNvPr>
          <p:cNvSpPr txBox="1"/>
          <p:nvPr/>
        </p:nvSpPr>
        <p:spPr>
          <a:xfrm rot="16200000">
            <a:off x="6224289" y="3235818"/>
            <a:ext cx="5939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MLD 1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AC4536F4-E66F-4973-864D-E7BC84D66D42}"/>
              </a:ext>
            </a:extLst>
          </p:cNvPr>
          <p:cNvSpPr txBox="1"/>
          <p:nvPr/>
        </p:nvSpPr>
        <p:spPr>
          <a:xfrm rot="5400000">
            <a:off x="8348266" y="3320972"/>
            <a:ext cx="5661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MLD 2</a:t>
            </a: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9871B1EE-D9A1-4AA7-AD41-99C1E53D1B2A}"/>
              </a:ext>
            </a:extLst>
          </p:cNvPr>
          <p:cNvCxnSpPr>
            <a:cxnSpLocks/>
          </p:cNvCxnSpPr>
          <p:nvPr/>
        </p:nvCxnSpPr>
        <p:spPr bwMode="auto">
          <a:xfrm>
            <a:off x="8868154" y="2631404"/>
            <a:ext cx="0" cy="18093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A2B4185B-91E8-4F92-9F31-EDA368E62C76}"/>
              </a:ext>
            </a:extLst>
          </p:cNvPr>
          <p:cNvSpPr txBox="1"/>
          <p:nvPr/>
        </p:nvSpPr>
        <p:spPr>
          <a:xfrm rot="16200000">
            <a:off x="8509719" y="4140396"/>
            <a:ext cx="46679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Time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22584B69-7F9F-49E9-A433-69486B13015B}"/>
              </a:ext>
            </a:extLst>
          </p:cNvPr>
          <p:cNvSpPr txBox="1"/>
          <p:nvPr/>
        </p:nvSpPr>
        <p:spPr>
          <a:xfrm>
            <a:off x="6550658" y="4453523"/>
            <a:ext cx="19788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CC9900"/>
                </a:solidFill>
              </a:rPr>
              <a:t>After: TID-4 maps to 5 GHz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014A12D1-486A-4A1D-B5B5-7B6BE011C383}"/>
              </a:ext>
            </a:extLst>
          </p:cNvPr>
          <p:cNvSpPr txBox="1"/>
          <p:nvPr/>
        </p:nvSpPr>
        <p:spPr>
          <a:xfrm>
            <a:off x="6455214" y="2291513"/>
            <a:ext cx="24148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CC9900"/>
                </a:solidFill>
              </a:rPr>
              <a:t>Before: TID-4 maps to 2.4 &amp; 5 GHz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13613FF5-DDE8-4EF7-B121-E030CCA8C6A8}"/>
              </a:ext>
            </a:extLst>
          </p:cNvPr>
          <p:cNvSpPr txBox="1"/>
          <p:nvPr/>
        </p:nvSpPr>
        <p:spPr>
          <a:xfrm>
            <a:off x="6574161" y="4951260"/>
            <a:ext cx="22959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B050"/>
                </a:solidFill>
              </a:rPr>
              <a:t>Link set for TID-4 reduced to 5 GHz as proposed by the initiating MLD</a:t>
            </a:r>
          </a:p>
          <a:p>
            <a:endParaRPr lang="en-US" sz="1200" dirty="0">
              <a:solidFill>
                <a:srgbClr val="00B050"/>
              </a:solidFill>
            </a:endParaRPr>
          </a:p>
          <a:p>
            <a:r>
              <a:rPr lang="en-US" sz="1200" b="1" dirty="0">
                <a:solidFill>
                  <a:srgbClr val="00B050"/>
                </a:solidFill>
              </a:rPr>
              <a:t>Link set contraction</a:t>
            </a:r>
          </a:p>
        </p:txBody>
      </p:sp>
    </p:spTree>
    <p:extLst>
      <p:ext uri="{BB962C8B-B14F-4D97-AF65-F5344CB8AC3E}">
        <p14:creationId xmlns:p14="http://schemas.microsoft.com/office/powerpoint/2010/main" val="3084591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1F2068F-CBFE-443E-B9BB-7BDEDA8085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780885-07C5-40BE-B9FE-216B97415D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DF31DF0-2276-45B2-95BE-D7A417091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TID Negotiation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135D8C0B-6587-4516-9626-1673FAD403DA}"/>
              </a:ext>
            </a:extLst>
          </p:cNvPr>
          <p:cNvSpPr txBox="1"/>
          <p:nvPr/>
        </p:nvSpPr>
        <p:spPr>
          <a:xfrm rot="20592933">
            <a:off x="4051495" y="3668653"/>
            <a:ext cx="6222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Failure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2DA2827E-4BE3-4E5D-9CBE-573ED10BED76}"/>
              </a:ext>
            </a:extLst>
          </p:cNvPr>
          <p:cNvSpPr txBox="1"/>
          <p:nvPr/>
        </p:nvSpPr>
        <p:spPr>
          <a:xfrm rot="735968">
            <a:off x="3583978" y="2787462"/>
            <a:ext cx="14899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6"/>
                </a:solidFill>
              </a:rPr>
              <a:t>Map TID-4 to 6 GHz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C3A5A0BD-1B9E-4E4E-BE32-7EEDF106AAD8}"/>
              </a:ext>
            </a:extLst>
          </p:cNvPr>
          <p:cNvCxnSpPr>
            <a:cxnSpLocks/>
          </p:cNvCxnSpPr>
          <p:nvPr/>
        </p:nvCxnSpPr>
        <p:spPr bwMode="auto">
          <a:xfrm>
            <a:off x="3393406" y="2358207"/>
            <a:ext cx="0" cy="18636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01E6C55B-FEB0-42A3-A36F-A8E5BE60642E}"/>
              </a:ext>
            </a:extLst>
          </p:cNvPr>
          <p:cNvCxnSpPr>
            <a:cxnSpLocks/>
          </p:cNvCxnSpPr>
          <p:nvPr/>
        </p:nvCxnSpPr>
        <p:spPr bwMode="auto">
          <a:xfrm>
            <a:off x="5260306" y="2358207"/>
            <a:ext cx="0" cy="18636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7EB348AE-B7C6-4ACC-BCA5-BE2A1C6AB19B}"/>
              </a:ext>
            </a:extLst>
          </p:cNvPr>
          <p:cNvCxnSpPr/>
          <p:nvPr/>
        </p:nvCxnSpPr>
        <p:spPr bwMode="auto">
          <a:xfrm>
            <a:off x="3393407" y="2855122"/>
            <a:ext cx="1866900" cy="4127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D29991A6-FFE5-4FF3-B4E4-0A905A9A25BB}"/>
              </a:ext>
            </a:extLst>
          </p:cNvPr>
          <p:cNvCxnSpPr/>
          <p:nvPr/>
        </p:nvCxnSpPr>
        <p:spPr bwMode="auto">
          <a:xfrm flipH="1">
            <a:off x="3393407" y="3322429"/>
            <a:ext cx="1866900" cy="558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378BE4EC-716B-4894-9102-F24DC0E187E0}"/>
              </a:ext>
            </a:extLst>
          </p:cNvPr>
          <p:cNvSpPr txBox="1"/>
          <p:nvPr/>
        </p:nvSpPr>
        <p:spPr>
          <a:xfrm rot="16200000">
            <a:off x="2930916" y="3056125"/>
            <a:ext cx="6655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MLD 1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575C19D-3C4A-481B-9EB0-20A373AC2CF2}"/>
              </a:ext>
            </a:extLst>
          </p:cNvPr>
          <p:cNvSpPr txBox="1"/>
          <p:nvPr/>
        </p:nvSpPr>
        <p:spPr>
          <a:xfrm rot="5400000">
            <a:off x="5038826" y="3272585"/>
            <a:ext cx="6699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MLD 2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0EE6B6C9-C4E3-4E87-93E4-5AFF49842F9A}"/>
              </a:ext>
            </a:extLst>
          </p:cNvPr>
          <p:cNvCxnSpPr>
            <a:cxnSpLocks/>
          </p:cNvCxnSpPr>
          <p:nvPr/>
        </p:nvCxnSpPr>
        <p:spPr bwMode="auto">
          <a:xfrm>
            <a:off x="5610613" y="2352487"/>
            <a:ext cx="0" cy="18093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655AA372-C8BB-4FB3-A183-DD7CA8A7B460}"/>
              </a:ext>
            </a:extLst>
          </p:cNvPr>
          <p:cNvSpPr txBox="1"/>
          <p:nvPr/>
        </p:nvSpPr>
        <p:spPr>
          <a:xfrm rot="16200000">
            <a:off x="5252178" y="3861479"/>
            <a:ext cx="46679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Time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1ED4BE17-485E-4E2A-B433-0152A97FDD77}"/>
              </a:ext>
            </a:extLst>
          </p:cNvPr>
          <p:cNvSpPr txBox="1"/>
          <p:nvPr/>
        </p:nvSpPr>
        <p:spPr>
          <a:xfrm>
            <a:off x="3403253" y="4183406"/>
            <a:ext cx="1932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CC9900"/>
                </a:solidFill>
              </a:rPr>
              <a:t>After: TID-4 maps to 5 GHz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84C83119-84CE-4745-979E-1EAA57266535}"/>
              </a:ext>
            </a:extLst>
          </p:cNvPr>
          <p:cNvSpPr txBox="1"/>
          <p:nvPr/>
        </p:nvSpPr>
        <p:spPr>
          <a:xfrm>
            <a:off x="3317413" y="2112559"/>
            <a:ext cx="20349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CC9900"/>
                </a:solidFill>
              </a:rPr>
              <a:t>Before: TID-4 maps to 5 GHz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A2EDC6BB-2D62-4A91-A9B3-4BB922266569}"/>
              </a:ext>
            </a:extLst>
          </p:cNvPr>
          <p:cNvSpPr txBox="1"/>
          <p:nvPr/>
        </p:nvSpPr>
        <p:spPr>
          <a:xfrm>
            <a:off x="3026502" y="4823610"/>
            <a:ext cx="2685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B050"/>
                </a:solidFill>
              </a:rPr>
              <a:t>Switching attempt unsuccessful. Responding MLD unable to switch to 6 GHz</a:t>
            </a:r>
          </a:p>
          <a:p>
            <a:endParaRPr lang="en-US" sz="1200" dirty="0">
              <a:solidFill>
                <a:srgbClr val="00B050"/>
              </a:solidFill>
            </a:endParaRPr>
          </a:p>
          <a:p>
            <a:r>
              <a:rPr lang="en-US" sz="1200" b="1" dirty="0">
                <a:solidFill>
                  <a:srgbClr val="00B050"/>
                </a:solidFill>
              </a:rPr>
              <a:t>Original TID mapping is maintained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B32B821A-5D4B-4E55-987D-78169602CEC1}"/>
              </a:ext>
            </a:extLst>
          </p:cNvPr>
          <p:cNvSpPr txBox="1"/>
          <p:nvPr/>
        </p:nvSpPr>
        <p:spPr>
          <a:xfrm rot="20592933">
            <a:off x="560586" y="3535983"/>
            <a:ext cx="14899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B050"/>
                </a:solidFill>
              </a:rPr>
              <a:t>Success</a:t>
            </a:r>
          </a:p>
          <a:p>
            <a:pPr algn="ctr"/>
            <a:r>
              <a:rPr lang="en-US" sz="1200" dirty="0">
                <a:solidFill>
                  <a:schemeClr val="accent6"/>
                </a:solidFill>
              </a:rPr>
              <a:t>Map TID-4 to 6 GHz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FA4CF0E4-BD1F-48C1-9497-E294A63E1947}"/>
              </a:ext>
            </a:extLst>
          </p:cNvPr>
          <p:cNvSpPr txBox="1"/>
          <p:nvPr/>
        </p:nvSpPr>
        <p:spPr>
          <a:xfrm rot="735968">
            <a:off x="526906" y="2747125"/>
            <a:ext cx="148996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6"/>
                </a:solidFill>
              </a:rPr>
              <a:t>Map TID-4 to 6 GHz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15AE6BA8-1652-4FA8-AA01-19EAB8762C93}"/>
              </a:ext>
            </a:extLst>
          </p:cNvPr>
          <p:cNvCxnSpPr>
            <a:cxnSpLocks/>
          </p:cNvCxnSpPr>
          <p:nvPr/>
        </p:nvCxnSpPr>
        <p:spPr bwMode="auto">
          <a:xfrm>
            <a:off x="336334" y="2317870"/>
            <a:ext cx="0" cy="18636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DA6A9836-0072-4F1D-A6E0-0AD7C3DDDC3E}"/>
              </a:ext>
            </a:extLst>
          </p:cNvPr>
          <p:cNvCxnSpPr>
            <a:cxnSpLocks/>
          </p:cNvCxnSpPr>
          <p:nvPr/>
        </p:nvCxnSpPr>
        <p:spPr bwMode="auto">
          <a:xfrm>
            <a:off x="2203234" y="2317870"/>
            <a:ext cx="0" cy="18636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58B7B061-7739-416E-9488-91642CBBA880}"/>
              </a:ext>
            </a:extLst>
          </p:cNvPr>
          <p:cNvCxnSpPr/>
          <p:nvPr/>
        </p:nvCxnSpPr>
        <p:spPr bwMode="auto">
          <a:xfrm>
            <a:off x="336335" y="2814785"/>
            <a:ext cx="1866900" cy="4127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624875D9-2792-462B-87E9-6E2250270460}"/>
              </a:ext>
            </a:extLst>
          </p:cNvPr>
          <p:cNvCxnSpPr/>
          <p:nvPr/>
        </p:nvCxnSpPr>
        <p:spPr bwMode="auto">
          <a:xfrm flipH="1">
            <a:off x="336335" y="3282092"/>
            <a:ext cx="1866900" cy="558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36F15C2C-CC86-46BE-99E1-D298659F299B}"/>
              </a:ext>
            </a:extLst>
          </p:cNvPr>
          <p:cNvSpPr txBox="1"/>
          <p:nvPr/>
        </p:nvSpPr>
        <p:spPr>
          <a:xfrm rot="16200000">
            <a:off x="-138410" y="2854278"/>
            <a:ext cx="690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MLD 1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7FB68352-D739-482B-A223-3E7D5913F27F}"/>
              </a:ext>
            </a:extLst>
          </p:cNvPr>
          <p:cNvSpPr txBox="1"/>
          <p:nvPr/>
        </p:nvSpPr>
        <p:spPr>
          <a:xfrm rot="5400000">
            <a:off x="1931254" y="3181748"/>
            <a:ext cx="7709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MLD 2</a:t>
            </a: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4AD6658A-0B00-4C56-9D00-1C535AAAF0F4}"/>
              </a:ext>
            </a:extLst>
          </p:cNvPr>
          <p:cNvCxnSpPr>
            <a:cxnSpLocks/>
          </p:cNvCxnSpPr>
          <p:nvPr/>
        </p:nvCxnSpPr>
        <p:spPr bwMode="auto">
          <a:xfrm>
            <a:off x="2553541" y="2312150"/>
            <a:ext cx="0" cy="18093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E23114C9-8DEB-485E-95D8-61C3FF970B13}"/>
              </a:ext>
            </a:extLst>
          </p:cNvPr>
          <p:cNvSpPr txBox="1"/>
          <p:nvPr/>
        </p:nvSpPr>
        <p:spPr>
          <a:xfrm rot="16200000">
            <a:off x="2195106" y="3821142"/>
            <a:ext cx="46679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Time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11063A8C-2F8A-4B67-805C-F05DD15DABBB}"/>
              </a:ext>
            </a:extLst>
          </p:cNvPr>
          <p:cNvSpPr txBox="1"/>
          <p:nvPr/>
        </p:nvSpPr>
        <p:spPr>
          <a:xfrm>
            <a:off x="284998" y="4133305"/>
            <a:ext cx="19950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CC9900"/>
                </a:solidFill>
              </a:rPr>
              <a:t>After: TID-4 maps to 6 GHZ</a:t>
            </a: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id="{DBC7BB3A-55CC-431E-A058-1D8B15AACC05}"/>
              </a:ext>
            </a:extLst>
          </p:cNvPr>
          <p:cNvSpPr txBox="1"/>
          <p:nvPr/>
        </p:nvSpPr>
        <p:spPr>
          <a:xfrm>
            <a:off x="262784" y="2114168"/>
            <a:ext cx="20349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CC9900"/>
                </a:solidFill>
              </a:rPr>
              <a:t>Before: TID-4 maps to 5 GHz</a:t>
            </a:r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1E6F91E4-4884-4994-87C0-F9CB0E3B671E}"/>
              </a:ext>
            </a:extLst>
          </p:cNvPr>
          <p:cNvSpPr txBox="1"/>
          <p:nvPr/>
        </p:nvSpPr>
        <p:spPr>
          <a:xfrm>
            <a:off x="213919" y="4829319"/>
            <a:ext cx="23396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B050"/>
                </a:solidFill>
              </a:rPr>
              <a:t>Responding MLD agrees with the proposed switching. TID mapping for TID 4 switched to 6 GHz. </a:t>
            </a:r>
          </a:p>
          <a:p>
            <a:endParaRPr lang="en-US" sz="1200" dirty="0">
              <a:solidFill>
                <a:srgbClr val="00B050"/>
              </a:solidFill>
            </a:endParaRPr>
          </a:p>
          <a:p>
            <a:r>
              <a:rPr lang="en-US" sz="1200" b="1" dirty="0">
                <a:solidFill>
                  <a:srgbClr val="00B050"/>
                </a:solidFill>
              </a:rPr>
              <a:t>Link switched to 6 GHz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A4EEF53A-FE3F-477F-889E-8F59997F9EDE}"/>
              </a:ext>
            </a:extLst>
          </p:cNvPr>
          <p:cNvSpPr txBox="1"/>
          <p:nvPr/>
        </p:nvSpPr>
        <p:spPr>
          <a:xfrm rot="20592933">
            <a:off x="6702715" y="3580413"/>
            <a:ext cx="14899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solidFill>
                  <a:srgbClr val="00B050"/>
                </a:solidFill>
              </a:rPr>
              <a:t>Success</a:t>
            </a:r>
          </a:p>
          <a:p>
            <a:pPr algn="ctr"/>
            <a:r>
              <a:rPr lang="en-US" sz="1200" dirty="0">
                <a:solidFill>
                  <a:schemeClr val="accent6"/>
                </a:solidFill>
              </a:rPr>
              <a:t>Map TID-4 to 6 GHz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DB6495F2-A166-4C7D-AC60-69ABC1E6672F}"/>
              </a:ext>
            </a:extLst>
          </p:cNvPr>
          <p:cNvSpPr txBox="1"/>
          <p:nvPr/>
        </p:nvSpPr>
        <p:spPr>
          <a:xfrm rot="735968">
            <a:off x="6474271" y="2791555"/>
            <a:ext cx="187948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accent6"/>
                </a:solidFill>
              </a:rPr>
              <a:t>Map TID-4 to 2.4 &amp; 6 GHz</a:t>
            </a: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87080B0A-46E3-4AA3-B546-CCC12A24FD00}"/>
              </a:ext>
            </a:extLst>
          </p:cNvPr>
          <p:cNvCxnSpPr>
            <a:cxnSpLocks/>
          </p:cNvCxnSpPr>
          <p:nvPr/>
        </p:nvCxnSpPr>
        <p:spPr bwMode="auto">
          <a:xfrm>
            <a:off x="6478463" y="2362300"/>
            <a:ext cx="0" cy="18636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3" name="Straight Connector 102">
            <a:extLst>
              <a:ext uri="{FF2B5EF4-FFF2-40B4-BE49-F238E27FC236}">
                <a16:creationId xmlns:a16="http://schemas.microsoft.com/office/drawing/2014/main" id="{3F66DA9D-AD5F-4D00-9DD1-A9C1CB38B28C}"/>
              </a:ext>
            </a:extLst>
          </p:cNvPr>
          <p:cNvCxnSpPr>
            <a:cxnSpLocks/>
          </p:cNvCxnSpPr>
          <p:nvPr/>
        </p:nvCxnSpPr>
        <p:spPr bwMode="auto">
          <a:xfrm>
            <a:off x="8345363" y="2362300"/>
            <a:ext cx="0" cy="186362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99888824-EE21-4A39-B560-26AA17BB7B57}"/>
              </a:ext>
            </a:extLst>
          </p:cNvPr>
          <p:cNvCxnSpPr/>
          <p:nvPr/>
        </p:nvCxnSpPr>
        <p:spPr bwMode="auto">
          <a:xfrm>
            <a:off x="6478464" y="2859215"/>
            <a:ext cx="1866900" cy="41275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897B0168-5F92-4D7C-AC53-0796EE36499B}"/>
              </a:ext>
            </a:extLst>
          </p:cNvPr>
          <p:cNvCxnSpPr/>
          <p:nvPr/>
        </p:nvCxnSpPr>
        <p:spPr bwMode="auto">
          <a:xfrm flipH="1">
            <a:off x="6478464" y="3326522"/>
            <a:ext cx="1866900" cy="558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6" name="TextBox 105">
            <a:extLst>
              <a:ext uri="{FF2B5EF4-FFF2-40B4-BE49-F238E27FC236}">
                <a16:creationId xmlns:a16="http://schemas.microsoft.com/office/drawing/2014/main" id="{C8679341-FE2F-4511-8871-A5E8E71BBB41}"/>
              </a:ext>
            </a:extLst>
          </p:cNvPr>
          <p:cNvSpPr txBox="1"/>
          <p:nvPr/>
        </p:nvSpPr>
        <p:spPr>
          <a:xfrm rot="16200000">
            <a:off x="6015973" y="3060218"/>
            <a:ext cx="66556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MLD 1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D54D82A4-891B-41E3-8AF4-CDD49217F62C}"/>
              </a:ext>
            </a:extLst>
          </p:cNvPr>
          <p:cNvSpPr txBox="1"/>
          <p:nvPr/>
        </p:nvSpPr>
        <p:spPr>
          <a:xfrm rot="5400000">
            <a:off x="8123883" y="3276678"/>
            <a:ext cx="66997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MLD 2</a:t>
            </a:r>
          </a:p>
        </p:txBody>
      </p: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EE16C754-0565-49B9-8E67-B1864ABA2BB1}"/>
              </a:ext>
            </a:extLst>
          </p:cNvPr>
          <p:cNvCxnSpPr>
            <a:cxnSpLocks/>
          </p:cNvCxnSpPr>
          <p:nvPr/>
        </p:nvCxnSpPr>
        <p:spPr bwMode="auto">
          <a:xfrm>
            <a:off x="8695670" y="2356580"/>
            <a:ext cx="0" cy="180934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9" name="TextBox 108">
            <a:extLst>
              <a:ext uri="{FF2B5EF4-FFF2-40B4-BE49-F238E27FC236}">
                <a16:creationId xmlns:a16="http://schemas.microsoft.com/office/drawing/2014/main" id="{4B94C3FF-C34D-4D08-9D46-9033B656AA46}"/>
              </a:ext>
            </a:extLst>
          </p:cNvPr>
          <p:cNvSpPr txBox="1"/>
          <p:nvPr/>
        </p:nvSpPr>
        <p:spPr>
          <a:xfrm rot="16200000">
            <a:off x="8571935" y="3758364"/>
            <a:ext cx="46679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/>
              <a:t>Time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8B6A5560-9C47-4BA4-ACCF-CF96A1D6A188}"/>
              </a:ext>
            </a:extLst>
          </p:cNvPr>
          <p:cNvSpPr txBox="1"/>
          <p:nvPr/>
        </p:nvSpPr>
        <p:spPr>
          <a:xfrm>
            <a:off x="6488310" y="4187499"/>
            <a:ext cx="1932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CC9900"/>
                </a:solidFill>
              </a:rPr>
              <a:t>After: TID-4 maps to 6 GHz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541F541B-B49A-4CBF-A6DC-6241130E210A}"/>
              </a:ext>
            </a:extLst>
          </p:cNvPr>
          <p:cNvSpPr txBox="1"/>
          <p:nvPr/>
        </p:nvSpPr>
        <p:spPr>
          <a:xfrm>
            <a:off x="6402470" y="2116652"/>
            <a:ext cx="20349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CC9900"/>
                </a:solidFill>
              </a:rPr>
              <a:t>Before: TID-4 maps to 5 GHz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06FF9E-4160-4A38-A72E-229A73C5676D}"/>
              </a:ext>
            </a:extLst>
          </p:cNvPr>
          <p:cNvSpPr txBox="1"/>
          <p:nvPr/>
        </p:nvSpPr>
        <p:spPr>
          <a:xfrm>
            <a:off x="6106561" y="4836444"/>
            <a:ext cx="27526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00B050"/>
                </a:solidFill>
              </a:rPr>
              <a:t>TID switches to subset of proposed link(s). Responding MLD unable to switch to 2.4 </a:t>
            </a:r>
          </a:p>
          <a:p>
            <a:endParaRPr lang="en-US" sz="1200" dirty="0">
              <a:solidFill>
                <a:srgbClr val="00B050"/>
              </a:solidFill>
            </a:endParaRPr>
          </a:p>
          <a:p>
            <a:r>
              <a:rPr lang="en-US" sz="1200" b="1" dirty="0">
                <a:solidFill>
                  <a:srgbClr val="00B050"/>
                </a:solidFill>
              </a:rPr>
              <a:t>Link set switched to subset of proposed</a:t>
            </a:r>
          </a:p>
        </p:txBody>
      </p:sp>
    </p:spTree>
    <p:extLst>
      <p:ext uri="{BB962C8B-B14F-4D97-AF65-F5344CB8AC3E}">
        <p14:creationId xmlns:p14="http://schemas.microsoft.com/office/powerpoint/2010/main" val="3402411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C88B5A1-4F59-48C0-9779-B0CDD802C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093" y="4602228"/>
            <a:ext cx="8123801" cy="178345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table shows the conflicting requirements that need to be satisfied:</a:t>
            </a:r>
          </a:p>
          <a:p>
            <a:pPr lvl="1"/>
            <a:r>
              <a:rPr lang="en-US" dirty="0"/>
              <a:t>low-</a:t>
            </a:r>
            <a:r>
              <a:rPr lang="en-US" dirty="0" err="1"/>
              <a:t>lat</a:t>
            </a:r>
            <a:r>
              <a:rPr lang="en-US" dirty="0"/>
              <a:t> and power-save are opposing requirements </a:t>
            </a:r>
          </a:p>
          <a:p>
            <a:pPr lvl="1"/>
            <a:r>
              <a:rPr lang="en-US" dirty="0"/>
              <a:t>Similarly AP/client have opposing view of system performance</a:t>
            </a:r>
          </a:p>
          <a:p>
            <a:pPr lvl="2"/>
            <a:r>
              <a:rPr lang="en-US" dirty="0"/>
              <a:t>avoid overlap of latency tolerant flow from one client and a latency sensitive flow from another client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AE2FA9-FC9C-4F24-A902-1FFB70FE9C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B99333-C77B-47F8-8557-1C1BD6757E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9FD9BE7-02B4-4627-8280-BFF9FEC20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Conflicting constraints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4AA47AFE-5AA0-4EEF-A2BD-9BF7DF54F1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205111"/>
              </p:ext>
            </p:extLst>
          </p:nvPr>
        </p:nvGraphicFramePr>
        <p:xfrm>
          <a:off x="366515" y="2069021"/>
          <a:ext cx="8410970" cy="2443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3914">
                  <a:extLst>
                    <a:ext uri="{9D8B030D-6E8A-4147-A177-3AD203B41FA5}">
                      <a16:colId xmlns:a16="http://schemas.microsoft.com/office/drawing/2014/main" val="3130726787"/>
                    </a:ext>
                  </a:extLst>
                </a:gridCol>
                <a:gridCol w="3241964">
                  <a:extLst>
                    <a:ext uri="{9D8B030D-6E8A-4147-A177-3AD203B41FA5}">
                      <a16:colId xmlns:a16="http://schemas.microsoft.com/office/drawing/2014/main" val="1776565426"/>
                    </a:ext>
                  </a:extLst>
                </a:gridCol>
                <a:gridCol w="3325092">
                  <a:extLst>
                    <a:ext uri="{9D8B030D-6E8A-4147-A177-3AD203B41FA5}">
                      <a16:colId xmlns:a16="http://schemas.microsoft.com/office/drawing/2014/main" val="47730816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Factors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Non-AP MLD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AP MLD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8207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Power-save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 </a:t>
                      </a:r>
                    </a:p>
                    <a:p>
                      <a:r>
                        <a:rPr lang="en-US" sz="1400" dirty="0"/>
                        <a:t>prefer to have min RF’s 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3949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Low latency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 </a:t>
                      </a:r>
                    </a:p>
                    <a:p>
                      <a:r>
                        <a:rPr lang="en-US" sz="1400" dirty="0"/>
                        <a:t>more links increase access opportunities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Yes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more links increase access opportunities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2638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System performance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No</a:t>
                      </a:r>
                    </a:p>
                    <a:p>
                      <a:r>
                        <a:rPr lang="en-US" sz="1400" dirty="0"/>
                        <a:t>has local view and selfish motives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Yes</a:t>
                      </a:r>
                    </a:p>
                    <a:p>
                      <a:r>
                        <a:rPr lang="en-US" sz="1400" dirty="0"/>
                        <a:t>has global view and goal to serve all STAs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836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/>
                        <a:t>Others (</a:t>
                      </a:r>
                      <a:r>
                        <a:rPr lang="en-US" sz="1400" b="1" dirty="0" err="1"/>
                        <a:t>coex</a:t>
                      </a:r>
                      <a:r>
                        <a:rPr lang="en-US" sz="1400" b="1" dirty="0"/>
                        <a:t> </a:t>
                      </a:r>
                      <a:r>
                        <a:rPr lang="en-US" sz="1400" b="1" dirty="0" err="1"/>
                        <a:t>etc</a:t>
                      </a:r>
                      <a:r>
                        <a:rPr lang="en-US" sz="1400" b="1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Co-ex: Yes</a:t>
                      </a:r>
                    </a:p>
                    <a:p>
                      <a:r>
                        <a:rPr lang="en-US" sz="1400" dirty="0"/>
                        <a:t>Traffic separation: not so much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Co-ex: Yes for soft AP</a:t>
                      </a:r>
                    </a:p>
                    <a:p>
                      <a:r>
                        <a:rPr lang="en-US" sz="1400" dirty="0"/>
                        <a:t>Traffic separation: 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7579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7630476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dc7392c1018e1600e992244d73bc967a">
  <xsd:schema xmlns:xsd="http://www.w3.org/2001/XMLSchema" xmlns:xs="http://www.w3.org/2001/XMLSchema" xmlns:p="http://schemas.microsoft.com/office/2006/metadata/properties" xmlns:ns3="4b1de6fe-44aa-4e13-b7e7-ab260d1ea5f8" xmlns:ns4="bcc01d59-85de-4ef9-881e-76d8b6a6f841" targetNamespace="http://schemas.microsoft.com/office/2006/metadata/properties" ma:root="true" ma:fieldsID="c2b250afaeafc9cf2e83a4d8f3f88116" ns3:_="" ns4:_="">
    <xsd:import namespace="4b1de6fe-44aa-4e13-b7e7-ab260d1ea5f8"/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C273C1-465A-4EFE-AE4F-ECDDB7135E41}">
  <ds:schemaRefs>
    <ds:schemaRef ds:uri="http://purl.org/dc/terms/"/>
    <ds:schemaRef ds:uri="http://schemas.openxmlformats.org/package/2006/metadata/core-properties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bcc01d59-85de-4ef9-881e-76d8b6a6f84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02DE31A-AA22-4F68-9FB5-8E8011F5C67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b1de6fe-44aa-4e13-b7e7-ab260d1ea5f8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259179</TotalTime>
  <Words>1901</Words>
  <Application>Microsoft Office PowerPoint</Application>
  <PresentationFormat>On-screen Show (4:3)</PresentationFormat>
  <Paragraphs>275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Calibri</vt:lpstr>
      <vt:lpstr>Times New Roman</vt:lpstr>
      <vt:lpstr>ACcord Submission Template</vt:lpstr>
      <vt:lpstr>MLO: Protocol for TID-to-link negotiation</vt:lpstr>
      <vt:lpstr>Background</vt:lpstr>
      <vt:lpstr>Problem Statement</vt:lpstr>
      <vt:lpstr>Result of TID to link negotiation</vt:lpstr>
      <vt:lpstr>TID mapping negotiation</vt:lpstr>
      <vt:lpstr>Rational for converging on a subset</vt:lpstr>
      <vt:lpstr>TID Negotiation</vt:lpstr>
      <vt:lpstr>TID Negotiation</vt:lpstr>
      <vt:lpstr>Conflicting constraints</vt:lpstr>
      <vt:lpstr>Satisfying conflicting requirements</vt:lpstr>
      <vt:lpstr>Summary</vt:lpstr>
      <vt:lpstr>SP #1</vt:lpstr>
      <vt:lpstr>SP #2</vt:lpstr>
      <vt:lpstr>SP #3</vt:lpstr>
      <vt:lpstr>SP #4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5439</cp:revision>
  <dcterms:created xsi:type="dcterms:W3CDTF">2012-05-29T15:24:34Z</dcterms:created>
  <dcterms:modified xsi:type="dcterms:W3CDTF">2020-08-26T03:48:10Z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800b818c-1c7c-4190-9e15-60d5bd65c62c</vt:lpwstr>
  </property>
  <property fmtid="{D5CDD505-2E9C-101B-9397-08002B2CF9AE}" pid="4" name="ContentTypeId">
    <vt:lpwstr>0x0101004257954231A76C44B0D04C9AEE4292A8</vt:lpwstr>
  </property>
</Properties>
</file>