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79" r:id="rId3"/>
    <p:sldId id="411" r:id="rId4"/>
    <p:sldId id="380" r:id="rId5"/>
    <p:sldId id="410" r:id="rId6"/>
    <p:sldId id="413" r:id="rId7"/>
    <p:sldId id="416" r:id="rId8"/>
    <p:sldId id="420" r:id="rId9"/>
    <p:sldId id="401" r:id="rId10"/>
    <p:sldId id="402" r:id="rId11"/>
    <p:sldId id="362" r:id="rId12"/>
    <p:sldId id="421" r:id="rId13"/>
    <p:sldId id="364" r:id="rId14"/>
    <p:sldId id="363" r:id="rId15"/>
    <p:sldId id="414" r:id="rId16"/>
    <p:sldId id="415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0277" autoAdjust="0"/>
  </p:normalViewPr>
  <p:slideViewPr>
    <p:cSldViewPr>
      <p:cViewPr varScale="1">
        <p:scale>
          <a:sx n="97" d="100"/>
          <a:sy n="97" d="100"/>
        </p:scale>
        <p:origin x="-22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aseline="0" dirty="0" smtClean="0"/>
              <a:t>Needs scenario for each option</a:t>
            </a: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Inter-AP signaling for C-SR info is the</a:t>
            </a:r>
            <a:r>
              <a:rPr lang="en-US" altLang="ko-KR" baseline="0" dirty="0" smtClean="0"/>
              <a:t> issue in </a:t>
            </a:r>
            <a:r>
              <a:rPr lang="en-US" altLang="ko-KR" dirty="0" smtClean="0"/>
              <a:t>Preparation phase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802.11-20/1040r1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Coordinated Spatial Reuse: Extension to Uplink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441474"/>
              </p:ext>
            </p:extLst>
          </p:nvPr>
        </p:nvGraphicFramePr>
        <p:xfrm>
          <a:off x="522288" y="2754313"/>
          <a:ext cx="7588250" cy="362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3" name="Document" r:id="rId4" imgW="9340732" imgH="4485543" progId="Word.Document.8">
                  <p:embed/>
                </p:oleObj>
              </mc:Choice>
              <mc:Fallback>
                <p:oleObj name="Document" r:id="rId4" imgW="9340732" imgH="44855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4313"/>
                        <a:ext cx="7588250" cy="3624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직사각형 41"/>
          <p:cNvSpPr/>
          <p:nvPr/>
        </p:nvSpPr>
        <p:spPr bwMode="auto">
          <a:xfrm>
            <a:off x="5139081" y="4660288"/>
            <a:ext cx="1638227" cy="1216431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3906817" y="3063766"/>
            <a:ext cx="2854726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</a:t>
            </a:r>
            <a:r>
              <a:rPr lang="en-US" altLang="ko-KR" dirty="0" smtClean="0"/>
              <a:t>3: Announcement/Trigger </a:t>
            </a:r>
            <a:br>
              <a:rPr lang="en-US" altLang="ko-KR" dirty="0" smtClean="0"/>
            </a:br>
            <a:r>
              <a:rPr lang="en-US" altLang="ko-KR" dirty="0" smtClean="0"/>
              <a:t>Frame Integration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sharing AP schedules UL transmission in shared TXOP, then C-SR announcement frame can integrate with Trigger frame of the sharing AP</a:t>
            </a:r>
          </a:p>
          <a:p>
            <a:r>
              <a:rPr lang="en-US" altLang="ko-KR" dirty="0" smtClean="0"/>
              <a:t>This will reduce signaling overhead of trigger frame transmission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>
            <a:off x="1219200" y="3352800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직선 화살표 연결선 7"/>
          <p:cNvCxnSpPr/>
          <p:nvPr/>
        </p:nvCxnSpPr>
        <p:spPr bwMode="auto">
          <a:xfrm>
            <a:off x="1219200" y="494003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3909163" y="2819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200" y="32004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AP1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4801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AP2</a:t>
            </a:r>
            <a:endParaRPr lang="ko-KR" altLang="en-US" dirty="0"/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1216572" y="3811866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81000" y="3673366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STA1-1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 bwMode="auto">
          <a:xfrm>
            <a:off x="1219200" y="54241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81000" y="52856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STA2-1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1216572" y="6019799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913832" y="6029631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3906817" y="3063766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5142273" y="4660288"/>
            <a:ext cx="830317" cy="2797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</a:t>
            </a:r>
          </a:p>
        </p:txBody>
      </p:sp>
      <p:sp>
        <p:nvSpPr>
          <p:cNvPr id="20" name="직사각형 19"/>
          <p:cNvSpPr/>
          <p:nvPr/>
        </p:nvSpPr>
        <p:spPr bwMode="auto">
          <a:xfrm>
            <a:off x="6121090" y="3063767"/>
            <a:ext cx="646386" cy="2855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직선 연결선 20"/>
          <p:cNvCxnSpPr/>
          <p:nvPr/>
        </p:nvCxnSpPr>
        <p:spPr bwMode="auto">
          <a:xfrm>
            <a:off x="6777308" y="2819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직선 화살표 연결선 21"/>
          <p:cNvCxnSpPr/>
          <p:nvPr/>
        </p:nvCxnSpPr>
        <p:spPr bwMode="auto">
          <a:xfrm>
            <a:off x="3906817" y="6019799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>
            <a:off x="5139081" y="6035650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70672" y="603564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57800" y="6039464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1208965" y="433586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73393" y="419736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STA1-2</a:t>
            </a:r>
            <a:endParaRPr lang="ko-KR" altLang="en-US" dirty="0"/>
          </a:p>
        </p:txBody>
      </p:sp>
      <p:cxnSp>
        <p:nvCxnSpPr>
          <p:cNvPr id="30" name="직선 화살표 연결선 29"/>
          <p:cNvCxnSpPr/>
          <p:nvPr/>
        </p:nvCxnSpPr>
        <p:spPr bwMode="auto">
          <a:xfrm>
            <a:off x="1219200" y="58813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381000" y="57428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STA2-2</a:t>
            </a:r>
            <a:endParaRPr lang="ko-KR" altLang="en-US" dirty="0"/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3839143" y="3072079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3890402" y="3072939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 flipH="1">
            <a:off x="4220976" y="3354665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5142272" y="4088357"/>
            <a:ext cx="830317" cy="2475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40" name="직사각형 39"/>
          <p:cNvSpPr/>
          <p:nvPr/>
        </p:nvSpPr>
        <p:spPr bwMode="auto">
          <a:xfrm>
            <a:off x="6115157" y="5585820"/>
            <a:ext cx="646386" cy="2950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직선 화살표 연결선 42"/>
          <p:cNvCxnSpPr/>
          <p:nvPr/>
        </p:nvCxnSpPr>
        <p:spPr bwMode="auto">
          <a:xfrm flipH="1">
            <a:off x="4525567" y="3361691"/>
            <a:ext cx="2" cy="4501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315397" y="4474360"/>
            <a:ext cx="1127232" cy="276999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Announcement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77265" y="3450958"/>
            <a:ext cx="642548" cy="276999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Trigger</a:t>
            </a:r>
          </a:p>
        </p:txBody>
      </p:sp>
      <p:cxnSp>
        <p:nvCxnSpPr>
          <p:cNvPr id="47" name="직선 화살표 연결선 46"/>
          <p:cNvCxnSpPr/>
          <p:nvPr/>
        </p:nvCxnSpPr>
        <p:spPr bwMode="auto">
          <a:xfrm>
            <a:off x="4525567" y="3338899"/>
            <a:ext cx="7493" cy="9969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직선 연결선 49"/>
          <p:cNvCxnSpPr/>
          <p:nvPr/>
        </p:nvCxnSpPr>
        <p:spPr bwMode="auto">
          <a:xfrm>
            <a:off x="5139081" y="2808553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8" name="직사각형 47"/>
          <p:cNvSpPr/>
          <p:nvPr/>
        </p:nvSpPr>
        <p:spPr bwMode="auto">
          <a:xfrm>
            <a:off x="5139081" y="3560005"/>
            <a:ext cx="830317" cy="2475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143000" y="2798671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Capability/Path loss</a:t>
            </a:r>
            <a:endParaRPr lang="ko-KR" alt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020269" y="4989699"/>
            <a:ext cx="118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Measuring and</a:t>
            </a:r>
          </a:p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Path loss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54" name="직선 화살표 연결선 53"/>
          <p:cNvCxnSpPr/>
          <p:nvPr/>
        </p:nvCxnSpPr>
        <p:spPr bwMode="auto">
          <a:xfrm flipH="1">
            <a:off x="1828800" y="3334718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 flipH="1">
            <a:off x="2590800" y="3777810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>
            <a:off x="2895600" y="4365598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4" name="직선 화살표 연결선 63"/>
          <p:cNvCxnSpPr/>
          <p:nvPr/>
        </p:nvCxnSpPr>
        <p:spPr bwMode="auto">
          <a:xfrm flipV="1">
            <a:off x="2667000" y="3339885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직선 화살표 연결선 64"/>
          <p:cNvCxnSpPr/>
          <p:nvPr/>
        </p:nvCxnSpPr>
        <p:spPr bwMode="auto">
          <a:xfrm flipV="1">
            <a:off x="2992582" y="3344830"/>
            <a:ext cx="0" cy="9729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18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investigate </a:t>
            </a:r>
            <a:r>
              <a:rPr lang="en-US" altLang="ko-KR" dirty="0" smtClean="0"/>
              <a:t>all C-SR </a:t>
            </a:r>
            <a:r>
              <a:rPr lang="en-US" altLang="ko-KR" dirty="0" smtClean="0"/>
              <a:t>scenarios </a:t>
            </a:r>
            <a:r>
              <a:rPr lang="en-US" altLang="ko-KR" dirty="0" smtClean="0"/>
              <a:t>according to the shared TXOP utilization of sharing/shared AP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</a:t>
            </a:r>
            <a:r>
              <a:rPr lang="en-US" altLang="ko-KR" dirty="0" smtClean="0"/>
              <a:t>propose sharing AP indicates </a:t>
            </a:r>
            <a:r>
              <a:rPr lang="en-US" altLang="ko-KR" i="1" dirty="0" smtClean="0"/>
              <a:t>Tolerable Interference Limit</a:t>
            </a:r>
            <a:r>
              <a:rPr lang="en-US" altLang="ko-KR" dirty="0" smtClean="0"/>
              <a:t> to shared AP and shared AP needs to meet the requirement when shared AP schedules UL transmission in the shared TXOP</a:t>
            </a:r>
          </a:p>
          <a:p>
            <a:endParaRPr lang="en-US" altLang="ko-KR" dirty="0"/>
          </a:p>
          <a:p>
            <a:r>
              <a:rPr lang="en-US" altLang="ko-KR" dirty="0" smtClean="0"/>
              <a:t>We propose options of </a:t>
            </a:r>
            <a:r>
              <a:rPr lang="en-US" altLang="ko-KR" dirty="0" smtClean="0"/>
              <a:t>limiting TXOP </a:t>
            </a:r>
            <a:r>
              <a:rPr lang="en-US" altLang="ko-KR" dirty="0" smtClean="0"/>
              <a:t>utilization at shared BSS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</a:t>
            </a:r>
            <a:r>
              <a:rPr lang="en-US" altLang="ko-KR" dirty="0" smtClean="0"/>
              <a:t>investigate </a:t>
            </a:r>
            <a:r>
              <a:rPr lang="en-US" altLang="ko-KR" dirty="0" smtClean="0"/>
              <a:t>Announcement/Trigger </a:t>
            </a:r>
            <a:r>
              <a:rPr lang="en-US" altLang="ko-KR" dirty="0" smtClean="0"/>
              <a:t>frame integration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AP indicates Tolerable Interference Limit to shared AP in the announcement frame?</a:t>
            </a:r>
            <a:endParaRPr lang="en-US" altLang="ko-KR" dirty="0"/>
          </a:p>
          <a:p>
            <a:pPr lvl="1"/>
            <a:r>
              <a:rPr lang="en-US" altLang="ko-KR" dirty="0" smtClean="0"/>
              <a:t>The format of indicating Tolerable Interference Limit is TBD</a:t>
            </a:r>
          </a:p>
          <a:p>
            <a:pPr lvl="1"/>
            <a:r>
              <a:rPr lang="en-US" altLang="ko-KR" dirty="0" smtClean="0"/>
              <a:t>Tolerable Interference Limit is indicated when sharing AP allows UL transmission at shared </a:t>
            </a:r>
            <a:r>
              <a:rPr lang="en-US" altLang="ko-KR" dirty="0" smtClean="0"/>
              <a:t>AP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080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</a:t>
            </a:r>
            <a:r>
              <a:rPr lang="en-US" altLang="ko-KR" dirty="0" smtClean="0"/>
              <a:t>AP limits </a:t>
            </a:r>
            <a:r>
              <a:rPr lang="en-US" altLang="ko-KR" dirty="0" smtClean="0"/>
              <a:t>the shared AP’s uplink TXOP utilization during the shared TXOP for C-SR operation?</a:t>
            </a:r>
            <a:endParaRPr lang="en-US" altLang="ko-KR" dirty="0"/>
          </a:p>
          <a:p>
            <a:pPr lvl="1"/>
            <a:r>
              <a:rPr lang="en-US" altLang="ko-KR" dirty="0" smtClean="0"/>
              <a:t>The way of limiting TXOP utilization of shared AP is </a:t>
            </a:r>
            <a:r>
              <a:rPr lang="en-US" altLang="ko-KR" dirty="0" smtClean="0"/>
              <a:t>TBD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802.11-20/0410r4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2</a:t>
            </a:r>
            <a:r>
              <a:rPr lang="en-US" altLang="ko-KR" b="0" dirty="0" smtClean="0"/>
              <a:t>] 802.11-20/0576r0</a:t>
            </a:r>
          </a:p>
          <a:p>
            <a:pPr marL="0" indent="0">
              <a:buNone/>
            </a:pPr>
            <a:r>
              <a:rPr lang="en-US" altLang="ko-KR" b="0" dirty="0" smtClean="0"/>
              <a:t>[3] 802.11-20/0457r1</a:t>
            </a:r>
          </a:p>
          <a:p>
            <a:pPr marL="0" indent="0">
              <a:buNone/>
            </a:pPr>
            <a:r>
              <a:rPr lang="en-US" altLang="ko-KR" b="0" dirty="0" smtClean="0"/>
              <a:t>[4] 802.11-20/0107r1</a:t>
            </a:r>
          </a:p>
          <a:p>
            <a:pPr marL="0" indent="0">
              <a:buNone/>
            </a:pPr>
            <a:r>
              <a:rPr lang="en-US" altLang="ko-KR" b="0" dirty="0" smtClean="0"/>
              <a:t>[5] 802.11-20/0073r0</a:t>
            </a:r>
          </a:p>
          <a:p>
            <a:pPr marL="0" indent="0">
              <a:buNone/>
            </a:pPr>
            <a:r>
              <a:rPr lang="en-US" altLang="ko-KR" b="0" dirty="0" smtClean="0"/>
              <a:t>[6] 802.11-20/0590r4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426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C-SR Example of 2-BSS </a:t>
            </a:r>
            <a:r>
              <a:rPr lang="en-US" altLang="ko-KR" dirty="0" smtClean="0"/>
              <a:t>UL/UL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Announcement/trigger frame integrated into C-SR-A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57" name="직사각형 56"/>
          <p:cNvSpPr/>
          <p:nvPr/>
        </p:nvSpPr>
        <p:spPr bwMode="auto">
          <a:xfrm>
            <a:off x="5376875" y="4265336"/>
            <a:ext cx="2828859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4135416" y="2682766"/>
            <a:ext cx="4070320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1447800" y="2971800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직선 화살표 연결선 59"/>
          <p:cNvCxnSpPr/>
          <p:nvPr/>
        </p:nvCxnSpPr>
        <p:spPr bwMode="auto">
          <a:xfrm>
            <a:off x="1447800" y="455903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1" name="직선 연결선 60"/>
          <p:cNvCxnSpPr/>
          <p:nvPr/>
        </p:nvCxnSpPr>
        <p:spPr bwMode="auto">
          <a:xfrm>
            <a:off x="4127372" y="2438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685800" y="28194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AP1</a:t>
            </a:r>
            <a:endParaRPr lang="ko-KR" alt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85800" y="4420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AP2</a:t>
            </a:r>
            <a:endParaRPr lang="ko-KR" altLang="en-US" dirty="0"/>
          </a:p>
        </p:txBody>
      </p:sp>
      <p:cxnSp>
        <p:nvCxnSpPr>
          <p:cNvPr id="64" name="직선 화살표 연결선 63"/>
          <p:cNvCxnSpPr/>
          <p:nvPr/>
        </p:nvCxnSpPr>
        <p:spPr bwMode="auto">
          <a:xfrm>
            <a:off x="1445172" y="3430866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09600" y="3292366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STA1-1</a:t>
            </a:r>
            <a:endParaRPr lang="ko-KR" altLang="en-US" dirty="0"/>
          </a:p>
        </p:txBody>
      </p:sp>
      <p:cxnSp>
        <p:nvCxnSpPr>
          <p:cNvPr id="66" name="직선 화살표 연결선 65"/>
          <p:cNvCxnSpPr/>
          <p:nvPr/>
        </p:nvCxnSpPr>
        <p:spPr bwMode="auto">
          <a:xfrm>
            <a:off x="1447800" y="50431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609600" y="49046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STA2-1</a:t>
            </a:r>
            <a:endParaRPr lang="ko-KR" altLang="en-US" dirty="0"/>
          </a:p>
        </p:txBody>
      </p:sp>
      <p:cxnSp>
        <p:nvCxnSpPr>
          <p:cNvPr id="68" name="직선 화살표 연결선 67"/>
          <p:cNvCxnSpPr/>
          <p:nvPr/>
        </p:nvCxnSpPr>
        <p:spPr bwMode="auto">
          <a:xfrm flipV="1">
            <a:off x="1445172" y="5638799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142432" y="5648631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0" name="직선 연결선 69"/>
          <p:cNvCxnSpPr/>
          <p:nvPr/>
        </p:nvCxnSpPr>
        <p:spPr bwMode="auto">
          <a:xfrm>
            <a:off x="5367681" y="2438400"/>
            <a:ext cx="7265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4135417" y="2682766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7553718" y="268666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3" name="직선 연결선 72"/>
          <p:cNvCxnSpPr/>
          <p:nvPr/>
        </p:nvCxnSpPr>
        <p:spPr bwMode="auto">
          <a:xfrm>
            <a:off x="8200104" y="2438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직선 화살표 연결선 73"/>
          <p:cNvCxnSpPr/>
          <p:nvPr/>
        </p:nvCxnSpPr>
        <p:spPr bwMode="auto">
          <a:xfrm>
            <a:off x="4135417" y="5638799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75" name="직선 화살표 연결선 74"/>
          <p:cNvCxnSpPr/>
          <p:nvPr/>
        </p:nvCxnSpPr>
        <p:spPr bwMode="auto">
          <a:xfrm flipV="1">
            <a:off x="5367681" y="5638799"/>
            <a:ext cx="2838055" cy="15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3999272" y="565464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96000" y="5658464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8" name="직선 화살표 연결선 77"/>
          <p:cNvCxnSpPr/>
          <p:nvPr/>
        </p:nvCxnSpPr>
        <p:spPr bwMode="auto">
          <a:xfrm>
            <a:off x="1437565" y="395486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01993" y="381636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STA1-2</a:t>
            </a:r>
            <a:endParaRPr lang="ko-KR" altLang="en-US" dirty="0"/>
          </a:p>
        </p:txBody>
      </p:sp>
      <p:cxnSp>
        <p:nvCxnSpPr>
          <p:cNvPr id="80" name="직선 화살표 연결선 79"/>
          <p:cNvCxnSpPr/>
          <p:nvPr/>
        </p:nvCxnSpPr>
        <p:spPr bwMode="auto">
          <a:xfrm>
            <a:off x="1447800" y="55003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09600" y="53618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STA2-2</a:t>
            </a:r>
            <a:endParaRPr lang="ko-KR" altLang="en-US" dirty="0"/>
          </a:p>
        </p:txBody>
      </p:sp>
      <p:cxnSp>
        <p:nvCxnSpPr>
          <p:cNvPr id="82" name="직선 연결선 81"/>
          <p:cNvCxnSpPr/>
          <p:nvPr/>
        </p:nvCxnSpPr>
        <p:spPr bwMode="auto">
          <a:xfrm>
            <a:off x="4119002" y="2691939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직선 화살표 연결선 82"/>
          <p:cNvCxnSpPr>
            <a:stCxn id="71" idx="2"/>
          </p:cNvCxnSpPr>
          <p:nvPr/>
        </p:nvCxnSpPr>
        <p:spPr bwMode="auto">
          <a:xfrm flipH="1">
            <a:off x="4577392" y="2973665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5" name="직사각형 84"/>
          <p:cNvSpPr/>
          <p:nvPr/>
        </p:nvSpPr>
        <p:spPr bwMode="auto">
          <a:xfrm>
            <a:off x="5367680" y="4268132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Trigger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6" name="직선 화살표 연결선 85"/>
          <p:cNvCxnSpPr>
            <a:stCxn id="85" idx="2"/>
          </p:cNvCxnSpPr>
          <p:nvPr/>
        </p:nvCxnSpPr>
        <p:spPr bwMode="auto">
          <a:xfrm flipH="1">
            <a:off x="5809655" y="4559031"/>
            <a:ext cx="1" cy="9412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직선 화살표 연결선 86"/>
          <p:cNvCxnSpPr>
            <a:stCxn id="85" idx="2"/>
          </p:cNvCxnSpPr>
          <p:nvPr/>
        </p:nvCxnSpPr>
        <p:spPr bwMode="auto">
          <a:xfrm>
            <a:off x="5809656" y="4559031"/>
            <a:ext cx="1" cy="4840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8" name="직사각형 87"/>
          <p:cNvSpPr/>
          <p:nvPr/>
        </p:nvSpPr>
        <p:spPr bwMode="auto">
          <a:xfrm>
            <a:off x="6560868" y="4704566"/>
            <a:ext cx="830317" cy="3344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89" name="직사각형 88"/>
          <p:cNvSpPr/>
          <p:nvPr/>
        </p:nvSpPr>
        <p:spPr bwMode="auto">
          <a:xfrm>
            <a:off x="7559350" y="4276929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직사각형 89"/>
          <p:cNvSpPr/>
          <p:nvPr/>
        </p:nvSpPr>
        <p:spPr bwMode="auto">
          <a:xfrm>
            <a:off x="6553200" y="5165835"/>
            <a:ext cx="830317" cy="3344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91" name="직사각형 90"/>
          <p:cNvSpPr/>
          <p:nvPr/>
        </p:nvSpPr>
        <p:spPr bwMode="auto">
          <a:xfrm>
            <a:off x="6560867" y="3151122"/>
            <a:ext cx="826483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107" name="직사각형 106"/>
          <p:cNvSpPr/>
          <p:nvPr/>
        </p:nvSpPr>
        <p:spPr bwMode="auto">
          <a:xfrm>
            <a:off x="6560868" y="3669029"/>
            <a:ext cx="835224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94" name="직사각형 93"/>
          <p:cNvSpPr/>
          <p:nvPr/>
        </p:nvSpPr>
        <p:spPr bwMode="auto">
          <a:xfrm>
            <a:off x="5373328" y="2691939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Trigger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5" name="직선 화살표 연결선 94"/>
          <p:cNvCxnSpPr>
            <a:stCxn id="94" idx="2"/>
          </p:cNvCxnSpPr>
          <p:nvPr/>
        </p:nvCxnSpPr>
        <p:spPr bwMode="auto">
          <a:xfrm flipH="1">
            <a:off x="5815303" y="2982838"/>
            <a:ext cx="1" cy="9412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6" name="직선 화살표 연결선 95"/>
          <p:cNvCxnSpPr>
            <a:stCxn id="94" idx="2"/>
          </p:cNvCxnSpPr>
          <p:nvPr/>
        </p:nvCxnSpPr>
        <p:spPr bwMode="auto">
          <a:xfrm>
            <a:off x="5815304" y="2982838"/>
            <a:ext cx="1" cy="4840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1447800" y="2438400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Capability/Path loss</a:t>
            </a:r>
            <a:endParaRPr lang="ko-KR" altLang="en-US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2325069" y="4629428"/>
            <a:ext cx="118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Measuring and</a:t>
            </a:r>
          </a:p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Path loss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100" name="직선 화살표 연결선 99"/>
          <p:cNvCxnSpPr/>
          <p:nvPr/>
        </p:nvCxnSpPr>
        <p:spPr bwMode="auto">
          <a:xfrm flipH="1">
            <a:off x="2133600" y="2974447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1" name="직선 화살표 연결선 100"/>
          <p:cNvCxnSpPr/>
          <p:nvPr/>
        </p:nvCxnSpPr>
        <p:spPr bwMode="auto">
          <a:xfrm flipH="1">
            <a:off x="2895600" y="3417539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2" name="직선 화살표 연결선 101"/>
          <p:cNvCxnSpPr/>
          <p:nvPr/>
        </p:nvCxnSpPr>
        <p:spPr bwMode="auto">
          <a:xfrm>
            <a:off x="3200400" y="4005327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3" name="직선 화살표 연결선 102"/>
          <p:cNvCxnSpPr/>
          <p:nvPr/>
        </p:nvCxnSpPr>
        <p:spPr bwMode="auto">
          <a:xfrm flipV="1">
            <a:off x="2971800" y="2979614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4" name="직선 화살표 연결선 103"/>
          <p:cNvCxnSpPr/>
          <p:nvPr/>
        </p:nvCxnSpPr>
        <p:spPr bwMode="auto">
          <a:xfrm flipV="1">
            <a:off x="3297382" y="2984559"/>
            <a:ext cx="0" cy="9729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77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/>
              <a:t>C-SR is a simple Multi-AP </a:t>
            </a:r>
            <a:r>
              <a:rPr lang="en-US" altLang="ko-KR" dirty="0" smtClean="0"/>
              <a:t>coordination scheme </a:t>
            </a:r>
            <a:r>
              <a:rPr lang="en-US" altLang="ko-KR" dirty="0"/>
              <a:t>that can increase spectrum efficiency by reusing the same time/frequency resources among multiple BSSs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Several contributions propose C-SR procedure and investigate performance gain [1-5]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our previous contribution, we investigated several issues regarding C-SR downlink transmissions [6]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investigate the potential issues when extending C-SR procedure to cover uplink transmissions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530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Coordinated SR (C-SR)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848600" cy="5030895"/>
          </a:xfrm>
        </p:spPr>
        <p:txBody>
          <a:bodyPr/>
          <a:lstStyle/>
          <a:p>
            <a:r>
              <a:rPr lang="en-US" altLang="ko-KR" dirty="0" smtClean="0"/>
              <a:t>Objective of C-SR</a:t>
            </a:r>
          </a:p>
          <a:p>
            <a:pPr lvl="1"/>
            <a:r>
              <a:rPr lang="en-US" altLang="ko-KR" dirty="0" smtClean="0"/>
              <a:t>Enabling simultaneous data transfer of entities of the both sharing BSS and shared BSS in the shared TXOP</a:t>
            </a:r>
          </a:p>
          <a:p>
            <a:r>
              <a:rPr lang="en-US" altLang="ko-KR" dirty="0" smtClean="0"/>
              <a:t>Requirement </a:t>
            </a:r>
            <a:r>
              <a:rPr lang="en-US" altLang="ko-KR" dirty="0" smtClean="0"/>
              <a:t>of C-SR</a:t>
            </a:r>
          </a:p>
          <a:p>
            <a:pPr lvl="1"/>
            <a:r>
              <a:rPr lang="en-US" altLang="ko-KR" dirty="0" smtClean="0"/>
              <a:t>Protecting </a:t>
            </a:r>
            <a:r>
              <a:rPr lang="en-US" altLang="ko-KR" dirty="0"/>
              <a:t>data </a:t>
            </a:r>
            <a:r>
              <a:rPr lang="en-US" altLang="ko-KR" dirty="0" smtClean="0"/>
              <a:t>transfer of the sharing BSS entities in the shared TXOP</a:t>
            </a:r>
            <a:endParaRPr lang="en-US" altLang="ko-KR" dirty="0"/>
          </a:p>
          <a:p>
            <a:endParaRPr lang="en-US" altLang="ko-KR" sz="1600" dirty="0" smtClean="0"/>
          </a:p>
          <a:p>
            <a:r>
              <a:rPr lang="en-US" altLang="ko-KR" dirty="0" smtClean="0"/>
              <a:t>DL C-SR procedure</a:t>
            </a:r>
          </a:p>
          <a:p>
            <a:pPr lvl="1"/>
            <a:r>
              <a:rPr lang="en-US" altLang="ko-KR" dirty="0" smtClean="0"/>
              <a:t>Measurement phase</a:t>
            </a:r>
          </a:p>
          <a:p>
            <a:pPr lvl="2"/>
            <a:r>
              <a:rPr lang="en-US" altLang="ko-KR" dirty="0" smtClean="0"/>
              <a:t>STA estimates path loss based on the beacon signal and reports to associated AP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AP </a:t>
            </a:r>
            <a:r>
              <a:rPr lang="en-US" altLang="ko-KR" dirty="0" smtClean="0"/>
              <a:t>collects path loss information to calculate Tx power limit of shared AP</a:t>
            </a:r>
          </a:p>
          <a:p>
            <a:pPr lvl="1"/>
            <a:r>
              <a:rPr lang="en-US" altLang="ko-KR" dirty="0" smtClean="0"/>
              <a:t>Announcement phase</a:t>
            </a:r>
          </a:p>
          <a:p>
            <a:pPr lvl="2"/>
            <a:r>
              <a:rPr lang="en-US" altLang="ko-KR" dirty="0" smtClean="0"/>
              <a:t>AP transmits announcement frame including Tx power limit of shared AP and the </a:t>
            </a:r>
            <a:r>
              <a:rPr lang="en-US" altLang="ko-KR" dirty="0" smtClean="0"/>
              <a:t>BA </a:t>
            </a:r>
            <a:r>
              <a:rPr lang="en-US" altLang="ko-KR" dirty="0" smtClean="0"/>
              <a:t>resource allocation of sharing/shared BSS to shared AP</a:t>
            </a:r>
          </a:p>
          <a:p>
            <a:pPr lvl="1"/>
            <a:r>
              <a:rPr lang="en-US" altLang="ko-KR" dirty="0" smtClean="0"/>
              <a:t>Transmission phase</a:t>
            </a:r>
          </a:p>
          <a:p>
            <a:pPr lvl="2"/>
            <a:r>
              <a:rPr lang="en-US" altLang="ko-KR" dirty="0" smtClean="0"/>
              <a:t>Data transmission of shared AP with adjusted power </a:t>
            </a:r>
          </a:p>
          <a:p>
            <a:pPr lvl="2"/>
            <a:r>
              <a:rPr lang="en-US" altLang="ko-KR" dirty="0"/>
              <a:t>S</a:t>
            </a:r>
            <a:r>
              <a:rPr lang="en-US" altLang="ko-KR" dirty="0" smtClean="0"/>
              <a:t>imultaneous </a:t>
            </a:r>
            <a:r>
              <a:rPr lang="en-US" altLang="ko-KR" dirty="0" smtClean="0"/>
              <a:t>BA transmissions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5562600" y="2209800"/>
            <a:ext cx="32771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altLang="ko-KR" u="sng" dirty="0" smtClean="0"/>
              <a:t>Sharing BSS: BSS that sharing AP belongs to</a:t>
            </a:r>
          </a:p>
          <a:p>
            <a:pPr marL="171450" indent="-171450">
              <a:buFont typeface="Arial" charset="0"/>
              <a:buChar char="•"/>
            </a:pPr>
            <a:r>
              <a:rPr lang="en-US" altLang="ko-KR" u="sng" dirty="0" smtClean="0"/>
              <a:t>Shared BSS: BSS that shared AP belongs to</a:t>
            </a:r>
            <a:endParaRPr lang="en-US" altLang="ko-KR" u="sng" dirty="0"/>
          </a:p>
        </p:txBody>
      </p:sp>
    </p:spTree>
    <p:extLst>
      <p:ext uri="{BB962C8B-B14F-4D97-AF65-F5344CB8AC3E}">
        <p14:creationId xmlns:p14="http://schemas.microsoft.com/office/powerpoint/2010/main" val="219072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C-SR Example of 2-BSS DL/DL [6]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60" name="직사각형 59"/>
          <p:cNvSpPr/>
          <p:nvPr/>
        </p:nvSpPr>
        <p:spPr bwMode="auto">
          <a:xfrm>
            <a:off x="4135416" y="2528548"/>
            <a:ext cx="2870491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367680" y="4111118"/>
            <a:ext cx="1638227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직선 화살표 연결선 61"/>
          <p:cNvCxnSpPr/>
          <p:nvPr/>
        </p:nvCxnSpPr>
        <p:spPr bwMode="auto">
          <a:xfrm>
            <a:off x="1447800" y="281758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3" name="직선 화살표 연결선 62"/>
          <p:cNvCxnSpPr/>
          <p:nvPr/>
        </p:nvCxnSpPr>
        <p:spPr bwMode="auto">
          <a:xfrm>
            <a:off x="1447800" y="440481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직선 연결선 63"/>
          <p:cNvCxnSpPr/>
          <p:nvPr/>
        </p:nvCxnSpPr>
        <p:spPr bwMode="auto">
          <a:xfrm>
            <a:off x="4137204" y="2085078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85800" y="266518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85800" y="426631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cxnSp>
        <p:nvCxnSpPr>
          <p:cNvPr id="67" name="직선 화살표 연결선 66"/>
          <p:cNvCxnSpPr/>
          <p:nvPr/>
        </p:nvCxnSpPr>
        <p:spPr bwMode="auto">
          <a:xfrm>
            <a:off x="1445172" y="327664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609600" y="3138148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STA1-1</a:t>
            </a:r>
            <a:endParaRPr lang="ko-KR" altLang="en-US" b="1" dirty="0"/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1447800" y="48888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609600" y="47503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STA2-1</a:t>
            </a:r>
            <a:endParaRPr lang="ko-KR" altLang="en-US" b="1" dirty="0"/>
          </a:p>
        </p:txBody>
      </p:sp>
      <p:cxnSp>
        <p:nvCxnSpPr>
          <p:cNvPr id="75" name="직선 화살표 연결선 74"/>
          <p:cNvCxnSpPr/>
          <p:nvPr/>
        </p:nvCxnSpPr>
        <p:spPr bwMode="auto">
          <a:xfrm flipV="1">
            <a:off x="1445172" y="548458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142432" y="549441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9" name="직선 연결선 78"/>
          <p:cNvCxnSpPr/>
          <p:nvPr/>
        </p:nvCxnSpPr>
        <p:spPr bwMode="auto">
          <a:xfrm flipH="1">
            <a:off x="5365114" y="2044989"/>
            <a:ext cx="1930" cy="3549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0" name="직사각형 79"/>
          <p:cNvSpPr/>
          <p:nvPr/>
        </p:nvSpPr>
        <p:spPr bwMode="auto">
          <a:xfrm>
            <a:off x="4135417" y="252854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직사각형 80"/>
          <p:cNvSpPr/>
          <p:nvPr/>
        </p:nvSpPr>
        <p:spPr bwMode="auto">
          <a:xfrm>
            <a:off x="5370873" y="4125629"/>
            <a:ext cx="830317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82" name="직사각형 81"/>
          <p:cNvSpPr/>
          <p:nvPr/>
        </p:nvSpPr>
        <p:spPr bwMode="auto">
          <a:xfrm>
            <a:off x="6349690" y="2995528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3" name="직선 연결선 82"/>
          <p:cNvCxnSpPr/>
          <p:nvPr/>
        </p:nvCxnSpPr>
        <p:spPr bwMode="auto">
          <a:xfrm>
            <a:off x="6990143" y="2055582"/>
            <a:ext cx="1576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직선 화살표 연결선 83"/>
          <p:cNvCxnSpPr/>
          <p:nvPr/>
        </p:nvCxnSpPr>
        <p:spPr bwMode="auto">
          <a:xfrm>
            <a:off x="4135417" y="548458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85" name="직선 화살표 연결선 84"/>
          <p:cNvCxnSpPr/>
          <p:nvPr/>
        </p:nvCxnSpPr>
        <p:spPr bwMode="auto">
          <a:xfrm>
            <a:off x="5367681" y="5500432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3999272" y="549059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496232" y="5514078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417702" y="1747805"/>
            <a:ext cx="280339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AP1 obtains TXOP</a:t>
            </a:r>
            <a:r>
              <a:rPr lang="ko-KR" altLang="en-US" sz="1400" dirty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sharing AP</a:t>
            </a:r>
            <a:endParaRPr lang="en-US" altLang="ko-KR" sz="1400" dirty="0" smtClean="0">
              <a:solidFill>
                <a:srgbClr val="0070C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419600" y="1742768"/>
            <a:ext cx="352314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AP2 obtains the shared TXOP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shared AP</a:t>
            </a:r>
            <a:endParaRPr lang="en-US" altLang="ko-KR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cxnSp>
        <p:nvCxnSpPr>
          <p:cNvPr id="90" name="직선 화살표 연결선 89"/>
          <p:cNvCxnSpPr/>
          <p:nvPr/>
        </p:nvCxnSpPr>
        <p:spPr bwMode="auto">
          <a:xfrm>
            <a:off x="1437565" y="380064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601993" y="366214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STA1-2</a:t>
            </a:r>
            <a:endParaRPr lang="ko-KR" altLang="en-US" b="1" dirty="0"/>
          </a:p>
        </p:txBody>
      </p:sp>
      <p:cxnSp>
        <p:nvCxnSpPr>
          <p:cNvPr id="92" name="직선 화살표 연결선 91"/>
          <p:cNvCxnSpPr/>
          <p:nvPr/>
        </p:nvCxnSpPr>
        <p:spPr bwMode="auto">
          <a:xfrm>
            <a:off x="1447800" y="53460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609600" y="52075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STA2-2</a:t>
            </a:r>
            <a:endParaRPr lang="ko-KR" altLang="en-US" b="1" dirty="0"/>
          </a:p>
        </p:txBody>
      </p:sp>
      <p:cxnSp>
        <p:nvCxnSpPr>
          <p:cNvPr id="94" name="직선 연결선 93"/>
          <p:cNvCxnSpPr/>
          <p:nvPr/>
        </p:nvCxnSpPr>
        <p:spPr bwMode="auto">
          <a:xfrm>
            <a:off x="4067743" y="253686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직선 연결선 94"/>
          <p:cNvCxnSpPr/>
          <p:nvPr/>
        </p:nvCxnSpPr>
        <p:spPr bwMode="auto">
          <a:xfrm>
            <a:off x="4119002" y="253772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6" name="직사각형 95"/>
          <p:cNvSpPr/>
          <p:nvPr/>
        </p:nvSpPr>
        <p:spPr bwMode="auto">
          <a:xfrm>
            <a:off x="6353589" y="351540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직사각형 96"/>
          <p:cNvSpPr/>
          <p:nvPr/>
        </p:nvSpPr>
        <p:spPr bwMode="auto">
          <a:xfrm>
            <a:off x="5370872" y="2528549"/>
            <a:ext cx="830317" cy="2913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98" name="직사각형 97"/>
          <p:cNvSpPr/>
          <p:nvPr/>
        </p:nvSpPr>
        <p:spPr bwMode="auto">
          <a:xfrm>
            <a:off x="6359522" y="460938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직사각형 98"/>
          <p:cNvSpPr/>
          <p:nvPr/>
        </p:nvSpPr>
        <p:spPr bwMode="auto">
          <a:xfrm>
            <a:off x="6353589" y="506043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685800" y="6201696"/>
            <a:ext cx="25651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C-SR-A: C-SR announcement frame</a:t>
            </a:r>
            <a:endParaRPr lang="en-US" altLang="ko-KR" dirty="0"/>
          </a:p>
        </p:txBody>
      </p:sp>
      <p:sp>
        <p:nvSpPr>
          <p:cNvPr id="102" name="TextBox 101"/>
          <p:cNvSpPr txBox="1"/>
          <p:nvPr/>
        </p:nvSpPr>
        <p:spPr>
          <a:xfrm>
            <a:off x="1143000" y="2281535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Capability/Path loss</a:t>
            </a:r>
            <a:endParaRPr lang="ko-KR" altLang="en-US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2020269" y="4472563"/>
            <a:ext cx="118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Measuring and</a:t>
            </a:r>
          </a:p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Path loss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113" name="직선 화살표 연결선 112"/>
          <p:cNvCxnSpPr/>
          <p:nvPr/>
        </p:nvCxnSpPr>
        <p:spPr bwMode="auto">
          <a:xfrm>
            <a:off x="3611528" y="6215551"/>
            <a:ext cx="5256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4" name="직선 화살표 연결선 113"/>
          <p:cNvCxnSpPr/>
          <p:nvPr/>
        </p:nvCxnSpPr>
        <p:spPr bwMode="auto">
          <a:xfrm flipH="1">
            <a:off x="3611528" y="6019800"/>
            <a:ext cx="5074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4137204" y="5881300"/>
            <a:ext cx="1089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Measurement</a:t>
            </a:r>
          </a:p>
          <a:p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sp>
        <p:nvSpPr>
          <p:cNvPr id="116" name="직사각형 115"/>
          <p:cNvSpPr/>
          <p:nvPr/>
        </p:nvSpPr>
        <p:spPr bwMode="auto">
          <a:xfrm>
            <a:off x="3522295" y="5885944"/>
            <a:ext cx="1704118" cy="454251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화살표 연결선 53"/>
          <p:cNvCxnSpPr/>
          <p:nvPr/>
        </p:nvCxnSpPr>
        <p:spPr bwMode="auto">
          <a:xfrm flipH="1">
            <a:off x="1828800" y="28175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 flipH="1">
            <a:off x="2590800" y="32606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>
            <a:off x="2895600" y="3848462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7" name="직선 화살표 연결선 56"/>
          <p:cNvCxnSpPr/>
          <p:nvPr/>
        </p:nvCxnSpPr>
        <p:spPr bwMode="auto">
          <a:xfrm flipV="1">
            <a:off x="2667000" y="28227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1" name="직선 화살표 연결선 70"/>
          <p:cNvCxnSpPr/>
          <p:nvPr/>
        </p:nvCxnSpPr>
        <p:spPr bwMode="auto">
          <a:xfrm flipV="1">
            <a:off x="2992582" y="2827694"/>
            <a:ext cx="0" cy="9729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04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Scenarios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/>
              <a:lstStyle/>
              <a:p>
                <a:r>
                  <a:rPr lang="en-US" altLang="ko-KR" dirty="0" smtClean="0"/>
                  <a:t>Four C-SR scenarios</a:t>
                </a:r>
                <a:endParaRPr lang="en-US" altLang="ko-KR" dirty="0"/>
              </a:p>
              <a:p>
                <a:pPr lvl="1"/>
                <a:endParaRPr lang="en-US" altLang="ko-KR" sz="1600" dirty="0" smtClean="0"/>
              </a:p>
              <a:p>
                <a:pPr lvl="1"/>
                <a:endParaRPr lang="en-US" altLang="ko-KR" sz="1600" dirty="0"/>
              </a:p>
              <a:p>
                <a:endParaRPr lang="en-US" altLang="ko-KR" sz="1600" dirty="0" smtClean="0"/>
              </a:p>
              <a:p>
                <a:pPr lvl="1"/>
                <a:r>
                  <a:rPr lang="en-US" altLang="ko-KR" dirty="0" smtClean="0"/>
                  <a:t>Assumption: a single shared AP for simplicity</a:t>
                </a:r>
              </a:p>
              <a:p>
                <a:r>
                  <a:rPr lang="en-US" altLang="ko-KR" dirty="0" smtClean="0"/>
                  <a:t>Case 1: </a:t>
                </a:r>
                <a:r>
                  <a:rPr lang="en-US" altLang="ko-KR" i="1" dirty="0" smtClean="0"/>
                  <a:t>DL/DL</a:t>
                </a:r>
              </a:p>
              <a:p>
                <a:pPr lvl="1"/>
                <a:r>
                  <a:rPr lang="en-US" altLang="ko-KR" dirty="0" smtClean="0"/>
                  <a:t>Protection of SIR of “AP1 to STA1”</a:t>
                </a:r>
              </a:p>
              <a:p>
                <a:pPr lvl="1"/>
                <a:r>
                  <a:rPr lang="en-US" altLang="ko-KR" dirty="0" smtClean="0"/>
                  <a:t>AP1 </a:t>
                </a:r>
                <a:r>
                  <a:rPr lang="en-US" altLang="ko-KR" dirty="0" smtClean="0"/>
                  <a:t>requires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  <m:sup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</m:oMath>
                </a14:m>
                <a:endParaRPr lang="ko-KR" altLang="en-US" b="1" dirty="0"/>
              </a:p>
              <a:p>
                <a:r>
                  <a:rPr lang="en-US" altLang="ko-KR" dirty="0" smtClean="0"/>
                  <a:t>Case 2: </a:t>
                </a:r>
                <a:r>
                  <a:rPr lang="en-US" altLang="ko-KR" i="1" dirty="0" smtClean="0"/>
                  <a:t>UL/DL</a:t>
                </a:r>
              </a:p>
              <a:p>
                <a:pPr lvl="1"/>
                <a:r>
                  <a:rPr lang="en-US" altLang="ko-KR" dirty="0" smtClean="0"/>
                  <a:t>Protection of SIR of “STA1 to AP1”</a:t>
                </a:r>
              </a:p>
              <a:p>
                <a:pPr lvl="1"/>
                <a:r>
                  <a:rPr lang="en-US" altLang="ko-KR" dirty="0" smtClean="0"/>
                  <a:t>AP1</a:t>
                </a:r>
                <a:r>
                  <a:rPr lang="en-US" altLang="ko-KR" dirty="0" smtClean="0"/>
                  <a:t> </a:t>
                </a:r>
                <a:r>
                  <a:rPr lang="en-US" altLang="ko-KR" dirty="0" smtClean="0"/>
                  <a:t>requires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</m:oMath>
                </a14:m>
                <a:endParaRPr lang="en-US" altLang="ko-KR" dirty="0" smtClean="0"/>
              </a:p>
              <a:p>
                <a:r>
                  <a:rPr lang="en-US" altLang="ko-KR" dirty="0" smtClean="0"/>
                  <a:t>Case 1 and 2 can be covered by the path loss estimation from AP2 and the path loss report from STA1</a:t>
                </a: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 b="-6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844318"/>
              </p:ext>
            </p:extLst>
          </p:nvPr>
        </p:nvGraphicFramePr>
        <p:xfrm>
          <a:off x="1524000" y="1828800"/>
          <a:ext cx="6096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Sharing</a:t>
                      </a:r>
                      <a:r>
                        <a:rPr lang="en-US" altLang="ko-KR" sz="1400" baseline="0" dirty="0" smtClean="0"/>
                        <a:t> BSS: DL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Sharing BSS: UL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Shared BSS:</a:t>
                      </a:r>
                      <a:r>
                        <a:rPr lang="en-US" altLang="ko-KR" sz="1400" baseline="0" dirty="0" smtClean="0"/>
                        <a:t> DL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[Case1]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DL/DL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[Case2]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UL/DL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Shared BSS: UL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[Case3]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DL/UL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[Case4]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UL/UL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5715000" y="1616133"/>
            <a:ext cx="18726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Sharing BSS/Shared BSS</a:t>
            </a:r>
            <a:endParaRPr lang="en-US" altLang="ko-KR" dirty="0"/>
          </a:p>
        </p:txBody>
      </p:sp>
      <p:sp>
        <p:nvSpPr>
          <p:cNvPr id="9" name="타원 8"/>
          <p:cNvSpPr/>
          <p:nvPr/>
        </p:nvSpPr>
        <p:spPr bwMode="auto">
          <a:xfrm>
            <a:off x="6374400" y="32766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타원 9"/>
          <p:cNvSpPr/>
          <p:nvPr/>
        </p:nvSpPr>
        <p:spPr bwMode="auto">
          <a:xfrm>
            <a:off x="5446903" y="32766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이등변 삼각형 10"/>
          <p:cNvSpPr/>
          <p:nvPr/>
        </p:nvSpPr>
        <p:spPr bwMode="auto">
          <a:xfrm>
            <a:off x="7378200" y="42475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96208" y="42181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13" name="타원 12"/>
          <p:cNvSpPr/>
          <p:nvPr/>
        </p:nvSpPr>
        <p:spPr bwMode="auto">
          <a:xfrm>
            <a:off x="7914164" y="38022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이등변 삼각형 13"/>
          <p:cNvSpPr/>
          <p:nvPr/>
        </p:nvSpPr>
        <p:spPr bwMode="auto">
          <a:xfrm>
            <a:off x="6450703" y="42475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15434" y="42181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cxnSp>
        <p:nvCxnSpPr>
          <p:cNvPr id="16" name="직선 연결선 15"/>
          <p:cNvCxnSpPr>
            <a:stCxn id="11" idx="1"/>
            <a:endCxn id="14" idx="5"/>
          </p:cNvCxnSpPr>
          <p:nvPr/>
        </p:nvCxnSpPr>
        <p:spPr bwMode="auto">
          <a:xfrm flipH="1">
            <a:off x="6568945" y="4356601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타원 16"/>
          <p:cNvSpPr/>
          <p:nvPr/>
        </p:nvSpPr>
        <p:spPr bwMode="auto">
          <a:xfrm>
            <a:off x="6707292" y="36247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stCxn id="14" idx="0"/>
            <a:endCxn id="17" idx="3"/>
          </p:cNvCxnSpPr>
          <p:nvPr/>
        </p:nvCxnSpPr>
        <p:spPr bwMode="auto">
          <a:xfrm flipV="1">
            <a:off x="6534787" y="38109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9" name="직선 연결선 18"/>
          <p:cNvCxnSpPr>
            <a:stCxn id="11" idx="0"/>
            <a:endCxn id="17" idx="5"/>
          </p:cNvCxnSpPr>
          <p:nvPr/>
        </p:nvCxnSpPr>
        <p:spPr bwMode="auto">
          <a:xfrm flipH="1" flipV="1">
            <a:off x="6924429" y="3810923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71318" y="3842862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1318" y="3842862"/>
                <a:ext cx="697627" cy="2898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05600" y="4371201"/>
                <a:ext cx="639919" cy="2889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371201"/>
                <a:ext cx="639919" cy="2889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123389" y="3772841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89" y="3772841"/>
                <a:ext cx="697627" cy="2898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직사각형 23"/>
          <p:cNvSpPr/>
          <p:nvPr/>
        </p:nvSpPr>
        <p:spPr>
          <a:xfrm>
            <a:off x="6148831" y="5449601"/>
            <a:ext cx="16914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/>
              <a:t>[Case 1 and Case 2]</a:t>
            </a:r>
            <a:endParaRPr lang="en-US" altLang="ko-KR" sz="1400" b="1" dirty="0"/>
          </a:p>
        </p:txBody>
      </p:sp>
    </p:spTree>
    <p:extLst>
      <p:ext uri="{BB962C8B-B14F-4D97-AF65-F5344CB8AC3E}">
        <p14:creationId xmlns:p14="http://schemas.microsoft.com/office/powerpoint/2010/main" val="26903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Scenarios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4913503" cy="5105400"/>
          </a:xfrm>
        </p:spPr>
        <p:txBody>
          <a:bodyPr/>
          <a:lstStyle/>
          <a:p>
            <a:r>
              <a:rPr lang="en-US" altLang="ko-KR" dirty="0" smtClean="0"/>
              <a:t>Case3: </a:t>
            </a:r>
            <a:r>
              <a:rPr lang="en-US" altLang="ko-KR" i="1" dirty="0" smtClean="0"/>
              <a:t>DL/UL</a:t>
            </a:r>
          </a:p>
          <a:p>
            <a:pPr lvl="1"/>
            <a:r>
              <a:rPr lang="en-US" altLang="ko-KR" dirty="0" smtClean="0"/>
              <a:t>Protection </a:t>
            </a:r>
            <a:r>
              <a:rPr lang="en-US" altLang="ko-KR" dirty="0"/>
              <a:t>of SIR of “AP1 to STA1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/>
              <a:t>Sharing AP doesn’t know which STA associated with shared AP transmits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Case4</a:t>
            </a:r>
            <a:r>
              <a:rPr lang="en-US" altLang="ko-KR" dirty="0" smtClean="0"/>
              <a:t>: </a:t>
            </a:r>
            <a:r>
              <a:rPr lang="en-US" altLang="ko-KR" i="1" dirty="0" smtClean="0"/>
              <a:t>UL/UL</a:t>
            </a:r>
          </a:p>
          <a:p>
            <a:pPr lvl="1"/>
            <a:r>
              <a:rPr lang="en-US" altLang="ko-KR" dirty="0" smtClean="0"/>
              <a:t>Protection </a:t>
            </a:r>
            <a:r>
              <a:rPr lang="en-US" altLang="ko-KR" dirty="0"/>
              <a:t>of SIR of “STA1 to AP1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/>
              <a:t>Sharing AP doesn’t know which STA associated with shared AP </a:t>
            </a:r>
            <a:r>
              <a:rPr lang="en-US" altLang="ko-KR" dirty="0" smtClean="0"/>
              <a:t>transmits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Case3 and case4 cannot be covered by the path loss measurement/report procedure proposed for DL C-SR operation</a:t>
            </a:r>
            <a:endParaRPr lang="en-US" altLang="ko-KR" dirty="0"/>
          </a:p>
          <a:p>
            <a:pPr marL="800100" lvl="1" indent="-342900">
              <a:buFont typeface="+mj-ea"/>
              <a:buAutoNum type="circleNumDbPlain"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7" name="타원 6"/>
          <p:cNvSpPr/>
          <p:nvPr/>
        </p:nvSpPr>
        <p:spPr bwMode="auto">
          <a:xfrm>
            <a:off x="6490097" y="14478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5562600" y="14478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이등변 삼각형 8"/>
          <p:cNvSpPr/>
          <p:nvPr/>
        </p:nvSpPr>
        <p:spPr bwMode="auto">
          <a:xfrm>
            <a:off x="7493897" y="24187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11905" y="23893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11" name="타원 10"/>
          <p:cNvSpPr/>
          <p:nvPr/>
        </p:nvSpPr>
        <p:spPr bwMode="auto">
          <a:xfrm>
            <a:off x="8029861" y="19734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이등변 삼각형 11"/>
          <p:cNvSpPr/>
          <p:nvPr/>
        </p:nvSpPr>
        <p:spPr bwMode="auto">
          <a:xfrm>
            <a:off x="6566400" y="24187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31131" y="23893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15" name="타원 14"/>
          <p:cNvSpPr/>
          <p:nvPr/>
        </p:nvSpPr>
        <p:spPr bwMode="auto">
          <a:xfrm>
            <a:off x="6822989" y="17959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>
            <a:stCxn id="12" idx="0"/>
            <a:endCxn id="15" idx="3"/>
          </p:cNvCxnSpPr>
          <p:nvPr/>
        </p:nvCxnSpPr>
        <p:spPr bwMode="auto">
          <a:xfrm flipV="1">
            <a:off x="6650484" y="19821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직선 연결선 16"/>
          <p:cNvCxnSpPr>
            <a:stCxn id="11" idx="2"/>
            <a:endCxn id="15" idx="6"/>
          </p:cNvCxnSpPr>
          <p:nvPr/>
        </p:nvCxnSpPr>
        <p:spPr bwMode="auto">
          <a:xfrm flipH="1" flipV="1">
            <a:off x="7077381" y="1905017"/>
            <a:ext cx="952480" cy="1775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84173" y="2022577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73" y="2022577"/>
                <a:ext cx="697627" cy="28982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03373" y="1687303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373" y="1687303"/>
                <a:ext cx="697627" cy="2898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타원 36"/>
          <p:cNvSpPr/>
          <p:nvPr/>
        </p:nvSpPr>
        <p:spPr bwMode="auto">
          <a:xfrm>
            <a:off x="6526800" y="40386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타원 37"/>
          <p:cNvSpPr/>
          <p:nvPr/>
        </p:nvSpPr>
        <p:spPr bwMode="auto">
          <a:xfrm>
            <a:off x="5599303" y="40386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이등변 삼각형 38"/>
          <p:cNvSpPr/>
          <p:nvPr/>
        </p:nvSpPr>
        <p:spPr bwMode="auto">
          <a:xfrm>
            <a:off x="7530600" y="50095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48608" y="49801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41" name="타원 40"/>
          <p:cNvSpPr/>
          <p:nvPr/>
        </p:nvSpPr>
        <p:spPr bwMode="auto">
          <a:xfrm>
            <a:off x="8066564" y="45642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이등변 삼각형 41"/>
          <p:cNvSpPr/>
          <p:nvPr/>
        </p:nvSpPr>
        <p:spPr bwMode="auto">
          <a:xfrm>
            <a:off x="6603103" y="50095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67834" y="49801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cxnSp>
        <p:nvCxnSpPr>
          <p:cNvPr id="44" name="직선 연결선 43"/>
          <p:cNvCxnSpPr>
            <a:stCxn id="41" idx="2"/>
            <a:endCxn id="42" idx="5"/>
          </p:cNvCxnSpPr>
          <p:nvPr/>
        </p:nvCxnSpPr>
        <p:spPr bwMode="auto">
          <a:xfrm flipH="1">
            <a:off x="6721345" y="4673341"/>
            <a:ext cx="1345219" cy="4452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타원 44"/>
          <p:cNvSpPr/>
          <p:nvPr/>
        </p:nvSpPr>
        <p:spPr bwMode="auto">
          <a:xfrm>
            <a:off x="6859692" y="43867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직선 연결선 45"/>
          <p:cNvCxnSpPr>
            <a:stCxn id="45" idx="3"/>
            <a:endCxn id="42" idx="0"/>
          </p:cNvCxnSpPr>
          <p:nvPr/>
        </p:nvCxnSpPr>
        <p:spPr bwMode="auto">
          <a:xfrm flipH="1">
            <a:off x="6687187" y="45729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173191" y="4501418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3191" y="4501418"/>
                <a:ext cx="697627" cy="2898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49111" y="4592740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111" y="4592740"/>
                <a:ext cx="697627" cy="2898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타원 57"/>
          <p:cNvSpPr/>
          <p:nvPr/>
        </p:nvSpPr>
        <p:spPr bwMode="auto">
          <a:xfrm>
            <a:off x="7266758" y="2982673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직선 연결선 58"/>
          <p:cNvCxnSpPr>
            <a:stCxn id="58" idx="1"/>
            <a:endCxn id="15" idx="4"/>
          </p:cNvCxnSpPr>
          <p:nvPr/>
        </p:nvCxnSpPr>
        <p:spPr bwMode="auto">
          <a:xfrm flipH="1" flipV="1">
            <a:off x="6950185" y="2014062"/>
            <a:ext cx="353828" cy="10005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010400" y="2160000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𝟑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160000"/>
                <a:ext cx="697627" cy="2898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타원 62"/>
          <p:cNvSpPr/>
          <p:nvPr/>
        </p:nvSpPr>
        <p:spPr bwMode="auto">
          <a:xfrm>
            <a:off x="7114084" y="5665200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4" name="직선 연결선 63"/>
          <p:cNvCxnSpPr>
            <a:stCxn id="63" idx="1"/>
            <a:endCxn id="42" idx="4"/>
          </p:cNvCxnSpPr>
          <p:nvPr/>
        </p:nvCxnSpPr>
        <p:spPr bwMode="auto">
          <a:xfrm flipH="1" flipV="1">
            <a:off x="6755503" y="5227646"/>
            <a:ext cx="395836" cy="46949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858000" y="5208000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𝟑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208000"/>
                <a:ext cx="697627" cy="2898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직사각형 46"/>
          <p:cNvSpPr/>
          <p:nvPr/>
        </p:nvSpPr>
        <p:spPr>
          <a:xfrm>
            <a:off x="6699791" y="3607800"/>
            <a:ext cx="808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/>
              <a:t>[Case 3]</a:t>
            </a:r>
            <a:endParaRPr lang="en-US" altLang="ko-KR" sz="1400" b="1" dirty="0"/>
          </a:p>
        </p:txBody>
      </p:sp>
      <p:sp>
        <p:nvSpPr>
          <p:cNvPr id="49" name="직사각형 48"/>
          <p:cNvSpPr/>
          <p:nvPr/>
        </p:nvSpPr>
        <p:spPr>
          <a:xfrm>
            <a:off x="6757261" y="6170711"/>
            <a:ext cx="808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/>
              <a:t>[Case 4]</a:t>
            </a:r>
            <a:endParaRPr lang="en-US" altLang="ko-KR" sz="1400" b="1" dirty="0"/>
          </a:p>
        </p:txBody>
      </p:sp>
    </p:spTree>
    <p:extLst>
      <p:ext uri="{BB962C8B-B14F-4D97-AF65-F5344CB8AC3E}">
        <p14:creationId xmlns:p14="http://schemas.microsoft.com/office/powerpoint/2010/main" val="21352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Issues and Proposal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/>
              <a:lstStyle/>
              <a:p>
                <a:r>
                  <a:rPr lang="en-US" altLang="ko-KR" dirty="0" smtClean="0"/>
                  <a:t>Two issues for supporting UL transmission at shared BSS</a:t>
                </a:r>
              </a:p>
              <a:p>
                <a:pPr marL="800100" lvl="1" indent="-342900">
                  <a:buFont typeface="+mj-ea"/>
                  <a:buAutoNum type="circleNumDbPlain"/>
                </a:pPr>
                <a:r>
                  <a:rPr lang="en-US" altLang="ko-KR" dirty="0"/>
                  <a:t>Some PL values are difficult to </a:t>
                </a:r>
                <a:r>
                  <a:rPr lang="en-US" altLang="ko-KR" dirty="0" smtClean="0"/>
                  <a:t>collect</a:t>
                </a:r>
                <a:endParaRPr lang="en-US" altLang="ko-KR" dirty="0"/>
              </a:p>
              <a:p>
                <a:pPr lvl="2"/>
                <a:r>
                  <a:rPr lang="en-US" altLang="ko-KR" dirty="0"/>
                  <a:t>OBSS STA-to-AP: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en-US" altLang="ko-KR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sup>
                    </m:sSubSup>
                  </m:oMath>
                </a14:m>
                <a:endParaRPr lang="en-US" altLang="ko-KR" dirty="0"/>
              </a:p>
              <a:p>
                <a:pPr lvl="2"/>
                <a:r>
                  <a:rPr lang="en-US" altLang="ko-KR" dirty="0"/>
                  <a:t>STA-to-STA PL: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en-US" altLang="ko-KR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sup>
                    </m:sSubSup>
                  </m:oMath>
                </a14:m>
                <a:endParaRPr lang="en-US" altLang="ko-KR" dirty="0"/>
              </a:p>
              <a:p>
                <a:pPr marL="800100" lvl="1" indent="-342900">
                  <a:buFont typeface="+mj-ea"/>
                  <a:buAutoNum type="circleNumDbPlain"/>
                </a:pPr>
                <a:r>
                  <a:rPr lang="en-US" altLang="ko-KR" dirty="0"/>
                  <a:t>Sharing AP cannot calculate Tx power limit </a:t>
                </a:r>
                <a:r>
                  <a:rPr lang="en-US" altLang="ko-KR" dirty="0" smtClean="0"/>
                  <a:t>(TPL) of </a:t>
                </a:r>
                <a:r>
                  <a:rPr lang="en-US" altLang="ko-KR" dirty="0"/>
                  <a:t>UL </a:t>
                </a:r>
                <a:r>
                  <a:rPr lang="en-US" altLang="ko-KR" dirty="0"/>
                  <a:t>STA(s) of shared </a:t>
                </a:r>
                <a:r>
                  <a:rPr lang="en-US" altLang="ko-KR" dirty="0"/>
                  <a:t>AP in </a:t>
                </a:r>
                <a:r>
                  <a:rPr lang="en-US" altLang="ko-KR" dirty="0" smtClean="0"/>
                  <a:t>advance</a:t>
                </a:r>
                <a:endParaRPr lang="en-US" altLang="ko-KR" dirty="0"/>
              </a:p>
              <a:p>
                <a:pPr lvl="2"/>
                <a:r>
                  <a:rPr lang="en-US" altLang="ko-KR" dirty="0" smtClean="0"/>
                  <a:t>Shared AP needs to manage the transmission power of UL STA(s)</a:t>
                </a:r>
              </a:p>
              <a:p>
                <a:r>
                  <a:rPr lang="en-US" altLang="ko-KR" dirty="0" smtClean="0"/>
                  <a:t>Proposal</a:t>
                </a:r>
                <a:endParaRPr lang="en-US" altLang="ko-KR" dirty="0" smtClean="0"/>
              </a:p>
              <a:p>
                <a:pPr marL="800100" lvl="1" indent="-342900">
                  <a:buFont typeface="+mj-ea"/>
                  <a:buAutoNum type="circleNumDbPlain"/>
                </a:pPr>
                <a:r>
                  <a:rPr lang="en-US" altLang="ko-KR" dirty="0" smtClean="0"/>
                  <a:t>Tolerable Interference Limit (TIL) for UL transmission at shared BSS</a:t>
                </a:r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TIL is a maximum allowed interference power to guarantee a certain level of SIR at sharing AP side transmission</a:t>
                </a:r>
              </a:p>
              <a:p>
                <a:pPr lvl="2"/>
                <a:r>
                  <a:rPr lang="en-US" altLang="ko-KR" dirty="0" smtClean="0"/>
                  <a:t>Sharing </a:t>
                </a:r>
                <a:r>
                  <a:rPr lang="en-US" altLang="ko-KR" dirty="0" smtClean="0"/>
                  <a:t>AP </a:t>
                </a:r>
                <a:r>
                  <a:rPr lang="en-US" altLang="ko-KR" dirty="0" smtClean="0"/>
                  <a:t>indicates TIL </a:t>
                </a:r>
                <a:r>
                  <a:rPr lang="en-US" altLang="ko-KR" dirty="0" smtClean="0"/>
                  <a:t>to shared AP </a:t>
                </a:r>
              </a:p>
              <a:p>
                <a:pPr lvl="2"/>
                <a:r>
                  <a:rPr lang="en-US" altLang="ko-KR" dirty="0" smtClean="0"/>
                  <a:t>Shared </a:t>
                </a:r>
                <a:r>
                  <a:rPr lang="en-US" altLang="ko-KR" dirty="0" smtClean="0"/>
                  <a:t>AP mandates the </a:t>
                </a:r>
                <a:r>
                  <a:rPr lang="en-US" altLang="ko-KR" dirty="0" smtClean="0"/>
                  <a:t>TIL </a:t>
                </a:r>
                <a:r>
                  <a:rPr lang="en-US" altLang="ko-KR" dirty="0" smtClean="0"/>
                  <a:t>requirement for UL scheduled STAs</a:t>
                </a:r>
                <a:endParaRPr lang="en-US" altLang="ko-KR" dirty="0" smtClean="0"/>
              </a:p>
              <a:p>
                <a:pPr marL="800100" lvl="1" indent="-342900">
                  <a:buFont typeface="+mj-ea"/>
                  <a:buAutoNum type="circleNumDbPlain"/>
                </a:pPr>
                <a:r>
                  <a:rPr lang="en-US" altLang="ko-KR" dirty="0" smtClean="0"/>
                  <a:t>Limiting utilization of shared TXOP at shared BSS</a:t>
                </a:r>
                <a:endParaRPr lang="en-US" altLang="ko-KR" dirty="0" smtClean="0"/>
              </a:p>
              <a:p>
                <a:pPr lvl="2"/>
                <a:r>
                  <a:rPr lang="en-US" altLang="ko-KR" dirty="0"/>
                  <a:t>Case 3 </a:t>
                </a:r>
                <a:r>
                  <a:rPr lang="en-US" altLang="ko-KR" dirty="0" smtClean="0"/>
                  <a:t>cannot be covered even with the proposed path loss signaling</a:t>
                </a:r>
              </a:p>
              <a:p>
                <a:pPr lvl="2"/>
                <a:r>
                  <a:rPr lang="en-US" altLang="ko-KR" dirty="0" smtClean="0"/>
                  <a:t>Sharing AP may not have enough information to calculate TPL</a:t>
                </a:r>
              </a:p>
              <a:p>
                <a:pPr lvl="2"/>
                <a:r>
                  <a:rPr lang="en-US" altLang="ko-KR" dirty="0" smtClean="0"/>
                  <a:t>Sharing AP may believe it’s risky to allow UL at shared AP</a:t>
                </a: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 b="-642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323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1: TPL and TIL Signaling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Different </a:t>
            </a:r>
            <a:r>
              <a:rPr lang="en-US" altLang="ko-KR" dirty="0" smtClean="0"/>
              <a:t>signaling for DL and UL transmission at shared BSS</a:t>
            </a:r>
          </a:p>
          <a:p>
            <a:pPr lvl="1"/>
            <a:r>
              <a:rPr lang="en-US" altLang="ko-KR" u="sng" dirty="0" smtClean="0"/>
              <a:t>T</a:t>
            </a:r>
            <a:r>
              <a:rPr lang="en-US" altLang="ko-KR" dirty="0" smtClean="0"/>
              <a:t>ransmission </a:t>
            </a:r>
            <a:r>
              <a:rPr lang="en-US" altLang="ko-KR" u="sng" dirty="0" smtClean="0"/>
              <a:t>P</a:t>
            </a:r>
            <a:r>
              <a:rPr lang="en-US" altLang="ko-KR" dirty="0" smtClean="0"/>
              <a:t>ower </a:t>
            </a:r>
            <a:r>
              <a:rPr lang="en-US" altLang="ko-KR" u="sng" dirty="0" smtClean="0"/>
              <a:t>L</a:t>
            </a:r>
            <a:r>
              <a:rPr lang="en-US" altLang="ko-KR" dirty="0" smtClean="0"/>
              <a:t>imit for </a:t>
            </a:r>
            <a:r>
              <a:rPr lang="en-US" altLang="ko-KR" dirty="0" smtClean="0"/>
              <a:t>DL </a:t>
            </a:r>
            <a:r>
              <a:rPr lang="en-US" altLang="ko-KR" dirty="0" smtClean="0"/>
              <a:t>at shared BSS</a:t>
            </a:r>
          </a:p>
          <a:p>
            <a:pPr lvl="2"/>
            <a:r>
              <a:rPr lang="en-US" altLang="ko-KR" dirty="0" smtClean="0"/>
              <a:t>Sharing AP indicates TPL for shared AP</a:t>
            </a:r>
          </a:p>
          <a:p>
            <a:pPr lvl="2"/>
            <a:r>
              <a:rPr lang="en-US" altLang="ko-KR" dirty="0" smtClean="0"/>
              <a:t>Sharing AP requires </a:t>
            </a:r>
            <a:r>
              <a:rPr lang="en-US" altLang="ko-KR" dirty="0" smtClean="0"/>
              <a:t>the following path loss values to calculate TPL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Path </a:t>
            </a:r>
            <a:r>
              <a:rPr lang="en-US" altLang="ko-KR" dirty="0" smtClean="0"/>
              <a:t>loss report from associated STA(s</a:t>
            </a:r>
            <a:r>
              <a:rPr lang="en-US" altLang="ko-KR" dirty="0" smtClean="0"/>
              <a:t>)</a:t>
            </a:r>
          </a:p>
          <a:p>
            <a:pPr lvl="3"/>
            <a:r>
              <a:rPr lang="en-US" altLang="ko-KR" dirty="0" smtClean="0"/>
              <a:t>Path loss measurement from neighboring C-SR capable AP</a:t>
            </a:r>
            <a:endParaRPr lang="en-US" altLang="ko-KR" dirty="0" smtClean="0"/>
          </a:p>
          <a:p>
            <a:pPr lvl="1"/>
            <a:r>
              <a:rPr lang="en-US" altLang="ko-KR" u="sng" dirty="0" smtClean="0"/>
              <a:t>T</a:t>
            </a:r>
            <a:r>
              <a:rPr lang="en-US" altLang="ko-KR" dirty="0" smtClean="0"/>
              <a:t>olerable </a:t>
            </a:r>
            <a:r>
              <a:rPr lang="en-US" altLang="ko-KR" u="sng" dirty="0" smtClean="0"/>
              <a:t>I</a:t>
            </a:r>
            <a:r>
              <a:rPr lang="en-US" altLang="ko-KR" dirty="0" smtClean="0"/>
              <a:t>nterference </a:t>
            </a:r>
            <a:r>
              <a:rPr lang="en-US" altLang="ko-KR" u="sng" dirty="0" smtClean="0"/>
              <a:t>L</a:t>
            </a:r>
            <a:r>
              <a:rPr lang="en-US" altLang="ko-KR" dirty="0" smtClean="0"/>
              <a:t>imit for UL </a:t>
            </a:r>
            <a:r>
              <a:rPr lang="en-US" altLang="ko-KR" dirty="0" smtClean="0"/>
              <a:t>at shared BSS</a:t>
            </a:r>
          </a:p>
          <a:p>
            <a:pPr lvl="2"/>
            <a:r>
              <a:rPr lang="en-US" altLang="ko-KR" dirty="0" smtClean="0"/>
              <a:t>Sharing AP indicates TIL for </a:t>
            </a:r>
            <a:r>
              <a:rPr lang="en-US" altLang="ko-KR" dirty="0" smtClean="0"/>
              <a:t>potential UL </a:t>
            </a:r>
            <a:r>
              <a:rPr lang="en-US" altLang="ko-KR" dirty="0" smtClean="0"/>
              <a:t>STA(s) </a:t>
            </a:r>
            <a:r>
              <a:rPr lang="en-US" altLang="ko-KR" dirty="0" smtClean="0"/>
              <a:t>at</a:t>
            </a:r>
            <a:r>
              <a:rPr lang="en-US" altLang="ko-KR" dirty="0" smtClean="0"/>
              <a:t> </a:t>
            </a:r>
            <a:r>
              <a:rPr lang="en-US" altLang="ko-KR" dirty="0" smtClean="0"/>
              <a:t>shared AP</a:t>
            </a:r>
          </a:p>
          <a:p>
            <a:pPr lvl="2"/>
            <a:r>
              <a:rPr lang="en-US" altLang="ko-KR" dirty="0" smtClean="0"/>
              <a:t>Shared AP requires </a:t>
            </a:r>
            <a:r>
              <a:rPr lang="en-US" altLang="ko-KR" dirty="0" smtClean="0"/>
              <a:t>the following path loss values to meet TIL requirement</a:t>
            </a:r>
          </a:p>
          <a:p>
            <a:pPr lvl="3"/>
            <a:r>
              <a:rPr lang="en-US" altLang="ko-KR" dirty="0"/>
              <a:t>P</a:t>
            </a:r>
            <a:r>
              <a:rPr lang="en-US" altLang="ko-KR" dirty="0" smtClean="0"/>
              <a:t>ath </a:t>
            </a:r>
            <a:r>
              <a:rPr lang="en-US" altLang="ko-KR" dirty="0" smtClean="0"/>
              <a:t>loss report from associated STA(s</a:t>
            </a:r>
            <a:r>
              <a:rPr lang="en-US" altLang="ko-KR" dirty="0" smtClean="0"/>
              <a:t>)</a:t>
            </a:r>
          </a:p>
          <a:p>
            <a:pPr lvl="3"/>
            <a:r>
              <a:rPr lang="en-US" altLang="ko-KR" dirty="0"/>
              <a:t>Path loss measurement from neighboring C-SR capable </a:t>
            </a:r>
            <a:r>
              <a:rPr lang="en-US" altLang="ko-KR" dirty="0" smtClean="0"/>
              <a:t>AP</a:t>
            </a:r>
          </a:p>
          <a:p>
            <a:endParaRPr lang="en-US" altLang="ko-KR" dirty="0"/>
          </a:p>
          <a:p>
            <a:r>
              <a:rPr lang="en-US" altLang="ko-KR" dirty="0" smtClean="0"/>
              <a:t>To cover the case3, shared AP may require additional operation</a:t>
            </a:r>
          </a:p>
          <a:p>
            <a:pPr lvl="1"/>
            <a:r>
              <a:rPr lang="en-US" altLang="ko-KR" dirty="0" smtClean="0"/>
              <a:t>ex. limiting UL STA’s power conservatively with the assumption of the worst case topology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04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 smtClean="0"/>
              <a:t>Proposal 2</a:t>
            </a:r>
            <a:r>
              <a:rPr lang="en-US" altLang="ko-KR" dirty="0" smtClean="0"/>
              <a:t>: Limiting Utilization </a:t>
            </a:r>
            <a:r>
              <a:rPr lang="en-US" altLang="ko-KR" dirty="0" smtClean="0"/>
              <a:t>of Shared TXOP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at </a:t>
            </a:r>
            <a:r>
              <a:rPr lang="en-US" altLang="ko-KR" dirty="0" smtClean="0"/>
              <a:t>Shared BSS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6962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Objective</a:t>
            </a:r>
            <a:endParaRPr lang="en-US" altLang="ko-KR" dirty="0" smtClean="0"/>
          </a:p>
          <a:p>
            <a:pPr lvl="1"/>
            <a:r>
              <a:rPr lang="en-US" altLang="ko-KR" dirty="0"/>
              <a:t>S</a:t>
            </a:r>
            <a:r>
              <a:rPr lang="en-US" altLang="ko-KR" dirty="0" smtClean="0"/>
              <a:t>haring AP can limit the shared TXOP utilization at shared BSS</a:t>
            </a:r>
          </a:p>
          <a:p>
            <a:r>
              <a:rPr lang="en-US" altLang="ko-KR" dirty="0" smtClean="0"/>
              <a:t>Option 1: </a:t>
            </a:r>
            <a:r>
              <a:rPr lang="en-US" altLang="ko-KR" i="1" dirty="0" smtClean="0"/>
              <a:t>DL and UL selectively granted </a:t>
            </a:r>
            <a:r>
              <a:rPr lang="en-US" altLang="ko-KR" dirty="0" smtClean="0"/>
              <a:t>(preferred)</a:t>
            </a:r>
          </a:p>
          <a:p>
            <a:pPr lvl="1"/>
            <a:r>
              <a:rPr lang="en-US" altLang="ko-KR" dirty="0" smtClean="0"/>
              <a:t>Sharing AP indicates whether </a:t>
            </a:r>
            <a:r>
              <a:rPr lang="en-US" altLang="ko-KR" dirty="0" smtClean="0"/>
              <a:t>the shared </a:t>
            </a:r>
            <a:r>
              <a:rPr lang="en-US" altLang="ko-KR" dirty="0" smtClean="0"/>
              <a:t>TXOP is able to </a:t>
            </a:r>
            <a:r>
              <a:rPr lang="en-US" altLang="ko-KR" dirty="0" smtClean="0"/>
              <a:t>be utilized </a:t>
            </a:r>
            <a:r>
              <a:rPr lang="en-US" altLang="ko-KR" dirty="0" smtClean="0"/>
              <a:t>DL </a:t>
            </a:r>
            <a:r>
              <a:rPr lang="en-US" altLang="ko-KR" dirty="0" smtClean="0"/>
              <a:t>or/and UL by shared AP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</a:t>
            </a:r>
            <a:r>
              <a:rPr lang="en-US" altLang="ko-KR" dirty="0" smtClean="0"/>
              <a:t> </a:t>
            </a:r>
            <a:r>
              <a:rPr lang="en-US" altLang="ko-KR" dirty="0" smtClean="0"/>
              <a:t>information can be included in the announcement frame</a:t>
            </a:r>
          </a:p>
          <a:p>
            <a:pPr lvl="1"/>
            <a:r>
              <a:rPr lang="en-US" altLang="ko-KR" dirty="0" smtClean="0"/>
              <a:t>TPL and TIL information can be selectively </a:t>
            </a:r>
            <a:r>
              <a:rPr lang="en-US" altLang="ko-KR" dirty="0" smtClean="0"/>
              <a:t>included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Option 2: </a:t>
            </a:r>
            <a:r>
              <a:rPr lang="en-US" altLang="ko-KR" i="1" dirty="0" smtClean="0"/>
              <a:t>DL allowed, UL prohibited</a:t>
            </a:r>
          </a:p>
          <a:p>
            <a:pPr lvl="1"/>
            <a:r>
              <a:rPr lang="en-US" altLang="ko-KR" dirty="0" smtClean="0"/>
              <a:t>Shared AP is allowed to use DL transmissions </a:t>
            </a:r>
            <a:r>
              <a:rPr lang="en-US" altLang="ko-KR" dirty="0" smtClean="0"/>
              <a:t>in the </a:t>
            </a:r>
            <a:r>
              <a:rPr lang="en-US" altLang="ko-KR" dirty="0"/>
              <a:t>s</a:t>
            </a:r>
            <a:r>
              <a:rPr lang="en-US" altLang="ko-KR" dirty="0" smtClean="0"/>
              <a:t>hared TXOP</a:t>
            </a:r>
          </a:p>
          <a:p>
            <a:pPr lvl="1"/>
            <a:r>
              <a:rPr lang="en-US" altLang="ko-KR" dirty="0" smtClean="0"/>
              <a:t>This option makes the C-SR procedure simpler, but less flexible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10686"/>
              </p:ext>
            </p:extLst>
          </p:nvPr>
        </p:nvGraphicFramePr>
        <p:xfrm>
          <a:off x="1905000" y="3872230"/>
          <a:ext cx="5638800" cy="123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311"/>
                <a:gridCol w="746312"/>
                <a:gridCol w="4146177"/>
              </a:tblGrid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UL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effectLst/>
                          <a:latin typeface="맑은 고딕"/>
                          <a:ea typeface="맑은 고딕"/>
                          <a:cs typeface="Times New Roman"/>
                        </a:rPr>
                        <a:t>Utilization of shared TXOP at shared BSS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Reserved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Only UL allowed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Only DL allowed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Both</a:t>
                      </a:r>
                      <a:r>
                        <a:rPr lang="en-US" altLang="ko-KR" sz="1600" kern="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DL and UL allowed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72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143708</TotalTime>
  <Words>1460</Words>
  <Application>Microsoft Office PowerPoint</Application>
  <PresentationFormat>화면 슬라이드 쇼(4:3)</PresentationFormat>
  <Paragraphs>317</Paragraphs>
  <Slides>16</Slides>
  <Notes>4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802-11-Submission</vt:lpstr>
      <vt:lpstr>Microsoft Word 97 - 2003 Document</vt:lpstr>
      <vt:lpstr>Coordinated Spatial Reuse: Extension to Uplink</vt:lpstr>
      <vt:lpstr>Introduction</vt:lpstr>
      <vt:lpstr>Recap: Coordinated SR (C-SR)</vt:lpstr>
      <vt:lpstr>Recap: C-SR Example of 2-BSS DL/DL [6]</vt:lpstr>
      <vt:lpstr>C-SR Scenarios</vt:lpstr>
      <vt:lpstr>C-SR Scenarios</vt:lpstr>
      <vt:lpstr>UL Issues and Proposal</vt:lpstr>
      <vt:lpstr>Proposal 1: TPL and TIL Signaling</vt:lpstr>
      <vt:lpstr>Proposal 2: Limiting Utilization of Shared TXOP  at Shared BSS</vt:lpstr>
      <vt:lpstr>Proposal 3: Announcement/Trigger  Frame Integration</vt:lpstr>
      <vt:lpstr>Summary</vt:lpstr>
      <vt:lpstr>Straw Poll #1</vt:lpstr>
      <vt:lpstr>Straw Poll #2</vt:lpstr>
      <vt:lpstr>Reference</vt:lpstr>
      <vt:lpstr>Appendix</vt:lpstr>
      <vt:lpstr>C-SR Example of 2-BSS UL/UL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2964</cp:revision>
  <cp:lastPrinted>1998-02-10T13:28:06Z</cp:lastPrinted>
  <dcterms:created xsi:type="dcterms:W3CDTF">2007-05-21T21:00:37Z</dcterms:created>
  <dcterms:modified xsi:type="dcterms:W3CDTF">2020-09-09T08:17:17Z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