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79" r:id="rId3"/>
    <p:sldId id="411" r:id="rId4"/>
    <p:sldId id="380" r:id="rId5"/>
    <p:sldId id="410" r:id="rId6"/>
    <p:sldId id="413" r:id="rId7"/>
    <p:sldId id="401" r:id="rId8"/>
    <p:sldId id="412" r:id="rId9"/>
    <p:sldId id="402" r:id="rId10"/>
    <p:sldId id="362" r:id="rId11"/>
    <p:sldId id="364" r:id="rId12"/>
    <p:sldId id="363" r:id="rId13"/>
    <p:sldId id="414" r:id="rId14"/>
    <p:sldId id="415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17" autoAdjust="0"/>
    <p:restoredTop sz="80277" autoAdjust="0"/>
  </p:normalViewPr>
  <p:slideViewPr>
    <p:cSldViewPr>
      <p:cViewPr varScale="1">
        <p:scale>
          <a:sx n="97" d="100"/>
          <a:sy n="97" d="100"/>
        </p:scale>
        <p:origin x="-22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858" y="-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317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baseline="0" dirty="0" smtClean="0"/>
              <a:t>Needs scenario for each option</a:t>
            </a: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5015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Option2</a:t>
            </a:r>
            <a:r>
              <a:rPr lang="ko-KR" altLang="en-US" dirty="0" smtClean="0"/>
              <a:t>를 통해 </a:t>
            </a:r>
            <a:r>
              <a:rPr lang="en-US" altLang="ko-KR" dirty="0" smtClean="0"/>
              <a:t>AP</a:t>
            </a:r>
            <a:r>
              <a:rPr lang="ko-KR" altLang="en-US" dirty="0" smtClean="0"/>
              <a:t>에게 </a:t>
            </a:r>
            <a:r>
              <a:rPr lang="en-US" altLang="ko-KR" dirty="0" smtClean="0"/>
              <a:t>flexibility</a:t>
            </a:r>
            <a:r>
              <a:rPr lang="ko-KR" altLang="en-US" dirty="0" smtClean="0"/>
              <a:t>를 줄 수 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3171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Inter-AP signaling for C-SR info is the</a:t>
            </a:r>
            <a:r>
              <a:rPr lang="en-US" altLang="ko-KR" baseline="0" dirty="0" smtClean="0"/>
              <a:t> issue in </a:t>
            </a:r>
            <a:r>
              <a:rPr lang="en-US" altLang="ko-KR" dirty="0" smtClean="0"/>
              <a:t>Preparation phase</a:t>
            </a: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437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5" y="6475413"/>
            <a:ext cx="14571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5" y="6475413"/>
            <a:ext cx="14571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802.11-20/0000r0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6795" y="6475413"/>
            <a:ext cx="145713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Coordinated Spatial Reuse: Extension to Uplink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2020-07-10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0527417"/>
              </p:ext>
            </p:extLst>
          </p:nvPr>
        </p:nvGraphicFramePr>
        <p:xfrm>
          <a:off x="522288" y="2754313"/>
          <a:ext cx="7718425" cy="3668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88" name="Document" r:id="rId4" imgW="9403514" imgH="4470400" progId="Word.Document.8">
                  <p:embed/>
                </p:oleObj>
              </mc:Choice>
              <mc:Fallback>
                <p:oleObj name="Document" r:id="rId4" imgW="9403514" imgH="44704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754313"/>
                        <a:ext cx="7718425" cy="36687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investigate UL support in C-SR operation</a:t>
            </a:r>
          </a:p>
          <a:p>
            <a:pPr lvl="1"/>
            <a:r>
              <a:rPr lang="en-US" altLang="ko-KR" dirty="0" smtClean="0"/>
              <a:t>Concerns</a:t>
            </a:r>
          </a:p>
          <a:p>
            <a:pPr lvl="2"/>
            <a:r>
              <a:rPr lang="en-US" altLang="ko-KR" dirty="0" smtClean="0"/>
              <a:t>Sharing AP is difficult to limit tx power of sharing BSS side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We propose three options of TXOP utilization at shared BSS side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We investigate Announcement/Trigger frame integration issue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7086795" y="6475413"/>
            <a:ext cx="145713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Jonghun </a:t>
            </a:r>
            <a:r>
              <a:rPr lang="en-US" altLang="ko-KR" dirty="0" smtClean="0"/>
              <a:t>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3127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in 11be sharing AP may limit the shared AP’s uplink TXOP utilization during the shared TXOP for C-SR operation?</a:t>
            </a:r>
            <a:endParaRPr lang="en-US" altLang="ko-KR" dirty="0"/>
          </a:p>
          <a:p>
            <a:pPr lvl="1"/>
            <a:r>
              <a:rPr lang="en-US" altLang="ko-KR" dirty="0" smtClean="0"/>
              <a:t>The way of limiting TXOP utilization of shared AP is TBD</a:t>
            </a:r>
          </a:p>
          <a:p>
            <a:pPr lvl="1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7086795" y="6475413"/>
            <a:ext cx="145713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Jonghun </a:t>
            </a:r>
            <a:r>
              <a:rPr lang="en-US" altLang="ko-KR" dirty="0" smtClean="0"/>
              <a:t>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2557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b="0" dirty="0" smtClean="0"/>
              <a:t>[1] 802.11-20/0410r4</a:t>
            </a:r>
          </a:p>
          <a:p>
            <a:pPr marL="0" indent="0">
              <a:buNone/>
            </a:pPr>
            <a:r>
              <a:rPr lang="en-US" altLang="ko-KR" b="0" dirty="0" smtClean="0"/>
              <a:t>[</a:t>
            </a:r>
            <a:r>
              <a:rPr lang="en-US" altLang="ko-KR" b="0" dirty="0"/>
              <a:t>2</a:t>
            </a:r>
            <a:r>
              <a:rPr lang="en-US" altLang="ko-KR" b="0" dirty="0" smtClean="0"/>
              <a:t>] 802.11-20/0576r0</a:t>
            </a:r>
          </a:p>
          <a:p>
            <a:pPr marL="0" indent="0">
              <a:buNone/>
            </a:pPr>
            <a:r>
              <a:rPr lang="en-US" altLang="ko-KR" b="0" dirty="0" smtClean="0"/>
              <a:t>[3] 802.11-20/0457r1</a:t>
            </a:r>
          </a:p>
          <a:p>
            <a:pPr marL="0" indent="0">
              <a:buNone/>
            </a:pPr>
            <a:r>
              <a:rPr lang="en-US" altLang="ko-KR" b="0" dirty="0" smtClean="0"/>
              <a:t>[4] 802.11-20/0107r1</a:t>
            </a:r>
          </a:p>
          <a:p>
            <a:pPr marL="0" indent="0">
              <a:buNone/>
            </a:pPr>
            <a:r>
              <a:rPr lang="en-US" altLang="ko-KR" b="0" dirty="0" smtClean="0"/>
              <a:t>[5] 802.11-20/0073r0</a:t>
            </a:r>
          </a:p>
          <a:p>
            <a:pPr marL="0" indent="0">
              <a:buNone/>
            </a:pPr>
            <a:r>
              <a:rPr lang="en-US" altLang="ko-KR" b="0" dirty="0" smtClean="0"/>
              <a:t>[6] 802.11-20/0590r0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7086795" y="6475413"/>
            <a:ext cx="145713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Jonghun </a:t>
            </a:r>
            <a:r>
              <a:rPr lang="en-US" altLang="ko-KR" dirty="0" smtClean="0"/>
              <a:t>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9973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8" name="텍스트 개체 틀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426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C-SR Example of 2-BSS </a:t>
            </a:r>
            <a:r>
              <a:rPr lang="en-US" altLang="ko-KR" dirty="0" smtClean="0"/>
              <a:t>UL/UL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Announcement/trigger frame integrated into C-SR-A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sp>
        <p:nvSpPr>
          <p:cNvPr id="57" name="직사각형 56"/>
          <p:cNvSpPr/>
          <p:nvPr/>
        </p:nvSpPr>
        <p:spPr bwMode="auto">
          <a:xfrm>
            <a:off x="5376875" y="4265336"/>
            <a:ext cx="2828859" cy="1230384"/>
          </a:xfrm>
          <a:prstGeom prst="rect">
            <a:avLst/>
          </a:prstGeom>
          <a:solidFill>
            <a:schemeClr val="accent1">
              <a:lumMod val="60000"/>
              <a:lumOff val="40000"/>
              <a:alpha val="2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직사각형 57"/>
          <p:cNvSpPr/>
          <p:nvPr/>
        </p:nvSpPr>
        <p:spPr bwMode="auto">
          <a:xfrm>
            <a:off x="4135416" y="2682766"/>
            <a:ext cx="4070320" cy="1272095"/>
          </a:xfrm>
          <a:prstGeom prst="rect">
            <a:avLst/>
          </a:prstGeom>
          <a:solidFill>
            <a:schemeClr val="accent1">
              <a:lumMod val="60000"/>
              <a:lumOff val="40000"/>
              <a:alpha val="2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9" name="직선 화살표 연결선 58"/>
          <p:cNvCxnSpPr/>
          <p:nvPr/>
        </p:nvCxnSpPr>
        <p:spPr bwMode="auto">
          <a:xfrm>
            <a:off x="1447800" y="2971800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0" name="직선 화살표 연결선 59"/>
          <p:cNvCxnSpPr/>
          <p:nvPr/>
        </p:nvCxnSpPr>
        <p:spPr bwMode="auto">
          <a:xfrm>
            <a:off x="1447800" y="4559032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1" name="직선 연결선 60"/>
          <p:cNvCxnSpPr/>
          <p:nvPr/>
        </p:nvCxnSpPr>
        <p:spPr bwMode="auto">
          <a:xfrm>
            <a:off x="4127372" y="2438400"/>
            <a:ext cx="0" cy="3505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685800" y="281940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AP1</a:t>
            </a:r>
            <a:endParaRPr lang="ko-KR" alt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685800" y="4420532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AP2</a:t>
            </a:r>
            <a:endParaRPr lang="ko-KR" altLang="en-US" dirty="0"/>
          </a:p>
        </p:txBody>
      </p:sp>
      <p:cxnSp>
        <p:nvCxnSpPr>
          <p:cNvPr id="64" name="직선 화살표 연결선 63"/>
          <p:cNvCxnSpPr/>
          <p:nvPr/>
        </p:nvCxnSpPr>
        <p:spPr bwMode="auto">
          <a:xfrm>
            <a:off x="1445172" y="3430866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609600" y="3292366"/>
            <a:ext cx="667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STA1-1</a:t>
            </a:r>
            <a:endParaRPr lang="ko-KR" altLang="en-US" dirty="0"/>
          </a:p>
        </p:txBody>
      </p:sp>
      <p:cxnSp>
        <p:nvCxnSpPr>
          <p:cNvPr id="66" name="직선 화살표 연결선 65"/>
          <p:cNvCxnSpPr/>
          <p:nvPr/>
        </p:nvCxnSpPr>
        <p:spPr bwMode="auto">
          <a:xfrm>
            <a:off x="1447800" y="5043101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7" name="TextBox 66"/>
          <p:cNvSpPr txBox="1"/>
          <p:nvPr/>
        </p:nvSpPr>
        <p:spPr>
          <a:xfrm>
            <a:off x="609600" y="4904601"/>
            <a:ext cx="667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STA2-1</a:t>
            </a:r>
            <a:endParaRPr lang="ko-KR" altLang="en-US" dirty="0"/>
          </a:p>
        </p:txBody>
      </p:sp>
      <p:cxnSp>
        <p:nvCxnSpPr>
          <p:cNvPr id="68" name="직선 화살표 연결선 67"/>
          <p:cNvCxnSpPr/>
          <p:nvPr/>
        </p:nvCxnSpPr>
        <p:spPr bwMode="auto">
          <a:xfrm flipV="1">
            <a:off x="1445172" y="5638799"/>
            <a:ext cx="2683246" cy="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arrow"/>
            <a:tailEnd type="arrow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2142432" y="5648631"/>
            <a:ext cx="12939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Preparation Phase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70" name="직선 연결선 69"/>
          <p:cNvCxnSpPr/>
          <p:nvPr/>
        </p:nvCxnSpPr>
        <p:spPr bwMode="auto">
          <a:xfrm flipH="1">
            <a:off x="5374946" y="2176548"/>
            <a:ext cx="1930" cy="376705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71" name="직사각형 70"/>
          <p:cNvSpPr/>
          <p:nvPr/>
        </p:nvSpPr>
        <p:spPr bwMode="auto">
          <a:xfrm>
            <a:off x="4135417" y="2682766"/>
            <a:ext cx="883951" cy="29089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C-SR-A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" name="직사각형 71"/>
          <p:cNvSpPr/>
          <p:nvPr/>
        </p:nvSpPr>
        <p:spPr bwMode="auto">
          <a:xfrm>
            <a:off x="7553718" y="2686664"/>
            <a:ext cx="646386" cy="2852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3" name="직선 연결선 72"/>
          <p:cNvCxnSpPr/>
          <p:nvPr/>
        </p:nvCxnSpPr>
        <p:spPr bwMode="auto">
          <a:xfrm>
            <a:off x="8200104" y="2438400"/>
            <a:ext cx="0" cy="3505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74" name="직선 화살표 연결선 73"/>
          <p:cNvCxnSpPr/>
          <p:nvPr/>
        </p:nvCxnSpPr>
        <p:spPr bwMode="auto">
          <a:xfrm>
            <a:off x="4135417" y="5638799"/>
            <a:ext cx="124145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arrow"/>
            <a:tailEnd type="arrow"/>
          </a:ln>
          <a:effectLst/>
        </p:spPr>
      </p:cxnSp>
      <p:cxnSp>
        <p:nvCxnSpPr>
          <p:cNvPr id="75" name="직선 화살표 연결선 74"/>
          <p:cNvCxnSpPr/>
          <p:nvPr/>
        </p:nvCxnSpPr>
        <p:spPr bwMode="auto">
          <a:xfrm flipV="1">
            <a:off x="5367681" y="5638799"/>
            <a:ext cx="2838055" cy="158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arrow"/>
            <a:tailEnd type="arrow"/>
          </a:ln>
          <a:effectLst/>
        </p:spPr>
      </p:cxnSp>
      <p:sp>
        <p:nvSpPr>
          <p:cNvPr id="76" name="TextBox 75"/>
          <p:cNvSpPr txBox="1"/>
          <p:nvPr/>
        </p:nvSpPr>
        <p:spPr>
          <a:xfrm>
            <a:off x="3999272" y="5654649"/>
            <a:ext cx="1524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Announcement Phase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096000" y="5658464"/>
            <a:ext cx="14071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Transmission Phase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78" name="직선 화살표 연결선 77"/>
          <p:cNvCxnSpPr/>
          <p:nvPr/>
        </p:nvCxnSpPr>
        <p:spPr bwMode="auto">
          <a:xfrm>
            <a:off x="1437565" y="3954861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79" name="TextBox 78"/>
          <p:cNvSpPr txBox="1"/>
          <p:nvPr/>
        </p:nvSpPr>
        <p:spPr>
          <a:xfrm>
            <a:off x="601993" y="3816361"/>
            <a:ext cx="667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STA1-2</a:t>
            </a:r>
            <a:endParaRPr lang="ko-KR" altLang="en-US" dirty="0"/>
          </a:p>
        </p:txBody>
      </p:sp>
      <p:cxnSp>
        <p:nvCxnSpPr>
          <p:cNvPr id="80" name="직선 화살표 연결선 79"/>
          <p:cNvCxnSpPr/>
          <p:nvPr/>
        </p:nvCxnSpPr>
        <p:spPr bwMode="auto">
          <a:xfrm>
            <a:off x="1447800" y="5500301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1" name="TextBox 80"/>
          <p:cNvSpPr txBox="1"/>
          <p:nvPr/>
        </p:nvSpPr>
        <p:spPr>
          <a:xfrm>
            <a:off x="609600" y="5361801"/>
            <a:ext cx="667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STA2-2</a:t>
            </a:r>
            <a:endParaRPr lang="ko-KR" altLang="en-US" dirty="0"/>
          </a:p>
        </p:txBody>
      </p:sp>
      <p:cxnSp>
        <p:nvCxnSpPr>
          <p:cNvPr id="82" name="직선 연결선 81"/>
          <p:cNvCxnSpPr/>
          <p:nvPr/>
        </p:nvCxnSpPr>
        <p:spPr bwMode="auto">
          <a:xfrm>
            <a:off x="4119002" y="2691939"/>
            <a:ext cx="0" cy="2751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3" name="직선 화살표 연결선 82"/>
          <p:cNvCxnSpPr>
            <a:stCxn id="71" idx="2"/>
          </p:cNvCxnSpPr>
          <p:nvPr/>
        </p:nvCxnSpPr>
        <p:spPr bwMode="auto">
          <a:xfrm flipH="1">
            <a:off x="4577392" y="2973665"/>
            <a:ext cx="1" cy="158536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5" name="직사각형 84"/>
          <p:cNvSpPr/>
          <p:nvPr/>
        </p:nvSpPr>
        <p:spPr bwMode="auto">
          <a:xfrm>
            <a:off x="5367680" y="4268132"/>
            <a:ext cx="883951" cy="29089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Trigger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6" name="직선 화살표 연결선 85"/>
          <p:cNvCxnSpPr>
            <a:stCxn id="85" idx="2"/>
          </p:cNvCxnSpPr>
          <p:nvPr/>
        </p:nvCxnSpPr>
        <p:spPr bwMode="auto">
          <a:xfrm flipH="1">
            <a:off x="5809655" y="4559031"/>
            <a:ext cx="1" cy="94127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7" name="직선 화살표 연결선 86"/>
          <p:cNvCxnSpPr>
            <a:stCxn id="85" idx="2"/>
          </p:cNvCxnSpPr>
          <p:nvPr/>
        </p:nvCxnSpPr>
        <p:spPr bwMode="auto">
          <a:xfrm>
            <a:off x="5809656" y="4559031"/>
            <a:ext cx="1" cy="48407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8" name="직사각형 87"/>
          <p:cNvSpPr/>
          <p:nvPr/>
        </p:nvSpPr>
        <p:spPr bwMode="auto">
          <a:xfrm>
            <a:off x="6560868" y="4704566"/>
            <a:ext cx="830317" cy="33446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UL</a:t>
            </a:r>
          </a:p>
        </p:txBody>
      </p:sp>
      <p:sp>
        <p:nvSpPr>
          <p:cNvPr id="89" name="직사각형 88"/>
          <p:cNvSpPr/>
          <p:nvPr/>
        </p:nvSpPr>
        <p:spPr bwMode="auto">
          <a:xfrm>
            <a:off x="7559350" y="4276929"/>
            <a:ext cx="646386" cy="2852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0" name="직사각형 89"/>
          <p:cNvSpPr/>
          <p:nvPr/>
        </p:nvSpPr>
        <p:spPr bwMode="auto">
          <a:xfrm>
            <a:off x="6553200" y="5165835"/>
            <a:ext cx="830317" cy="33446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UL</a:t>
            </a:r>
          </a:p>
        </p:txBody>
      </p:sp>
      <p:sp>
        <p:nvSpPr>
          <p:cNvPr id="91" name="직사각형 90"/>
          <p:cNvSpPr/>
          <p:nvPr/>
        </p:nvSpPr>
        <p:spPr bwMode="auto">
          <a:xfrm>
            <a:off x="6560867" y="3151122"/>
            <a:ext cx="826483" cy="2824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UL</a:t>
            </a:r>
          </a:p>
        </p:txBody>
      </p:sp>
      <p:cxnSp>
        <p:nvCxnSpPr>
          <p:cNvPr id="92" name="직선 화살표 연결선 91"/>
          <p:cNvCxnSpPr/>
          <p:nvPr/>
        </p:nvCxnSpPr>
        <p:spPr bwMode="auto">
          <a:xfrm flipH="1">
            <a:off x="2012371" y="2966513"/>
            <a:ext cx="1" cy="158536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sp>
        <p:nvSpPr>
          <p:cNvPr id="93" name="TextBox 92"/>
          <p:cNvSpPr txBox="1"/>
          <p:nvPr/>
        </p:nvSpPr>
        <p:spPr>
          <a:xfrm>
            <a:off x="1392939" y="2510015"/>
            <a:ext cx="1260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 smtClean="0"/>
              <a:t>Collecting</a:t>
            </a:r>
          </a:p>
          <a:p>
            <a:pPr algn="ctr"/>
            <a:r>
              <a:rPr lang="en-US" altLang="ko-KR" b="1" dirty="0" smtClean="0"/>
              <a:t>Capability/RSSI</a:t>
            </a:r>
            <a:endParaRPr lang="ko-KR" altLang="en-US" b="1" dirty="0"/>
          </a:p>
        </p:txBody>
      </p:sp>
      <p:cxnSp>
        <p:nvCxnSpPr>
          <p:cNvPr id="103" name="직선 화살표 연결선 102"/>
          <p:cNvCxnSpPr/>
          <p:nvPr/>
        </p:nvCxnSpPr>
        <p:spPr bwMode="auto">
          <a:xfrm flipH="1">
            <a:off x="4739754" y="2989509"/>
            <a:ext cx="2" cy="45017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05" name="TextBox 104"/>
          <p:cNvSpPr txBox="1"/>
          <p:nvPr/>
        </p:nvSpPr>
        <p:spPr>
          <a:xfrm>
            <a:off x="4740612" y="3078776"/>
            <a:ext cx="642548" cy="276999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Trigger</a:t>
            </a:r>
          </a:p>
        </p:txBody>
      </p:sp>
      <p:cxnSp>
        <p:nvCxnSpPr>
          <p:cNvPr id="106" name="직선 화살표 연결선 105"/>
          <p:cNvCxnSpPr/>
          <p:nvPr/>
        </p:nvCxnSpPr>
        <p:spPr bwMode="auto">
          <a:xfrm>
            <a:off x="4739754" y="2966717"/>
            <a:ext cx="7493" cy="99696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07" name="직사각형 106"/>
          <p:cNvSpPr/>
          <p:nvPr/>
        </p:nvSpPr>
        <p:spPr bwMode="auto">
          <a:xfrm>
            <a:off x="6560868" y="3669029"/>
            <a:ext cx="835224" cy="2824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UL</a:t>
            </a:r>
          </a:p>
        </p:txBody>
      </p:sp>
      <p:cxnSp>
        <p:nvCxnSpPr>
          <p:cNvPr id="52" name="직선 화살표 연결선 51"/>
          <p:cNvCxnSpPr/>
          <p:nvPr/>
        </p:nvCxnSpPr>
        <p:spPr bwMode="auto">
          <a:xfrm flipH="1">
            <a:off x="2865814" y="3395062"/>
            <a:ext cx="2" cy="114744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53" name="직선 화살표 연결선 52"/>
          <p:cNvCxnSpPr/>
          <p:nvPr/>
        </p:nvCxnSpPr>
        <p:spPr bwMode="auto">
          <a:xfrm>
            <a:off x="2969056" y="3963186"/>
            <a:ext cx="0" cy="57113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54" name="직선 화살표 연결선 53"/>
          <p:cNvCxnSpPr/>
          <p:nvPr/>
        </p:nvCxnSpPr>
        <p:spPr bwMode="auto">
          <a:xfrm flipV="1">
            <a:off x="2971512" y="2957137"/>
            <a:ext cx="0" cy="45801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5" name="직선 화살표 연결선 54"/>
          <p:cNvCxnSpPr/>
          <p:nvPr/>
        </p:nvCxnSpPr>
        <p:spPr bwMode="auto">
          <a:xfrm flipV="1">
            <a:off x="3064921" y="2957137"/>
            <a:ext cx="0" cy="99676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3025592" y="3374257"/>
            <a:ext cx="10892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 smtClean="0"/>
              <a:t>Collecting</a:t>
            </a:r>
          </a:p>
          <a:p>
            <a:pPr algn="ctr"/>
            <a:r>
              <a:rPr lang="en-US" altLang="ko-KR" b="1" dirty="0" smtClean="0"/>
              <a:t>Measurement</a:t>
            </a:r>
          </a:p>
          <a:p>
            <a:pPr algn="ctr"/>
            <a:r>
              <a:rPr lang="en-US" altLang="ko-KR" b="1" dirty="0" smtClean="0"/>
              <a:t>Report</a:t>
            </a:r>
            <a:endParaRPr lang="ko-KR" altLang="en-US" b="1" dirty="0"/>
          </a:p>
        </p:txBody>
      </p:sp>
      <p:cxnSp>
        <p:nvCxnSpPr>
          <p:cNvPr id="84" name="직선 화살표 연결선 83"/>
          <p:cNvCxnSpPr/>
          <p:nvPr/>
        </p:nvCxnSpPr>
        <p:spPr bwMode="auto">
          <a:xfrm flipH="1">
            <a:off x="2779782" y="2958209"/>
            <a:ext cx="2" cy="45694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99" name="직선 화살표 연결선 98"/>
          <p:cNvCxnSpPr/>
          <p:nvPr/>
        </p:nvCxnSpPr>
        <p:spPr bwMode="auto">
          <a:xfrm flipH="1">
            <a:off x="2683920" y="2953788"/>
            <a:ext cx="2" cy="100011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4" name="직사각형 93"/>
          <p:cNvSpPr/>
          <p:nvPr/>
        </p:nvSpPr>
        <p:spPr bwMode="auto">
          <a:xfrm>
            <a:off x="5373328" y="2691939"/>
            <a:ext cx="883951" cy="29089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Trigger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5" name="직선 화살표 연결선 94"/>
          <p:cNvCxnSpPr>
            <a:stCxn id="94" idx="2"/>
          </p:cNvCxnSpPr>
          <p:nvPr/>
        </p:nvCxnSpPr>
        <p:spPr bwMode="auto">
          <a:xfrm flipH="1">
            <a:off x="5815303" y="2982838"/>
            <a:ext cx="1" cy="94127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96" name="직선 화살표 연결선 95"/>
          <p:cNvCxnSpPr>
            <a:stCxn id="94" idx="2"/>
          </p:cNvCxnSpPr>
          <p:nvPr/>
        </p:nvCxnSpPr>
        <p:spPr bwMode="auto">
          <a:xfrm>
            <a:off x="5815304" y="2982838"/>
            <a:ext cx="1" cy="48407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9777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Coordinated SR (C-SR)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r>
              <a:rPr lang="en-US" altLang="ko-KR" dirty="0"/>
              <a:t>C-SR is a simple Multi-AP </a:t>
            </a:r>
            <a:r>
              <a:rPr lang="en-US" altLang="ko-KR" dirty="0" smtClean="0"/>
              <a:t>coordination scheme </a:t>
            </a:r>
            <a:r>
              <a:rPr lang="en-US" altLang="ko-KR" dirty="0"/>
              <a:t>that can increase spectrum efficiency by reusing the same time/frequency resources among multiple BSSs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Several contributions propose C-SR procedure and investigate performance gain [1-5]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In our previous contribution, we propose C-SR procedure for downlink transmissions [6]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In this contribution, we extend C-SR procedure to uplink and  investigate potential issues caused by the uplink extension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5302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799"/>
            <a:ext cx="7772400" cy="5030895"/>
          </a:xfrm>
        </p:spPr>
        <p:txBody>
          <a:bodyPr/>
          <a:lstStyle/>
          <a:p>
            <a:r>
              <a:rPr lang="en-US" altLang="ko-KR" dirty="0" smtClean="0"/>
              <a:t>Objective of C-SR</a:t>
            </a:r>
          </a:p>
          <a:p>
            <a:pPr lvl="1"/>
            <a:r>
              <a:rPr lang="en-US" altLang="ko-KR" dirty="0" smtClean="0"/>
              <a:t>Enabling simultaneous data transfer of sharing/shared BSS* in the shared TXOP</a:t>
            </a:r>
          </a:p>
          <a:p>
            <a:pPr lvl="1"/>
            <a:r>
              <a:rPr lang="en-US" altLang="ko-KR" dirty="0"/>
              <a:t>Protection of data </a:t>
            </a:r>
            <a:r>
              <a:rPr lang="en-US" altLang="ko-KR" dirty="0" smtClean="0"/>
              <a:t>transfer </a:t>
            </a:r>
            <a:r>
              <a:rPr lang="en-US" altLang="ko-KR" dirty="0"/>
              <a:t>of sharing </a:t>
            </a:r>
            <a:r>
              <a:rPr lang="en-US" altLang="ko-KR" dirty="0" smtClean="0"/>
              <a:t>AP while enabling the transmissions of shared BSS</a:t>
            </a:r>
            <a:endParaRPr lang="en-US" altLang="ko-KR" dirty="0"/>
          </a:p>
          <a:p>
            <a:r>
              <a:rPr lang="en-US" altLang="ko-KR" dirty="0" smtClean="0"/>
              <a:t>C-SR procedure</a:t>
            </a:r>
          </a:p>
          <a:p>
            <a:pPr lvl="1"/>
            <a:r>
              <a:rPr lang="en-US" altLang="ko-KR" dirty="0" smtClean="0"/>
              <a:t>Measurement phase</a:t>
            </a:r>
          </a:p>
          <a:p>
            <a:pPr lvl="2"/>
            <a:r>
              <a:rPr lang="en-US" altLang="ko-KR" dirty="0" smtClean="0"/>
              <a:t>Collect information for sharing TXOP</a:t>
            </a:r>
          </a:p>
          <a:p>
            <a:pPr lvl="3"/>
            <a:r>
              <a:rPr lang="en-US" altLang="ko-KR" dirty="0" smtClean="0"/>
              <a:t>To decide shared APs and calculate Tx power limits for entities of shared BSS</a:t>
            </a:r>
          </a:p>
          <a:p>
            <a:pPr lvl="1"/>
            <a:r>
              <a:rPr lang="en-US" altLang="ko-KR" dirty="0" smtClean="0"/>
              <a:t>Announcement phase</a:t>
            </a:r>
          </a:p>
          <a:p>
            <a:pPr lvl="2"/>
            <a:r>
              <a:rPr lang="en-US" altLang="ko-KR" dirty="0" smtClean="0"/>
              <a:t>Inform the Tx power limits to shared AP</a:t>
            </a:r>
          </a:p>
          <a:p>
            <a:pPr lvl="2"/>
            <a:r>
              <a:rPr lang="en-US" altLang="ko-KR" dirty="0" smtClean="0"/>
              <a:t>Non-overlapping allocation for BA </a:t>
            </a:r>
            <a:r>
              <a:rPr lang="en-US" altLang="ko-KR" dirty="0" smtClean="0"/>
              <a:t>frequency-domain </a:t>
            </a:r>
            <a:r>
              <a:rPr lang="en-US" altLang="ko-KR" dirty="0" smtClean="0"/>
              <a:t>separation of sharing/shared BSS</a:t>
            </a:r>
          </a:p>
          <a:p>
            <a:pPr lvl="1"/>
            <a:r>
              <a:rPr lang="en-US" altLang="ko-KR" dirty="0" smtClean="0"/>
              <a:t>Transmission phase</a:t>
            </a:r>
          </a:p>
          <a:p>
            <a:pPr lvl="2"/>
            <a:r>
              <a:rPr lang="en-US" altLang="ko-KR" dirty="0" smtClean="0"/>
              <a:t>Data transmission with adjusted power at shared BSS side</a:t>
            </a:r>
          </a:p>
          <a:p>
            <a:pPr lvl="2"/>
            <a:r>
              <a:rPr lang="en-US" altLang="ko-KR" dirty="0" smtClean="0"/>
              <a:t>Non-overlapping simultaneous BA transmissions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sp>
        <p:nvSpPr>
          <p:cNvPr id="7" name="직사각형 6"/>
          <p:cNvSpPr/>
          <p:nvPr/>
        </p:nvSpPr>
        <p:spPr>
          <a:xfrm>
            <a:off x="3107860" y="1551801"/>
            <a:ext cx="603614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/>
              <a:t>* Sharing BSS: BSS that sharing AP belongs to   * Shared BSS: BSS that shared AP belongs to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9072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직사각형 75"/>
          <p:cNvSpPr/>
          <p:nvPr/>
        </p:nvSpPr>
        <p:spPr bwMode="auto">
          <a:xfrm>
            <a:off x="4135416" y="2528548"/>
            <a:ext cx="2870491" cy="1272095"/>
          </a:xfrm>
          <a:prstGeom prst="rect">
            <a:avLst/>
          </a:prstGeom>
          <a:solidFill>
            <a:schemeClr val="accent1">
              <a:lumMod val="60000"/>
              <a:lumOff val="40000"/>
              <a:alpha val="2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직사각형 76"/>
          <p:cNvSpPr/>
          <p:nvPr/>
        </p:nvSpPr>
        <p:spPr bwMode="auto">
          <a:xfrm>
            <a:off x="5367680" y="4111118"/>
            <a:ext cx="1638227" cy="1230384"/>
          </a:xfrm>
          <a:prstGeom prst="rect">
            <a:avLst/>
          </a:prstGeom>
          <a:solidFill>
            <a:schemeClr val="accent1">
              <a:lumMod val="60000"/>
              <a:lumOff val="40000"/>
              <a:alpha val="2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C-SR Example of 2-BSS DL/DL [6]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cxnSp>
        <p:nvCxnSpPr>
          <p:cNvPr id="8" name="직선 화살표 연결선 7"/>
          <p:cNvCxnSpPr/>
          <p:nvPr/>
        </p:nvCxnSpPr>
        <p:spPr bwMode="auto">
          <a:xfrm>
            <a:off x="1447800" y="2817582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0" name="직선 화살표 연결선 9"/>
          <p:cNvCxnSpPr/>
          <p:nvPr/>
        </p:nvCxnSpPr>
        <p:spPr bwMode="auto">
          <a:xfrm>
            <a:off x="1447800" y="4404814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" name="직선 연결선 12"/>
          <p:cNvCxnSpPr/>
          <p:nvPr/>
        </p:nvCxnSpPr>
        <p:spPr bwMode="auto">
          <a:xfrm>
            <a:off x="4137204" y="2085078"/>
            <a:ext cx="0" cy="3505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685800" y="2665182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AP1</a:t>
            </a:r>
            <a:endParaRPr lang="ko-KR" alt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85800" y="4266314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AP2</a:t>
            </a:r>
            <a:endParaRPr lang="ko-KR" altLang="en-US" b="1" dirty="0"/>
          </a:p>
        </p:txBody>
      </p:sp>
      <p:cxnSp>
        <p:nvCxnSpPr>
          <p:cNvPr id="16" name="직선 화살표 연결선 15"/>
          <p:cNvCxnSpPr/>
          <p:nvPr/>
        </p:nvCxnSpPr>
        <p:spPr bwMode="auto">
          <a:xfrm>
            <a:off x="1445172" y="3276648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609600" y="3138148"/>
            <a:ext cx="6765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STA1-1</a:t>
            </a:r>
            <a:endParaRPr lang="ko-KR" altLang="en-US" b="1" dirty="0"/>
          </a:p>
        </p:txBody>
      </p:sp>
      <p:cxnSp>
        <p:nvCxnSpPr>
          <p:cNvPr id="18" name="직선 화살표 연결선 17"/>
          <p:cNvCxnSpPr/>
          <p:nvPr/>
        </p:nvCxnSpPr>
        <p:spPr bwMode="auto">
          <a:xfrm>
            <a:off x="1447800" y="4888883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609600" y="4750383"/>
            <a:ext cx="6765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STA2-1</a:t>
            </a:r>
            <a:endParaRPr lang="ko-KR" altLang="en-US" b="1" dirty="0"/>
          </a:p>
        </p:txBody>
      </p:sp>
      <p:cxnSp>
        <p:nvCxnSpPr>
          <p:cNvPr id="22" name="직선 화살표 연결선 21"/>
          <p:cNvCxnSpPr/>
          <p:nvPr/>
        </p:nvCxnSpPr>
        <p:spPr bwMode="auto">
          <a:xfrm flipV="1">
            <a:off x="1445172" y="5484581"/>
            <a:ext cx="2683246" cy="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arrow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2142432" y="5494413"/>
            <a:ext cx="12939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Preparation Phase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25" name="직선 연결선 24"/>
          <p:cNvCxnSpPr/>
          <p:nvPr/>
        </p:nvCxnSpPr>
        <p:spPr bwMode="auto">
          <a:xfrm flipH="1">
            <a:off x="5365114" y="2044989"/>
            <a:ext cx="1930" cy="354904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6" name="직사각형 25"/>
          <p:cNvSpPr/>
          <p:nvPr/>
        </p:nvSpPr>
        <p:spPr bwMode="auto">
          <a:xfrm>
            <a:off x="4135417" y="2528548"/>
            <a:ext cx="883951" cy="29089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C-SR-A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직사각형 28"/>
          <p:cNvSpPr/>
          <p:nvPr/>
        </p:nvSpPr>
        <p:spPr bwMode="auto">
          <a:xfrm>
            <a:off x="5370873" y="4115238"/>
            <a:ext cx="830317" cy="2824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DL-SAP</a:t>
            </a:r>
          </a:p>
        </p:txBody>
      </p:sp>
      <p:sp>
        <p:nvSpPr>
          <p:cNvPr id="31" name="직사각형 30"/>
          <p:cNvSpPr/>
          <p:nvPr/>
        </p:nvSpPr>
        <p:spPr bwMode="auto">
          <a:xfrm>
            <a:off x="6349690" y="2995528"/>
            <a:ext cx="646386" cy="2852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3" name="직선 연결선 32"/>
          <p:cNvCxnSpPr/>
          <p:nvPr/>
        </p:nvCxnSpPr>
        <p:spPr bwMode="auto">
          <a:xfrm>
            <a:off x="7005908" y="2360382"/>
            <a:ext cx="0" cy="3276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34" name="직선 화살표 연결선 33"/>
          <p:cNvCxnSpPr/>
          <p:nvPr/>
        </p:nvCxnSpPr>
        <p:spPr bwMode="auto">
          <a:xfrm>
            <a:off x="4135417" y="5484581"/>
            <a:ext cx="124145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arrow"/>
            <a:tailEnd type="arrow"/>
          </a:ln>
          <a:effectLst/>
        </p:spPr>
      </p:cxnSp>
      <p:cxnSp>
        <p:nvCxnSpPr>
          <p:cNvPr id="36" name="직선 화살표 연결선 35"/>
          <p:cNvCxnSpPr/>
          <p:nvPr/>
        </p:nvCxnSpPr>
        <p:spPr bwMode="auto">
          <a:xfrm>
            <a:off x="5367681" y="5500432"/>
            <a:ext cx="1622462" cy="38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arrow"/>
            <a:tailEnd type="arrow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3999272" y="5490599"/>
            <a:ext cx="1524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Announcement Phase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496232" y="5514078"/>
            <a:ext cx="14071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Transmission Phase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417702" y="1747805"/>
            <a:ext cx="2803396" cy="307777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solidFill>
                  <a:srgbClr val="0070C0"/>
                </a:solidFill>
              </a:rPr>
              <a:t>AP1 obtains TXOP</a:t>
            </a:r>
            <a:r>
              <a:rPr lang="ko-KR" altLang="en-US" sz="1400" dirty="0">
                <a:solidFill>
                  <a:srgbClr val="0070C0"/>
                </a:solidFill>
              </a:rPr>
              <a:t> </a:t>
            </a:r>
            <a:r>
              <a:rPr lang="en-US" altLang="ko-KR" sz="1400" dirty="0" smtClean="0">
                <a:solidFill>
                  <a:srgbClr val="0070C0"/>
                </a:solidFill>
                <a:sym typeface="Wingdings" panose="05000000000000000000" pitchFamily="2" charset="2"/>
              </a:rPr>
              <a:t> sharing AP</a:t>
            </a:r>
            <a:endParaRPr lang="en-US" altLang="ko-KR" sz="1400" dirty="0" smtClean="0">
              <a:solidFill>
                <a:srgbClr val="0070C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419600" y="1742768"/>
            <a:ext cx="3523144" cy="307777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solidFill>
                  <a:srgbClr val="0070C0"/>
                </a:solidFill>
              </a:rPr>
              <a:t>AP2 obtains the shared TXOP </a:t>
            </a:r>
            <a:r>
              <a:rPr lang="en-US" altLang="ko-KR" sz="1400" dirty="0" smtClean="0">
                <a:solidFill>
                  <a:srgbClr val="0070C0"/>
                </a:solidFill>
                <a:sym typeface="Wingdings" panose="05000000000000000000" pitchFamily="2" charset="2"/>
              </a:rPr>
              <a:t> shared AP</a:t>
            </a:r>
            <a:endParaRPr lang="en-US" altLang="ko-KR" sz="1400" dirty="0">
              <a:solidFill>
                <a:srgbClr val="0070C0"/>
              </a:solidFill>
              <a:sym typeface="Wingdings" panose="05000000000000000000" pitchFamily="2" charset="2"/>
            </a:endParaRPr>
          </a:p>
        </p:txBody>
      </p:sp>
      <p:cxnSp>
        <p:nvCxnSpPr>
          <p:cNvPr id="35" name="직선 화살표 연결선 34"/>
          <p:cNvCxnSpPr/>
          <p:nvPr/>
        </p:nvCxnSpPr>
        <p:spPr bwMode="auto">
          <a:xfrm>
            <a:off x="1437565" y="3800643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601993" y="3662143"/>
            <a:ext cx="6765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STA1-2</a:t>
            </a:r>
            <a:endParaRPr lang="ko-KR" altLang="en-US" b="1" dirty="0"/>
          </a:p>
        </p:txBody>
      </p:sp>
      <p:cxnSp>
        <p:nvCxnSpPr>
          <p:cNvPr id="45" name="직선 화살표 연결선 44"/>
          <p:cNvCxnSpPr/>
          <p:nvPr/>
        </p:nvCxnSpPr>
        <p:spPr bwMode="auto">
          <a:xfrm>
            <a:off x="1447800" y="5346083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609600" y="5207583"/>
            <a:ext cx="6765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STA2-2</a:t>
            </a:r>
            <a:endParaRPr lang="ko-KR" altLang="en-US" b="1" dirty="0"/>
          </a:p>
        </p:txBody>
      </p:sp>
      <p:cxnSp>
        <p:nvCxnSpPr>
          <p:cNvPr id="9" name="직선 연결선 8"/>
          <p:cNvCxnSpPr/>
          <p:nvPr/>
        </p:nvCxnSpPr>
        <p:spPr bwMode="auto">
          <a:xfrm>
            <a:off x="4067743" y="2536861"/>
            <a:ext cx="0" cy="2751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직선 연결선 43"/>
          <p:cNvCxnSpPr/>
          <p:nvPr/>
        </p:nvCxnSpPr>
        <p:spPr bwMode="auto">
          <a:xfrm>
            <a:off x="4119002" y="2537721"/>
            <a:ext cx="0" cy="2751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직선 화살표 연결선 54"/>
          <p:cNvCxnSpPr>
            <a:stCxn id="26" idx="2"/>
          </p:cNvCxnSpPr>
          <p:nvPr/>
        </p:nvCxnSpPr>
        <p:spPr bwMode="auto">
          <a:xfrm flipH="1">
            <a:off x="4577392" y="2819447"/>
            <a:ext cx="1" cy="158536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71" name="직사각형 70"/>
          <p:cNvSpPr/>
          <p:nvPr/>
        </p:nvSpPr>
        <p:spPr bwMode="auto">
          <a:xfrm>
            <a:off x="6353589" y="3515403"/>
            <a:ext cx="646386" cy="2852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" name="직사각형 71"/>
          <p:cNvSpPr/>
          <p:nvPr/>
        </p:nvSpPr>
        <p:spPr bwMode="auto">
          <a:xfrm>
            <a:off x="5370872" y="2528549"/>
            <a:ext cx="830317" cy="2913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DL</a:t>
            </a:r>
          </a:p>
        </p:txBody>
      </p:sp>
      <p:sp>
        <p:nvSpPr>
          <p:cNvPr id="73" name="직사각형 72"/>
          <p:cNvSpPr/>
          <p:nvPr/>
        </p:nvSpPr>
        <p:spPr bwMode="auto">
          <a:xfrm>
            <a:off x="6359522" y="4609383"/>
            <a:ext cx="646386" cy="2852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직사각형 73"/>
          <p:cNvSpPr/>
          <p:nvPr/>
        </p:nvSpPr>
        <p:spPr bwMode="auto">
          <a:xfrm>
            <a:off x="6353589" y="5060434"/>
            <a:ext cx="646386" cy="2852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685800" y="6201696"/>
            <a:ext cx="564244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/>
              <a:t>* C-SR-A: C-SR announcement frame   *DL-SAP: Downlink transmission of shared AP</a:t>
            </a:r>
            <a:endParaRPr lang="en-US" altLang="ko-KR" dirty="0"/>
          </a:p>
        </p:txBody>
      </p:sp>
      <p:cxnSp>
        <p:nvCxnSpPr>
          <p:cNvPr id="46" name="직선 화살표 연결선 45"/>
          <p:cNvCxnSpPr/>
          <p:nvPr/>
        </p:nvCxnSpPr>
        <p:spPr bwMode="auto">
          <a:xfrm flipH="1">
            <a:off x="1981200" y="2817582"/>
            <a:ext cx="1" cy="158536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1361768" y="2361084"/>
            <a:ext cx="1260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 smtClean="0"/>
              <a:t>Collecting</a:t>
            </a:r>
          </a:p>
          <a:p>
            <a:pPr algn="ctr"/>
            <a:r>
              <a:rPr lang="en-US" altLang="ko-KR" b="1" dirty="0" smtClean="0"/>
              <a:t>Capability/RSSI</a:t>
            </a:r>
            <a:endParaRPr lang="ko-KR" altLang="en-US" b="1" dirty="0"/>
          </a:p>
        </p:txBody>
      </p:sp>
      <p:cxnSp>
        <p:nvCxnSpPr>
          <p:cNvPr id="54" name="직선 화살표 연결선 53"/>
          <p:cNvCxnSpPr/>
          <p:nvPr/>
        </p:nvCxnSpPr>
        <p:spPr bwMode="auto">
          <a:xfrm flipH="1">
            <a:off x="2895598" y="3260674"/>
            <a:ext cx="2" cy="114744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56" name="직선 화살표 연결선 55"/>
          <p:cNvCxnSpPr/>
          <p:nvPr/>
        </p:nvCxnSpPr>
        <p:spPr bwMode="auto">
          <a:xfrm>
            <a:off x="2998840" y="3828798"/>
            <a:ext cx="0" cy="57113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57" name="직선 화살표 연결선 56"/>
          <p:cNvCxnSpPr/>
          <p:nvPr/>
        </p:nvCxnSpPr>
        <p:spPr bwMode="auto">
          <a:xfrm flipV="1">
            <a:off x="3001296" y="2822749"/>
            <a:ext cx="0" cy="45801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8" name="직선 화살표 연결선 57"/>
          <p:cNvCxnSpPr/>
          <p:nvPr/>
        </p:nvCxnSpPr>
        <p:spPr bwMode="auto">
          <a:xfrm flipV="1">
            <a:off x="3094705" y="2822749"/>
            <a:ext cx="0" cy="99676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3055376" y="3239869"/>
            <a:ext cx="10892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 smtClean="0"/>
              <a:t>Collecting</a:t>
            </a:r>
          </a:p>
          <a:p>
            <a:pPr algn="ctr"/>
            <a:r>
              <a:rPr lang="en-US" altLang="ko-KR" b="1" dirty="0" smtClean="0"/>
              <a:t>Measurement</a:t>
            </a:r>
          </a:p>
          <a:p>
            <a:pPr algn="ctr"/>
            <a:r>
              <a:rPr lang="en-US" altLang="ko-KR" b="1" dirty="0" smtClean="0"/>
              <a:t>Report</a:t>
            </a:r>
            <a:endParaRPr lang="ko-KR" altLang="en-US" b="1" dirty="0"/>
          </a:p>
        </p:txBody>
      </p:sp>
      <p:cxnSp>
        <p:nvCxnSpPr>
          <p:cNvPr id="50" name="직선 화살표 연결선 49"/>
          <p:cNvCxnSpPr/>
          <p:nvPr/>
        </p:nvCxnSpPr>
        <p:spPr bwMode="auto">
          <a:xfrm flipH="1">
            <a:off x="2809566" y="2823821"/>
            <a:ext cx="2" cy="45694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1" name="직선 화살표 연결선 50"/>
          <p:cNvCxnSpPr/>
          <p:nvPr/>
        </p:nvCxnSpPr>
        <p:spPr bwMode="auto">
          <a:xfrm flipH="1">
            <a:off x="2713704" y="2819400"/>
            <a:ext cx="2" cy="100011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27046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UL Transmission Support in C-SR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r>
              <a:rPr lang="en-US" altLang="ko-KR" dirty="0" smtClean="0"/>
              <a:t>Scenarios with UL transmission</a:t>
            </a:r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r>
              <a:rPr lang="en-US" altLang="ko-KR" dirty="0" smtClean="0"/>
              <a:t>Assumed a single shared AP for simplicity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Changes to be caused by introducing UL compared to DL/DL case</a:t>
            </a:r>
          </a:p>
          <a:p>
            <a:pPr marL="800100" lvl="1" indent="-342900">
              <a:buFont typeface="+mj-ea"/>
              <a:buAutoNum type="circleNumDbPlain"/>
            </a:pPr>
            <a:r>
              <a:rPr lang="en-US" altLang="ko-KR" dirty="0" smtClean="0"/>
              <a:t>Transmitters and receivers of data frame</a:t>
            </a:r>
          </a:p>
          <a:p>
            <a:pPr lvl="2"/>
            <a:r>
              <a:rPr lang="en-US" altLang="ko-KR" i="1" dirty="0" smtClean="0"/>
              <a:t>Interferer</a:t>
            </a:r>
            <a:r>
              <a:rPr lang="en-US" altLang="ko-KR" dirty="0" smtClean="0"/>
              <a:t> or/and </a:t>
            </a:r>
            <a:r>
              <a:rPr lang="en-US" altLang="ko-KR" i="1" dirty="0" smtClean="0"/>
              <a:t>victim</a:t>
            </a:r>
            <a:r>
              <a:rPr lang="en-US" altLang="ko-KR" dirty="0" smtClean="0"/>
              <a:t> change(s)</a:t>
            </a:r>
          </a:p>
          <a:p>
            <a:pPr lvl="3"/>
            <a:r>
              <a:rPr lang="en-US" altLang="ko-KR" i="1" dirty="0" smtClean="0"/>
              <a:t>Interferer</a:t>
            </a:r>
            <a:r>
              <a:rPr lang="en-US" altLang="ko-KR" dirty="0" smtClean="0"/>
              <a:t>: (</a:t>
            </a:r>
            <a:r>
              <a:rPr lang="en-US" altLang="ko-KR" dirty="0"/>
              <a:t>s</a:t>
            </a:r>
            <a:r>
              <a:rPr lang="en-US" altLang="ko-KR" dirty="0" smtClean="0"/>
              <a:t>hared AP) </a:t>
            </a:r>
            <a:r>
              <a:rPr lang="en-US" altLang="ko-KR" dirty="0" smtClean="0">
                <a:sym typeface="Wingdings" panose="05000000000000000000" pitchFamily="2" charset="2"/>
              </a:rPr>
              <a:t> (STAs in shared BSS)</a:t>
            </a:r>
            <a:endParaRPr lang="en-US" altLang="ko-KR" dirty="0" smtClean="0"/>
          </a:p>
          <a:p>
            <a:pPr lvl="3"/>
            <a:r>
              <a:rPr lang="en-US" altLang="ko-KR" i="1" dirty="0" smtClean="0"/>
              <a:t>Victim</a:t>
            </a:r>
            <a:r>
              <a:rPr lang="en-US" altLang="ko-KR" dirty="0" smtClean="0"/>
              <a:t>: (STAs in sharing BSS) </a:t>
            </a:r>
            <a:r>
              <a:rPr lang="en-US" altLang="ko-KR" dirty="0" smtClean="0">
                <a:sym typeface="Wingdings" panose="05000000000000000000" pitchFamily="2" charset="2"/>
              </a:rPr>
              <a:t> (sharing AP)</a:t>
            </a:r>
            <a:endParaRPr lang="en-US" altLang="ko-KR" dirty="0" smtClean="0"/>
          </a:p>
          <a:p>
            <a:pPr marL="800100" lvl="1" indent="-342900">
              <a:buFont typeface="+mj-ea"/>
              <a:buAutoNum type="circleNumDbPlain"/>
            </a:pPr>
            <a:r>
              <a:rPr lang="en-US" altLang="ko-KR" dirty="0" smtClean="0"/>
              <a:t>Transmitters and receivers of block acknowledgment (BA) frame</a:t>
            </a:r>
          </a:p>
          <a:p>
            <a:pPr marL="800100" lvl="1" indent="-342900">
              <a:buFont typeface="+mj-ea"/>
              <a:buAutoNum type="circleNumDbPlain"/>
            </a:pPr>
            <a:r>
              <a:rPr lang="en-US" altLang="ko-KR" dirty="0" smtClean="0"/>
              <a:t>Additional signaling to support UL</a:t>
            </a:r>
          </a:p>
          <a:p>
            <a:pPr lvl="2">
              <a:buFont typeface="+mj-ea"/>
              <a:buChar char="•"/>
            </a:pPr>
            <a:r>
              <a:rPr lang="en-US" altLang="ko-KR" dirty="0" smtClean="0"/>
              <a:t>Trigger frame transmission </a:t>
            </a:r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053726"/>
              </p:ext>
            </p:extLst>
          </p:nvPr>
        </p:nvGraphicFramePr>
        <p:xfrm>
          <a:off x="1524000" y="1889760"/>
          <a:ext cx="6096000" cy="1005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Sharing</a:t>
                      </a:r>
                      <a:r>
                        <a:rPr lang="en-US" altLang="ko-KR" sz="1600" baseline="0" dirty="0" smtClean="0"/>
                        <a:t> BSS: DL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Sharing BSS: UL</a:t>
                      </a:r>
                      <a:endParaRPr lang="ko-KR" alt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Shared BSS:</a:t>
                      </a:r>
                      <a:r>
                        <a:rPr lang="en-US" altLang="ko-KR" sz="1600" baseline="0" dirty="0" smtClean="0"/>
                        <a:t> DL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[CASE1] DL/DL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[CASE2]</a:t>
                      </a:r>
                      <a:r>
                        <a:rPr lang="en-US" altLang="ko-KR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UL</a:t>
                      </a:r>
                      <a:r>
                        <a:rPr lang="en-US" altLang="ko-KR" sz="1600" dirty="0" smtClean="0"/>
                        <a:t>/DL</a:t>
                      </a:r>
                      <a:endParaRPr lang="ko-KR" alt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Shared BSS: UL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[CASE3] DL/</a:t>
                      </a:r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UL</a:t>
                      </a:r>
                      <a:endParaRPr lang="ko-KR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[CASE4] </a:t>
                      </a:r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UL</a:t>
                      </a:r>
                      <a:r>
                        <a:rPr lang="en-US" altLang="ko-KR" sz="1600" dirty="0" smtClean="0"/>
                        <a:t>/</a:t>
                      </a:r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UL</a:t>
                      </a:r>
                      <a:endParaRPr lang="ko-KR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직사각형 7"/>
          <p:cNvSpPr/>
          <p:nvPr/>
        </p:nvSpPr>
        <p:spPr>
          <a:xfrm>
            <a:off x="6352020" y="1616133"/>
            <a:ext cx="12506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/>
              <a:t>* Sharing/Shared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9037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UL Transmission Support in C-SR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Fundamental rule</a:t>
            </a:r>
          </a:p>
          <a:p>
            <a:pPr lvl="1"/>
            <a:r>
              <a:rPr lang="en-US" altLang="ko-KR" dirty="0" smtClean="0"/>
              <a:t>Since sharing AP is the owner of TXOP, C-SR procedure </a:t>
            </a:r>
            <a:r>
              <a:rPr lang="en-US" altLang="ko-KR" dirty="0" smtClean="0"/>
              <a:t>shall</a:t>
            </a:r>
            <a:r>
              <a:rPr lang="en-US" altLang="ko-KR" dirty="0" smtClean="0"/>
              <a:t> </a:t>
            </a:r>
            <a:r>
              <a:rPr lang="en-US" altLang="ko-KR" dirty="0" smtClean="0"/>
              <a:t>not limit the shared TXOP utilization of the sharing AP</a:t>
            </a:r>
          </a:p>
          <a:p>
            <a:endParaRPr lang="en-US" altLang="ko-KR" dirty="0"/>
          </a:p>
          <a:p>
            <a:r>
              <a:rPr lang="en-US" altLang="ko-KR" dirty="0" smtClean="0"/>
              <a:t>How to limit the transmission power of transmitting entity of shared BSS when shared AP decides to utilize the sharing TXOP as UL transmission?</a:t>
            </a:r>
          </a:p>
          <a:p>
            <a:pPr lvl="1"/>
            <a:r>
              <a:rPr lang="en-US" altLang="ko-KR" dirty="0" smtClean="0"/>
              <a:t>Sharing AP is not able to estimate potential interference from shared BSS since it does not know the transmitter(s) in advance.</a:t>
            </a:r>
          </a:p>
          <a:p>
            <a:pPr marL="0" indent="0">
              <a:buNone/>
            </a:pPr>
            <a:endParaRPr lang="en-US" altLang="ko-KR" dirty="0" smtClean="0"/>
          </a:p>
          <a:p>
            <a:r>
              <a:rPr lang="en-US" altLang="ko-KR" dirty="0" smtClean="0"/>
              <a:t>Do we need to limit shared AP’s TXOP utilization in the shared TXOP?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3528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685800"/>
          </a:xfrm>
        </p:spPr>
        <p:txBody>
          <a:bodyPr/>
          <a:lstStyle/>
          <a:p>
            <a:r>
              <a:rPr lang="en-US" altLang="ko-KR" dirty="0" smtClean="0"/>
              <a:t>Issue 1: Utilization of Shared TXOP at Shared BSS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4730611" cy="5029200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Objective</a:t>
            </a:r>
          </a:p>
          <a:p>
            <a:pPr lvl="1"/>
            <a:r>
              <a:rPr lang="en-US" altLang="ko-KR" dirty="0" smtClean="0"/>
              <a:t>To protect transmission at sharing BSS from potential interference from shared BSS</a:t>
            </a:r>
          </a:p>
          <a:p>
            <a:r>
              <a:rPr lang="en-US" altLang="ko-KR" dirty="0" smtClean="0"/>
              <a:t>Option 1: </a:t>
            </a:r>
            <a:r>
              <a:rPr lang="en-US" altLang="ko-KR" i="1" dirty="0" smtClean="0"/>
              <a:t>DL and UL allowed</a:t>
            </a:r>
          </a:p>
          <a:p>
            <a:pPr lvl="1"/>
            <a:r>
              <a:rPr lang="en-US" altLang="ko-KR" dirty="0"/>
              <a:t>Shared AP is free to select UL/DL </a:t>
            </a:r>
          </a:p>
          <a:p>
            <a:pPr lvl="1"/>
            <a:r>
              <a:rPr lang="en-US" altLang="ko-KR" dirty="0" smtClean="0"/>
              <a:t>Sharing AP does not know the transmitter of shared TXOP</a:t>
            </a:r>
          </a:p>
          <a:p>
            <a:pPr lvl="1"/>
            <a:r>
              <a:rPr lang="en-US" altLang="ko-KR" dirty="0" smtClean="0"/>
              <a:t>Sharing AP may limit the tx power of shared BSS conservatively</a:t>
            </a:r>
          </a:p>
          <a:p>
            <a:r>
              <a:rPr lang="en-US" altLang="ko-KR" dirty="0" smtClean="0"/>
              <a:t>Option 2: </a:t>
            </a:r>
            <a:r>
              <a:rPr lang="en-US" altLang="ko-KR" i="1" dirty="0" smtClean="0"/>
              <a:t>DL allowed,</a:t>
            </a:r>
            <a:r>
              <a:rPr lang="en-US" altLang="ko-KR" dirty="0" smtClean="0"/>
              <a:t> </a:t>
            </a:r>
            <a:r>
              <a:rPr lang="en-US" altLang="ko-KR" i="1" dirty="0" smtClean="0"/>
              <a:t>UL access selectively granted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Sharing AP indicates whether the shared TXOP is able to utilized as UL transmission or not by shared AP</a:t>
            </a:r>
          </a:p>
          <a:p>
            <a:r>
              <a:rPr lang="en-US" altLang="ko-KR" dirty="0" smtClean="0"/>
              <a:t>Option 3: </a:t>
            </a:r>
            <a:r>
              <a:rPr lang="en-US" altLang="ko-KR" i="1" dirty="0" smtClean="0"/>
              <a:t>DL allowed, UL prohibited</a:t>
            </a:r>
          </a:p>
          <a:p>
            <a:pPr lvl="1"/>
            <a:r>
              <a:rPr lang="en-US" altLang="ko-KR" dirty="0" smtClean="0"/>
              <a:t>Shared TXOP is only utilized for DL</a:t>
            </a:r>
          </a:p>
          <a:p>
            <a:pPr lvl="1"/>
            <a:r>
              <a:rPr lang="en-US" altLang="ko-KR" dirty="0" smtClean="0"/>
              <a:t>Sharing AP will estimate the interference to STA of sharing AP from shared AP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sp>
        <p:nvSpPr>
          <p:cNvPr id="23" name="타원 22"/>
          <p:cNvSpPr/>
          <p:nvPr/>
        </p:nvSpPr>
        <p:spPr bwMode="auto">
          <a:xfrm>
            <a:off x="7427961" y="4456657"/>
            <a:ext cx="1446842" cy="1211757"/>
          </a:xfrm>
          <a:prstGeom prst="ellipse">
            <a:avLst/>
          </a:prstGeom>
          <a:solidFill>
            <a:srgbClr val="7030A0">
              <a:alpha val="30000"/>
            </a:srgb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타원 23"/>
          <p:cNvSpPr/>
          <p:nvPr/>
        </p:nvSpPr>
        <p:spPr bwMode="auto">
          <a:xfrm>
            <a:off x="5416411" y="4077369"/>
            <a:ext cx="2442274" cy="1970335"/>
          </a:xfrm>
          <a:prstGeom prst="ellipse">
            <a:avLst/>
          </a:prstGeom>
          <a:solidFill>
            <a:srgbClr val="FF0000">
              <a:alpha val="30000"/>
            </a:srgb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이등변 삼각형 24"/>
          <p:cNvSpPr/>
          <p:nvPr/>
        </p:nvSpPr>
        <p:spPr bwMode="auto">
          <a:xfrm>
            <a:off x="8075182" y="4936884"/>
            <a:ext cx="152400" cy="218090"/>
          </a:xfrm>
          <a:prstGeom prst="triangle">
            <a:avLst>
              <a:gd name="adj" fmla="val 55173"/>
            </a:avLst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806230" y="5140389"/>
            <a:ext cx="886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Shared AP</a:t>
            </a:r>
            <a:endParaRPr lang="ko-KR" altLang="en-US" b="1" dirty="0"/>
          </a:p>
        </p:txBody>
      </p:sp>
      <p:sp>
        <p:nvSpPr>
          <p:cNvPr id="27" name="타원 26"/>
          <p:cNvSpPr/>
          <p:nvPr/>
        </p:nvSpPr>
        <p:spPr bwMode="auto">
          <a:xfrm>
            <a:off x="7910600" y="4381202"/>
            <a:ext cx="254392" cy="2180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712496" y="4066401"/>
            <a:ext cx="13445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STA of shared AP</a:t>
            </a:r>
            <a:endParaRPr lang="ko-KR" altLang="en-US" b="1" dirty="0"/>
          </a:p>
        </p:txBody>
      </p:sp>
      <p:sp>
        <p:nvSpPr>
          <p:cNvPr id="29" name="이등변 삼각형 28"/>
          <p:cNvSpPr/>
          <p:nvPr/>
        </p:nvSpPr>
        <p:spPr bwMode="auto">
          <a:xfrm>
            <a:off x="6556014" y="4903568"/>
            <a:ext cx="152400" cy="218090"/>
          </a:xfrm>
          <a:prstGeom prst="triangle">
            <a:avLst>
              <a:gd name="adj" fmla="val 55173"/>
            </a:avLst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167131" y="4573466"/>
            <a:ext cx="940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Sharing AP</a:t>
            </a:r>
            <a:endParaRPr lang="ko-KR" altLang="en-US" b="1" dirty="0"/>
          </a:p>
        </p:txBody>
      </p:sp>
      <p:sp>
        <p:nvSpPr>
          <p:cNvPr id="31" name="타원 30"/>
          <p:cNvSpPr/>
          <p:nvPr/>
        </p:nvSpPr>
        <p:spPr bwMode="auto">
          <a:xfrm>
            <a:off x="7100679" y="5299021"/>
            <a:ext cx="254392" cy="21809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2" name="직선 연결선 31"/>
          <p:cNvCxnSpPr>
            <a:stCxn id="31" idx="1"/>
            <a:endCxn id="29" idx="4"/>
          </p:cNvCxnSpPr>
          <p:nvPr/>
        </p:nvCxnSpPr>
        <p:spPr bwMode="auto">
          <a:xfrm flipH="1" flipV="1">
            <a:off x="6708414" y="5121658"/>
            <a:ext cx="429520" cy="20930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6250911" y="5405735"/>
            <a:ext cx="1292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STA of </a:t>
            </a:r>
          </a:p>
          <a:p>
            <a:pPr algn="ctr"/>
            <a:r>
              <a:rPr lang="en-US" altLang="ko-KR" b="1" dirty="0" smtClean="0"/>
              <a:t>sharing AP</a:t>
            </a:r>
            <a:endParaRPr lang="ko-KR" altLang="en-US" b="1" dirty="0"/>
          </a:p>
        </p:txBody>
      </p:sp>
      <p:cxnSp>
        <p:nvCxnSpPr>
          <p:cNvPr id="34" name="직선 연결선 33"/>
          <p:cNvCxnSpPr>
            <a:stCxn id="25" idx="0"/>
            <a:endCxn id="27" idx="4"/>
          </p:cNvCxnSpPr>
          <p:nvPr/>
        </p:nvCxnSpPr>
        <p:spPr bwMode="auto">
          <a:xfrm flipH="1" flipV="1">
            <a:off x="8037796" y="4599292"/>
            <a:ext cx="121470" cy="3375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6096000" y="4224704"/>
            <a:ext cx="1016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Sharing BSS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774924" y="5676931"/>
            <a:ext cx="9625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7030A0"/>
                </a:solidFill>
              </a:rPr>
              <a:t>Shared BSS</a:t>
            </a:r>
            <a:endParaRPr lang="ko-KR" altLang="en-US" b="1" dirty="0">
              <a:solidFill>
                <a:srgbClr val="7030A0"/>
              </a:solidFill>
            </a:endParaRPr>
          </a:p>
        </p:txBody>
      </p:sp>
      <p:cxnSp>
        <p:nvCxnSpPr>
          <p:cNvPr id="41" name="직선 연결선 40"/>
          <p:cNvCxnSpPr>
            <a:stCxn id="31" idx="7"/>
            <a:endCxn id="27" idx="3"/>
          </p:cNvCxnSpPr>
          <p:nvPr/>
        </p:nvCxnSpPr>
        <p:spPr bwMode="auto">
          <a:xfrm flipV="1">
            <a:off x="7317816" y="4567353"/>
            <a:ext cx="630039" cy="76360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ysDot"/>
            <a:round/>
            <a:headEnd type="triangle" w="med" len="med"/>
            <a:tailEnd type="none" w="med" len="med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6781800" y="6123801"/>
            <a:ext cx="12117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&lt; DL/UL case &gt;</a:t>
            </a:r>
            <a:endParaRPr lang="ko-KR" altLang="en-US" b="1" dirty="0"/>
          </a:p>
        </p:txBody>
      </p:sp>
      <p:sp>
        <p:nvSpPr>
          <p:cNvPr id="51" name="타원 50"/>
          <p:cNvSpPr/>
          <p:nvPr/>
        </p:nvSpPr>
        <p:spPr bwMode="auto">
          <a:xfrm>
            <a:off x="7421750" y="1865857"/>
            <a:ext cx="1446842" cy="1211757"/>
          </a:xfrm>
          <a:prstGeom prst="ellipse">
            <a:avLst/>
          </a:prstGeom>
          <a:solidFill>
            <a:srgbClr val="7030A0">
              <a:alpha val="30000"/>
            </a:srgb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타원 51"/>
          <p:cNvSpPr/>
          <p:nvPr/>
        </p:nvSpPr>
        <p:spPr bwMode="auto">
          <a:xfrm>
            <a:off x="5410200" y="1486569"/>
            <a:ext cx="2442274" cy="1970335"/>
          </a:xfrm>
          <a:prstGeom prst="ellipse">
            <a:avLst/>
          </a:prstGeom>
          <a:solidFill>
            <a:srgbClr val="FF0000">
              <a:alpha val="30000"/>
            </a:srgb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이등변 삼각형 52"/>
          <p:cNvSpPr/>
          <p:nvPr/>
        </p:nvSpPr>
        <p:spPr bwMode="auto">
          <a:xfrm>
            <a:off x="8068971" y="2346084"/>
            <a:ext cx="152400" cy="218090"/>
          </a:xfrm>
          <a:prstGeom prst="triangle">
            <a:avLst>
              <a:gd name="adj" fmla="val 55173"/>
            </a:avLst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800019" y="2646402"/>
            <a:ext cx="886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Shared AP</a:t>
            </a:r>
            <a:endParaRPr lang="ko-KR" altLang="en-US" b="1" dirty="0"/>
          </a:p>
        </p:txBody>
      </p:sp>
      <p:sp>
        <p:nvSpPr>
          <p:cNvPr id="55" name="타원 54"/>
          <p:cNvSpPr/>
          <p:nvPr/>
        </p:nvSpPr>
        <p:spPr bwMode="auto">
          <a:xfrm>
            <a:off x="7904389" y="1790402"/>
            <a:ext cx="254392" cy="2180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706285" y="1475601"/>
            <a:ext cx="13445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STA of shared AP</a:t>
            </a:r>
            <a:endParaRPr lang="ko-KR" altLang="en-US" b="1" dirty="0"/>
          </a:p>
        </p:txBody>
      </p:sp>
      <p:sp>
        <p:nvSpPr>
          <p:cNvPr id="57" name="이등변 삼각형 56"/>
          <p:cNvSpPr/>
          <p:nvPr/>
        </p:nvSpPr>
        <p:spPr bwMode="auto">
          <a:xfrm>
            <a:off x="6549803" y="2312768"/>
            <a:ext cx="152400" cy="218090"/>
          </a:xfrm>
          <a:prstGeom prst="triangle">
            <a:avLst>
              <a:gd name="adj" fmla="val 55173"/>
            </a:avLst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160920" y="1982666"/>
            <a:ext cx="940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Sharing AP</a:t>
            </a:r>
            <a:endParaRPr lang="ko-KR" altLang="en-US" b="1" dirty="0"/>
          </a:p>
        </p:txBody>
      </p:sp>
      <p:sp>
        <p:nvSpPr>
          <p:cNvPr id="59" name="타원 58"/>
          <p:cNvSpPr/>
          <p:nvPr/>
        </p:nvSpPr>
        <p:spPr bwMode="auto">
          <a:xfrm>
            <a:off x="7094468" y="2708221"/>
            <a:ext cx="254392" cy="21809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0" name="직선 연결선 59"/>
          <p:cNvCxnSpPr>
            <a:stCxn id="59" idx="1"/>
            <a:endCxn id="57" idx="4"/>
          </p:cNvCxnSpPr>
          <p:nvPr/>
        </p:nvCxnSpPr>
        <p:spPr bwMode="auto">
          <a:xfrm flipH="1" flipV="1">
            <a:off x="6702203" y="2530858"/>
            <a:ext cx="429520" cy="20930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6172200" y="2814935"/>
            <a:ext cx="1292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STA of </a:t>
            </a:r>
          </a:p>
          <a:p>
            <a:pPr algn="ctr"/>
            <a:r>
              <a:rPr lang="en-US" altLang="ko-KR" b="1" dirty="0" smtClean="0"/>
              <a:t>sharing AP</a:t>
            </a:r>
            <a:endParaRPr lang="ko-KR" altLang="en-US" b="1" dirty="0"/>
          </a:p>
        </p:txBody>
      </p:sp>
      <p:cxnSp>
        <p:nvCxnSpPr>
          <p:cNvPr id="62" name="직선 연결선 61"/>
          <p:cNvCxnSpPr>
            <a:stCxn id="53" idx="0"/>
            <a:endCxn id="55" idx="4"/>
          </p:cNvCxnSpPr>
          <p:nvPr/>
        </p:nvCxnSpPr>
        <p:spPr bwMode="auto">
          <a:xfrm flipH="1" flipV="1">
            <a:off x="8031585" y="2008492"/>
            <a:ext cx="121470" cy="3375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6146175" y="1633904"/>
            <a:ext cx="1016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Sharing BSS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768713" y="3086131"/>
            <a:ext cx="9625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7030A0"/>
                </a:solidFill>
              </a:rPr>
              <a:t>Shared BSS</a:t>
            </a:r>
            <a:endParaRPr lang="ko-KR" altLang="en-US" b="1" dirty="0">
              <a:solidFill>
                <a:srgbClr val="7030A0"/>
              </a:solidFill>
            </a:endParaRPr>
          </a:p>
        </p:txBody>
      </p:sp>
      <p:cxnSp>
        <p:nvCxnSpPr>
          <p:cNvPr id="65" name="직선 연결선 64"/>
          <p:cNvCxnSpPr>
            <a:stCxn id="53" idx="2"/>
            <a:endCxn id="59" idx="6"/>
          </p:cNvCxnSpPr>
          <p:nvPr/>
        </p:nvCxnSpPr>
        <p:spPr bwMode="auto">
          <a:xfrm flipH="1">
            <a:off x="7348860" y="2564174"/>
            <a:ext cx="720111" cy="2530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ysDot"/>
            <a:round/>
            <a:headEnd type="none" w="med" len="med"/>
            <a:tailEnd type="triangle" w="med" len="med"/>
          </a:ln>
          <a:effectLst/>
        </p:spPr>
      </p:cxnSp>
      <p:sp>
        <p:nvSpPr>
          <p:cNvPr id="66" name="TextBox 65"/>
          <p:cNvSpPr txBox="1"/>
          <p:nvPr/>
        </p:nvSpPr>
        <p:spPr>
          <a:xfrm>
            <a:off x="6781800" y="3609201"/>
            <a:ext cx="12117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&lt; DL/DL case &gt;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208072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내용 개체 틀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5181600"/>
          </a:xfrm>
        </p:spPr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Required changes compared to option3</a:t>
            </a:r>
          </a:p>
          <a:p>
            <a:pPr lvl="1"/>
            <a:r>
              <a:rPr lang="en-US" altLang="ko-KR" dirty="0" smtClean="0"/>
              <a:t>Option 2 requires “UL allow” indication per shared AP in C-SR-A frame</a:t>
            </a:r>
          </a:p>
          <a:p>
            <a:pPr lvl="1"/>
            <a:r>
              <a:rPr lang="en-US" altLang="ko-KR" dirty="0" smtClean="0"/>
              <a:t>In option 1 and 2, sharing AP carefully calculates appropriate tx power limit for shared BSS</a:t>
            </a:r>
          </a:p>
        </p:txBody>
      </p:sp>
      <p:sp>
        <p:nvSpPr>
          <p:cNvPr id="58" name="직사각형 57"/>
          <p:cNvSpPr/>
          <p:nvPr/>
        </p:nvSpPr>
        <p:spPr bwMode="auto">
          <a:xfrm>
            <a:off x="5148275" y="3384188"/>
            <a:ext cx="2828859" cy="1230384"/>
          </a:xfrm>
          <a:prstGeom prst="rect">
            <a:avLst/>
          </a:prstGeom>
          <a:solidFill>
            <a:schemeClr val="accent1">
              <a:lumMod val="60000"/>
              <a:lumOff val="40000"/>
              <a:alpha val="2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직사각형 75"/>
          <p:cNvSpPr/>
          <p:nvPr/>
        </p:nvSpPr>
        <p:spPr bwMode="auto">
          <a:xfrm>
            <a:off x="3906816" y="1801618"/>
            <a:ext cx="4070320" cy="1272095"/>
          </a:xfrm>
          <a:prstGeom prst="rect">
            <a:avLst/>
          </a:prstGeom>
          <a:solidFill>
            <a:schemeClr val="accent1">
              <a:lumMod val="60000"/>
              <a:lumOff val="40000"/>
              <a:alpha val="2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78427" y="685800"/>
            <a:ext cx="8001000" cy="685800"/>
          </a:xfrm>
        </p:spPr>
        <p:txBody>
          <a:bodyPr/>
          <a:lstStyle/>
          <a:p>
            <a:r>
              <a:rPr lang="en-US" altLang="ko-KR" dirty="0"/>
              <a:t>Issue 1: Utilization of Shared TXOP at Shared </a:t>
            </a:r>
            <a:r>
              <a:rPr lang="en-US" altLang="ko-KR" dirty="0" smtClean="0"/>
              <a:t>BSS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cxnSp>
        <p:nvCxnSpPr>
          <p:cNvPr id="8" name="직선 화살표 연결선 7"/>
          <p:cNvCxnSpPr/>
          <p:nvPr/>
        </p:nvCxnSpPr>
        <p:spPr bwMode="auto">
          <a:xfrm>
            <a:off x="1219200" y="2090652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0" name="직선 화살표 연결선 9"/>
          <p:cNvCxnSpPr/>
          <p:nvPr/>
        </p:nvCxnSpPr>
        <p:spPr bwMode="auto">
          <a:xfrm>
            <a:off x="1219200" y="3677884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" name="직선 연결선 12"/>
          <p:cNvCxnSpPr/>
          <p:nvPr/>
        </p:nvCxnSpPr>
        <p:spPr bwMode="auto">
          <a:xfrm>
            <a:off x="3898772" y="1557252"/>
            <a:ext cx="0" cy="3505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57200" y="1938252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AP1</a:t>
            </a:r>
            <a:endParaRPr lang="ko-KR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57200" y="3539384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AP2</a:t>
            </a:r>
            <a:endParaRPr lang="ko-KR" altLang="en-US" dirty="0"/>
          </a:p>
        </p:txBody>
      </p:sp>
      <p:cxnSp>
        <p:nvCxnSpPr>
          <p:cNvPr id="16" name="직선 화살표 연결선 15"/>
          <p:cNvCxnSpPr/>
          <p:nvPr/>
        </p:nvCxnSpPr>
        <p:spPr bwMode="auto">
          <a:xfrm>
            <a:off x="1216572" y="2549718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381000" y="2411218"/>
            <a:ext cx="667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STA1-1</a:t>
            </a:r>
            <a:endParaRPr lang="ko-KR" altLang="en-US" dirty="0"/>
          </a:p>
        </p:txBody>
      </p:sp>
      <p:cxnSp>
        <p:nvCxnSpPr>
          <p:cNvPr id="18" name="직선 화살표 연결선 17"/>
          <p:cNvCxnSpPr/>
          <p:nvPr/>
        </p:nvCxnSpPr>
        <p:spPr bwMode="auto">
          <a:xfrm>
            <a:off x="1219200" y="4161953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381000" y="4023453"/>
            <a:ext cx="667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STA2-1</a:t>
            </a:r>
            <a:endParaRPr lang="ko-KR" altLang="en-US" dirty="0"/>
          </a:p>
        </p:txBody>
      </p:sp>
      <p:cxnSp>
        <p:nvCxnSpPr>
          <p:cNvPr id="22" name="직선 화살표 연결선 21"/>
          <p:cNvCxnSpPr/>
          <p:nvPr/>
        </p:nvCxnSpPr>
        <p:spPr bwMode="auto">
          <a:xfrm flipV="1">
            <a:off x="1216572" y="4757651"/>
            <a:ext cx="2683246" cy="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arrow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1913832" y="4767483"/>
            <a:ext cx="12939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Preparation Phase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25" name="직선 연결선 24"/>
          <p:cNvCxnSpPr/>
          <p:nvPr/>
        </p:nvCxnSpPr>
        <p:spPr bwMode="auto">
          <a:xfrm flipH="1">
            <a:off x="5146346" y="1295400"/>
            <a:ext cx="1930" cy="376705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6" name="직사각형 25"/>
          <p:cNvSpPr/>
          <p:nvPr/>
        </p:nvSpPr>
        <p:spPr bwMode="auto">
          <a:xfrm>
            <a:off x="3906817" y="1801618"/>
            <a:ext cx="883951" cy="29089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C-SR-A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직사각형 30"/>
          <p:cNvSpPr/>
          <p:nvPr/>
        </p:nvSpPr>
        <p:spPr bwMode="auto">
          <a:xfrm>
            <a:off x="7325118" y="2258766"/>
            <a:ext cx="646386" cy="2852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3" name="직선 연결선 32"/>
          <p:cNvCxnSpPr/>
          <p:nvPr/>
        </p:nvCxnSpPr>
        <p:spPr bwMode="auto">
          <a:xfrm>
            <a:off x="7971504" y="1557252"/>
            <a:ext cx="0" cy="3505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34" name="직선 화살표 연결선 33"/>
          <p:cNvCxnSpPr/>
          <p:nvPr/>
        </p:nvCxnSpPr>
        <p:spPr bwMode="auto">
          <a:xfrm>
            <a:off x="3906817" y="4757651"/>
            <a:ext cx="124145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arrow"/>
            <a:tailEnd type="arrow"/>
          </a:ln>
          <a:effectLst/>
        </p:spPr>
      </p:cxnSp>
      <p:cxnSp>
        <p:nvCxnSpPr>
          <p:cNvPr id="36" name="직선 화살표 연결선 35"/>
          <p:cNvCxnSpPr/>
          <p:nvPr/>
        </p:nvCxnSpPr>
        <p:spPr bwMode="auto">
          <a:xfrm flipV="1">
            <a:off x="5139081" y="4757651"/>
            <a:ext cx="2838055" cy="158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arrow"/>
            <a:tailEnd type="arrow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3770672" y="4773501"/>
            <a:ext cx="1524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Announcement Phase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867400" y="4777316"/>
            <a:ext cx="14071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Transmission Phase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35" name="직선 화살표 연결선 34"/>
          <p:cNvCxnSpPr/>
          <p:nvPr/>
        </p:nvCxnSpPr>
        <p:spPr bwMode="auto">
          <a:xfrm>
            <a:off x="1208965" y="3073713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373393" y="2935213"/>
            <a:ext cx="667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STA1-2</a:t>
            </a:r>
            <a:endParaRPr lang="ko-KR" altLang="en-US" dirty="0"/>
          </a:p>
        </p:txBody>
      </p:sp>
      <p:cxnSp>
        <p:nvCxnSpPr>
          <p:cNvPr id="45" name="직선 화살표 연결선 44"/>
          <p:cNvCxnSpPr/>
          <p:nvPr/>
        </p:nvCxnSpPr>
        <p:spPr bwMode="auto">
          <a:xfrm>
            <a:off x="1219200" y="4619153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381000" y="4480653"/>
            <a:ext cx="667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STA2-2</a:t>
            </a:r>
            <a:endParaRPr lang="ko-KR" altLang="en-US" dirty="0"/>
          </a:p>
        </p:txBody>
      </p:sp>
      <p:cxnSp>
        <p:nvCxnSpPr>
          <p:cNvPr id="55" name="직선 화살표 연결선 54"/>
          <p:cNvCxnSpPr>
            <a:stCxn id="26" idx="2"/>
          </p:cNvCxnSpPr>
          <p:nvPr/>
        </p:nvCxnSpPr>
        <p:spPr bwMode="auto">
          <a:xfrm flipH="1">
            <a:off x="4348792" y="2092517"/>
            <a:ext cx="1" cy="158536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71" name="직사각형 70"/>
          <p:cNvSpPr/>
          <p:nvPr/>
        </p:nvSpPr>
        <p:spPr bwMode="auto">
          <a:xfrm>
            <a:off x="7325118" y="2788473"/>
            <a:ext cx="646386" cy="2852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직사각형 45"/>
          <p:cNvSpPr/>
          <p:nvPr/>
        </p:nvSpPr>
        <p:spPr bwMode="auto">
          <a:xfrm>
            <a:off x="5139080" y="3386984"/>
            <a:ext cx="883951" cy="29089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Trigger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8" name="직선 화살표 연결선 47"/>
          <p:cNvCxnSpPr>
            <a:stCxn id="46" idx="2"/>
          </p:cNvCxnSpPr>
          <p:nvPr/>
        </p:nvCxnSpPr>
        <p:spPr bwMode="auto">
          <a:xfrm flipH="1">
            <a:off x="5581055" y="3677883"/>
            <a:ext cx="1" cy="94127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3" name="직선 화살표 연결선 52"/>
          <p:cNvCxnSpPr>
            <a:stCxn id="46" idx="2"/>
          </p:cNvCxnSpPr>
          <p:nvPr/>
        </p:nvCxnSpPr>
        <p:spPr bwMode="auto">
          <a:xfrm>
            <a:off x="5581056" y="3677883"/>
            <a:ext cx="1" cy="48407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4" name="직사각형 53"/>
          <p:cNvSpPr/>
          <p:nvPr/>
        </p:nvSpPr>
        <p:spPr bwMode="auto">
          <a:xfrm>
            <a:off x="6332268" y="3823418"/>
            <a:ext cx="830317" cy="33446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UL</a:t>
            </a:r>
          </a:p>
        </p:txBody>
      </p:sp>
      <p:sp>
        <p:nvSpPr>
          <p:cNvPr id="56" name="직사각형 55"/>
          <p:cNvSpPr/>
          <p:nvPr/>
        </p:nvSpPr>
        <p:spPr bwMode="auto">
          <a:xfrm>
            <a:off x="7330750" y="3395781"/>
            <a:ext cx="646386" cy="2852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직사각형 56"/>
          <p:cNvSpPr/>
          <p:nvPr/>
        </p:nvSpPr>
        <p:spPr bwMode="auto">
          <a:xfrm>
            <a:off x="6324600" y="4284687"/>
            <a:ext cx="830317" cy="33446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UL</a:t>
            </a:r>
          </a:p>
        </p:txBody>
      </p:sp>
      <p:sp>
        <p:nvSpPr>
          <p:cNvPr id="59" name="직사각형 58"/>
          <p:cNvSpPr/>
          <p:nvPr/>
        </p:nvSpPr>
        <p:spPr bwMode="auto">
          <a:xfrm>
            <a:off x="5148277" y="1808165"/>
            <a:ext cx="2010474" cy="2824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DL</a:t>
            </a:r>
          </a:p>
        </p:txBody>
      </p:sp>
      <p:cxnSp>
        <p:nvCxnSpPr>
          <p:cNvPr id="52" name="직선 화살표 연결선 51"/>
          <p:cNvCxnSpPr/>
          <p:nvPr/>
        </p:nvCxnSpPr>
        <p:spPr bwMode="auto">
          <a:xfrm flipH="1">
            <a:off x="1783771" y="2085365"/>
            <a:ext cx="1" cy="158536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sp>
        <p:nvSpPr>
          <p:cNvPr id="64" name="TextBox 63"/>
          <p:cNvSpPr txBox="1"/>
          <p:nvPr/>
        </p:nvSpPr>
        <p:spPr>
          <a:xfrm>
            <a:off x="1164339" y="1628867"/>
            <a:ext cx="1260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 smtClean="0"/>
              <a:t>Collecting</a:t>
            </a:r>
          </a:p>
          <a:p>
            <a:pPr algn="ctr"/>
            <a:r>
              <a:rPr lang="en-US" altLang="ko-KR" b="1" dirty="0" smtClean="0"/>
              <a:t>Capability/RSSI</a:t>
            </a:r>
            <a:endParaRPr lang="ko-KR" altLang="en-US" b="1" dirty="0"/>
          </a:p>
        </p:txBody>
      </p:sp>
      <p:cxnSp>
        <p:nvCxnSpPr>
          <p:cNvPr id="49" name="직선 화살표 연결선 48"/>
          <p:cNvCxnSpPr/>
          <p:nvPr/>
        </p:nvCxnSpPr>
        <p:spPr bwMode="auto">
          <a:xfrm flipH="1">
            <a:off x="2738286" y="2535546"/>
            <a:ext cx="2" cy="114744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50" name="직선 화살표 연결선 49"/>
          <p:cNvCxnSpPr/>
          <p:nvPr/>
        </p:nvCxnSpPr>
        <p:spPr bwMode="auto">
          <a:xfrm>
            <a:off x="2841528" y="3103670"/>
            <a:ext cx="0" cy="57113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51" name="직선 화살표 연결선 50"/>
          <p:cNvCxnSpPr/>
          <p:nvPr/>
        </p:nvCxnSpPr>
        <p:spPr bwMode="auto">
          <a:xfrm flipV="1">
            <a:off x="2843984" y="2097621"/>
            <a:ext cx="0" cy="45801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0" name="직선 화살표 연결선 59"/>
          <p:cNvCxnSpPr/>
          <p:nvPr/>
        </p:nvCxnSpPr>
        <p:spPr bwMode="auto">
          <a:xfrm flipV="1">
            <a:off x="2937393" y="2097621"/>
            <a:ext cx="0" cy="99676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2898064" y="2514741"/>
            <a:ext cx="10892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 smtClean="0"/>
              <a:t>Collecting</a:t>
            </a:r>
          </a:p>
          <a:p>
            <a:pPr algn="ctr"/>
            <a:r>
              <a:rPr lang="en-US" altLang="ko-KR" b="1" dirty="0" smtClean="0"/>
              <a:t>Measurement</a:t>
            </a:r>
          </a:p>
          <a:p>
            <a:pPr algn="ctr"/>
            <a:r>
              <a:rPr lang="en-US" altLang="ko-KR" b="1" dirty="0" smtClean="0"/>
              <a:t>Report</a:t>
            </a:r>
            <a:endParaRPr lang="ko-KR" altLang="en-US" b="1" dirty="0"/>
          </a:p>
        </p:txBody>
      </p:sp>
      <p:cxnSp>
        <p:nvCxnSpPr>
          <p:cNvPr id="62" name="직선 화살표 연결선 61"/>
          <p:cNvCxnSpPr/>
          <p:nvPr/>
        </p:nvCxnSpPr>
        <p:spPr bwMode="auto">
          <a:xfrm flipH="1">
            <a:off x="2652254" y="2098693"/>
            <a:ext cx="2" cy="45694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0" name="직선 화살표 연결선 69"/>
          <p:cNvCxnSpPr/>
          <p:nvPr/>
        </p:nvCxnSpPr>
        <p:spPr bwMode="auto">
          <a:xfrm flipH="1">
            <a:off x="2556392" y="2094272"/>
            <a:ext cx="2" cy="100011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84753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직사각형 41"/>
          <p:cNvSpPr/>
          <p:nvPr/>
        </p:nvSpPr>
        <p:spPr bwMode="auto">
          <a:xfrm>
            <a:off x="5139081" y="4660288"/>
            <a:ext cx="1638227" cy="1216431"/>
          </a:xfrm>
          <a:prstGeom prst="rect">
            <a:avLst/>
          </a:prstGeom>
          <a:solidFill>
            <a:schemeClr val="accent1">
              <a:lumMod val="60000"/>
              <a:lumOff val="40000"/>
              <a:alpha val="2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직사각형 40"/>
          <p:cNvSpPr/>
          <p:nvPr/>
        </p:nvSpPr>
        <p:spPr bwMode="auto">
          <a:xfrm>
            <a:off x="3906817" y="3063766"/>
            <a:ext cx="2854726" cy="1272095"/>
          </a:xfrm>
          <a:prstGeom prst="rect">
            <a:avLst/>
          </a:prstGeom>
          <a:solidFill>
            <a:schemeClr val="accent1">
              <a:lumMod val="60000"/>
              <a:lumOff val="40000"/>
              <a:alpha val="2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Issue 2: Announcement/Trigger </a:t>
            </a:r>
            <a:br>
              <a:rPr lang="en-US" altLang="ko-KR" dirty="0" smtClean="0"/>
            </a:br>
            <a:r>
              <a:rPr lang="en-US" altLang="ko-KR" dirty="0" smtClean="0"/>
              <a:t>Frame Integration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If sharing AP schedules UL transmission in shared TXOP, then C-SR announcement frame can integrate with Trigger frame of the sharing AP</a:t>
            </a:r>
          </a:p>
          <a:p>
            <a:r>
              <a:rPr lang="en-US" altLang="ko-KR" dirty="0" smtClean="0"/>
              <a:t>This will reduce signaling overhead of trigger frame transmission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cxnSp>
        <p:nvCxnSpPr>
          <p:cNvPr id="7" name="직선 화살표 연결선 6"/>
          <p:cNvCxnSpPr/>
          <p:nvPr/>
        </p:nvCxnSpPr>
        <p:spPr bwMode="auto">
          <a:xfrm>
            <a:off x="1219200" y="3352800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" name="직선 화살표 연결선 7"/>
          <p:cNvCxnSpPr/>
          <p:nvPr/>
        </p:nvCxnSpPr>
        <p:spPr bwMode="auto">
          <a:xfrm>
            <a:off x="1219200" y="4940032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9" name="직선 연결선 8"/>
          <p:cNvCxnSpPr/>
          <p:nvPr/>
        </p:nvCxnSpPr>
        <p:spPr bwMode="auto">
          <a:xfrm>
            <a:off x="3909163" y="2819400"/>
            <a:ext cx="0" cy="3505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457200" y="320040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AP1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" y="4801532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AP2</a:t>
            </a:r>
            <a:endParaRPr lang="ko-KR" altLang="en-US" dirty="0"/>
          </a:p>
        </p:txBody>
      </p:sp>
      <p:cxnSp>
        <p:nvCxnSpPr>
          <p:cNvPr id="12" name="직선 화살표 연결선 11"/>
          <p:cNvCxnSpPr/>
          <p:nvPr/>
        </p:nvCxnSpPr>
        <p:spPr bwMode="auto">
          <a:xfrm>
            <a:off x="1216572" y="3811866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381000" y="3673366"/>
            <a:ext cx="667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STA1-1</a:t>
            </a:r>
            <a:endParaRPr lang="ko-KR" altLang="en-US" dirty="0"/>
          </a:p>
        </p:txBody>
      </p:sp>
      <p:cxnSp>
        <p:nvCxnSpPr>
          <p:cNvPr id="14" name="직선 화살표 연결선 13"/>
          <p:cNvCxnSpPr/>
          <p:nvPr/>
        </p:nvCxnSpPr>
        <p:spPr bwMode="auto">
          <a:xfrm>
            <a:off x="1219200" y="5424101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81000" y="5285601"/>
            <a:ext cx="667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STA2-1</a:t>
            </a:r>
            <a:endParaRPr lang="ko-KR" altLang="en-US" dirty="0"/>
          </a:p>
        </p:txBody>
      </p:sp>
      <p:cxnSp>
        <p:nvCxnSpPr>
          <p:cNvPr id="16" name="직선 화살표 연결선 15"/>
          <p:cNvCxnSpPr/>
          <p:nvPr/>
        </p:nvCxnSpPr>
        <p:spPr bwMode="auto">
          <a:xfrm flipV="1">
            <a:off x="1216572" y="6019799"/>
            <a:ext cx="2683246" cy="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arrow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1913832" y="6029631"/>
            <a:ext cx="12939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Preparation Phase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8" name="직사각형 17"/>
          <p:cNvSpPr/>
          <p:nvPr/>
        </p:nvSpPr>
        <p:spPr bwMode="auto">
          <a:xfrm>
            <a:off x="3906817" y="3063766"/>
            <a:ext cx="883951" cy="29089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C-SR-A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직사각형 18"/>
          <p:cNvSpPr/>
          <p:nvPr/>
        </p:nvSpPr>
        <p:spPr bwMode="auto">
          <a:xfrm>
            <a:off x="5142273" y="4660288"/>
            <a:ext cx="830317" cy="27974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DL</a:t>
            </a:r>
          </a:p>
        </p:txBody>
      </p:sp>
      <p:sp>
        <p:nvSpPr>
          <p:cNvPr id="20" name="직사각형 19"/>
          <p:cNvSpPr/>
          <p:nvPr/>
        </p:nvSpPr>
        <p:spPr bwMode="auto">
          <a:xfrm>
            <a:off x="6121090" y="3063767"/>
            <a:ext cx="646386" cy="2855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1" name="직선 연결선 20"/>
          <p:cNvCxnSpPr/>
          <p:nvPr/>
        </p:nvCxnSpPr>
        <p:spPr bwMode="auto">
          <a:xfrm>
            <a:off x="6777308" y="2819400"/>
            <a:ext cx="0" cy="3505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직선 화살표 연결선 21"/>
          <p:cNvCxnSpPr/>
          <p:nvPr/>
        </p:nvCxnSpPr>
        <p:spPr bwMode="auto">
          <a:xfrm>
            <a:off x="3906817" y="6019799"/>
            <a:ext cx="124145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arrow"/>
            <a:tailEnd type="arrow"/>
          </a:ln>
          <a:effectLst/>
        </p:spPr>
      </p:cxnSp>
      <p:cxnSp>
        <p:nvCxnSpPr>
          <p:cNvPr id="23" name="직선 화살표 연결선 22"/>
          <p:cNvCxnSpPr/>
          <p:nvPr/>
        </p:nvCxnSpPr>
        <p:spPr bwMode="auto">
          <a:xfrm>
            <a:off x="5139081" y="6035650"/>
            <a:ext cx="1622462" cy="38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arrow"/>
            <a:tailEnd type="arrow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3770672" y="6035649"/>
            <a:ext cx="1524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Announcement Phase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257800" y="6039464"/>
            <a:ext cx="14071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Transmission Phase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28" name="직선 화살표 연결선 27"/>
          <p:cNvCxnSpPr/>
          <p:nvPr/>
        </p:nvCxnSpPr>
        <p:spPr bwMode="auto">
          <a:xfrm>
            <a:off x="1208965" y="4335861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373393" y="4197361"/>
            <a:ext cx="667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STA1-2</a:t>
            </a:r>
            <a:endParaRPr lang="ko-KR" altLang="en-US" dirty="0"/>
          </a:p>
        </p:txBody>
      </p:sp>
      <p:cxnSp>
        <p:nvCxnSpPr>
          <p:cNvPr id="30" name="직선 화살표 연결선 29"/>
          <p:cNvCxnSpPr/>
          <p:nvPr/>
        </p:nvCxnSpPr>
        <p:spPr bwMode="auto">
          <a:xfrm>
            <a:off x="1219200" y="5881301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381000" y="5742801"/>
            <a:ext cx="667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STA2-2</a:t>
            </a:r>
            <a:endParaRPr lang="ko-KR" altLang="en-US" dirty="0"/>
          </a:p>
        </p:txBody>
      </p:sp>
      <p:cxnSp>
        <p:nvCxnSpPr>
          <p:cNvPr id="34" name="직선 연결선 33"/>
          <p:cNvCxnSpPr/>
          <p:nvPr/>
        </p:nvCxnSpPr>
        <p:spPr bwMode="auto">
          <a:xfrm>
            <a:off x="3839143" y="3072079"/>
            <a:ext cx="0" cy="2751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5" name="직선 연결선 34"/>
          <p:cNvCxnSpPr/>
          <p:nvPr/>
        </p:nvCxnSpPr>
        <p:spPr bwMode="auto">
          <a:xfrm>
            <a:off x="3890402" y="3072939"/>
            <a:ext cx="0" cy="2751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직선 화살표 연결선 35"/>
          <p:cNvCxnSpPr/>
          <p:nvPr/>
        </p:nvCxnSpPr>
        <p:spPr bwMode="auto">
          <a:xfrm flipH="1">
            <a:off x="4220976" y="3354665"/>
            <a:ext cx="1" cy="158536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8" name="직사각형 37"/>
          <p:cNvSpPr/>
          <p:nvPr/>
        </p:nvSpPr>
        <p:spPr bwMode="auto">
          <a:xfrm>
            <a:off x="5142272" y="4088357"/>
            <a:ext cx="830317" cy="24750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UL</a:t>
            </a:r>
          </a:p>
        </p:txBody>
      </p:sp>
      <p:sp>
        <p:nvSpPr>
          <p:cNvPr id="40" name="직사각형 39"/>
          <p:cNvSpPr/>
          <p:nvPr/>
        </p:nvSpPr>
        <p:spPr bwMode="auto">
          <a:xfrm>
            <a:off x="6115157" y="5585820"/>
            <a:ext cx="646386" cy="29507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3" name="직선 화살표 연결선 42"/>
          <p:cNvCxnSpPr/>
          <p:nvPr/>
        </p:nvCxnSpPr>
        <p:spPr bwMode="auto">
          <a:xfrm flipH="1">
            <a:off x="4525567" y="3361691"/>
            <a:ext cx="2" cy="45017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3315397" y="4474360"/>
            <a:ext cx="1127232" cy="276999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Announcement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477265" y="3450958"/>
            <a:ext cx="642548" cy="276999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Trigger</a:t>
            </a:r>
          </a:p>
        </p:txBody>
      </p:sp>
      <p:cxnSp>
        <p:nvCxnSpPr>
          <p:cNvPr id="47" name="직선 화살표 연결선 46"/>
          <p:cNvCxnSpPr/>
          <p:nvPr/>
        </p:nvCxnSpPr>
        <p:spPr bwMode="auto">
          <a:xfrm>
            <a:off x="4525567" y="3338899"/>
            <a:ext cx="7493" cy="99696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0" name="직선 연결선 49"/>
          <p:cNvCxnSpPr/>
          <p:nvPr/>
        </p:nvCxnSpPr>
        <p:spPr bwMode="auto">
          <a:xfrm>
            <a:off x="5139081" y="2808553"/>
            <a:ext cx="0" cy="3505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48" name="직사각형 47"/>
          <p:cNvSpPr/>
          <p:nvPr/>
        </p:nvSpPr>
        <p:spPr bwMode="auto">
          <a:xfrm>
            <a:off x="5139081" y="3560005"/>
            <a:ext cx="830317" cy="24750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UL</a:t>
            </a:r>
          </a:p>
        </p:txBody>
      </p:sp>
      <p:cxnSp>
        <p:nvCxnSpPr>
          <p:cNvPr id="49" name="직선 화살표 연결선 48"/>
          <p:cNvCxnSpPr/>
          <p:nvPr/>
        </p:nvCxnSpPr>
        <p:spPr bwMode="auto">
          <a:xfrm flipH="1">
            <a:off x="1783771" y="3350982"/>
            <a:ext cx="1" cy="158536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1164339" y="2894484"/>
            <a:ext cx="1260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 smtClean="0"/>
              <a:t>Collecting</a:t>
            </a:r>
          </a:p>
          <a:p>
            <a:pPr algn="ctr"/>
            <a:r>
              <a:rPr lang="en-US" altLang="ko-KR" b="1" dirty="0" smtClean="0"/>
              <a:t>Capability/RSSI</a:t>
            </a:r>
            <a:endParaRPr lang="ko-KR" altLang="en-US" b="1" dirty="0"/>
          </a:p>
        </p:txBody>
      </p:sp>
      <p:cxnSp>
        <p:nvCxnSpPr>
          <p:cNvPr id="57" name="직선 화살표 연결선 56"/>
          <p:cNvCxnSpPr/>
          <p:nvPr/>
        </p:nvCxnSpPr>
        <p:spPr bwMode="auto">
          <a:xfrm flipH="1">
            <a:off x="2696494" y="3794074"/>
            <a:ext cx="2" cy="114744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58" name="직선 화살표 연결선 57"/>
          <p:cNvCxnSpPr/>
          <p:nvPr/>
        </p:nvCxnSpPr>
        <p:spPr bwMode="auto">
          <a:xfrm>
            <a:off x="2799736" y="4362198"/>
            <a:ext cx="0" cy="57113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59" name="직선 화살표 연결선 58"/>
          <p:cNvCxnSpPr/>
          <p:nvPr/>
        </p:nvCxnSpPr>
        <p:spPr bwMode="auto">
          <a:xfrm flipV="1">
            <a:off x="2802192" y="3356149"/>
            <a:ext cx="0" cy="45801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0" name="직선 화살표 연결선 59"/>
          <p:cNvCxnSpPr/>
          <p:nvPr/>
        </p:nvCxnSpPr>
        <p:spPr bwMode="auto">
          <a:xfrm flipV="1">
            <a:off x="2895601" y="3356149"/>
            <a:ext cx="0" cy="99676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2856272" y="3773269"/>
            <a:ext cx="10892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 smtClean="0"/>
              <a:t>Collecting</a:t>
            </a:r>
          </a:p>
          <a:p>
            <a:pPr algn="ctr"/>
            <a:r>
              <a:rPr lang="en-US" altLang="ko-KR" b="1" dirty="0" smtClean="0"/>
              <a:t>Measurement</a:t>
            </a:r>
          </a:p>
          <a:p>
            <a:pPr algn="ctr"/>
            <a:r>
              <a:rPr lang="en-US" altLang="ko-KR" b="1" dirty="0" smtClean="0"/>
              <a:t>Report</a:t>
            </a:r>
            <a:endParaRPr lang="ko-KR" altLang="en-US" b="1" dirty="0"/>
          </a:p>
        </p:txBody>
      </p:sp>
      <p:cxnSp>
        <p:nvCxnSpPr>
          <p:cNvPr id="62" name="직선 화살표 연결선 61"/>
          <p:cNvCxnSpPr/>
          <p:nvPr/>
        </p:nvCxnSpPr>
        <p:spPr bwMode="auto">
          <a:xfrm flipH="1">
            <a:off x="2610462" y="3357221"/>
            <a:ext cx="2" cy="45694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3" name="직선 화살표 연결선 62"/>
          <p:cNvCxnSpPr/>
          <p:nvPr/>
        </p:nvCxnSpPr>
        <p:spPr bwMode="auto">
          <a:xfrm flipH="1">
            <a:off x="2514600" y="3352800"/>
            <a:ext cx="2" cy="100011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05188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140485</TotalTime>
  <Words>1094</Words>
  <Application>Microsoft Office PowerPoint</Application>
  <PresentationFormat>화면 슬라이드 쇼(4:3)</PresentationFormat>
  <Paragraphs>282</Paragraphs>
  <Slides>14</Slides>
  <Notes>5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6" baseType="lpstr">
      <vt:lpstr>802-11-Submission</vt:lpstr>
      <vt:lpstr>Document</vt:lpstr>
      <vt:lpstr>Coordinated Spatial Reuse: Extension to Uplink</vt:lpstr>
      <vt:lpstr>Recap: Coordinated SR (C-SR)</vt:lpstr>
      <vt:lpstr>Introduction</vt:lpstr>
      <vt:lpstr>Recap: C-SR Example of 2-BSS DL/DL [6]</vt:lpstr>
      <vt:lpstr>UL Transmission Support in C-SR</vt:lpstr>
      <vt:lpstr>UL Transmission Support in C-SR</vt:lpstr>
      <vt:lpstr>Issue 1: Utilization of Shared TXOP at Shared BSS</vt:lpstr>
      <vt:lpstr>Issue 1: Utilization of Shared TXOP at Shared BSS</vt:lpstr>
      <vt:lpstr>Issue 2: Announcement/Trigger  Frame Integration</vt:lpstr>
      <vt:lpstr>Summary</vt:lpstr>
      <vt:lpstr>Straw Poll #1</vt:lpstr>
      <vt:lpstr>Reference</vt:lpstr>
      <vt:lpstr>Appendix</vt:lpstr>
      <vt:lpstr>C-SR Example of 2-BSS UL/UL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한종훈(jong_hun.han)</cp:lastModifiedBy>
  <cp:revision>2905</cp:revision>
  <cp:lastPrinted>1998-02-10T13:28:06Z</cp:lastPrinted>
  <dcterms:created xsi:type="dcterms:W3CDTF">2007-05-21T21:00:37Z</dcterms:created>
  <dcterms:modified xsi:type="dcterms:W3CDTF">2020-07-10T05:56:58Z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