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352" r:id="rId3"/>
    <p:sldId id="595" r:id="rId4"/>
    <p:sldId id="596" r:id="rId5"/>
    <p:sldId id="591" r:id="rId6"/>
    <p:sldId id="579" r:id="rId7"/>
    <p:sldId id="581" r:id="rId8"/>
    <p:sldId id="583" r:id="rId9"/>
    <p:sldId id="587" r:id="rId10"/>
    <p:sldId id="580" r:id="rId11"/>
    <p:sldId id="592" r:id="rId12"/>
    <p:sldId id="588" r:id="rId13"/>
    <p:sldId id="338" r:id="rId14"/>
    <p:sldId id="312" r:id="rId15"/>
    <p:sldId id="593" r:id="rId16"/>
    <p:sldId id="589" r:id="rId17"/>
    <p:sldId id="594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75" d="100"/>
          <a:sy n="75" d="100"/>
        </p:scale>
        <p:origin x="1312" y="4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8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059769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802.11-20/1027r1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July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066800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Indication of Large-Size RU Combinations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3228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2020-07-19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35453E-01D6-416A-8BCF-BCABF95104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23077"/>
              </p:ext>
            </p:extLst>
          </p:nvPr>
        </p:nvGraphicFramePr>
        <p:xfrm>
          <a:off x="685800" y="2661602"/>
          <a:ext cx="7858124" cy="15544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8336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lei.huang@sg.panasonic.com</a:t>
                      </a:r>
                      <a:endParaRPr lang="ko-KR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Yanyi</a:t>
                      </a: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Ding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8739852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5763853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 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6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6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SG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Rajat Pushkarna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6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6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711924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F6EB89-ADCC-49FE-91A5-BA5B7FABEF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23850" y="6596782"/>
            <a:ext cx="320675" cy="17145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lang="en-SG" sz="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1BD7941-8A46-4A29-9AF0-AEFFBAE4CDF6}" type="slidenum">
              <a:rPr lang="en-SG" smtClean="0"/>
              <a:pPr>
                <a:defRPr/>
              </a:pPr>
              <a:t>10</a:t>
            </a:fld>
            <a:endParaRPr lang="en-SG" dirty="0"/>
          </a:p>
        </p:txBody>
      </p:sp>
      <p:graphicFrame>
        <p:nvGraphicFramePr>
          <p:cNvPr id="7" name="표 14">
            <a:extLst>
              <a:ext uri="{FF2B5EF4-FFF2-40B4-BE49-F238E27FC236}">
                <a16:creationId xmlns:a16="http://schemas.microsoft.com/office/drawing/2014/main" id="{4E9D1ACE-7130-4BDB-A33A-EF91CE86D9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571492"/>
              </p:ext>
            </p:extLst>
          </p:nvPr>
        </p:nvGraphicFramePr>
        <p:xfrm>
          <a:off x="188172" y="1828800"/>
          <a:ext cx="8745885" cy="1663504"/>
        </p:xfrm>
        <a:graphic>
          <a:graphicData uri="http://schemas.openxmlformats.org/drawingml/2006/table">
            <a:tbl>
              <a:tblPr/>
              <a:tblGrid>
                <a:gridCol w="9548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22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4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4688">
                  <a:extLst>
                    <a:ext uri="{9D8B030D-6E8A-4147-A177-3AD203B41FA5}">
                      <a16:colId xmlns:a16="http://schemas.microsoft.com/office/drawing/2014/main" val="2190854217"/>
                    </a:ext>
                  </a:extLst>
                </a:gridCol>
                <a:gridCol w="2079477">
                  <a:extLst>
                    <a:ext uri="{9D8B030D-6E8A-4147-A177-3AD203B41FA5}">
                      <a16:colId xmlns:a16="http://schemas.microsoft.com/office/drawing/2014/main" val="4068763737"/>
                    </a:ext>
                  </a:extLst>
                </a:gridCol>
              </a:tblGrid>
              <a:tr h="193431">
                <a:tc>
                  <a:txBody>
                    <a:bodyPr/>
                    <a:lstStyle/>
                    <a:p>
                      <a:pPr algn="l" fontAlgn="b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792" marR="8792" marT="87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Mapping of Frequency-Domain Positions of RU Combinations</a:t>
                      </a:r>
                    </a:p>
                  </a:txBody>
                  <a:tcPr marL="8792" marR="8792" marT="8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431">
                <a:tc>
                  <a:txBody>
                    <a:bodyPr/>
                    <a:lstStyle/>
                    <a:p>
                      <a:pPr algn="ctr" fontAlgn="ctr"/>
                      <a:r>
                        <a:rPr lang="en-SG" altLang="ko-K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Combination</a:t>
                      </a:r>
                      <a:r>
                        <a:rPr lang="ko-KR" alt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CC1 &amp; CC2, RUA1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CC1 &amp; CC2, RUA2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CC1 &amp; CC2, RUA3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CC1 &amp; CC2, RUA4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14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242+484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RU1, </a:t>
                      </a:r>
                    </a:p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RU3 or RU4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RU2, </a:t>
                      </a:r>
                    </a:p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RU1 or RU2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RU3, </a:t>
                      </a:r>
                    </a:p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RU7 or RU8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RU4, </a:t>
                      </a:r>
                    </a:p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RU5 or RU6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014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484+996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RU1, 484-tone RU3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RU1, 484-tone RU4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RU2, 484-tone RU1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RU2, 484-tone RU2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6631261"/>
                  </a:ext>
                </a:extLst>
              </a:tr>
              <a:tr h="1934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3*996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RU1, 996-tone RU2, 996-tone RU3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RU1, 996-tone RU2, 996-tone RU4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433382"/>
                  </a:ext>
                </a:extLst>
              </a:tr>
              <a:tr h="29014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484+3*996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RU1, 996-tone RU2, 996-tone RU3, 484-tone RU7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RU1, 996-tone RU2, 996-tone RU3, 484-tone RU8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RU1, 996-tone RU2, 996-tone RU4, 484-tone RU5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RU1, 996-tone RU2, 996-tone RU4, 484-tone RU6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0660168"/>
                  </a:ext>
                </a:extLst>
              </a:tr>
            </a:tbl>
          </a:graphicData>
        </a:graphic>
      </p:graphicFrame>
      <p:graphicFrame>
        <p:nvGraphicFramePr>
          <p:cNvPr id="8" name="표 14">
            <a:extLst>
              <a:ext uri="{FF2B5EF4-FFF2-40B4-BE49-F238E27FC236}">
                <a16:creationId xmlns:a16="http://schemas.microsoft.com/office/drawing/2014/main" id="{35C8A687-FBA0-4650-8F37-01D3ACEB97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100254"/>
              </p:ext>
            </p:extLst>
          </p:nvPr>
        </p:nvGraphicFramePr>
        <p:xfrm>
          <a:off x="192392" y="4186315"/>
          <a:ext cx="8737443" cy="1663504"/>
        </p:xfrm>
        <a:graphic>
          <a:graphicData uri="http://schemas.openxmlformats.org/drawingml/2006/table">
            <a:tbl>
              <a:tblPr/>
              <a:tblGrid>
                <a:gridCol w="9636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2577">
                  <a:extLst>
                    <a:ext uri="{9D8B030D-6E8A-4147-A177-3AD203B41FA5}">
                      <a16:colId xmlns:a16="http://schemas.microsoft.com/office/drawing/2014/main" val="1308259944"/>
                    </a:ext>
                  </a:extLst>
                </a:gridCol>
                <a:gridCol w="1904142">
                  <a:extLst>
                    <a:ext uri="{9D8B030D-6E8A-4147-A177-3AD203B41FA5}">
                      <a16:colId xmlns:a16="http://schemas.microsoft.com/office/drawing/2014/main" val="3992684582"/>
                    </a:ext>
                  </a:extLst>
                </a:gridCol>
                <a:gridCol w="19041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29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3431">
                <a:tc>
                  <a:txBody>
                    <a:bodyPr/>
                    <a:lstStyle/>
                    <a:p>
                      <a:pPr algn="l" fontAlgn="b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8792" marR="8792" marT="87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Mapping of Frequency-Domain Positions of RU Combinations</a:t>
                      </a:r>
                    </a:p>
                  </a:txBody>
                  <a:tcPr marL="8792" marR="8792" marT="8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431">
                <a:tc>
                  <a:txBody>
                    <a:bodyPr/>
                    <a:lstStyle/>
                    <a:p>
                      <a:pPr algn="ctr" fontAlgn="ctr"/>
                      <a:r>
                        <a:rPr lang="en-SG" altLang="ko-K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Combination</a:t>
                      </a:r>
                      <a:r>
                        <a:rPr lang="ko-KR" alt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CC1 &amp; CC2, RUA5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CC1 &amp; CC2, RUA6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CC1 &amp; CC2, RUA7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CC1 &amp; CC2, RUA8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14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242+484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RU5, </a:t>
                      </a:r>
                    </a:p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RU11 or RU12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RU6, </a:t>
                      </a:r>
                    </a:p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RU9 or RU10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RU7, </a:t>
                      </a:r>
                    </a:p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RU15 or RU16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RU8, </a:t>
                      </a:r>
                    </a:p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RU13 or RU14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014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484+996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RU3, 484-tone RU7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RU3, 484-tone RU8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RU4, 484-tone RU5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RU4, 484-tone RU6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6631261"/>
                  </a:ext>
                </a:extLst>
              </a:tr>
              <a:tr h="1934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3*996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RU1, 996-tone RU3, 996-tone RU4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RU2, 996-tone RU3, 996-tone RU4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433382"/>
                  </a:ext>
                </a:extLst>
              </a:tr>
              <a:tr h="29014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484+3*996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RU1, 996-tone RU3, 996-tone RU4, 484-tone RU3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RU1, 996-tone RU3, 996-tone RU4, 484-tone RU4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RU2, 996-tone RU3, 996-tone RU4, 484-tone RU1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RU2, 996-tone RU3, 996-tone RU4, 484-tone RU2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7410739"/>
                  </a:ext>
                </a:extLst>
              </a:tr>
            </a:tbl>
          </a:graphicData>
        </a:graphic>
      </p:graphicFrame>
      <p:sp>
        <p:nvSpPr>
          <p:cNvPr id="9" name="Title 2">
            <a:extLst>
              <a:ext uri="{FF2B5EF4-FFF2-40B4-BE49-F238E27FC236}">
                <a16:creationId xmlns:a16="http://schemas.microsoft.com/office/drawing/2014/main" id="{EA1B25B1-7625-4CA5-9F5B-CFF37B602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914400"/>
          </a:xfrm>
        </p:spPr>
        <p:txBody>
          <a:bodyPr/>
          <a:lstStyle/>
          <a:p>
            <a:r>
              <a:rPr lang="en-SG" sz="2800" dirty="0"/>
              <a:t>Mapping of Frequency-Domain Positions of Large-Size RU Combination for PPDU BW = 320/160+160MHz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0AD03B-7C13-4C9A-8E76-852404782F9D}"/>
              </a:ext>
            </a:extLst>
          </p:cNvPr>
          <p:cNvSpPr/>
          <p:nvPr/>
        </p:nvSpPr>
        <p:spPr>
          <a:xfrm>
            <a:off x="7018067" y="6494771"/>
            <a:ext cx="16065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Lei Huang (Panasonic)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835772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F6EB89-ADCC-49FE-91A5-BA5B7FABEF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23850" y="6596782"/>
            <a:ext cx="320675" cy="17145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lang="en-SG" sz="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1BD7941-8A46-4A29-9AF0-AEFFBAE4CDF6}" type="slidenum">
              <a:rPr lang="en-SG" smtClean="0"/>
              <a:pPr>
                <a:defRPr/>
              </a:pPr>
              <a:t>11</a:t>
            </a:fld>
            <a:endParaRPr lang="en-S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B543EE-484A-4126-A3EA-01BDE16C0574}"/>
              </a:ext>
            </a:extLst>
          </p:cNvPr>
          <p:cNvSpPr txBox="1"/>
          <p:nvPr/>
        </p:nvSpPr>
        <p:spPr>
          <a:xfrm>
            <a:off x="644525" y="2133600"/>
            <a:ext cx="788987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3776" indent="-263776">
              <a:buFont typeface="Wingdings" panose="05000000000000000000" pitchFamily="2" charset="2"/>
              <a:buChar char="q"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When a RUA subfield indicates 242(1)+484 or 242(2)+484</a:t>
            </a:r>
          </a:p>
          <a:p>
            <a:pPr marL="685817" lvl="1" indent="-263776">
              <a:buFont typeface="Wingdings" panose="05000000000000000000" pitchFamily="2" charset="2"/>
              <a:buChar char="§"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242-tone RU index (</a:t>
            </a:r>
            <a:r>
              <a:rPr lang="en-SG" sz="18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) and 484-tone RU index (j) can be calculated based on RUA subfield index (m), where m=1 to 8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8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 = 8*ceil(m/2)-2m-3 when the RUA subfield indicates 242(1)+484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8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 = 8*ceil(m/2)-2m-2 when the RUA subfield indicates 242(2)+484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j = m</a:t>
            </a:r>
          </a:p>
          <a:p>
            <a:pPr marL="263776" indent="-263776">
              <a:buFont typeface="Wingdings" panose="05000000000000000000" pitchFamily="2" charset="2"/>
              <a:buChar char="q"/>
            </a:pPr>
            <a:endParaRPr lang="en-SG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3776" indent="-263776">
              <a:buFont typeface="Wingdings" panose="05000000000000000000" pitchFamily="2" charset="2"/>
              <a:buChar char="q"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When a RUA subfield indicates 484(1)+996 or 484(2)+996</a:t>
            </a:r>
          </a:p>
          <a:p>
            <a:pPr marL="685817" lvl="1" indent="-263776">
              <a:buFont typeface="Wingdings" panose="05000000000000000000" pitchFamily="2" charset="2"/>
              <a:buChar char="§"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484-tone RU index (j) and 996-tone RU index (k) can be calculated based on RUA subfield index (m), where m = 1 to 8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j =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m-4*ceil(m/2)+8*floor(m/5)+6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k = ceil(m/2)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9D8C69C0-8F99-4D4B-AA7D-29BF49476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914400"/>
          </a:xfrm>
        </p:spPr>
        <p:txBody>
          <a:bodyPr/>
          <a:lstStyle/>
          <a:p>
            <a:r>
              <a:rPr lang="en-SG" sz="2800" dirty="0"/>
              <a:t>Mapping of Frequency-Domain Positions of Large-Size RU Combination for PPDU BW = 320/160+160MHz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BFFDD66-0523-4594-BC2C-E0CD167A4B32}"/>
              </a:ext>
            </a:extLst>
          </p:cNvPr>
          <p:cNvSpPr/>
          <p:nvPr/>
        </p:nvSpPr>
        <p:spPr>
          <a:xfrm>
            <a:off x="7018067" y="6494771"/>
            <a:ext cx="16065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Lei Huang (Panasonic)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388886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F6EB89-ADCC-49FE-91A5-BA5B7FABEF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23850" y="6596782"/>
            <a:ext cx="320675" cy="17145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lang="en-SG" sz="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1BD7941-8A46-4A29-9AF0-AEFFBAE4CDF6}" type="slidenum">
              <a:rPr lang="en-SG" smtClean="0"/>
              <a:pPr>
                <a:defRPr/>
              </a:pPr>
              <a:t>12</a:t>
            </a:fld>
            <a:endParaRPr lang="en-S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B543EE-484A-4126-A3EA-01BDE16C0574}"/>
              </a:ext>
            </a:extLst>
          </p:cNvPr>
          <p:cNvSpPr txBox="1"/>
          <p:nvPr/>
        </p:nvSpPr>
        <p:spPr>
          <a:xfrm>
            <a:off x="457200" y="1859182"/>
            <a:ext cx="816739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3776" indent="-263776">
              <a:buFont typeface="Wingdings" panose="05000000000000000000" pitchFamily="2" charset="2"/>
              <a:buChar char="q"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When a RUA subfield indicates 3*996</a:t>
            </a:r>
          </a:p>
          <a:p>
            <a:pPr marL="685817" lvl="1" indent="-263776">
              <a:buFont typeface="Wingdings" panose="05000000000000000000" pitchFamily="2" charset="2"/>
              <a:buChar char="§"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SG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 996-tone RU index (k1), 2</a:t>
            </a:r>
            <a:r>
              <a:rPr lang="en-SG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 996-tone RU index (k2) and 3</a:t>
            </a:r>
            <a:r>
              <a:rPr lang="en-SG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 996-tone RU index (k3) can be calculated based on RUA subfield index (m), where m = 1 to 8 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k1 = ceil(m/4)+floor(m/5), 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k2 = k1+1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k3 = k1+ceil(m/2)-5*floor(m/5)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endParaRPr lang="en-SG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3776" indent="-263776">
              <a:buFont typeface="Wingdings" panose="05000000000000000000" pitchFamily="2" charset="2"/>
              <a:buChar char="q"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When a RUA subfield indicates 484+3*996</a:t>
            </a:r>
          </a:p>
          <a:p>
            <a:pPr marL="685817" lvl="1" indent="-263776">
              <a:buFont typeface="Wingdings" panose="05000000000000000000" pitchFamily="2" charset="2"/>
              <a:buChar char="§"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SG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 996-tone RU index (k1), 2</a:t>
            </a:r>
            <a:r>
              <a:rPr lang="en-SG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 996-tone RU index (k2), 3</a:t>
            </a:r>
            <a:r>
              <a:rPr lang="en-SG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 996-tone RU and 484-tone RU index (j) can be calculated based on RUA subfield index (m), where m = 1 to 8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j =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m-2*ceil(m/2)-2*floor(m/5)+8</a:t>
            </a:r>
            <a:endParaRPr lang="en-SG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k1 = ceil(m/4)+floor(m/5)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k2 = k1+1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k3 = k1+ceil(m/2)-5*floor(m/5)</a:t>
            </a: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9D8C69C0-8F99-4D4B-AA7D-29BF49476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914400"/>
          </a:xfrm>
        </p:spPr>
        <p:txBody>
          <a:bodyPr/>
          <a:lstStyle/>
          <a:p>
            <a:r>
              <a:rPr lang="en-SG" sz="2800" dirty="0"/>
              <a:t>Mapping of Frequency-Domain Positions of Large-Size RU Combination for PPDU BW = 320/160+160MHz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BFFDD66-0523-4594-BC2C-E0CD167A4B32}"/>
              </a:ext>
            </a:extLst>
          </p:cNvPr>
          <p:cNvSpPr/>
          <p:nvPr/>
        </p:nvSpPr>
        <p:spPr>
          <a:xfrm>
            <a:off x="7018067" y="6494771"/>
            <a:ext cx="16065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Lei Huang (Panasonic)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817857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638" y="1752600"/>
            <a:ext cx="7848600" cy="6858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We proposed to make the following changes in the baseline RU allocation table in 11be SFD for large-size RU combinations.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13</a:t>
            </a:fld>
            <a:endParaRPr lang="en-US" alt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35A6ADB-C23D-47A5-A5D2-2E672D8ED7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886317"/>
              </p:ext>
            </p:extLst>
          </p:nvPr>
        </p:nvGraphicFramePr>
        <p:xfrm>
          <a:off x="1524000" y="2704360"/>
          <a:ext cx="5943591" cy="1950720"/>
        </p:xfrm>
        <a:graphic>
          <a:graphicData uri="http://schemas.openxmlformats.org/drawingml/2006/table">
            <a:tbl>
              <a:tblPr/>
              <a:tblGrid>
                <a:gridCol w="1390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47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2510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86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B7….B1B0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 of Entries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242(1)+484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610150"/>
                  </a:ext>
                </a:extLst>
              </a:tr>
              <a:tr h="186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242(2)+484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8002102"/>
                  </a:ext>
                </a:extLst>
              </a:tr>
              <a:tr h="186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484(1)+996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9581481"/>
                  </a:ext>
                </a:extLst>
              </a:tr>
              <a:tr h="186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484(2)+996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0696662"/>
                  </a:ext>
                </a:extLst>
              </a:tr>
              <a:tr h="186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484+2*996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676858"/>
                  </a:ext>
                </a:extLst>
              </a:tr>
              <a:tr h="186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3*996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3299317"/>
                  </a:ext>
                </a:extLst>
              </a:tr>
              <a:tr h="186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484+3*996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0845336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F3D80B5-3387-474B-91D0-D65F62AFA0E7}"/>
              </a:ext>
            </a:extLst>
          </p:cNvPr>
          <p:cNvSpPr txBox="1">
            <a:spLocks/>
          </p:cNvSpPr>
          <p:nvPr/>
        </p:nvSpPr>
        <p:spPr bwMode="auto">
          <a:xfrm>
            <a:off x="762000" y="5065713"/>
            <a:ext cx="7848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>
                <a:latin typeface="Arial" panose="020B0604020202020204" pitchFamily="34" charset="0"/>
                <a:cs typeface="Arial" panose="020B0604020202020204" pitchFamily="34" charset="0"/>
              </a:rPr>
              <a:t>Frequency-domain positions of a large-size RU combination can be calculated according to RUA subfield index.</a:t>
            </a:r>
          </a:p>
        </p:txBody>
      </p:sp>
    </p:spTree>
    <p:extLst>
      <p:ext uri="{BB962C8B-B14F-4D97-AF65-F5344CB8AC3E}">
        <p14:creationId xmlns:p14="http://schemas.microsoft.com/office/powerpoint/2010/main" val="31078797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1371601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IEEE 802.11-20/0566r42, Compendium of straw polls and potential changes to the Specification Framework Document.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IEEE 802.11-20/0922r2, RU allocation subfield in EHT-SIG </a:t>
            </a:r>
            <a:b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Follow up II.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858126" cy="43434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Do you agree to make the following change in the baseline RU allocation table in 11be SFD for RU242+RU484?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SG" dirty="0">
                <a:latin typeface="Arial" panose="020B0604020202020204" pitchFamily="34" charset="0"/>
                <a:cs typeface="Arial" panose="020B0604020202020204" pitchFamily="34" charset="0"/>
              </a:rPr>
              <a:t>242(1)+484 or 242(2)+484 indicates a RU242+RU484 where the RU242 is the 1</a:t>
            </a:r>
            <a:r>
              <a:rPr lang="en-SG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SG" dirty="0">
                <a:latin typeface="Arial" panose="020B0604020202020204" pitchFamily="34" charset="0"/>
                <a:cs typeface="Arial" panose="020B0604020202020204" pitchFamily="34" charset="0"/>
              </a:rPr>
              <a:t> or 2</a:t>
            </a:r>
            <a:r>
              <a:rPr lang="en-SG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SG" dirty="0">
                <a:latin typeface="Arial" panose="020B0604020202020204" pitchFamily="34" charset="0"/>
                <a:cs typeface="Arial" panose="020B0604020202020204" pitchFamily="34" charset="0"/>
              </a:rPr>
              <a:t> RU242 of a 40MHz segment within a same 80MHz segment as the RU484.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Yes/No/Abstain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15</a:t>
            </a:fld>
            <a:endParaRPr lang="en-US" alt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91AE553-05E5-448F-97B9-F356A49009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974867"/>
              </p:ext>
            </p:extLst>
          </p:nvPr>
        </p:nvGraphicFramePr>
        <p:xfrm>
          <a:off x="1600204" y="2514600"/>
          <a:ext cx="5943591" cy="731520"/>
        </p:xfrm>
        <a:graphic>
          <a:graphicData uri="http://schemas.openxmlformats.org/drawingml/2006/table">
            <a:tbl>
              <a:tblPr/>
              <a:tblGrid>
                <a:gridCol w="1390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47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2510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688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B7….B1B0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 of Entries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8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242(1)+484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610150"/>
                  </a:ext>
                </a:extLst>
              </a:tr>
              <a:tr h="1688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242(2)+484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4647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41943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1752600"/>
            <a:ext cx="8010524" cy="43434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Do you agree to make the following change in the baseline RU allocation table in 11be  SFD for RU484+RU996?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SG" dirty="0">
                <a:latin typeface="Arial" panose="020B0604020202020204" pitchFamily="34" charset="0"/>
                <a:cs typeface="Arial" panose="020B0604020202020204" pitchFamily="34" charset="0"/>
              </a:rPr>
              <a:t>484(1)+996 or 484(2)+996 indicates a RU484+RU996 where the RU484 is the 1</a:t>
            </a:r>
            <a:r>
              <a:rPr lang="en-SG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SG" dirty="0">
                <a:latin typeface="Arial" panose="020B0604020202020204" pitchFamily="34" charset="0"/>
                <a:cs typeface="Arial" panose="020B0604020202020204" pitchFamily="34" charset="0"/>
              </a:rPr>
              <a:t> or 2</a:t>
            </a:r>
            <a:r>
              <a:rPr lang="en-SG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SG" dirty="0">
                <a:latin typeface="Arial" panose="020B0604020202020204" pitchFamily="34" charset="0"/>
                <a:cs typeface="Arial" panose="020B0604020202020204" pitchFamily="34" charset="0"/>
              </a:rPr>
              <a:t> RU484 of a 80MHz segment adjacent to the RU996.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Yes/No/Abstain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16</a:t>
            </a:fld>
            <a:endParaRPr lang="en-US" alt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91AE553-05E5-448F-97B9-F356A49009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304524"/>
              </p:ext>
            </p:extLst>
          </p:nvPr>
        </p:nvGraphicFramePr>
        <p:xfrm>
          <a:off x="1373192" y="2819400"/>
          <a:ext cx="5943591" cy="731520"/>
        </p:xfrm>
        <a:graphic>
          <a:graphicData uri="http://schemas.openxmlformats.org/drawingml/2006/table">
            <a:tbl>
              <a:tblPr/>
              <a:tblGrid>
                <a:gridCol w="1390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47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2510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688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B7….B1B0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 of Entries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8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484(1)+996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610150"/>
                  </a:ext>
                </a:extLst>
              </a:tr>
              <a:tr h="1688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484(2)+996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4647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19831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SP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676400"/>
            <a:ext cx="8381999" cy="46482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Do you agree to make the following change in the baseline RU allocation table in 11be SFD for RU484+2*RU996, 3*RU996 and RU484+3*RU996?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19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19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900" b="0" dirty="0">
                <a:latin typeface="Arial" panose="020B0604020202020204" pitchFamily="34" charset="0"/>
                <a:cs typeface="Arial" panose="020B0604020202020204" pitchFamily="34" charset="0"/>
              </a:rPr>
              <a:t>Yes/No/Abstain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17</a:t>
            </a:fld>
            <a:endParaRPr lang="en-US" alt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91AE553-05E5-448F-97B9-F356A49009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652492"/>
              </p:ext>
            </p:extLst>
          </p:nvPr>
        </p:nvGraphicFramePr>
        <p:xfrm>
          <a:off x="1600204" y="3025140"/>
          <a:ext cx="5943591" cy="975360"/>
        </p:xfrm>
        <a:graphic>
          <a:graphicData uri="http://schemas.openxmlformats.org/drawingml/2006/table">
            <a:tbl>
              <a:tblPr/>
              <a:tblGrid>
                <a:gridCol w="1390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47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2510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688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B7….B1B0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 of Entries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8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484+2*996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610150"/>
                  </a:ext>
                </a:extLst>
              </a:tr>
              <a:tr h="1688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3*996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8756299"/>
                  </a:ext>
                </a:extLst>
              </a:tr>
              <a:tr h="1688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484+3*996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3732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1476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Lei Huang (Panasonic)</a:t>
            </a:r>
            <a:endParaRPr lang="en-US" altLang="ko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9BFF594-85D9-4275-BF86-3D339BBE6049}"/>
              </a:ext>
            </a:extLst>
          </p:cNvPr>
          <p:cNvSpPr txBox="1">
            <a:spLocks/>
          </p:cNvSpPr>
          <p:nvPr/>
        </p:nvSpPr>
        <p:spPr>
          <a:xfrm>
            <a:off x="609600" y="1630362"/>
            <a:ext cx="7848600" cy="408463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>
                <a:latin typeface="Arial" panose="020B0604020202020204" pitchFamily="34" charset="0"/>
                <a:cs typeface="Arial" panose="020B0604020202020204" pitchFamily="34" charset="0"/>
              </a:rPr>
              <a:t>Regarding RU allocation signaling in the EHT-SIG of an EHT PPDU transmitted to multiple users, SPs have been passed on how to indicate small-size RU combinations in RU allocation table [1].</a:t>
            </a:r>
          </a:p>
          <a:p>
            <a:pPr lvl="1"/>
            <a:endParaRPr lang="en-US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>
                <a:latin typeface="Arial" panose="020B0604020202020204" pitchFamily="34" charset="0"/>
                <a:cs typeface="Arial" panose="020B0604020202020204" pitchFamily="34" charset="0"/>
              </a:rPr>
              <a:t>This contribution addresses how to indicate large-size RU combinations in RU allocation table for n</a:t>
            </a:r>
            <a:r>
              <a:rPr lang="en-US" altLang="zh-CN" sz="2000" b="0" dirty="0">
                <a:latin typeface="Arial" panose="020B0604020202020204" pitchFamily="34" charset="0"/>
                <a:cs typeface="Arial" panose="020B0604020202020204" pitchFamily="34" charset="0"/>
              </a:rPr>
              <a:t>on-compressed OFDMA mode [2] which features</a:t>
            </a:r>
            <a:r>
              <a:rPr lang="zh-CN" alt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endParaRPr lang="en-US" altLang="zh-CN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zh-CN" sz="1800" dirty="0">
                <a:latin typeface="Arial" panose="020B0604020202020204" pitchFamily="34" charset="0"/>
                <a:cs typeface="Arial" panose="020B0604020202020204" pitchFamily="34" charset="0"/>
              </a:rPr>
              <a:t>RU Allocation (RUA) subfields in the Common field indicates the RU assignment information with granularity of 20MHz.</a:t>
            </a:r>
          </a:p>
          <a:p>
            <a:pPr lvl="1"/>
            <a:r>
              <a:rPr lang="en-US" altLang="zh-CN" sz="1800" dirty="0">
                <a:latin typeface="Arial" panose="020B0604020202020204" pitchFamily="34" charset="0"/>
                <a:cs typeface="Arial" panose="020B0604020202020204" pitchFamily="34" charset="0"/>
              </a:rPr>
              <a:t>N RU Allocation subfields per EHT-SIG content channel (CC), where N = 1 for 20/40MHz, 2 for 80MHz, 4 for 160/80+80MHz, 6 for 240/160+80MHz, 8 for 320/160+160MHz.</a:t>
            </a:r>
            <a:endParaRPr lang="en-US" sz="18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466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C9235A-EB70-4C8F-A483-E5E3F5D86B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23850" y="6596782"/>
            <a:ext cx="320675" cy="17145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lang="en-SG" sz="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1BD7941-8A46-4A29-9AF0-AEFFBAE4CDF6}" type="slidenum">
              <a:rPr lang="en-SG" smtClean="0"/>
              <a:pPr>
                <a:defRPr/>
              </a:pPr>
              <a:t>3</a:t>
            </a:fld>
            <a:endParaRPr lang="en-SG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14CD827-9255-4AFF-83AE-3DB35820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992" y="914400"/>
            <a:ext cx="7772400" cy="533400"/>
          </a:xfrm>
        </p:spPr>
        <p:txBody>
          <a:bodyPr/>
          <a:lstStyle/>
          <a:p>
            <a:r>
              <a:rPr lang="en-SG" dirty="0"/>
              <a:t>Design Principle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199EC2-AC11-4483-B572-FECD87C4BB58}"/>
              </a:ext>
            </a:extLst>
          </p:cNvPr>
          <p:cNvSpPr txBox="1"/>
          <p:nvPr/>
        </p:nvSpPr>
        <p:spPr>
          <a:xfrm>
            <a:off x="509587" y="1788616"/>
            <a:ext cx="794861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07741" indent="-342900">
              <a:buFont typeface="Wingdings" panose="05000000000000000000" pitchFamily="2" charset="2"/>
              <a:buChar char="q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 our proposal, the large-size RU combination indication is designed in order to</a:t>
            </a:r>
          </a:p>
          <a:p>
            <a:pPr marL="307741" indent="-342900">
              <a:buFont typeface="Wingdings" panose="05000000000000000000" pitchFamily="2" charset="2"/>
              <a:buChar char="q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4941" lvl="1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minimize the number of entries required for large-size RU combinations in RU allocation table;</a:t>
            </a:r>
          </a:p>
          <a:p>
            <a:pPr marL="764941" lvl="1" indent="-342900">
              <a:buFont typeface="Wingdings" panose="05000000000000000000" pitchFamily="2" charset="2"/>
              <a:buChar char="§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4941" lvl="1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enable dynamic split of user fields for any large-size RU combinations; and</a:t>
            </a:r>
          </a:p>
          <a:p>
            <a:pPr marL="764941" lvl="1" indent="-342900">
              <a:buFont typeface="Wingdings" panose="05000000000000000000" pitchFamily="2" charset="2"/>
              <a:buChar char="§"/>
            </a:pP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4941" lvl="1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simplify receiver processing for parsing RU Allocation subfields.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F8FFF6-D1A0-4794-8528-4DED22E508A1}"/>
              </a:ext>
            </a:extLst>
          </p:cNvPr>
          <p:cNvSpPr/>
          <p:nvPr/>
        </p:nvSpPr>
        <p:spPr>
          <a:xfrm>
            <a:off x="7018067" y="6494771"/>
            <a:ext cx="16065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Lei Huang (Panasonic)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70509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C9235A-EB70-4C8F-A483-E5E3F5D86B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23850" y="6596782"/>
            <a:ext cx="320675" cy="17145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lang="en-SG" sz="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1BD7941-8A46-4A29-9AF0-AEFFBAE4CDF6}" type="slidenum">
              <a:rPr lang="en-SG" smtClean="0"/>
              <a:pPr>
                <a:defRPr/>
              </a:pPr>
              <a:t>4</a:t>
            </a:fld>
            <a:endParaRPr lang="en-SG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14CD827-9255-4AFF-83AE-3DB35820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533400"/>
          </a:xfrm>
        </p:spPr>
        <p:txBody>
          <a:bodyPr/>
          <a:lstStyle/>
          <a:p>
            <a:r>
              <a:rPr lang="en-SG" dirty="0"/>
              <a:t>Proposal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223820C-2AB7-41DC-A186-A5A3AE736A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829691"/>
              </p:ext>
            </p:extLst>
          </p:nvPr>
        </p:nvGraphicFramePr>
        <p:xfrm>
          <a:off x="1524000" y="4572000"/>
          <a:ext cx="5943591" cy="1219200"/>
        </p:xfrm>
        <a:graphic>
          <a:graphicData uri="http://schemas.openxmlformats.org/drawingml/2006/table">
            <a:tbl>
              <a:tblPr/>
              <a:tblGrid>
                <a:gridCol w="1390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47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2510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86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B7….B1B0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 of Entries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242(1)+484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610150"/>
                  </a:ext>
                </a:extLst>
              </a:tr>
              <a:tr h="186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242(2)+484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8002102"/>
                  </a:ext>
                </a:extLst>
              </a:tr>
              <a:tr h="186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484(1)+996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9581481"/>
                  </a:ext>
                </a:extLst>
              </a:tr>
              <a:tr h="186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484(2)+996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0696662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8CF8FFF6-D1A0-4794-8528-4DED22E508A1}"/>
              </a:ext>
            </a:extLst>
          </p:cNvPr>
          <p:cNvSpPr/>
          <p:nvPr/>
        </p:nvSpPr>
        <p:spPr>
          <a:xfrm>
            <a:off x="7018067" y="6494771"/>
            <a:ext cx="16065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Lei Huang (Panasonic)</a:t>
            </a:r>
            <a:endParaRPr lang="en-SG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3536CD-5859-4D95-8AF9-8235937BD1FC}"/>
              </a:ext>
            </a:extLst>
          </p:cNvPr>
          <p:cNvSpPr txBox="1"/>
          <p:nvPr/>
        </p:nvSpPr>
        <p:spPr>
          <a:xfrm>
            <a:off x="512757" y="1351891"/>
            <a:ext cx="811184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For RU242+RU484 and RU484+RU996, we propose to make the following changes in the baseline RU allocation table in 11be SFD.</a:t>
            </a:r>
            <a:endParaRPr lang="en-SG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242(1)+484 or 242(2)+484 indicates a RU242+RU484 where the RU242 is the 1</a:t>
            </a:r>
            <a:r>
              <a:rPr lang="en-SG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 or 2</a:t>
            </a:r>
            <a:r>
              <a:rPr lang="en-SG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 RU242 of a 40MHz segment within a same 80MHz segment as the RU484.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484(1)+996 or 484(2)+996 indicates a RU484+RU996 where the RU484 is the 1</a:t>
            </a:r>
            <a:r>
              <a:rPr lang="en-SG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 or 2</a:t>
            </a:r>
            <a:r>
              <a:rPr lang="en-SG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 RU484 of a 80MHz segment adjacent to the RU996.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Actual frequency-domain positions of RU242+RU484 and RU484+RU996 can be calculated according to RUA subfield index.</a:t>
            </a:r>
            <a:endParaRPr lang="en-SG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620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C9235A-EB70-4C8F-A483-E5E3F5D86B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23850" y="6596782"/>
            <a:ext cx="320675" cy="17145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lang="en-SG" sz="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1BD7941-8A46-4A29-9AF0-AEFFBAE4CDF6}" type="slidenum">
              <a:rPr lang="en-SG" smtClean="0"/>
              <a:pPr>
                <a:defRPr/>
              </a:pPr>
              <a:t>5</a:t>
            </a:fld>
            <a:endParaRPr lang="en-SG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14CD827-9255-4AFF-83AE-3DB35820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533400"/>
          </a:xfrm>
        </p:spPr>
        <p:txBody>
          <a:bodyPr/>
          <a:lstStyle/>
          <a:p>
            <a:r>
              <a:rPr lang="en-SG" dirty="0"/>
              <a:t>Proposal (cont.)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223820C-2AB7-41DC-A186-A5A3AE736A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067909"/>
              </p:ext>
            </p:extLst>
          </p:nvPr>
        </p:nvGraphicFramePr>
        <p:xfrm>
          <a:off x="1520685" y="4162994"/>
          <a:ext cx="5943591" cy="975360"/>
        </p:xfrm>
        <a:graphic>
          <a:graphicData uri="http://schemas.openxmlformats.org/drawingml/2006/table">
            <a:tbl>
              <a:tblPr/>
              <a:tblGrid>
                <a:gridCol w="1390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47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212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2510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86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B7….B1B0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 of Entries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484+2*996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4401328"/>
                  </a:ext>
                </a:extLst>
              </a:tr>
              <a:tr h="186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3*996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2090950"/>
                  </a:ext>
                </a:extLst>
              </a:tr>
              <a:tr h="186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484+3*996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2687531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8CF8FFF6-D1A0-4794-8528-4DED22E508A1}"/>
              </a:ext>
            </a:extLst>
          </p:cNvPr>
          <p:cNvSpPr/>
          <p:nvPr/>
        </p:nvSpPr>
        <p:spPr>
          <a:xfrm>
            <a:off x="7018067" y="6494771"/>
            <a:ext cx="16065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Lei Huang (Panasonic)</a:t>
            </a:r>
            <a:endParaRPr lang="en-SG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1BD603E-A758-4CCB-8A7C-00D40075FCD7}"/>
              </a:ext>
            </a:extLst>
          </p:cNvPr>
          <p:cNvSpPr txBox="1"/>
          <p:nvPr/>
        </p:nvSpPr>
        <p:spPr>
          <a:xfrm>
            <a:off x="644524" y="1525491"/>
            <a:ext cx="7695915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For RU484+2*RU996, 3*RU996 and RU484+3*RU996, we propose to make the following changes in the baseline RU allocation table in 11be SFD.</a:t>
            </a:r>
          </a:p>
          <a:p>
            <a:pPr marL="271463" indent="-271463">
              <a:buFont typeface="Wingdings" panose="05000000000000000000" pitchFamily="2" charset="2"/>
              <a:buChar char="q"/>
            </a:pPr>
            <a:endParaRPr lang="en-SG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Frequency-domain positions of RU484+2*RU996, 3*RU996 and RU484+3*RU996 can be calculated according to RUA subfield index.</a:t>
            </a:r>
            <a:endParaRPr lang="en-SG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993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F6EB89-ADCC-49FE-91A5-BA5B7FABEF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23850" y="6596782"/>
            <a:ext cx="320675" cy="17145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lang="en-SG" sz="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1BD7941-8A46-4A29-9AF0-AEFFBAE4CDF6}" type="slidenum">
              <a:rPr lang="en-SG" smtClean="0"/>
              <a:pPr>
                <a:defRPr/>
              </a:pPr>
              <a:t>6</a:t>
            </a:fld>
            <a:endParaRPr lang="en-SG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2B32CD5-2143-46B3-9A58-505439911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00" y="700066"/>
            <a:ext cx="8915400" cy="958134"/>
          </a:xfrm>
        </p:spPr>
        <p:txBody>
          <a:bodyPr/>
          <a:lstStyle/>
          <a:p>
            <a:r>
              <a:rPr lang="en-SG" sz="2800" dirty="0"/>
              <a:t>Mapping of Frequency-Domain Positions of Large-Size RU Combination for PPDU BW = 80MHz</a:t>
            </a:r>
          </a:p>
        </p:txBody>
      </p:sp>
      <p:graphicFrame>
        <p:nvGraphicFramePr>
          <p:cNvPr id="6" name="표 14">
            <a:extLst>
              <a:ext uri="{FF2B5EF4-FFF2-40B4-BE49-F238E27FC236}">
                <a16:creationId xmlns:a16="http://schemas.microsoft.com/office/drawing/2014/main" id="{C17134E9-7273-46A0-BB01-F6326F4039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22602"/>
              </p:ext>
            </p:extLst>
          </p:nvPr>
        </p:nvGraphicFramePr>
        <p:xfrm>
          <a:off x="762000" y="2034608"/>
          <a:ext cx="7315203" cy="879816"/>
        </p:xfrm>
        <a:graphic>
          <a:graphicData uri="http://schemas.openxmlformats.org/drawingml/2006/table">
            <a:tbl>
              <a:tblPr/>
              <a:tblGrid>
                <a:gridCol w="16764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7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08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3431"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2" marR="8792" marT="87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Mapping of Frequency-Domain Positions of RU Combinations</a:t>
                      </a:r>
                    </a:p>
                  </a:txBody>
                  <a:tcPr marL="8792" marR="8792" marT="8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431"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ko-KR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</a:t>
                      </a:r>
                      <a:r>
                        <a:rPr lang="en-SG" altLang="ko-K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 Combination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CC1 &amp; CC2, RUA1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CC1 &amp;CC2, RUA2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28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242+484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RU1, </a:t>
                      </a:r>
                    </a:p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242-tone RU3 or RU4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RU2, </a:t>
                      </a:r>
                    </a:p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242-tone RU1 or RU2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349F5F3-1110-405B-9770-AFB980644112}"/>
              </a:ext>
            </a:extLst>
          </p:cNvPr>
          <p:cNvSpPr txBox="1"/>
          <p:nvPr/>
        </p:nvSpPr>
        <p:spPr>
          <a:xfrm>
            <a:off x="419101" y="3429000"/>
            <a:ext cx="8001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3776" indent="-263776">
              <a:buFont typeface="Wingdings" panose="05000000000000000000" pitchFamily="2" charset="2"/>
              <a:buChar char="q"/>
            </a:pPr>
            <a:r>
              <a:rPr lang="en-SG" sz="2000" dirty="0">
                <a:latin typeface="Arial" panose="020B0604020202020204" pitchFamily="34" charset="0"/>
                <a:cs typeface="Arial" panose="020B0604020202020204" pitchFamily="34" charset="0"/>
              </a:rPr>
              <a:t>When a RUA subfield indicates 242(1)+484 or 242(2)+484 </a:t>
            </a:r>
          </a:p>
          <a:p>
            <a:pPr marL="685817" lvl="1" indent="-263776">
              <a:buFont typeface="Wingdings" panose="05000000000000000000" pitchFamily="2" charset="2"/>
              <a:buChar char="§"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242-tone RU index (</a:t>
            </a:r>
            <a:r>
              <a:rPr lang="en-SG" sz="18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) and 484-tone RU index (j) can be calculated based on RUA subfield index (m), where m=1,2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8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 = 5-2*m when the RUA subfield indicates 242(1)+484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8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 = 6-2*m when the RUA subfield indicates 242(2)+484 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j = 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5961295-60F3-44BF-B659-B2E06CADEC82}"/>
              </a:ext>
            </a:extLst>
          </p:cNvPr>
          <p:cNvSpPr/>
          <p:nvPr/>
        </p:nvSpPr>
        <p:spPr>
          <a:xfrm>
            <a:off x="7018067" y="6494771"/>
            <a:ext cx="16065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Lei Huang (Panasonic)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096070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F6EB89-ADCC-49FE-91A5-BA5B7FABEF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23850" y="6596782"/>
            <a:ext cx="320675" cy="17145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lang="en-SG" sz="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1BD7941-8A46-4A29-9AF0-AEFFBAE4CDF6}" type="slidenum">
              <a:rPr lang="en-SG" smtClean="0"/>
              <a:pPr>
                <a:defRPr/>
              </a:pPr>
              <a:t>7</a:t>
            </a:fld>
            <a:endParaRPr lang="en-SG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2B32CD5-2143-46B3-9A58-505439911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09" y="914400"/>
            <a:ext cx="9072982" cy="533400"/>
          </a:xfrm>
        </p:spPr>
        <p:txBody>
          <a:bodyPr/>
          <a:lstStyle/>
          <a:p>
            <a:r>
              <a:rPr lang="en-SG" sz="2800" dirty="0"/>
              <a:t>Mapping of Frequency-Domain Positions of Large-Size RU Combination for PPDU BW = 160/80+80MHz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E6C3E7-8BD7-4776-9A77-72BB805F047F}"/>
              </a:ext>
            </a:extLst>
          </p:cNvPr>
          <p:cNvSpPr txBox="1"/>
          <p:nvPr/>
        </p:nvSpPr>
        <p:spPr>
          <a:xfrm>
            <a:off x="252445" y="3391725"/>
            <a:ext cx="85601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3776" indent="-263776">
              <a:buFont typeface="Wingdings" panose="05000000000000000000" pitchFamily="2" charset="2"/>
              <a:buChar char="q"/>
            </a:pPr>
            <a:r>
              <a:rPr lang="en-SG" sz="1600" dirty="0">
                <a:latin typeface="Arial" panose="020B0604020202020204" pitchFamily="34" charset="0"/>
                <a:cs typeface="Arial" panose="020B0604020202020204" pitchFamily="34" charset="0"/>
              </a:rPr>
              <a:t>When a RUA subfield indicates 242(1)+484 or 242(2)+484</a:t>
            </a:r>
          </a:p>
          <a:p>
            <a:pPr marL="685817" lvl="1" indent="-263776">
              <a:buFont typeface="Wingdings" panose="05000000000000000000" pitchFamily="2" charset="2"/>
              <a:buChar char="§"/>
            </a:pPr>
            <a:r>
              <a:rPr lang="en-SG" sz="1600" dirty="0">
                <a:latin typeface="Arial" panose="020B0604020202020204" pitchFamily="34" charset="0"/>
                <a:cs typeface="Arial" panose="020B0604020202020204" pitchFamily="34" charset="0"/>
              </a:rPr>
              <a:t>242-tone RU index (</a:t>
            </a:r>
            <a:r>
              <a:rPr lang="en-SG" sz="16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SG" sz="1600" dirty="0">
                <a:latin typeface="Arial" panose="020B0604020202020204" pitchFamily="34" charset="0"/>
                <a:cs typeface="Arial" panose="020B0604020202020204" pitchFamily="34" charset="0"/>
              </a:rPr>
              <a:t>) and 484-tone RU index (j) can be calculated based on RUA subfield index (m), where m = 1 to 4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6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SG" sz="1600" dirty="0">
                <a:latin typeface="Arial" panose="020B0604020202020204" pitchFamily="34" charset="0"/>
                <a:cs typeface="Arial" panose="020B0604020202020204" pitchFamily="34" charset="0"/>
              </a:rPr>
              <a:t> = 8*ceil(m/2)-2*m-3 when the RUA subfield indicates 242(1)+484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6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SG" sz="1600" dirty="0">
                <a:latin typeface="Arial" panose="020B0604020202020204" pitchFamily="34" charset="0"/>
                <a:cs typeface="Arial" panose="020B0604020202020204" pitchFamily="34" charset="0"/>
              </a:rPr>
              <a:t> = 8*ceil(m/2)-2*m-2 when the RUA subfield indicates 242(2)+484  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600" dirty="0">
                <a:latin typeface="Arial" panose="020B0604020202020204" pitchFamily="34" charset="0"/>
                <a:cs typeface="Arial" panose="020B0604020202020204" pitchFamily="34" charset="0"/>
              </a:rPr>
              <a:t>j = m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endParaRPr lang="en-SG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3776" indent="-263776">
              <a:buFont typeface="Wingdings" panose="05000000000000000000" pitchFamily="2" charset="2"/>
              <a:buChar char="q"/>
            </a:pPr>
            <a:r>
              <a:rPr lang="en-SG" sz="1600" dirty="0">
                <a:latin typeface="Arial" panose="020B0604020202020204" pitchFamily="34" charset="0"/>
                <a:cs typeface="Arial" panose="020B0604020202020204" pitchFamily="34" charset="0"/>
              </a:rPr>
              <a:t>When a RUA subfield indicates 484(1)+996 or 484(2)+996</a:t>
            </a:r>
          </a:p>
          <a:p>
            <a:pPr marL="685817" lvl="1" indent="-263776">
              <a:buFont typeface="Wingdings" panose="05000000000000000000" pitchFamily="2" charset="2"/>
              <a:buChar char="§"/>
            </a:pPr>
            <a:r>
              <a:rPr lang="en-SG" sz="1600" dirty="0">
                <a:latin typeface="Arial" panose="020B0604020202020204" pitchFamily="34" charset="0"/>
                <a:cs typeface="Arial" panose="020B0604020202020204" pitchFamily="34" charset="0"/>
              </a:rPr>
              <a:t>996-tone RU index (k) and 484-tone RU index (j) can be calculated based on RUA subfield index (m) where m = 1 to 4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600" dirty="0">
                <a:latin typeface="Arial" panose="020B0604020202020204" pitchFamily="34" charset="0"/>
                <a:cs typeface="Arial" panose="020B0604020202020204" pitchFamily="34" charset="0"/>
              </a:rPr>
              <a:t>j = m-4*ceil(m/2)+6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600" dirty="0">
                <a:latin typeface="Arial" panose="020B0604020202020204" pitchFamily="34" charset="0"/>
                <a:cs typeface="Arial" panose="020B0604020202020204" pitchFamily="34" charset="0"/>
              </a:rPr>
              <a:t>k = ceil(m/2) </a:t>
            </a:r>
          </a:p>
        </p:txBody>
      </p:sp>
      <p:graphicFrame>
        <p:nvGraphicFramePr>
          <p:cNvPr id="11" name="표 14">
            <a:extLst>
              <a:ext uri="{FF2B5EF4-FFF2-40B4-BE49-F238E27FC236}">
                <a16:creationId xmlns:a16="http://schemas.microsoft.com/office/drawing/2014/main" id="{808A053B-AAA6-428F-BA9A-F66B80C12B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4508418"/>
              </p:ext>
            </p:extLst>
          </p:nvPr>
        </p:nvGraphicFramePr>
        <p:xfrm>
          <a:off x="229768" y="1880798"/>
          <a:ext cx="8605534" cy="1198940"/>
        </p:xfrm>
        <a:graphic>
          <a:graphicData uri="http://schemas.openxmlformats.org/drawingml/2006/table">
            <a:tbl>
              <a:tblPr/>
              <a:tblGrid>
                <a:gridCol w="989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9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23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12341">
                  <a:extLst>
                    <a:ext uri="{9D8B030D-6E8A-4147-A177-3AD203B41FA5}">
                      <a16:colId xmlns:a16="http://schemas.microsoft.com/office/drawing/2014/main" val="2190854217"/>
                    </a:ext>
                  </a:extLst>
                </a:gridCol>
                <a:gridCol w="1912341">
                  <a:extLst>
                    <a:ext uri="{9D8B030D-6E8A-4147-A177-3AD203B41FA5}">
                      <a16:colId xmlns:a16="http://schemas.microsoft.com/office/drawing/2014/main" val="4068763737"/>
                    </a:ext>
                  </a:extLst>
                </a:gridCol>
              </a:tblGrid>
              <a:tr h="136729">
                <a:tc>
                  <a:txBody>
                    <a:bodyPr/>
                    <a:lstStyle/>
                    <a:p>
                      <a:pPr algn="l" fontAlgn="b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2" marR="8792" marT="87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Mapping of Frequency-Domain Positions of RU Combinations</a:t>
                      </a:r>
                    </a:p>
                  </a:txBody>
                  <a:tcPr marL="8792" marR="8792" marT="8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174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</a:t>
                      </a:r>
                      <a:r>
                        <a:rPr lang="en-SG" altLang="ko-K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 Combination</a:t>
                      </a: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CC1 &amp; CC2, RUA1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CC1 &amp; CC2, RUA2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CC1 &amp; CC2, RUA3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CC1 &amp; CC2, RUA4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3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242+484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RU1, </a:t>
                      </a:r>
                    </a:p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242-tone RU3 or RU4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RU2, </a:t>
                      </a:r>
                    </a:p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242-tone RU1 or RU2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RU3, </a:t>
                      </a:r>
                    </a:p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242-tone RU7 or RU8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RU4, </a:t>
                      </a:r>
                    </a:p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242-tone RU5 or RU6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3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484+996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996-tone RU1, 484-tone RU3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996-tone RU1, 484-tone RU4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996-tone RU2, 484-tone RU1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996-tone RU2, 484-tone RU2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7581369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1CA2E5AF-A374-48EC-A898-0FC99127286A}"/>
              </a:ext>
            </a:extLst>
          </p:cNvPr>
          <p:cNvSpPr/>
          <p:nvPr/>
        </p:nvSpPr>
        <p:spPr>
          <a:xfrm>
            <a:off x="7018067" y="6494771"/>
            <a:ext cx="16065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Lei Huang (Panasonic)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066009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F6EB89-ADCC-49FE-91A5-BA5B7FABEF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23850" y="6596782"/>
            <a:ext cx="320675" cy="17145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lang="en-SG" sz="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1BD7941-8A46-4A29-9AF0-AEFFBAE4CDF6}" type="slidenum">
              <a:rPr lang="en-SG" smtClean="0"/>
              <a:pPr>
                <a:defRPr/>
              </a:pPr>
              <a:t>8</a:t>
            </a:fld>
            <a:endParaRPr lang="en-SG" dirty="0"/>
          </a:p>
        </p:txBody>
      </p:sp>
      <p:graphicFrame>
        <p:nvGraphicFramePr>
          <p:cNvPr id="6" name="표 14">
            <a:extLst>
              <a:ext uri="{FF2B5EF4-FFF2-40B4-BE49-F238E27FC236}">
                <a16:creationId xmlns:a16="http://schemas.microsoft.com/office/drawing/2014/main" id="{175C3A31-8D02-4D85-A375-00963A03FA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100283"/>
              </p:ext>
            </p:extLst>
          </p:nvPr>
        </p:nvGraphicFramePr>
        <p:xfrm>
          <a:off x="336790" y="1808965"/>
          <a:ext cx="8287807" cy="2238520"/>
        </p:xfrm>
        <a:graphic>
          <a:graphicData uri="http://schemas.openxmlformats.org/drawingml/2006/table">
            <a:tbl>
              <a:tblPr/>
              <a:tblGrid>
                <a:gridCol w="11050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1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7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9974">
                  <a:extLst>
                    <a:ext uri="{9D8B030D-6E8A-4147-A177-3AD203B41FA5}">
                      <a16:colId xmlns:a16="http://schemas.microsoft.com/office/drawing/2014/main" val="2190854217"/>
                    </a:ext>
                  </a:extLst>
                </a:gridCol>
                <a:gridCol w="1183973">
                  <a:extLst>
                    <a:ext uri="{9D8B030D-6E8A-4147-A177-3AD203B41FA5}">
                      <a16:colId xmlns:a16="http://schemas.microsoft.com/office/drawing/2014/main" val="4068763737"/>
                    </a:ext>
                  </a:extLst>
                </a:gridCol>
                <a:gridCol w="1166087">
                  <a:extLst>
                    <a:ext uri="{9D8B030D-6E8A-4147-A177-3AD203B41FA5}">
                      <a16:colId xmlns:a16="http://schemas.microsoft.com/office/drawing/2014/main" val="1985686083"/>
                    </a:ext>
                  </a:extLst>
                </a:gridCol>
                <a:gridCol w="1223673">
                  <a:extLst>
                    <a:ext uri="{9D8B030D-6E8A-4147-A177-3AD203B41FA5}">
                      <a16:colId xmlns:a16="http://schemas.microsoft.com/office/drawing/2014/main" val="3233984693"/>
                    </a:ext>
                  </a:extLst>
                </a:gridCol>
              </a:tblGrid>
              <a:tr h="86628">
                <a:tc>
                  <a:txBody>
                    <a:bodyPr/>
                    <a:lstStyle/>
                    <a:p>
                      <a:pPr algn="l" fontAlgn="b"/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2" marR="8792" marT="87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Mapping of Frequency-Domain Positions of RU Combinations</a:t>
                      </a:r>
                    </a:p>
                  </a:txBody>
                  <a:tcPr marL="8792" marR="8792" marT="87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4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 Combination</a:t>
                      </a:r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CC1 &amp; CC2, RUA1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CC1 &amp; CC2, RUA2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CC1 &amp; CC2, RUA3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CC1 &amp; CC2, RUA4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CC1 &amp; CC2, RUA5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CC1 &amp; CC2, RUA6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9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242+484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RU1, </a:t>
                      </a:r>
                    </a:p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242-tone RU3 or RU4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RU2, </a:t>
                      </a:r>
                    </a:p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242-tone RU1 or RU2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RU3, </a:t>
                      </a:r>
                    </a:p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242-tone RU7 or RU8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RU4, </a:t>
                      </a:r>
                    </a:p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242-tone RU5 or RU6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RU5, </a:t>
                      </a:r>
                    </a:p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242-tone RU11 or RU12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RU6, </a:t>
                      </a:r>
                    </a:p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242-tone RU9 or RU10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9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484+996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996-tone RU1, </a:t>
                      </a:r>
                    </a:p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RU3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996-tone RU1, </a:t>
                      </a:r>
                    </a:p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996-tone RU2, </a:t>
                      </a:r>
                    </a:p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RU1 or RU2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996-tone RU2, </a:t>
                      </a:r>
                    </a:p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RU5 or RU6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996-tone RU3, </a:t>
                      </a:r>
                    </a:p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RU3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996-tone RU3, </a:t>
                      </a:r>
                    </a:p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484-tone RU4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66312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484+2*996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996-tone RU1,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996-tone RU2,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484-tone RU5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996-tone RU1,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996-tone RU2,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484-tone RU6</a:t>
                      </a:r>
                    </a:p>
                  </a:txBody>
                  <a:tcPr marL="8792" marR="8792" marT="8792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996-tone RU2,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996-tone RU3,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484-tone RU1</a:t>
                      </a:r>
                    </a:p>
                  </a:txBody>
                  <a:tcPr marL="8792" marR="8792" marT="8792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996-tone RU2,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996-tone RU3,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484-tone RU2</a:t>
                      </a:r>
                    </a:p>
                  </a:txBody>
                  <a:tcPr marL="8792" marR="8792" marT="8792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996-tone RU3,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996-tone RU1,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484-tone RU3</a:t>
                      </a:r>
                    </a:p>
                  </a:txBody>
                  <a:tcPr marL="8792" marR="8792" marT="87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996-tone RU3,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996-tone RU1,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484-tone RU4</a:t>
                      </a:r>
                    </a:p>
                  </a:txBody>
                  <a:tcPr marL="8792" marR="8792" marT="8792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9464601"/>
                  </a:ext>
                </a:extLst>
              </a:tr>
            </a:tbl>
          </a:graphicData>
        </a:graphic>
      </p:graphicFrame>
      <p:sp>
        <p:nvSpPr>
          <p:cNvPr id="7" name="Title 2">
            <a:extLst>
              <a:ext uri="{FF2B5EF4-FFF2-40B4-BE49-F238E27FC236}">
                <a16:creationId xmlns:a16="http://schemas.microsoft.com/office/drawing/2014/main" id="{4080159E-CA85-4FA7-AFBE-C0E7E5648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914400"/>
          </a:xfrm>
        </p:spPr>
        <p:txBody>
          <a:bodyPr/>
          <a:lstStyle/>
          <a:p>
            <a:r>
              <a:rPr lang="en-SG" sz="2800" dirty="0"/>
              <a:t>Mapping of Frequency-Domain Positions of Large-Size RU Combination for PPDU BW = 240/160+80MHz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ABD9C8-3A27-4F73-858E-A5E6152CAB17}"/>
              </a:ext>
            </a:extLst>
          </p:cNvPr>
          <p:cNvSpPr/>
          <p:nvPr/>
        </p:nvSpPr>
        <p:spPr>
          <a:xfrm>
            <a:off x="7018067" y="6494771"/>
            <a:ext cx="16065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Lei Huang (Panasonic)</a:t>
            </a:r>
            <a:endParaRPr lang="en-SG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12253DE-9AFF-4DE4-971D-4C07B7F7C03C}"/>
              </a:ext>
            </a:extLst>
          </p:cNvPr>
          <p:cNvSpPr/>
          <p:nvPr/>
        </p:nvSpPr>
        <p:spPr>
          <a:xfrm>
            <a:off x="323850" y="4308754"/>
            <a:ext cx="82878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776" indent="-263776">
              <a:buFont typeface="Wingdings" panose="05000000000000000000" pitchFamily="2" charset="2"/>
              <a:buChar char="q"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When a RUA subfield indicates 242(1)+484 or 242(2)+484</a:t>
            </a:r>
          </a:p>
          <a:p>
            <a:pPr marL="685817" lvl="1" indent="-263776">
              <a:buFont typeface="Wingdings" panose="05000000000000000000" pitchFamily="2" charset="2"/>
              <a:buChar char="§"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242-tone RU index (</a:t>
            </a:r>
            <a:r>
              <a:rPr lang="en-SG" sz="18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) and 484-tone RU index (j) can be calculated based on RUA subfield index (m), where m=1 to 6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8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 = 8*ceil(m/2)-2m-3 when the RUA subfield indicates 242(1)+484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8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 = 8*ceil(m/2)-2m-2 when the RUA subfield indicates 242(2)+484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j = m</a:t>
            </a:r>
          </a:p>
        </p:txBody>
      </p:sp>
    </p:spTree>
    <p:extLst>
      <p:ext uri="{BB962C8B-B14F-4D97-AF65-F5344CB8AC3E}">
        <p14:creationId xmlns:p14="http://schemas.microsoft.com/office/powerpoint/2010/main" val="2372513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F6EB89-ADCC-49FE-91A5-BA5B7FABEF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23850" y="6596782"/>
            <a:ext cx="320675" cy="17145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lang="en-SG" sz="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1BD7941-8A46-4A29-9AF0-AEFFBAE4CDF6}" type="slidenum">
              <a:rPr lang="en-SG" smtClean="0"/>
              <a:pPr>
                <a:defRPr/>
              </a:pPr>
              <a:t>9</a:t>
            </a:fld>
            <a:endParaRPr lang="en-S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B543EE-484A-4126-A3EA-01BDE16C0574}"/>
              </a:ext>
            </a:extLst>
          </p:cNvPr>
          <p:cNvSpPr txBox="1"/>
          <p:nvPr/>
        </p:nvSpPr>
        <p:spPr>
          <a:xfrm>
            <a:off x="450202" y="1935588"/>
            <a:ext cx="8243596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3776" indent="-263776">
              <a:buFont typeface="Wingdings" panose="05000000000000000000" pitchFamily="2" charset="2"/>
              <a:buChar char="q"/>
            </a:pPr>
            <a:r>
              <a:rPr lang="en-SG" sz="2000" dirty="0">
                <a:latin typeface="Arial" panose="020B0604020202020204" pitchFamily="34" charset="0"/>
                <a:cs typeface="Arial" panose="020B0604020202020204" pitchFamily="34" charset="0"/>
              </a:rPr>
              <a:t>When a RUA subfield indicates 484(1)+996 or 484(2)+996</a:t>
            </a:r>
          </a:p>
          <a:p>
            <a:pPr marL="685817" lvl="1" indent="-263776">
              <a:buFont typeface="Wingdings" panose="05000000000000000000" pitchFamily="2" charset="2"/>
              <a:buChar char="§"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484-tone RU index (j) and 996-tone RU index (k) can be calculated based on RUA subfield index (m) where m = 1 to 6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j =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m-4*ceil(m/3)+6 when m = 1, 2, 5, 6</a:t>
            </a:r>
            <a:endParaRPr lang="en-SG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j = 4m-11 when m = 3, 4 and the RUA subfield indicates 484(1)+996 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j = 4m-10 when m = 3, 4 and the RUA subfield indicates 484(2)+996 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k = ceil(m/2)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endParaRPr lang="en-SG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3776" indent="-263776">
              <a:buFont typeface="Wingdings" panose="05000000000000000000" pitchFamily="2" charset="2"/>
              <a:buChar char="q"/>
            </a:pPr>
            <a:r>
              <a:rPr lang="en-SG" sz="2000" dirty="0">
                <a:latin typeface="Arial" panose="020B0604020202020204" pitchFamily="34" charset="0"/>
                <a:cs typeface="Arial" panose="020B0604020202020204" pitchFamily="34" charset="0"/>
              </a:rPr>
              <a:t>When a RUA subfield indicates 484+2*996</a:t>
            </a:r>
          </a:p>
          <a:p>
            <a:pPr marL="685817" lvl="1" indent="-263776">
              <a:buFont typeface="Wingdings" panose="05000000000000000000" pitchFamily="2" charset="2"/>
              <a:buChar char="§"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484-tone RU index (j)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, 1</a:t>
            </a:r>
            <a:r>
              <a:rPr lang="en-US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996-tone RU index (k1) and 2</a:t>
            </a:r>
            <a:r>
              <a:rPr lang="en-SG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 996-tone RU index (k2)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can be calculated according to the RUA subfield index (m) where m = 1 to 6</a:t>
            </a:r>
            <a:endParaRPr lang="en-SG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j = mod(m+3,6)+1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k1 = ceil(m/2) </a:t>
            </a:r>
          </a:p>
          <a:p>
            <a:pPr marL="1107858" lvl="2" indent="-263776">
              <a:buFont typeface="Arial" panose="020B0604020202020204" pitchFamily="34" charset="0"/>
              <a:buChar char="•"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k2 = mod(k1,3)+1</a:t>
            </a: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3C4643C8-8D24-41FF-956D-F512E6BB7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914400"/>
          </a:xfrm>
        </p:spPr>
        <p:txBody>
          <a:bodyPr/>
          <a:lstStyle/>
          <a:p>
            <a:r>
              <a:rPr lang="en-SG" sz="2800" dirty="0"/>
              <a:t>Mapping of Frequency-Domain Positions of Large-Size RU Combination for PPDU BW = 240/160+80MHz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D5CD65-840C-4666-9871-1AC2533C205B}"/>
              </a:ext>
            </a:extLst>
          </p:cNvPr>
          <p:cNvSpPr/>
          <p:nvPr/>
        </p:nvSpPr>
        <p:spPr>
          <a:xfrm>
            <a:off x="7018067" y="6494771"/>
            <a:ext cx="16065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Lei Huang (Panasonic)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26537253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43404</TotalTime>
  <Words>2407</Words>
  <Application>Microsoft Office PowerPoint</Application>
  <PresentationFormat>On-screen Show (4:3)</PresentationFormat>
  <Paragraphs>439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맑은 고딕</vt:lpstr>
      <vt:lpstr>Arial</vt:lpstr>
      <vt:lpstr>Times New Roman</vt:lpstr>
      <vt:lpstr>Wingdings</vt:lpstr>
      <vt:lpstr>802-11-Submission</vt:lpstr>
      <vt:lpstr>Indication of Large-Size RU Combinations</vt:lpstr>
      <vt:lpstr>Background</vt:lpstr>
      <vt:lpstr>Design Principle</vt:lpstr>
      <vt:lpstr>Proposal</vt:lpstr>
      <vt:lpstr>Proposal (cont.)</vt:lpstr>
      <vt:lpstr>Mapping of Frequency-Domain Positions of Large-Size RU Combination for PPDU BW = 80MHz</vt:lpstr>
      <vt:lpstr>Mapping of Frequency-Domain Positions of Large-Size RU Combination for PPDU BW = 160/80+80MHz</vt:lpstr>
      <vt:lpstr>Mapping of Frequency-Domain Positions of Large-Size RU Combination for PPDU BW = 240/160+80MHz</vt:lpstr>
      <vt:lpstr>Mapping of Frequency-Domain Positions of Large-Size RU Combination for PPDU BW = 240/160+80MHz</vt:lpstr>
      <vt:lpstr>Mapping of Frequency-Domain Positions of Large-Size RU Combination for PPDU BW = 320/160+160MHz</vt:lpstr>
      <vt:lpstr>Mapping of Frequency-Domain Positions of Large-Size RU Combination for PPDU BW = 320/160+160MHz</vt:lpstr>
      <vt:lpstr>Mapping of Frequency-Domain Positions of Large-Size RU Combination for PPDU BW = 320/160+160MHz</vt:lpstr>
      <vt:lpstr>Summary</vt:lpstr>
      <vt:lpstr>Reference</vt:lpstr>
      <vt:lpstr>SP #1</vt:lpstr>
      <vt:lpstr>SP #2</vt:lpstr>
      <vt:lpstr>SP #3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/>
  <cp:lastModifiedBy>Lei Huang</cp:lastModifiedBy>
  <cp:revision>2897</cp:revision>
  <cp:lastPrinted>2014-11-04T15:04:57Z</cp:lastPrinted>
  <dcterms:created xsi:type="dcterms:W3CDTF">2007-04-17T18:10:23Z</dcterms:created>
  <dcterms:modified xsi:type="dcterms:W3CDTF">2020-07-19T13:48:21Z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