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52" r:id="rId3"/>
    <p:sldId id="560" r:id="rId4"/>
    <p:sldId id="579" r:id="rId5"/>
    <p:sldId id="581" r:id="rId6"/>
    <p:sldId id="583" r:id="rId7"/>
    <p:sldId id="587" r:id="rId8"/>
    <p:sldId id="580" r:id="rId9"/>
    <p:sldId id="588" r:id="rId10"/>
    <p:sldId id="338" r:id="rId11"/>
    <p:sldId id="312" r:id="rId12"/>
    <p:sldId id="589" r:id="rId13"/>
    <p:sldId id="347" r:id="rId14"/>
    <p:sldId id="590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>
        <p:scale>
          <a:sx n="80" d="100"/>
          <a:sy n="80" d="100"/>
        </p:scale>
        <p:origin x="1172" y="-6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8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059769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802.11-20/1027r0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July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Indication of Large-size RU Combinations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3228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2020-07-12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35453E-01D6-416A-8BCF-BCABF95104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726141"/>
              </p:ext>
            </p:extLst>
          </p:nvPr>
        </p:nvGraphicFramePr>
        <p:xfrm>
          <a:off x="685800" y="2661602"/>
          <a:ext cx="7858124" cy="13716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8336">
                <a:tc>
                  <a:txBody>
                    <a:bodyPr/>
                    <a:lstStyle/>
                    <a:p>
                      <a:r>
                        <a:rPr lang="en-US" sz="14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lei.huang@sg.panasonic.com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Yanyi</a:t>
                      </a:r>
                      <a:r>
                        <a:rPr lang="en-US" altLang="ko-KR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Ding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8739852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Urabe Yoshio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5763853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 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SG" altLang="ko-KR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Rajat Pushkarna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711924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638" y="1752600"/>
            <a:ext cx="7848600" cy="29718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We proposed a value of each RU Allocation subfield only indicates sizes of a large-size RU combination; and frequency-domain positions of each large-size RU combination can be calculated according to RU Allocation subfield index and/or EHT-SIG CC index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7879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1371601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IEEE 802.11-20/0566r35, Compendium of straw polls and potential changes to the Specification Framework Document.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IEEE 802.11-20/0922r2, RU allocation subfield in EHT-SIG </a:t>
            </a:r>
            <a:b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Follow up II.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1752600"/>
            <a:ext cx="8010524" cy="35052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900" b="0" dirty="0">
                <a:latin typeface="Arial" panose="020B0604020202020204" pitchFamily="34" charset="0"/>
                <a:cs typeface="Arial" panose="020B0604020202020204" pitchFamily="34" charset="0"/>
              </a:rPr>
              <a:t>Do you agree that for RU242+RU484 and RU484+RU996, in the RU allocation table, 8 entries per RU size will be used to indicate contributing 1~8 User fields to the User Specific field in the same EHT-SIG content channel as this RU Allocation subfield?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900" b="0" dirty="0">
                <a:latin typeface="Arial" panose="020B0604020202020204" pitchFamily="34" charset="0"/>
                <a:cs typeface="Arial" panose="020B0604020202020204" pitchFamily="34" charset="0"/>
              </a:rPr>
              <a:t>Make the following change in the baseline RU allocation table in 11be  SFD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900" b="0" dirty="0">
                <a:latin typeface="Arial" panose="020B0604020202020204" pitchFamily="34" charset="0"/>
                <a:cs typeface="Arial" panose="020B0604020202020204" pitchFamily="34" charset="0"/>
              </a:rPr>
              <a:t>Compressed modes are TBD.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9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900" b="0" dirty="0">
                <a:latin typeface="Arial" panose="020B0604020202020204" pitchFamily="34" charset="0"/>
                <a:cs typeface="Arial" panose="020B0604020202020204" pitchFamily="34" charset="0"/>
              </a:rPr>
              <a:t>Yes/No/Abstain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12</a:t>
            </a:fld>
            <a:endParaRPr lang="en-US" alt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91AE553-05E5-448F-97B9-F356A49009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780552"/>
              </p:ext>
            </p:extLst>
          </p:nvPr>
        </p:nvGraphicFramePr>
        <p:xfrm>
          <a:off x="1638304" y="3352800"/>
          <a:ext cx="5943591" cy="731520"/>
        </p:xfrm>
        <a:graphic>
          <a:graphicData uri="http://schemas.openxmlformats.org/drawingml/2006/table">
            <a:tbl>
              <a:tblPr/>
              <a:tblGrid>
                <a:gridCol w="1390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47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2510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688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B7….B1B0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 of Entries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8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242-tone RU+484-tone RU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610150"/>
                  </a:ext>
                </a:extLst>
              </a:tr>
              <a:tr h="1688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RU+996-tone RU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9581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1983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1752600"/>
            <a:ext cx="8010524" cy="35052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Do you agree the following mapping of frequency-domain positions of RU242+RU484 to RU Allocation (RUA) subfield index and EHT-SIG content channel (CC) index for PPDU BW = 80 MHz?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Yes/No/Abstain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13</a:t>
            </a:fld>
            <a:endParaRPr lang="en-US" altLang="en-US"/>
          </a:p>
        </p:txBody>
      </p:sp>
      <p:graphicFrame>
        <p:nvGraphicFramePr>
          <p:cNvPr id="8" name="표 14">
            <a:extLst>
              <a:ext uri="{FF2B5EF4-FFF2-40B4-BE49-F238E27FC236}">
                <a16:creationId xmlns:a16="http://schemas.microsoft.com/office/drawing/2014/main" id="{2AA948D5-06EC-4317-8E61-81D9B2F1A4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68679"/>
              </p:ext>
            </p:extLst>
          </p:nvPr>
        </p:nvGraphicFramePr>
        <p:xfrm>
          <a:off x="913055" y="2987333"/>
          <a:ext cx="6863865" cy="1093176"/>
        </p:xfrm>
        <a:graphic>
          <a:graphicData uri="http://schemas.openxmlformats.org/drawingml/2006/table">
            <a:tbl>
              <a:tblPr/>
              <a:tblGrid>
                <a:gridCol w="1372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2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27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27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27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3431"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2" marR="8792" marT="87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Mapping of Frequency-Domain Positions of RU Combinations</a:t>
                      </a:r>
                    </a:p>
                  </a:txBody>
                  <a:tcPr marL="8792" marR="8792" marT="8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431">
                <a:tc>
                  <a:txBody>
                    <a:bodyPr/>
                    <a:lstStyle/>
                    <a:p>
                      <a:pPr algn="ctr" fontAlgn="ctr"/>
                      <a:r>
                        <a:rPr lang="en-SG" altLang="ko-K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 combination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CC1, RUA1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CC2, RUA1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CC1, RUA2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CC2, RUA2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28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RU+</a:t>
                      </a:r>
                    </a:p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242-tone RU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RU1, </a:t>
                      </a:r>
                    </a:p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242-tone RU3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RU1, </a:t>
                      </a:r>
                    </a:p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242-tone RU4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RU2, </a:t>
                      </a:r>
                    </a:p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242-tone RU1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RU2, </a:t>
                      </a:r>
                    </a:p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242-tone RU2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2099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SP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458200" cy="39624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Do you agree the following mapping of frequency-domain positions of RU242+RU484 and RU484+RU996 to RU Allocation (RUA) subfield index and EHT-SIG content channel (CC) index for PPDU BW = 160/80+80 MHz?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Yes/No/Abstain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14</a:t>
            </a:fld>
            <a:endParaRPr lang="en-US" altLang="en-US"/>
          </a:p>
        </p:txBody>
      </p:sp>
      <p:graphicFrame>
        <p:nvGraphicFramePr>
          <p:cNvPr id="7" name="표 14">
            <a:extLst>
              <a:ext uri="{FF2B5EF4-FFF2-40B4-BE49-F238E27FC236}">
                <a16:creationId xmlns:a16="http://schemas.microsoft.com/office/drawing/2014/main" id="{0CBD0547-EC50-4A63-80FC-3088A00D92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752207"/>
              </p:ext>
            </p:extLst>
          </p:nvPr>
        </p:nvGraphicFramePr>
        <p:xfrm>
          <a:off x="0" y="2819400"/>
          <a:ext cx="9144000" cy="1545687"/>
        </p:xfrm>
        <a:graphic>
          <a:graphicData uri="http://schemas.openxmlformats.org/drawingml/2006/table">
            <a:tbl>
              <a:tblPr/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19085421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38149252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06876373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230034972"/>
                    </a:ext>
                  </a:extLst>
                </a:gridCol>
              </a:tblGrid>
              <a:tr h="193431">
                <a:tc>
                  <a:txBody>
                    <a:bodyPr/>
                    <a:lstStyle/>
                    <a:p>
                      <a:pPr algn="l" fontAlgn="b"/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2" marR="8792" marT="87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Mapping of Frequency-Domain Positions of RU Combinations</a:t>
                      </a:r>
                    </a:p>
                  </a:txBody>
                  <a:tcPr marL="8792" marR="8792" marT="8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43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 combination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CC1, RUA1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CC2, RUA1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CC1, RUA2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CC2, RUA2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CC1, RUA3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CC2, RUA3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CC1, RUA4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CC2, RUA4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02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RU+242-tone RU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RU1, 242-tone RU3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RU1, 242-tone RU4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RU2, 242-tone RU1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RU2, 242-tone RU2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RU3, 242-tone RU7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RU3, 242-tone RU8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RU4, 242-tone RU5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RU4, 242-tone RU6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302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996-tone RU+484-tone RU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996-tone RU1, 484-tone RU3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996-tone RU1, 484-tone RU4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996-tone RU2, 484-tone RU1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996-tone RU2, 484-tone RU2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7581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7427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Lei Huang (Panasonic)</a:t>
            </a:r>
            <a:endParaRPr lang="en-US" altLang="ko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9BFF594-85D9-4275-BF86-3D339BBE6049}"/>
              </a:ext>
            </a:extLst>
          </p:cNvPr>
          <p:cNvSpPr txBox="1">
            <a:spLocks/>
          </p:cNvSpPr>
          <p:nvPr/>
        </p:nvSpPr>
        <p:spPr>
          <a:xfrm>
            <a:off x="609600" y="1630362"/>
            <a:ext cx="7848600" cy="408463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>
                <a:latin typeface="Arial" panose="020B0604020202020204" pitchFamily="34" charset="0"/>
                <a:cs typeface="Arial" panose="020B0604020202020204" pitchFamily="34" charset="0"/>
              </a:rPr>
              <a:t>Regarding RU allocation signaling in the EHT-SIG of an EHT PPDU transmitted to multiple users, SPs have been passed on how to indicate small-size RU combinations in RU allocation table [1].</a:t>
            </a:r>
          </a:p>
          <a:p>
            <a:pPr lvl="1"/>
            <a:endParaRPr lang="en-US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>
                <a:latin typeface="Arial" panose="020B0604020202020204" pitchFamily="34" charset="0"/>
                <a:cs typeface="Arial" panose="020B0604020202020204" pitchFamily="34" charset="0"/>
              </a:rPr>
              <a:t>This contribution addresses how to indicate large-size RU combinations in RU allocation table for n</a:t>
            </a:r>
            <a:r>
              <a:rPr lang="en-US" altLang="zh-CN" sz="2000" b="0" dirty="0">
                <a:latin typeface="Arial" panose="020B0604020202020204" pitchFamily="34" charset="0"/>
                <a:cs typeface="Arial" panose="020B0604020202020204" pitchFamily="34" charset="0"/>
              </a:rPr>
              <a:t>on-compressed OFDMA mode [2] which features</a:t>
            </a:r>
            <a:r>
              <a:rPr lang="zh-CN" alt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endParaRPr lang="en-US" altLang="zh-CN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zh-CN" sz="1800" dirty="0">
                <a:latin typeface="Arial" panose="020B0604020202020204" pitchFamily="34" charset="0"/>
                <a:cs typeface="Arial" panose="020B0604020202020204" pitchFamily="34" charset="0"/>
              </a:rPr>
              <a:t>RU Allocation (RUA) subfields in the Common field indicates the RU assignment information with granularity of 20MHz.</a:t>
            </a:r>
          </a:p>
          <a:p>
            <a:pPr lvl="1"/>
            <a:r>
              <a:rPr lang="en-US" altLang="zh-CN" sz="1800" dirty="0">
                <a:latin typeface="Arial" panose="020B0604020202020204" pitchFamily="34" charset="0"/>
                <a:cs typeface="Arial" panose="020B0604020202020204" pitchFamily="34" charset="0"/>
              </a:rPr>
              <a:t>N RU Allocation subfields per EHT-SIG content channel (CC), where N = 1 for 20/40MHz, 2 for 80MHz, 4 for 160/80+80MHz, 6 for 240/160+80MHz, 8 for 320/160+160MHz.</a:t>
            </a:r>
            <a:endParaRPr lang="en-US" sz="18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466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C9235A-EB70-4C8F-A483-E5E3F5D86B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23850" y="6596782"/>
            <a:ext cx="320675" cy="17145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lang="en-SG" sz="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1BD7941-8A46-4A29-9AF0-AEFFBAE4CDF6}" type="slidenum">
              <a:rPr lang="en-SG" smtClean="0"/>
              <a:pPr>
                <a:defRPr/>
              </a:pPr>
              <a:t>3</a:t>
            </a:fld>
            <a:endParaRPr lang="en-SG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14CD827-9255-4AFF-83AE-3DB35820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533400"/>
          </a:xfrm>
        </p:spPr>
        <p:txBody>
          <a:bodyPr/>
          <a:lstStyle/>
          <a:p>
            <a:r>
              <a:rPr lang="en-SG" dirty="0"/>
              <a:t>Proposal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199EC2-AC11-4483-B572-FECD87C4BB58}"/>
              </a:ext>
            </a:extLst>
          </p:cNvPr>
          <p:cNvSpPr txBox="1"/>
          <p:nvPr/>
        </p:nvSpPr>
        <p:spPr>
          <a:xfrm>
            <a:off x="450980" y="1303021"/>
            <a:ext cx="82296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6531" indent="-316531">
              <a:buFont typeface="Wingdings" panose="05000000000000000000" pitchFamily="2" charset="2"/>
              <a:buChar char="q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 value of each RUA subfield is only able to indicate sizes of a large-size RU combination, but cannot indicate any information on frequency-domain positions of the large-size RU combination.</a:t>
            </a:r>
          </a:p>
          <a:p>
            <a:pPr marL="738572" lvl="1" indent="-316531">
              <a:buFont typeface="Arial" panose="020B0604020202020204" pitchFamily="34" charset="0"/>
              <a:buChar char="•"/>
            </a:pP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Pros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: the number of entries required for large-size RU combinations in RU allocation table is minimized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pPr marL="316531" indent="-316531">
              <a:buFont typeface="Wingdings" panose="05000000000000000000" pitchFamily="2" charset="2"/>
              <a:buChar char="q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Frequency-domain positions of each large-size RU combination can be calculated according to RUA subfield index and/or EHT-SIG CC index</a:t>
            </a:r>
            <a:endParaRPr lang="en-US" sz="1600" b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38572" lvl="1" indent="-316531">
              <a:buFont typeface="Arial" panose="020B0604020202020204" pitchFamily="34" charset="0"/>
              <a:buChar char="•"/>
            </a:pP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Pros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: It may be unnecessary to store mappings between frequency-domain positions of each large-size RU combination and EHT-SIG CC indices and/or RUA subfield indices. 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223820C-2AB7-41DC-A186-A5A3AE736A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690614"/>
              </p:ext>
            </p:extLst>
          </p:nvPr>
        </p:nvGraphicFramePr>
        <p:xfrm>
          <a:off x="1600204" y="4435737"/>
          <a:ext cx="5943591" cy="1280160"/>
        </p:xfrm>
        <a:graphic>
          <a:graphicData uri="http://schemas.openxmlformats.org/drawingml/2006/table">
            <a:tbl>
              <a:tblPr/>
              <a:tblGrid>
                <a:gridCol w="1390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47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2510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688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B7….B1B0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 of Entries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8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242-tone RU+484-tone RU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610150"/>
                  </a:ext>
                </a:extLst>
              </a:tr>
              <a:tr h="1688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RU+996-tone RU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9581481"/>
                  </a:ext>
                </a:extLst>
              </a:tr>
              <a:tr h="1688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2*996-tone RU+484-tone RU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0696662"/>
                  </a:ext>
                </a:extLst>
              </a:tr>
              <a:tr h="1688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3*996-tone RU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2090950"/>
                  </a:ext>
                </a:extLst>
              </a:tr>
              <a:tr h="1688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3*996-tone RU+484-tone RU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268753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C2A1551-8B12-43E7-8721-EF8EFDBCF411}"/>
              </a:ext>
            </a:extLst>
          </p:cNvPr>
          <p:cNvSpPr txBox="1"/>
          <p:nvPr/>
        </p:nvSpPr>
        <p:spPr>
          <a:xfrm>
            <a:off x="2590800" y="5770848"/>
            <a:ext cx="365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/>
              <a:t>RU allocation table</a:t>
            </a:r>
            <a:endParaRPr lang="en-SG" sz="1600" b="1" u="sng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F8FFF6-D1A0-4794-8528-4DED22E508A1}"/>
              </a:ext>
            </a:extLst>
          </p:cNvPr>
          <p:cNvSpPr/>
          <p:nvPr/>
        </p:nvSpPr>
        <p:spPr>
          <a:xfrm>
            <a:off x="7018067" y="6494771"/>
            <a:ext cx="16065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Lei Huang (Panasonic)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034241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F6EB89-ADCC-49FE-91A5-BA5B7FABEF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23850" y="6596782"/>
            <a:ext cx="320675" cy="17145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lang="en-SG" sz="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1BD7941-8A46-4A29-9AF0-AEFFBAE4CDF6}" type="slidenum">
              <a:rPr lang="en-SG" smtClean="0"/>
              <a:pPr>
                <a:defRPr/>
              </a:pPr>
              <a:t>4</a:t>
            </a:fld>
            <a:endParaRPr lang="en-SG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2B32CD5-2143-46B3-9A58-505439911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844861"/>
            <a:ext cx="8915400" cy="958134"/>
          </a:xfrm>
        </p:spPr>
        <p:txBody>
          <a:bodyPr/>
          <a:lstStyle/>
          <a:p>
            <a:r>
              <a:rPr lang="en-SG" sz="2800" dirty="0"/>
              <a:t>Mapping of Frequency-Domain Positions of Large-Size RU Combination for PPDU BW = 80MHz</a:t>
            </a:r>
          </a:p>
        </p:txBody>
      </p:sp>
      <p:graphicFrame>
        <p:nvGraphicFramePr>
          <p:cNvPr id="6" name="표 14">
            <a:extLst>
              <a:ext uri="{FF2B5EF4-FFF2-40B4-BE49-F238E27FC236}">
                <a16:creationId xmlns:a16="http://schemas.microsoft.com/office/drawing/2014/main" id="{C17134E9-7273-46A0-BB01-F6326F4039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727726"/>
              </p:ext>
            </p:extLst>
          </p:nvPr>
        </p:nvGraphicFramePr>
        <p:xfrm>
          <a:off x="762000" y="2221506"/>
          <a:ext cx="7315203" cy="879816"/>
        </p:xfrm>
        <a:graphic>
          <a:graphicData uri="http://schemas.openxmlformats.org/drawingml/2006/table">
            <a:tbl>
              <a:tblPr/>
              <a:tblGrid>
                <a:gridCol w="16764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4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14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14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94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3431"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2" marR="8792" marT="87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Mapping of Frequency-Domain Positions of RU Combinations</a:t>
                      </a:r>
                    </a:p>
                  </a:txBody>
                  <a:tcPr marL="8792" marR="8792" marT="8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431"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ko-KR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</a:t>
                      </a:r>
                      <a:r>
                        <a:rPr lang="en-SG" altLang="ko-K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 Combination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CC1, RUA1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CC2, RUA1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CC1, RUA2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CC2, RUA2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28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RU+</a:t>
                      </a:r>
                    </a:p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242-tone RU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RU1, </a:t>
                      </a:r>
                    </a:p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242-tone RU3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RU1, </a:t>
                      </a:r>
                    </a:p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242-tone RU4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RU2, </a:t>
                      </a:r>
                    </a:p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242-tone RU1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RU2, </a:t>
                      </a:r>
                    </a:p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242-tone RU2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349F5F3-1110-405B-9770-AFB980644112}"/>
              </a:ext>
            </a:extLst>
          </p:cNvPr>
          <p:cNvSpPr txBox="1"/>
          <p:nvPr/>
        </p:nvSpPr>
        <p:spPr>
          <a:xfrm>
            <a:off x="533400" y="3581400"/>
            <a:ext cx="80010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3776" indent="-263776">
              <a:buFont typeface="Wingdings" panose="05000000000000000000" pitchFamily="2" charset="2"/>
              <a:buChar char="q"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When a RUA subfield indicates 484-tone RU+242-tone RU</a:t>
            </a:r>
          </a:p>
          <a:p>
            <a:pPr marL="685817" lvl="1" indent="-263776">
              <a:buFont typeface="Wingdings" panose="05000000000000000000" pitchFamily="2" charset="2"/>
              <a:buChar char="§"/>
            </a:pPr>
            <a:r>
              <a:rPr lang="en-SG" sz="1600" dirty="0">
                <a:latin typeface="Arial" panose="020B0604020202020204" pitchFamily="34" charset="0"/>
                <a:cs typeface="Arial" panose="020B0604020202020204" pitchFamily="34" charset="0"/>
              </a:rPr>
              <a:t>484-tone RU index (j) can be calculated based on RUA subfield index (m)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600" dirty="0">
                <a:latin typeface="Arial" panose="020B0604020202020204" pitchFamily="34" charset="0"/>
                <a:cs typeface="Arial" panose="020B0604020202020204" pitchFamily="34" charset="0"/>
              </a:rPr>
              <a:t>j = m, where m=1,2</a:t>
            </a:r>
          </a:p>
          <a:p>
            <a:pPr marL="685817" lvl="1" indent="-263776">
              <a:buFont typeface="Wingdings" panose="05000000000000000000" pitchFamily="2" charset="2"/>
              <a:buChar char="§"/>
            </a:pPr>
            <a:r>
              <a:rPr lang="en-SG" sz="1600" dirty="0">
                <a:latin typeface="Arial" panose="020B0604020202020204" pitchFamily="34" charset="0"/>
                <a:cs typeface="Arial" panose="020B0604020202020204" pitchFamily="34" charset="0"/>
              </a:rPr>
              <a:t>242-tone RU index (</a:t>
            </a:r>
            <a:r>
              <a:rPr lang="en-SG" sz="16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SG" sz="1600" dirty="0">
                <a:latin typeface="Arial" panose="020B0604020202020204" pitchFamily="34" charset="0"/>
                <a:cs typeface="Arial" panose="020B0604020202020204" pitchFamily="34" charset="0"/>
              </a:rPr>
              <a:t>) can be calculated based on EHT-SIG CC index (n) and RUA subfield index (m)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6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SG" sz="1600" dirty="0">
                <a:latin typeface="Arial" panose="020B0604020202020204" pitchFamily="34" charset="0"/>
                <a:cs typeface="Arial" panose="020B0604020202020204" pitchFamily="34" charset="0"/>
              </a:rPr>
              <a:t> = 2*(2-m)+n, where m=1,2; n=1,2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5961295-60F3-44BF-B659-B2E06CADEC82}"/>
              </a:ext>
            </a:extLst>
          </p:cNvPr>
          <p:cNvSpPr/>
          <p:nvPr/>
        </p:nvSpPr>
        <p:spPr>
          <a:xfrm>
            <a:off x="7018067" y="6494771"/>
            <a:ext cx="16065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Lei Huang (Panasonic)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096070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F6EB89-ADCC-49FE-91A5-BA5B7FABEF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23850" y="6596782"/>
            <a:ext cx="320675" cy="17145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lang="en-SG" sz="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1BD7941-8A46-4A29-9AF0-AEFFBAE4CDF6}" type="slidenum">
              <a:rPr lang="en-SG" smtClean="0"/>
              <a:pPr>
                <a:defRPr/>
              </a:pPr>
              <a:t>5</a:t>
            </a:fld>
            <a:endParaRPr lang="en-SG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2B32CD5-2143-46B3-9A58-505439911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09" y="914400"/>
            <a:ext cx="9072982" cy="533400"/>
          </a:xfrm>
        </p:spPr>
        <p:txBody>
          <a:bodyPr/>
          <a:lstStyle/>
          <a:p>
            <a:r>
              <a:rPr lang="en-SG" sz="2800" dirty="0"/>
              <a:t>Mapping of Frequency-Domain Positions of Large-Size RU Combination for PPDU BW = 160/80+80MHz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E6C3E7-8BD7-4776-9A77-72BB805F047F}"/>
              </a:ext>
            </a:extLst>
          </p:cNvPr>
          <p:cNvSpPr txBox="1"/>
          <p:nvPr/>
        </p:nvSpPr>
        <p:spPr>
          <a:xfrm>
            <a:off x="323850" y="3627280"/>
            <a:ext cx="856018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3776" indent="-263776">
              <a:buFont typeface="Wingdings" panose="05000000000000000000" pitchFamily="2" charset="2"/>
              <a:buChar char="q"/>
            </a:pPr>
            <a:r>
              <a:rPr lang="en-SG" sz="1600" dirty="0">
                <a:latin typeface="Arial" panose="020B0604020202020204" pitchFamily="34" charset="0"/>
                <a:cs typeface="Arial" panose="020B0604020202020204" pitchFamily="34" charset="0"/>
              </a:rPr>
              <a:t>When a RUA subfield indicates 484-tone RU+242-tone RU</a:t>
            </a:r>
          </a:p>
          <a:p>
            <a:pPr marL="685817" lvl="1" indent="-263776">
              <a:buFont typeface="Wingdings" panose="05000000000000000000" pitchFamily="2" charset="2"/>
              <a:buChar char="§"/>
            </a:pPr>
            <a:r>
              <a:rPr lang="en-SG" sz="1400" dirty="0">
                <a:latin typeface="Arial" panose="020B0604020202020204" pitchFamily="34" charset="0"/>
                <a:cs typeface="Arial" panose="020B0604020202020204" pitchFamily="34" charset="0"/>
              </a:rPr>
              <a:t>484-tone RU index (j) can be calculated based on RUA subfield index (m)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400" dirty="0">
                <a:latin typeface="Arial" panose="020B0604020202020204" pitchFamily="34" charset="0"/>
                <a:cs typeface="Arial" panose="020B0604020202020204" pitchFamily="34" charset="0"/>
              </a:rPr>
              <a:t>j = m, where m = 1 to 4</a:t>
            </a:r>
          </a:p>
          <a:p>
            <a:pPr marL="685817" lvl="1" indent="-263776">
              <a:buFont typeface="Wingdings" panose="05000000000000000000" pitchFamily="2" charset="2"/>
              <a:buChar char="§"/>
            </a:pPr>
            <a:r>
              <a:rPr lang="en-SG" sz="1400" dirty="0">
                <a:latin typeface="Arial" panose="020B0604020202020204" pitchFamily="34" charset="0"/>
                <a:cs typeface="Arial" panose="020B0604020202020204" pitchFamily="34" charset="0"/>
              </a:rPr>
              <a:t>242-tone RU index (</a:t>
            </a:r>
            <a:r>
              <a:rPr lang="en-SG" sz="14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SG" sz="1400" dirty="0">
                <a:latin typeface="Arial" panose="020B0604020202020204" pitchFamily="34" charset="0"/>
                <a:cs typeface="Arial" panose="020B0604020202020204" pitchFamily="34" charset="0"/>
              </a:rPr>
              <a:t>) can be calculated based on EHT-SIG CC index (n) and RUA subfield index (m)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4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SG" sz="1400" dirty="0">
                <a:latin typeface="Arial" panose="020B0604020202020204" pitchFamily="34" charset="0"/>
                <a:cs typeface="Arial" panose="020B0604020202020204" pitchFamily="34" charset="0"/>
              </a:rPr>
              <a:t> = 8*ceil(m/2)-2m+n-4, where m=1 to 4; n=1,2 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endParaRPr lang="en-SG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3776" indent="-263776">
              <a:buFont typeface="Wingdings" panose="05000000000000000000" pitchFamily="2" charset="2"/>
              <a:buChar char="q"/>
            </a:pPr>
            <a:r>
              <a:rPr lang="en-SG" sz="1600" dirty="0">
                <a:latin typeface="Arial" panose="020B0604020202020204" pitchFamily="34" charset="0"/>
                <a:cs typeface="Arial" panose="020B0604020202020204" pitchFamily="34" charset="0"/>
              </a:rPr>
              <a:t>When a RUA subfield indicates 996-tone RU+484-tone RU</a:t>
            </a:r>
          </a:p>
          <a:p>
            <a:pPr marL="685817" lvl="1" indent="-263776">
              <a:buFont typeface="Wingdings" panose="05000000000000000000" pitchFamily="2" charset="2"/>
              <a:buChar char="§"/>
            </a:pPr>
            <a:r>
              <a:rPr lang="en-SG" sz="1400" dirty="0">
                <a:latin typeface="Arial" panose="020B0604020202020204" pitchFamily="34" charset="0"/>
                <a:cs typeface="Arial" panose="020B0604020202020204" pitchFamily="34" charset="0"/>
              </a:rPr>
              <a:t>996-tone RU index (k) and 484-tone RU index (j) can be calculated based on RUA subfield index (m) 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400" dirty="0">
                <a:latin typeface="Arial" panose="020B0604020202020204" pitchFamily="34" charset="0"/>
                <a:cs typeface="Arial" panose="020B0604020202020204" pitchFamily="34" charset="0"/>
              </a:rPr>
              <a:t>k = ceil(m/2), where m = 1 to 4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400" dirty="0">
                <a:latin typeface="Arial" panose="020B0604020202020204" pitchFamily="34" charset="0"/>
                <a:cs typeface="Arial" panose="020B0604020202020204" pitchFamily="34" charset="0"/>
              </a:rPr>
              <a:t>j = m-4*ceil(m/2)+6 </a:t>
            </a:r>
          </a:p>
        </p:txBody>
      </p:sp>
      <p:graphicFrame>
        <p:nvGraphicFramePr>
          <p:cNvPr id="11" name="표 14">
            <a:extLst>
              <a:ext uri="{FF2B5EF4-FFF2-40B4-BE49-F238E27FC236}">
                <a16:creationId xmlns:a16="http://schemas.microsoft.com/office/drawing/2014/main" id="{808A053B-AAA6-428F-BA9A-F66B80C12B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624193"/>
              </p:ext>
            </p:extLst>
          </p:nvPr>
        </p:nvGraphicFramePr>
        <p:xfrm>
          <a:off x="-3110" y="1846932"/>
          <a:ext cx="9065844" cy="1560927"/>
        </p:xfrm>
        <a:graphic>
          <a:graphicData uri="http://schemas.openxmlformats.org/drawingml/2006/table">
            <a:tbl>
              <a:tblPr/>
              <a:tblGrid>
                <a:gridCol w="10073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73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73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73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73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7316">
                  <a:extLst>
                    <a:ext uri="{9D8B030D-6E8A-4147-A177-3AD203B41FA5}">
                      <a16:colId xmlns:a16="http://schemas.microsoft.com/office/drawing/2014/main" val="2190854217"/>
                    </a:ext>
                  </a:extLst>
                </a:gridCol>
                <a:gridCol w="1007316">
                  <a:extLst>
                    <a:ext uri="{9D8B030D-6E8A-4147-A177-3AD203B41FA5}">
                      <a16:colId xmlns:a16="http://schemas.microsoft.com/office/drawing/2014/main" val="2381492522"/>
                    </a:ext>
                  </a:extLst>
                </a:gridCol>
                <a:gridCol w="1007316">
                  <a:extLst>
                    <a:ext uri="{9D8B030D-6E8A-4147-A177-3AD203B41FA5}">
                      <a16:colId xmlns:a16="http://schemas.microsoft.com/office/drawing/2014/main" val="4068763737"/>
                    </a:ext>
                  </a:extLst>
                </a:gridCol>
                <a:gridCol w="1007316">
                  <a:extLst>
                    <a:ext uri="{9D8B030D-6E8A-4147-A177-3AD203B41FA5}">
                      <a16:colId xmlns:a16="http://schemas.microsoft.com/office/drawing/2014/main" val="2230034972"/>
                    </a:ext>
                  </a:extLst>
                </a:gridCol>
              </a:tblGrid>
              <a:tr h="193431">
                <a:tc>
                  <a:txBody>
                    <a:bodyPr/>
                    <a:lstStyle/>
                    <a:p>
                      <a:pPr algn="l" fontAlgn="b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2" marR="8792" marT="87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Mapping of Frequency-Domain Positions of RU Combinations</a:t>
                      </a:r>
                    </a:p>
                  </a:txBody>
                  <a:tcPr marL="8792" marR="8792" marT="8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43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</a:t>
                      </a:r>
                      <a:r>
                        <a:rPr lang="en-SG" altLang="ko-K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 Combination</a:t>
                      </a: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CC1, RUA1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CC2, RUA1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CC1, RUA2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CC2, RUA2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CC1, RUA3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CC2, RUA3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CC1, RUA4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CC2, RUA4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02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RU+242-tone RU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RU1, 242-tone RU3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RU1, 242-tone RU4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RU2, 242-tone RU1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RU2, 242-tone RU2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RU3, 242-tone RU7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RU3, 242-tone RU8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RU4, 242-tone RU5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RU4, 242-tone RU6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302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996-tone RU+484-tone RU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996-tone RU1, 484-tone RU3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996-tone RU1, 484-tone RU4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996-tone RU2, 484-tone RU1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996-tone RU2, 484-tone RU2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7581369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1CA2E5AF-A374-48EC-A898-0FC99127286A}"/>
              </a:ext>
            </a:extLst>
          </p:cNvPr>
          <p:cNvSpPr/>
          <p:nvPr/>
        </p:nvSpPr>
        <p:spPr>
          <a:xfrm>
            <a:off x="7018067" y="6494771"/>
            <a:ext cx="16065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Lei Huang (Panasonic)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066009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F6EB89-ADCC-49FE-91A5-BA5B7FABEF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23850" y="6596782"/>
            <a:ext cx="320675" cy="17145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lang="en-SG" sz="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1BD7941-8A46-4A29-9AF0-AEFFBAE4CDF6}" type="slidenum">
              <a:rPr lang="en-SG" smtClean="0"/>
              <a:pPr>
                <a:defRPr/>
              </a:pPr>
              <a:t>6</a:t>
            </a:fld>
            <a:endParaRPr lang="en-SG" dirty="0"/>
          </a:p>
        </p:txBody>
      </p:sp>
      <p:graphicFrame>
        <p:nvGraphicFramePr>
          <p:cNvPr id="6" name="표 14">
            <a:extLst>
              <a:ext uri="{FF2B5EF4-FFF2-40B4-BE49-F238E27FC236}">
                <a16:creationId xmlns:a16="http://schemas.microsoft.com/office/drawing/2014/main" id="{175C3A31-8D02-4D85-A375-00963A03FA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763574"/>
              </p:ext>
            </p:extLst>
          </p:nvPr>
        </p:nvGraphicFramePr>
        <p:xfrm>
          <a:off x="0" y="2133600"/>
          <a:ext cx="9144005" cy="297004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2190854217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2381492522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4068763737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2230034972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1985686083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1887688329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3233984693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2557217016"/>
                    </a:ext>
                  </a:extLst>
                </a:gridCol>
              </a:tblGrid>
              <a:tr h="86628">
                <a:tc>
                  <a:txBody>
                    <a:bodyPr/>
                    <a:lstStyle/>
                    <a:p>
                      <a:pPr algn="l" fontAlgn="b"/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2" marR="8792" marT="87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Mapping of Frequency-Domain Positions of RU Combinations</a:t>
                      </a:r>
                    </a:p>
                  </a:txBody>
                  <a:tcPr marL="8792" marR="8792" marT="8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4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 Combination</a:t>
                      </a:r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CC1, RUA1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CC2, RUA1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CC1, RUA2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CC2, RUA2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CC1, RUA3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CC2, RUA3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CC1, RUA4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CC2, RUA4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CC1, RUA5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CC2, RUA5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CC1, RUA6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CC2, RUA6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9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RU+</a:t>
                      </a:r>
                    </a:p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242-tone RU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RU1, 242-tone RU3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RU1, 242-tone RU4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RU2, 242-tone RU1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RU2, 242-tone RU2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RU3, 242-tone RU7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RU3, 242-tone RU8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RU4, 242-tone RU5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RU4, 242-tone RU6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RU5, 242-tone RU11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RU5, 242-tone RU12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RU6, 242-tone RU9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RU6, 242-tone RU10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9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996-tone RU+</a:t>
                      </a:r>
                    </a:p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996-tone RU1, </a:t>
                      </a:r>
                    </a:p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RU3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996-tone RU1, </a:t>
                      </a:r>
                    </a:p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996-tone RU2, 484-tone RU1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996-tone RU2, 484-tone RU2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996-tone RU2, 484-tone RU5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996-tone RU2, 484-tone RU6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996-tone RU3, </a:t>
                      </a:r>
                    </a:p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RU3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996-tone RU3, </a:t>
                      </a:r>
                    </a:p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66312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2*996-tone RU+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US" altLang="ko-K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484-tone RU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996-tone RU1,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996-tone RU2,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484-tone RU5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92" marR="8792" marT="8792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996-tone RU1,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996-tone RU2,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484-tone RU6</a:t>
                      </a:r>
                    </a:p>
                  </a:txBody>
                  <a:tcPr marL="8792" marR="8792" marT="8792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92" marR="8792" marT="8792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996-tone RU2,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996-tone RU3,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484-tone RU1</a:t>
                      </a:r>
                    </a:p>
                  </a:txBody>
                  <a:tcPr marL="8792" marR="8792" marT="8792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92" marR="8792" marT="8792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996-tone RU2,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996-tone RU3,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484-tone RU2</a:t>
                      </a:r>
                    </a:p>
                  </a:txBody>
                  <a:tcPr marL="8792" marR="8792" marT="8792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996-tone RU3,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996-tone RU1,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484-tone RU3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996-tone RU3,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996-tone RU1,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484-tone RU4</a:t>
                      </a:r>
                    </a:p>
                  </a:txBody>
                  <a:tcPr marL="8792" marR="8792" marT="8792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92" marR="8792" marT="8792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9464601"/>
                  </a:ext>
                </a:extLst>
              </a:tr>
            </a:tbl>
          </a:graphicData>
        </a:graphic>
      </p:graphicFrame>
      <p:sp>
        <p:nvSpPr>
          <p:cNvPr id="7" name="Title 2">
            <a:extLst>
              <a:ext uri="{FF2B5EF4-FFF2-40B4-BE49-F238E27FC236}">
                <a16:creationId xmlns:a16="http://schemas.microsoft.com/office/drawing/2014/main" id="{4080159E-CA85-4FA7-AFBE-C0E7E5648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914400"/>
          </a:xfrm>
        </p:spPr>
        <p:txBody>
          <a:bodyPr/>
          <a:lstStyle/>
          <a:p>
            <a:r>
              <a:rPr lang="en-SG" sz="2800" dirty="0"/>
              <a:t>Mapping of Frequency-Domain Positions of Large-Size RU Combination for PPDU BW = 240/160+80MHz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ABD9C8-3A27-4F73-858E-A5E6152CAB17}"/>
              </a:ext>
            </a:extLst>
          </p:cNvPr>
          <p:cNvSpPr/>
          <p:nvPr/>
        </p:nvSpPr>
        <p:spPr>
          <a:xfrm>
            <a:off x="7018067" y="6494771"/>
            <a:ext cx="16065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Lei Huang (Panasonic)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372513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F6EB89-ADCC-49FE-91A5-BA5B7FABEF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23850" y="6596782"/>
            <a:ext cx="320675" cy="17145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lang="en-SG" sz="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1BD7941-8A46-4A29-9AF0-AEFFBAE4CDF6}" type="slidenum">
              <a:rPr lang="en-SG" smtClean="0"/>
              <a:pPr>
                <a:defRPr/>
              </a:pPr>
              <a:t>7</a:t>
            </a:fld>
            <a:endParaRPr lang="en-S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B543EE-484A-4126-A3EA-01BDE16C0574}"/>
              </a:ext>
            </a:extLst>
          </p:cNvPr>
          <p:cNvSpPr txBox="1"/>
          <p:nvPr/>
        </p:nvSpPr>
        <p:spPr>
          <a:xfrm>
            <a:off x="644525" y="1843112"/>
            <a:ext cx="7889875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3776" indent="-263776">
              <a:buFont typeface="Wingdings" panose="05000000000000000000" pitchFamily="2" charset="2"/>
              <a:buChar char="q"/>
            </a:pPr>
            <a:r>
              <a:rPr lang="en-SG" sz="1600" dirty="0"/>
              <a:t>When a RUA subfield indicates 484-tone RU+242-tone RU</a:t>
            </a:r>
          </a:p>
          <a:p>
            <a:pPr marL="685817" lvl="1" indent="-263776">
              <a:buFont typeface="Wingdings" panose="05000000000000000000" pitchFamily="2" charset="2"/>
              <a:buChar char="§"/>
            </a:pPr>
            <a:r>
              <a:rPr lang="en-SG" sz="1400" dirty="0"/>
              <a:t>RUA subfield index (m) determines 484-tone RU index (j)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400" dirty="0"/>
              <a:t>j = m, where m = 1 to 6</a:t>
            </a:r>
          </a:p>
          <a:p>
            <a:pPr marL="685817" lvl="1" indent="-263776">
              <a:buFont typeface="Wingdings" panose="05000000000000000000" pitchFamily="2" charset="2"/>
              <a:buChar char="§"/>
            </a:pPr>
            <a:r>
              <a:rPr lang="en-SG" sz="1400" dirty="0"/>
              <a:t>EHT-SIG CC index (n) and RUA subfield index (m) determine 242-tone RU index (</a:t>
            </a:r>
            <a:r>
              <a:rPr lang="en-SG" sz="1400" dirty="0" err="1"/>
              <a:t>i</a:t>
            </a:r>
            <a:r>
              <a:rPr lang="en-SG" sz="1400" dirty="0"/>
              <a:t>)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400" dirty="0" err="1"/>
              <a:t>i</a:t>
            </a:r>
            <a:r>
              <a:rPr lang="en-SG" sz="1400" dirty="0"/>
              <a:t> = 8*ceil(m/2)-2m+n-4, where m=1 to 6; n=1,2 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endParaRPr lang="en-SG" sz="1600" dirty="0"/>
          </a:p>
          <a:p>
            <a:pPr marL="263776" indent="-263776">
              <a:buFont typeface="Wingdings" panose="05000000000000000000" pitchFamily="2" charset="2"/>
              <a:buChar char="q"/>
            </a:pPr>
            <a:r>
              <a:rPr lang="en-SG" sz="1600" dirty="0"/>
              <a:t>When a RUA subfield indicates 996-tone RU+484-tone RU</a:t>
            </a:r>
          </a:p>
          <a:p>
            <a:pPr marL="685817" lvl="1" indent="-263776">
              <a:buFont typeface="Wingdings" panose="05000000000000000000" pitchFamily="2" charset="2"/>
              <a:buChar char="§"/>
            </a:pPr>
            <a:r>
              <a:rPr lang="en-SG" sz="1400" dirty="0"/>
              <a:t>RUA subfield index (m) determines 996-tone RU index (k)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400" dirty="0"/>
              <a:t>k = ceil(m/2), where m = 1 to 6</a:t>
            </a:r>
          </a:p>
          <a:p>
            <a:pPr marL="685817" lvl="1" indent="-263776">
              <a:buFont typeface="Wingdings" panose="05000000000000000000" pitchFamily="2" charset="2"/>
              <a:buChar char="§"/>
            </a:pPr>
            <a:r>
              <a:rPr lang="en-SG" sz="1400" dirty="0"/>
              <a:t>EHT-SIG CC index (n) and RUA subfield index (m) determines 484-tone RU index (j)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400" dirty="0"/>
              <a:t>j = </a:t>
            </a:r>
            <a:r>
              <a:rPr lang="en-US" sz="1400" dirty="0"/>
              <a:t>m-4*ceil(m/3)+6 where m = 1, 2, 5, 6</a:t>
            </a:r>
            <a:endParaRPr lang="en-SG" sz="1400" dirty="0"/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400" dirty="0"/>
              <a:t>j = (m-3)*4+n where m = 3, 4; n = 1,2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endParaRPr lang="en-SG" sz="1400" dirty="0"/>
          </a:p>
          <a:p>
            <a:pPr marL="263776" indent="-263776">
              <a:buFont typeface="Wingdings" panose="05000000000000000000" pitchFamily="2" charset="2"/>
              <a:buChar char="q"/>
            </a:pPr>
            <a:r>
              <a:rPr lang="en-SG" sz="1600" dirty="0"/>
              <a:t>When a RUA subfield indicates 2*996-tone RU+484-tone RU</a:t>
            </a:r>
          </a:p>
          <a:p>
            <a:pPr marL="685817" lvl="1" indent="-263776">
              <a:buFont typeface="Wingdings" panose="05000000000000000000" pitchFamily="2" charset="2"/>
              <a:buChar char="§"/>
            </a:pPr>
            <a:r>
              <a:rPr lang="en-SG" sz="1400" dirty="0"/>
              <a:t>RUA subfield index (m) determines 1</a:t>
            </a:r>
            <a:r>
              <a:rPr lang="en-SG" sz="1400" baseline="30000" dirty="0"/>
              <a:t>st</a:t>
            </a:r>
            <a:r>
              <a:rPr lang="en-SG" sz="1400" dirty="0"/>
              <a:t> 996-tone RU index (k1), 2</a:t>
            </a:r>
            <a:r>
              <a:rPr lang="en-SG" sz="1400" baseline="30000" dirty="0"/>
              <a:t>nd</a:t>
            </a:r>
            <a:r>
              <a:rPr lang="en-SG" sz="1400" dirty="0"/>
              <a:t> 996-tone RU index (k2) and 484-tone RU index (j)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400" dirty="0"/>
              <a:t>k1 = ceil(m/2), where m = 1 to 6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400" dirty="0"/>
              <a:t>k2 = mod(k1,3)+1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400" dirty="0"/>
              <a:t>j = mod(m+3,6)+1</a:t>
            </a:r>
            <a:r>
              <a:rPr lang="en-US" sz="1400" dirty="0"/>
              <a:t>, where m = 1 to 6</a:t>
            </a:r>
            <a:endParaRPr lang="en-SG" sz="1400" dirty="0"/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3C4643C8-8D24-41FF-956D-F512E6BB7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914400"/>
          </a:xfrm>
        </p:spPr>
        <p:txBody>
          <a:bodyPr/>
          <a:lstStyle/>
          <a:p>
            <a:r>
              <a:rPr lang="en-SG" sz="2800" dirty="0"/>
              <a:t>Mapping of Frequency-Domain Positions of Large-Size RU Combination for PPDU BW = 240/160+80MHz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D5CD65-840C-4666-9871-1AC2533C205B}"/>
              </a:ext>
            </a:extLst>
          </p:cNvPr>
          <p:cNvSpPr/>
          <p:nvPr/>
        </p:nvSpPr>
        <p:spPr>
          <a:xfrm>
            <a:off x="7018067" y="6494771"/>
            <a:ext cx="16065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Lei Huang (Panasonic)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265372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F6EB89-ADCC-49FE-91A5-BA5B7FABEF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23850" y="6596782"/>
            <a:ext cx="320675" cy="17145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lang="en-SG" sz="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1BD7941-8A46-4A29-9AF0-AEFFBAE4CDF6}" type="slidenum">
              <a:rPr lang="en-SG" smtClean="0"/>
              <a:pPr>
                <a:defRPr/>
              </a:pPr>
              <a:t>8</a:t>
            </a:fld>
            <a:endParaRPr lang="en-SG" dirty="0"/>
          </a:p>
        </p:txBody>
      </p:sp>
      <p:graphicFrame>
        <p:nvGraphicFramePr>
          <p:cNvPr id="7" name="표 14">
            <a:extLst>
              <a:ext uri="{FF2B5EF4-FFF2-40B4-BE49-F238E27FC236}">
                <a16:creationId xmlns:a16="http://schemas.microsoft.com/office/drawing/2014/main" id="{4E9D1ACE-7130-4BDB-A33A-EF91CE86D9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65969"/>
              </p:ext>
            </p:extLst>
          </p:nvPr>
        </p:nvGraphicFramePr>
        <p:xfrm>
          <a:off x="188172" y="1828800"/>
          <a:ext cx="8745885" cy="2022230"/>
        </p:xfrm>
        <a:graphic>
          <a:graphicData uri="http://schemas.openxmlformats.org/drawingml/2006/table">
            <a:tbl>
              <a:tblPr/>
              <a:tblGrid>
                <a:gridCol w="952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2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2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23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23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2344">
                  <a:extLst>
                    <a:ext uri="{9D8B030D-6E8A-4147-A177-3AD203B41FA5}">
                      <a16:colId xmlns:a16="http://schemas.microsoft.com/office/drawing/2014/main" val="2190854217"/>
                    </a:ext>
                  </a:extLst>
                </a:gridCol>
                <a:gridCol w="952344">
                  <a:extLst>
                    <a:ext uri="{9D8B030D-6E8A-4147-A177-3AD203B41FA5}">
                      <a16:colId xmlns:a16="http://schemas.microsoft.com/office/drawing/2014/main" val="2381492522"/>
                    </a:ext>
                  </a:extLst>
                </a:gridCol>
                <a:gridCol w="952344">
                  <a:extLst>
                    <a:ext uri="{9D8B030D-6E8A-4147-A177-3AD203B41FA5}">
                      <a16:colId xmlns:a16="http://schemas.microsoft.com/office/drawing/2014/main" val="4068763737"/>
                    </a:ext>
                  </a:extLst>
                </a:gridCol>
                <a:gridCol w="1127133">
                  <a:extLst>
                    <a:ext uri="{9D8B030D-6E8A-4147-A177-3AD203B41FA5}">
                      <a16:colId xmlns:a16="http://schemas.microsoft.com/office/drawing/2014/main" val="2230034972"/>
                    </a:ext>
                  </a:extLst>
                </a:gridCol>
              </a:tblGrid>
              <a:tr h="193431">
                <a:tc>
                  <a:txBody>
                    <a:bodyPr/>
                    <a:lstStyle/>
                    <a:p>
                      <a:pPr algn="l" fontAlgn="b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792" marR="8792" marT="87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Mapping of Frequency-Domain Positions of RU Combinations</a:t>
                      </a:r>
                    </a:p>
                  </a:txBody>
                  <a:tcPr marL="8792" marR="8792" marT="8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431">
                <a:tc>
                  <a:txBody>
                    <a:bodyPr/>
                    <a:lstStyle/>
                    <a:p>
                      <a:pPr algn="ctr" fontAlgn="ctr"/>
                      <a:r>
                        <a:rPr lang="en-SG" altLang="ko-K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Combination</a:t>
                      </a:r>
                      <a:r>
                        <a:rPr lang="ko-KR" alt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CC1, RUA1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CC2, RUA1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CC1, RUA2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CC2, RUA2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CC1, RUA3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CC2, RUA3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CC1, RUA4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CC2, RUA4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14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RU+242-tone RU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RU1, 242-tone RU3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RU1, 242-tone RU4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RU2, 242-tone RU1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RU2, 242-tone RU2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RU3, 242-tone RU7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RU3, 242-tone RU8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RU4, 242-tone RU5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RU4, </a:t>
                      </a:r>
                    </a:p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RU6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014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RU+484-tone RU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RU1, 484-tone RU3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RU1, 484-tone RU4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RU2, 484-tone RU1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RU2, 484-tone RU2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6631261"/>
                  </a:ext>
                </a:extLst>
              </a:tr>
              <a:tr h="1934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3*996-tone RU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RU1, 996-tone RU2, 996-tone RU3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RU1, 996-tone RU2, 996-tone RU4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433382"/>
                  </a:ext>
                </a:extLst>
              </a:tr>
              <a:tr h="29014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3*996-tone RU</a:t>
                      </a:r>
                    </a:p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+484-tone RU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RU1, 996-tone RU2, 996-tone RU3, 484-tone RU7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RU1, 996-tone RU2, 996-tone RU3, 484-tone RU8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RU1, 996-tone RU2, 996-tone RU4, 484-tone RU5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RU1, 996-tone RU2, 996-tone RU4, 484-tone RU6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0660168"/>
                  </a:ext>
                </a:extLst>
              </a:tr>
            </a:tbl>
          </a:graphicData>
        </a:graphic>
      </p:graphicFrame>
      <p:graphicFrame>
        <p:nvGraphicFramePr>
          <p:cNvPr id="8" name="표 14">
            <a:extLst>
              <a:ext uri="{FF2B5EF4-FFF2-40B4-BE49-F238E27FC236}">
                <a16:creationId xmlns:a16="http://schemas.microsoft.com/office/drawing/2014/main" id="{35C8A687-FBA0-4650-8F37-01D3ACEB97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615796"/>
              </p:ext>
            </p:extLst>
          </p:nvPr>
        </p:nvGraphicFramePr>
        <p:xfrm>
          <a:off x="192392" y="4186315"/>
          <a:ext cx="8737443" cy="2022230"/>
        </p:xfrm>
        <a:graphic>
          <a:graphicData uri="http://schemas.openxmlformats.org/drawingml/2006/table">
            <a:tbl>
              <a:tblPr/>
              <a:tblGrid>
                <a:gridCol w="9636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0506">
                  <a:extLst>
                    <a:ext uri="{9D8B030D-6E8A-4147-A177-3AD203B41FA5}">
                      <a16:colId xmlns:a16="http://schemas.microsoft.com/office/drawing/2014/main" val="1308259944"/>
                    </a:ext>
                  </a:extLst>
                </a:gridCol>
                <a:gridCol w="952071">
                  <a:extLst>
                    <a:ext uri="{9D8B030D-6E8A-4147-A177-3AD203B41FA5}">
                      <a16:colId xmlns:a16="http://schemas.microsoft.com/office/drawing/2014/main" val="2338523427"/>
                    </a:ext>
                  </a:extLst>
                </a:gridCol>
                <a:gridCol w="952071">
                  <a:extLst>
                    <a:ext uri="{9D8B030D-6E8A-4147-A177-3AD203B41FA5}">
                      <a16:colId xmlns:a16="http://schemas.microsoft.com/office/drawing/2014/main" val="3992684582"/>
                    </a:ext>
                  </a:extLst>
                </a:gridCol>
                <a:gridCol w="952071">
                  <a:extLst>
                    <a:ext uri="{9D8B030D-6E8A-4147-A177-3AD203B41FA5}">
                      <a16:colId xmlns:a16="http://schemas.microsoft.com/office/drawing/2014/main" val="3241086718"/>
                    </a:ext>
                  </a:extLst>
                </a:gridCol>
                <a:gridCol w="9520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2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20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08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3431">
                <a:tc>
                  <a:txBody>
                    <a:bodyPr/>
                    <a:lstStyle/>
                    <a:p>
                      <a:pPr algn="l" fontAlgn="b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792" marR="8792" marT="87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Mapping of Frequency-Domain Positions of RU Combinations</a:t>
                      </a:r>
                    </a:p>
                  </a:txBody>
                  <a:tcPr marL="8792" marR="8792" marT="8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431">
                <a:tc>
                  <a:txBody>
                    <a:bodyPr/>
                    <a:lstStyle/>
                    <a:p>
                      <a:pPr algn="ctr" fontAlgn="ctr"/>
                      <a:r>
                        <a:rPr lang="en-SG" altLang="ko-K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Combination</a:t>
                      </a:r>
                      <a:r>
                        <a:rPr lang="ko-KR" alt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CC1, RUA5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CC2, RUA5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CC1, RUA6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CC2, RUA6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CC1, RUA7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CC2, RUA7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CC1, RUA8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CC2, RUA8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14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RU+242-tone RU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RU5, 242-tone RU11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RU5, 242-tone RU12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RU6, 242-tone RU9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RU6, 242-tone RU10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RU7, 242-tone RU15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RU7, 242-tone RU16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RU8, 242-tone RU13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RU8, </a:t>
                      </a:r>
                    </a:p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RU14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014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RU+484-tone RU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RU3, 484-tone RU7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RU3, 484-tone RU8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RU4, 484-tone RU5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RU4, 484-tone RU6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6631261"/>
                  </a:ext>
                </a:extLst>
              </a:tr>
              <a:tr h="1934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3*996-tone RU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RU1, 996-tone RU3, 996-tone RU4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RU2, 996-tone RU3, 996-tone RU4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433382"/>
                  </a:ext>
                </a:extLst>
              </a:tr>
              <a:tr h="29014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3*996-tone RU</a:t>
                      </a:r>
                    </a:p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+484-tone RU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RU1, 996-tone RU3, 996-tone RU4, 484-tone RU3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RU1, 996-tone RU3, 996-tone RU4, 484-tone RU4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RU2, 996-tone RU3, 996-tone RU4, 484-tone RU1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RU2, 996-tone RU3, 996-tone RU4, 484-tone RU2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7410739"/>
                  </a:ext>
                </a:extLst>
              </a:tr>
            </a:tbl>
          </a:graphicData>
        </a:graphic>
      </p:graphicFrame>
      <p:sp>
        <p:nvSpPr>
          <p:cNvPr id="9" name="Title 2">
            <a:extLst>
              <a:ext uri="{FF2B5EF4-FFF2-40B4-BE49-F238E27FC236}">
                <a16:creationId xmlns:a16="http://schemas.microsoft.com/office/drawing/2014/main" id="{EA1B25B1-7625-4CA5-9F5B-CFF37B602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914400"/>
          </a:xfrm>
        </p:spPr>
        <p:txBody>
          <a:bodyPr/>
          <a:lstStyle/>
          <a:p>
            <a:r>
              <a:rPr lang="en-SG" sz="2800" dirty="0"/>
              <a:t>Mapping of Frequency-Domain Positions of Large-Size RU Combination for PPDU BW = 320/160+160MHz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0AD03B-7C13-4C9A-8E76-852404782F9D}"/>
              </a:ext>
            </a:extLst>
          </p:cNvPr>
          <p:cNvSpPr/>
          <p:nvPr/>
        </p:nvSpPr>
        <p:spPr>
          <a:xfrm>
            <a:off x="7018067" y="6494771"/>
            <a:ext cx="16065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Lei Huang (Panasonic)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835772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F6EB89-ADCC-49FE-91A5-BA5B7FABEF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23850" y="6596782"/>
            <a:ext cx="320675" cy="17145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lang="en-SG" sz="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1BD7941-8A46-4A29-9AF0-AEFFBAE4CDF6}" type="slidenum">
              <a:rPr lang="en-SG" smtClean="0"/>
              <a:pPr>
                <a:defRPr/>
              </a:pPr>
              <a:t>9</a:t>
            </a:fld>
            <a:endParaRPr lang="en-S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B543EE-484A-4126-A3EA-01BDE16C0574}"/>
              </a:ext>
            </a:extLst>
          </p:cNvPr>
          <p:cNvSpPr txBox="1"/>
          <p:nvPr/>
        </p:nvSpPr>
        <p:spPr>
          <a:xfrm>
            <a:off x="394493" y="1626858"/>
            <a:ext cx="835501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3776" indent="-263776">
              <a:buFont typeface="Wingdings" panose="05000000000000000000" pitchFamily="2" charset="2"/>
              <a:buChar char="q"/>
            </a:pPr>
            <a:r>
              <a:rPr lang="en-SG" sz="1400" dirty="0"/>
              <a:t>When a RUA subfield indicates 484-tone RU+242-tone RU</a:t>
            </a:r>
          </a:p>
          <a:p>
            <a:pPr marL="685817" lvl="1" indent="-263776">
              <a:buFont typeface="Wingdings" panose="05000000000000000000" pitchFamily="2" charset="2"/>
              <a:buChar char="§"/>
            </a:pPr>
            <a:r>
              <a:rPr lang="en-SG" dirty="0"/>
              <a:t>484-tone RU index (j) can be calculated based on RUA subfield index (m)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dirty="0"/>
              <a:t>j = m, where m = 1 to 8</a:t>
            </a:r>
          </a:p>
          <a:p>
            <a:pPr marL="685817" lvl="1" indent="-263776">
              <a:buFont typeface="Wingdings" panose="05000000000000000000" pitchFamily="2" charset="2"/>
              <a:buChar char="§"/>
            </a:pPr>
            <a:r>
              <a:rPr lang="en-SG" dirty="0"/>
              <a:t>242-tone RU index (</a:t>
            </a:r>
            <a:r>
              <a:rPr lang="en-SG" dirty="0" err="1"/>
              <a:t>i</a:t>
            </a:r>
            <a:r>
              <a:rPr lang="en-SG" dirty="0"/>
              <a:t>) can be calculated based on EHT-SIG CC index (n) and RUA subfield index (m)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dirty="0" err="1"/>
              <a:t>i</a:t>
            </a:r>
            <a:r>
              <a:rPr lang="en-SG" dirty="0"/>
              <a:t> = 8*ceil(m/2)-2m+n-4, where m=1 to 8; n=1,2 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endParaRPr lang="en-SG" sz="1400" dirty="0"/>
          </a:p>
          <a:p>
            <a:pPr marL="263776" indent="-263776">
              <a:buFont typeface="Wingdings" panose="05000000000000000000" pitchFamily="2" charset="2"/>
              <a:buChar char="q"/>
            </a:pPr>
            <a:r>
              <a:rPr lang="en-SG" sz="1400" dirty="0"/>
              <a:t>When a RUA subfield indicates 996-tone RU+484-tone RU</a:t>
            </a:r>
          </a:p>
          <a:p>
            <a:pPr marL="685817" lvl="1" indent="-263776">
              <a:buFont typeface="Wingdings" panose="05000000000000000000" pitchFamily="2" charset="2"/>
              <a:buChar char="§"/>
            </a:pPr>
            <a:r>
              <a:rPr lang="en-SG" dirty="0"/>
              <a:t>996-tone RU index (k) and 484-tone RU index (j) can be calculated based on RUA subfield index (m)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dirty="0"/>
              <a:t>k = ceil(m/2), where m = 1 to 8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dirty="0"/>
              <a:t>j = </a:t>
            </a:r>
            <a:r>
              <a:rPr lang="en-US" dirty="0"/>
              <a:t>m-4*ceil(m/2)+8*floor(m/5)+6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endParaRPr lang="en-US" dirty="0"/>
          </a:p>
          <a:p>
            <a:pPr marL="263776" indent="-263776">
              <a:buFont typeface="Wingdings" panose="05000000000000000000" pitchFamily="2" charset="2"/>
              <a:buChar char="q"/>
            </a:pPr>
            <a:r>
              <a:rPr lang="en-SG" sz="1400" dirty="0"/>
              <a:t>When a RUA subfield indicates 3*996-tone RU</a:t>
            </a:r>
          </a:p>
          <a:p>
            <a:pPr marL="685817" lvl="1" indent="-263776">
              <a:buFont typeface="Wingdings" panose="05000000000000000000" pitchFamily="2" charset="2"/>
              <a:buChar char="§"/>
            </a:pPr>
            <a:r>
              <a:rPr lang="en-SG" dirty="0"/>
              <a:t>1</a:t>
            </a:r>
            <a:r>
              <a:rPr lang="en-SG" baseline="30000" dirty="0"/>
              <a:t>st</a:t>
            </a:r>
            <a:r>
              <a:rPr lang="en-SG" dirty="0"/>
              <a:t> 996-tone RU index (k1), 2</a:t>
            </a:r>
            <a:r>
              <a:rPr lang="en-SG" baseline="30000" dirty="0"/>
              <a:t>nd</a:t>
            </a:r>
            <a:r>
              <a:rPr lang="en-SG" dirty="0"/>
              <a:t> 996-tone RU index (k2) and 3</a:t>
            </a:r>
            <a:r>
              <a:rPr lang="en-SG" baseline="30000" dirty="0"/>
              <a:t>rd</a:t>
            </a:r>
            <a:r>
              <a:rPr lang="en-SG" dirty="0"/>
              <a:t> 996-tone RU index (k3) can be calculated based on RUA subfield index (m) 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dirty="0"/>
              <a:t>k1 = ceil(m/4)+floor(m/5), where m = 1 to 8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dirty="0"/>
              <a:t>k2 = k1+1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dirty="0"/>
              <a:t>k3 = k1+ceil(m/2)-5*floor(m/5)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endParaRPr lang="en-SG" sz="1400" dirty="0"/>
          </a:p>
          <a:p>
            <a:pPr marL="263776" indent="-263776">
              <a:buFont typeface="Wingdings" panose="05000000000000000000" pitchFamily="2" charset="2"/>
              <a:buChar char="q"/>
            </a:pPr>
            <a:r>
              <a:rPr lang="en-SG" sz="1400" dirty="0"/>
              <a:t>When a RUA subfield indicates 3*996-tone RU+484-tone RU</a:t>
            </a:r>
          </a:p>
          <a:p>
            <a:pPr marL="685817" lvl="1" indent="-263776">
              <a:buFont typeface="Wingdings" panose="05000000000000000000" pitchFamily="2" charset="2"/>
              <a:buChar char="§"/>
            </a:pPr>
            <a:r>
              <a:rPr lang="en-SG" dirty="0"/>
              <a:t>1</a:t>
            </a:r>
            <a:r>
              <a:rPr lang="en-SG" baseline="30000" dirty="0"/>
              <a:t>st</a:t>
            </a:r>
            <a:r>
              <a:rPr lang="en-SG" dirty="0"/>
              <a:t> 996-tone RU index (k1), 2</a:t>
            </a:r>
            <a:r>
              <a:rPr lang="en-SG" baseline="30000" dirty="0"/>
              <a:t>nd</a:t>
            </a:r>
            <a:r>
              <a:rPr lang="en-SG" dirty="0"/>
              <a:t> 996-tone RU index (k2), 3</a:t>
            </a:r>
            <a:r>
              <a:rPr lang="en-SG" baseline="30000" dirty="0"/>
              <a:t>rd</a:t>
            </a:r>
            <a:r>
              <a:rPr lang="en-SG" dirty="0"/>
              <a:t> 996-tone RU and 484-tone RU index (j) can be calculated based on RUA subfield index (m)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dirty="0"/>
              <a:t>k1 = ceil(m/4)+floor(m/5), where m = 1 to 8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dirty="0"/>
              <a:t>k2 = k1+1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dirty="0"/>
              <a:t>k3 = k1+ceil(m/2)-5*floor(m/5)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dirty="0"/>
              <a:t>j = </a:t>
            </a:r>
            <a:r>
              <a:rPr lang="en-US" dirty="0"/>
              <a:t>m-2*ceil(m/2)-2*floor(m/5)+8</a:t>
            </a:r>
            <a:endParaRPr lang="en-SG" sz="1400" dirty="0"/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9D8C69C0-8F99-4D4B-AA7D-29BF49476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914400"/>
          </a:xfrm>
        </p:spPr>
        <p:txBody>
          <a:bodyPr/>
          <a:lstStyle/>
          <a:p>
            <a:r>
              <a:rPr lang="en-SG" sz="2800" dirty="0"/>
              <a:t>Mapping of Frequency-Domain Positions of Large-Size RU Combination for PPDU BW = 320/160+160MHz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BFFDD66-0523-4594-BC2C-E0CD167A4B32}"/>
              </a:ext>
            </a:extLst>
          </p:cNvPr>
          <p:cNvSpPr/>
          <p:nvPr/>
        </p:nvSpPr>
        <p:spPr>
          <a:xfrm>
            <a:off x="7018067" y="6494771"/>
            <a:ext cx="16065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Lei Huang (Panasonic)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81785754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43079</TotalTime>
  <Words>2413</Words>
  <Application>Microsoft Office PowerPoint</Application>
  <PresentationFormat>On-screen Show (4:3)</PresentationFormat>
  <Paragraphs>410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맑은 고딕</vt:lpstr>
      <vt:lpstr>Arial</vt:lpstr>
      <vt:lpstr>Times New Roman</vt:lpstr>
      <vt:lpstr>Wingdings</vt:lpstr>
      <vt:lpstr>802-11-Submission</vt:lpstr>
      <vt:lpstr>Indication of Large-size RU Combinations</vt:lpstr>
      <vt:lpstr>Background</vt:lpstr>
      <vt:lpstr>Proposal</vt:lpstr>
      <vt:lpstr>Mapping of Frequency-Domain Positions of Large-Size RU Combination for PPDU BW = 80MHz</vt:lpstr>
      <vt:lpstr>Mapping of Frequency-Domain Positions of Large-Size RU Combination for PPDU BW = 160/80+80MHz</vt:lpstr>
      <vt:lpstr>Mapping of Frequency-Domain Positions of Large-Size RU Combination for PPDU BW = 240/160+80MHz</vt:lpstr>
      <vt:lpstr>Mapping of Frequency-Domain Positions of Large-Size RU Combination for PPDU BW = 240/160+80MHz</vt:lpstr>
      <vt:lpstr>Mapping of Frequency-Domain Positions of Large-Size RU Combination for PPDU BW = 320/160+160MHz</vt:lpstr>
      <vt:lpstr>Mapping of Frequency-Domain Positions of Large-Size RU Combination for PPDU BW = 320/160+160MHz</vt:lpstr>
      <vt:lpstr>Summary</vt:lpstr>
      <vt:lpstr>Reference</vt:lpstr>
      <vt:lpstr>SP #1</vt:lpstr>
      <vt:lpstr>SP #2</vt:lpstr>
      <vt:lpstr>SP #3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/>
  <cp:lastModifiedBy>Lei Huang</cp:lastModifiedBy>
  <cp:revision>2851</cp:revision>
  <cp:lastPrinted>2014-11-04T15:04:57Z</cp:lastPrinted>
  <dcterms:created xsi:type="dcterms:W3CDTF">2007-04-17T18:10:23Z</dcterms:created>
  <dcterms:modified xsi:type="dcterms:W3CDTF">2020-07-12T08:47:58Z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