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5" r:id="rId4"/>
    <p:sldId id="301" r:id="rId5"/>
    <p:sldId id="302" r:id="rId6"/>
    <p:sldId id="279" r:id="rId7"/>
    <p:sldId id="281" r:id="rId8"/>
    <p:sldId id="280" r:id="rId9"/>
    <p:sldId id="282" r:id="rId10"/>
    <p:sldId id="278" r:id="rId11"/>
    <p:sldId id="299" r:id="rId12"/>
    <p:sldId id="283" r:id="rId13"/>
    <p:sldId id="300" r:id="rId14"/>
    <p:sldId id="284" r:id="rId15"/>
    <p:sldId id="285" r:id="rId16"/>
    <p:sldId id="292" r:id="rId17"/>
    <p:sldId id="277" r:id="rId18"/>
    <p:sldId id="264" r:id="rId19"/>
    <p:sldId id="288" r:id="rId20"/>
    <p:sldId id="294" r:id="rId21"/>
    <p:sldId id="298" r:id="rId22"/>
    <p:sldId id="297" r:id="rId23"/>
    <p:sldId id="303"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116" d="100"/>
          <a:sy n="116" d="100"/>
        </p:scale>
        <p:origin x="108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1015</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a:t>
            </a: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LIU et al., </a:t>
            </a: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July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814-01-00be-partial-bw-info-field-design-in-ndpa.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1/dcn/20/11-20-1435-02-00be-eht-ndpa-frame-design.pptx" TargetMode="External"/><Relationship Id="rId5" Type="http://schemas.openxmlformats.org/officeDocument/2006/relationships/hyperlink" Target="https://mentor.ieee.org/802.11/dcn/20/11-20-1747-00-00be-eht-ndpa-partial-bw-info-design.pptx" TargetMode="External"/><Relationship Id="rId4" Type="http://schemas.openxmlformats.org/officeDocument/2006/relationships/hyperlink" Target="https://mentor.ieee.org/802.11/dcn/20/11-20-1436-06-00be-ndpa-and-mimo-control-field-design-for-eht.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EHT </a:t>
            </a:r>
            <a:r>
              <a:rPr lang="en-US" dirty="0" smtClean="0"/>
              <a:t>NDPA Frame Design Discussion</a:t>
            </a:r>
            <a:endParaRPr lang="en-GB" dirty="0"/>
          </a:p>
        </p:txBody>
      </p:sp>
      <p:sp>
        <p:nvSpPr>
          <p:cNvPr id="3074" name="Rectangle 2"/>
          <p:cNvSpPr>
            <a:spLocks noGrp="1" noChangeArrowheads="1"/>
          </p:cNvSpPr>
          <p:nvPr>
            <p:ph type="body" idx="1"/>
          </p:nvPr>
        </p:nvSpPr>
        <p:spPr>
          <a:xfrm>
            <a:off x="674387" y="14608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2020-07-07</a:t>
            </a:r>
            <a:endParaRPr lang="en-GB" sz="2000" b="0" dirty="0"/>
          </a:p>
        </p:txBody>
      </p:sp>
      <p:sp>
        <p:nvSpPr>
          <p:cNvPr id="3076" name="Rectangle 4"/>
          <p:cNvSpPr>
            <a:spLocks noChangeArrowheads="1"/>
          </p:cNvSpPr>
          <p:nvPr/>
        </p:nvSpPr>
        <p:spPr bwMode="auto">
          <a:xfrm>
            <a:off x="528734" y="187892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908713451"/>
              </p:ext>
            </p:extLst>
          </p:nvPr>
        </p:nvGraphicFramePr>
        <p:xfrm>
          <a:off x="777889" y="2420888"/>
          <a:ext cx="7620000" cy="3315284"/>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Chenchen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Liu</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r>
                        <a:rPr lang="en-US" altLang="zh-CN" sz="1200" b="0" dirty="0" smtClean="0"/>
                        <a:t>Huawei</a:t>
                      </a:r>
                      <a:r>
                        <a:rPr lang="en-US" altLang="zh-CN" sz="1200" b="0" baseline="0" dirty="0" smtClean="0"/>
                        <a:t> Technologies Co., Ltd</a:t>
                      </a:r>
                      <a:endParaRPr lang="en-US" altLang="zh-CN" sz="1200" b="0" dirty="0"/>
                    </a:p>
                    <a:p>
                      <a:r>
                        <a:rPr lang="en-US" altLang="zh-CN" sz="1200" b="0" dirty="0" smtClean="0"/>
                        <a:t>Huawei</a:t>
                      </a:r>
                      <a:r>
                        <a:rPr lang="en-US" altLang="zh-CN" sz="1200" b="0" baseline="0" dirty="0" smtClean="0"/>
                        <a:t> Technologies Co., Ltd</a:t>
                      </a:r>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smtClean="0">
                          <a:solidFill>
                            <a:schemeClr val="tx1"/>
                          </a:solidFill>
                          <a:latin typeface="Times New Roman" pitchFamily="18" charset="0"/>
                          <a:ea typeface="Times New Roman"/>
                          <a:cs typeface="Arial"/>
                        </a:rPr>
                        <a:t>Huawei Base, </a:t>
                      </a:r>
                      <a:r>
                        <a:rPr lang="en-US" altLang="zh-CN" sz="1200" b="0" kern="1200" dirty="0" err="1" smtClean="0">
                          <a:solidFill>
                            <a:schemeClr val="tx1"/>
                          </a:solidFill>
                          <a:latin typeface="Times New Roman" pitchFamily="18" charset="0"/>
                          <a:ea typeface="Times New Roman"/>
                          <a:cs typeface="Arial"/>
                        </a:rPr>
                        <a:t>Bantian</a:t>
                      </a:r>
                      <a:r>
                        <a:rPr lang="en-US" altLang="zh-CN" sz="1200" b="0" kern="1200" dirty="0" smtClean="0">
                          <a:solidFill>
                            <a:schemeClr val="tx1"/>
                          </a:solidFill>
                          <a:latin typeface="Times New Roman" pitchFamily="18" charset="0"/>
                          <a:ea typeface="Times New Roman"/>
                          <a:cs typeface="Arial"/>
                        </a:rPr>
                        <a:t>, Shenzhen</a:t>
                      </a: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liuchenchen1@huawei.com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93895">
                <a:tc>
                  <a:txBody>
                    <a:bodyPr/>
                    <a:lstStyle/>
                    <a:p>
                      <a:pPr algn="ctr"/>
                      <a:r>
                        <a:rPr lang="en-US" altLang="zh-CN" sz="1200" dirty="0" smtClean="0"/>
                        <a:t>Ross Jian Yu</a:t>
                      </a:r>
                      <a:endParaRPr lang="en-US" altLang="zh-CN" sz="12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ross.Yujian@huawei.com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Dandan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Liang</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Ming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Gan</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Genadiy Tsodik </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Shimi Shilo</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Oded Redlich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en-US" altLang="zh-CN" sz="1600" b="0" kern="1200" dirty="0" smtClean="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mc:AlternateContent xmlns:mc="http://schemas.openxmlformats.org/markup-compatibility/2006" xmlns:a14="http://schemas.microsoft.com/office/drawing/2010/main">
        <mc:Choice Requires="a14">
          <p:sp>
            <p:nvSpPr>
              <p:cNvPr id="5" name="내용 개체 틀 2"/>
              <p:cNvSpPr txBox="1">
                <a:spLocks/>
              </p:cNvSpPr>
              <p:nvPr/>
            </p:nvSpPr>
            <p:spPr bwMode="auto">
              <a:xfrm>
                <a:off x="685800" y="1862708"/>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802.11be shall supports that</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altLang="ko-KR" sz="1800" b="0" i="0" u="none" strike="noStrike" kern="0" cap="none" spc="0" normalizeH="0" baseline="0" noProof="0" dirty="0" smtClean="0">
                    <a:ln>
                      <a:noFill/>
                    </a:ln>
                    <a:solidFill>
                      <a:srgbClr val="000000"/>
                    </a:solidFill>
                    <a:effectLst/>
                    <a:uLnTx/>
                    <a:uFillTx/>
                    <a:latin typeface="Times New Roman"/>
                  </a:rPr>
                  <a:t>Wideband band up to 320M </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kumimoji="0" lang="en-US" altLang="ko-KR" sz="1800" b="0" i="0" u="none" strike="noStrike" kern="0" cap="none" spc="0" normalizeH="0" baseline="0" noProof="0" dirty="0" smtClean="0">
                    <a:ln>
                      <a:noFill/>
                    </a:ln>
                    <a:solidFill>
                      <a:srgbClr val="000000"/>
                    </a:solidFill>
                    <a:effectLst/>
                    <a:uLnTx/>
                    <a:uFillTx/>
                    <a:latin typeface="Times New Roman"/>
                  </a:rPr>
                  <a:t>Up to </a:t>
                </a:r>
                <a:r>
                  <a:rPr lang="en-US" altLang="ko-KR" kern="0" dirty="0">
                    <a:solidFill>
                      <a:srgbClr val="000000"/>
                    </a:solidFill>
                  </a:rPr>
                  <a:t>16 </a:t>
                </a:r>
                <a:r>
                  <a:rPr lang="en-US" altLang="ko-KR" kern="0" dirty="0" smtClean="0">
                    <a:solidFill>
                      <a:srgbClr val="000000"/>
                    </a:solidFill>
                  </a:rPr>
                  <a:t>spatial stream</a:t>
                </a:r>
              </a:p>
              <a:p>
                <a:pPr marR="0" lvl="1" algn="l" defTabSz="914400" rtl="0" eaLnBrk="0" fontAlgn="base" latinLnBrk="0" hangingPunct="0">
                  <a:lnSpc>
                    <a:spcPct val="100000"/>
                  </a:lnSpc>
                  <a:spcBef>
                    <a:spcPct val="20000"/>
                  </a:spcBef>
                  <a:spcAft>
                    <a:spcPct val="0"/>
                  </a:spcAft>
                  <a:buClrTx/>
                  <a:buSzTx/>
                  <a:buFont typeface="Wingdings" panose="05000000000000000000" pitchFamily="2" charset="2"/>
                  <a:buChar char="Ø"/>
                  <a:tabLst/>
                  <a:defRPr/>
                </a:pPr>
                <a:r>
                  <a:rPr lang="en-US" altLang="ko-KR" kern="0" dirty="0" smtClean="0">
                    <a:solidFill>
                      <a:srgbClr val="000000"/>
                    </a:solidFill>
                  </a:rPr>
                  <a:t>Aggregated </a:t>
                </a:r>
                <a:r>
                  <a:rPr lang="en-US" altLang="ko-KR" kern="0" dirty="0">
                    <a:solidFill>
                      <a:srgbClr val="000000"/>
                    </a:solidFill>
                  </a:rPr>
                  <a:t>PPDU </a:t>
                </a:r>
                <a:r>
                  <a:rPr lang="en-US" altLang="ko-KR" kern="0" dirty="0" smtClean="0">
                    <a:solidFill>
                      <a:srgbClr val="000000"/>
                    </a:solidFill>
                  </a:rPr>
                  <a:t>which </a:t>
                </a:r>
                <a:r>
                  <a:rPr lang="en-US" altLang="ko-KR" kern="0" dirty="0">
                    <a:solidFill>
                      <a:srgbClr val="000000"/>
                    </a:solidFill>
                  </a:rPr>
                  <a:t>consists of multiple sub-PPDUs of the same or different PPDU </a:t>
                </a:r>
                <a:r>
                  <a:rPr lang="en-US" altLang="ko-KR" kern="0" dirty="0" smtClean="0">
                    <a:solidFill>
                      <a:srgbClr val="000000"/>
                    </a:solidFill>
                  </a:rPr>
                  <a:t>format</a:t>
                </a:r>
                <a:endParaRPr kumimoji="0" lang="en-US" altLang="ko-KR" sz="18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The following modifications maybe</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 need to support the new features:</a:t>
                </a:r>
              </a:p>
              <a:p>
                <a:pPr lvl="1" defTabSz="914400">
                  <a:buClrTx/>
                  <a:buSzTx/>
                  <a:buFont typeface="Wingdings" panose="05000000000000000000" pitchFamily="2" charset="2"/>
                  <a:buChar char="Ø"/>
                </a:pPr>
                <a:r>
                  <a:rPr kumimoji="0" lang="en-US" altLang="ko-KR" sz="1800" i="0" u="none" strike="noStrike" kern="0" cap="none" spc="0" normalizeH="0" baseline="0" noProof="0" dirty="0" smtClean="0">
                    <a:ln>
                      <a:noFill/>
                    </a:ln>
                    <a:solidFill>
                      <a:srgbClr val="000000"/>
                    </a:solidFill>
                    <a:effectLst/>
                    <a:uLnTx/>
                    <a:uFillTx/>
                    <a:latin typeface="Times New Roman"/>
                    <a:ea typeface="+mn-ea"/>
                    <a:cs typeface="+mn-cs"/>
                  </a:rPr>
                  <a:t>Indication of EHT NDPA(add</a:t>
                </a:r>
                <a:r>
                  <a:rPr kumimoji="0" lang="en-US" altLang="ko-KR" sz="1800" i="0" u="none" strike="noStrike" kern="0" cap="none" spc="0" normalizeH="0" noProof="0" dirty="0" smtClean="0">
                    <a:ln>
                      <a:noFill/>
                    </a:ln>
                    <a:solidFill>
                      <a:srgbClr val="000000"/>
                    </a:solidFill>
                    <a:effectLst/>
                    <a:uLnTx/>
                    <a:uFillTx/>
                    <a:latin typeface="Times New Roman"/>
                    <a:ea typeface="+mn-ea"/>
                    <a:cs typeface="+mn-cs"/>
                  </a:rPr>
                  <a:t> the new variant</a:t>
                </a:r>
                <a:r>
                  <a:rPr kumimoji="0" lang="en-US" altLang="ko-KR" sz="1800" i="0" u="none" strike="noStrike" kern="0" cap="none" spc="0" normalizeH="0" baseline="0" noProof="0" dirty="0" smtClean="0">
                    <a:ln>
                      <a:noFill/>
                    </a:ln>
                    <a:solidFill>
                      <a:srgbClr val="000000"/>
                    </a:solidFill>
                    <a:effectLst/>
                    <a:uLnTx/>
                    <a:uFillTx/>
                    <a:latin typeface="Times New Roman"/>
                    <a:ea typeface="+mn-ea"/>
                    <a:cs typeface="+mn-cs"/>
                  </a:rPr>
                  <a:t>)</a:t>
                </a:r>
              </a:p>
              <a:p>
                <a:pPr lvl="1" defTabSz="914400">
                  <a:buClrTx/>
                  <a:buSzTx/>
                  <a:buFont typeface="Wingdings" panose="05000000000000000000" pitchFamily="2" charset="2"/>
                  <a:buChar char="Ø"/>
                </a:pPr>
                <a:r>
                  <a:rPr lang="en-US" altLang="ko-KR" kern="0" dirty="0" smtClean="0">
                    <a:solidFill>
                      <a:srgbClr val="000000"/>
                    </a:solidFill>
                  </a:rPr>
                  <a:t>Partial </a:t>
                </a:r>
                <a:r>
                  <a:rPr lang="en-US" altLang="ko-KR" kern="0" dirty="0">
                    <a:solidFill>
                      <a:srgbClr val="000000"/>
                    </a:solidFill>
                  </a:rPr>
                  <a:t>BW </a:t>
                </a:r>
                <a:r>
                  <a:rPr lang="en-US" altLang="ko-KR" kern="0" dirty="0" smtClean="0">
                    <a:solidFill>
                      <a:srgbClr val="000000"/>
                    </a:solidFill>
                  </a:rPr>
                  <a:t>Info(RU </a:t>
                </a:r>
                <a:r>
                  <a:rPr lang="en-US" altLang="ko-KR" kern="0" dirty="0">
                    <a:solidFill>
                      <a:srgbClr val="000000"/>
                    </a:solidFill>
                  </a:rPr>
                  <a:t>Start index </a:t>
                </a:r>
                <a:r>
                  <a:rPr lang="en-US" altLang="ko-KR" kern="0" dirty="0" smtClean="0">
                    <a:solidFill>
                      <a:srgbClr val="000000"/>
                    </a:solidFill>
                  </a:rPr>
                  <a:t>and </a:t>
                </a:r>
                <a:r>
                  <a:rPr lang="en-US" altLang="ko-KR" kern="0" dirty="0">
                    <a:solidFill>
                      <a:srgbClr val="000000"/>
                    </a:solidFill>
                  </a:rPr>
                  <a:t>RU end index </a:t>
                </a:r>
                <a14:m>
                  <m:oMath xmlns:m="http://schemas.openxmlformats.org/officeDocument/2006/math">
                    <m:r>
                      <a:rPr lang="en-US" altLang="ko-KR" i="1" kern="0" smtClean="0">
                        <a:solidFill>
                          <a:srgbClr val="000000"/>
                        </a:solidFill>
                        <a:latin typeface="Cambria Math" panose="02040503050406030204" pitchFamily="18" charset="0"/>
                        <a:ea typeface="Cambria Math" panose="02040503050406030204" pitchFamily="18" charset="0"/>
                      </a:rPr>
                      <m:t>∈</m:t>
                    </m:r>
                    <m:d>
                      <m:dPr>
                        <m:begChr m:val="["/>
                        <m:endChr m:val="]"/>
                        <m:ctrlPr>
                          <a:rPr lang="en-US" altLang="ko-KR" i="1" kern="0" smtClean="0">
                            <a:solidFill>
                              <a:srgbClr val="000000"/>
                            </a:solidFill>
                            <a:latin typeface="Cambria Math" panose="02040503050406030204" pitchFamily="18" charset="0"/>
                            <a:ea typeface="Cambria Math" panose="02040503050406030204" pitchFamily="18" charset="0"/>
                          </a:rPr>
                        </m:ctrlPr>
                      </m:dPr>
                      <m:e>
                        <m:r>
                          <a:rPr lang="en-US" altLang="ko-KR" b="0" i="1" kern="0" smtClean="0">
                            <a:solidFill>
                              <a:srgbClr val="000000"/>
                            </a:solidFill>
                            <a:latin typeface="Cambria Math" panose="02040503050406030204" pitchFamily="18" charset="0"/>
                            <a:ea typeface="Cambria Math" panose="02040503050406030204" pitchFamily="18" charset="0"/>
                          </a:rPr>
                          <m:t>0,73</m:t>
                        </m:r>
                      </m:e>
                    </m:d>
                  </m:oMath>
                </a14:m>
                <a:r>
                  <a:rPr lang="en-US" altLang="ko-KR" kern="0" dirty="0" smtClean="0">
                    <a:solidFill>
                      <a:srgbClr val="000000"/>
                    </a:solidFill>
                  </a:rPr>
                  <a:t> for HE, the maximum index could be 143 for 320M BW in EHT)</a:t>
                </a:r>
              </a:p>
              <a:p>
                <a:pPr lvl="1" defTabSz="914400">
                  <a:buClrTx/>
                  <a:buSzTx/>
                  <a:buFont typeface="Wingdings" panose="05000000000000000000" pitchFamily="2" charset="2"/>
                  <a:buChar char="Ø"/>
                </a:pPr>
                <a:r>
                  <a:rPr lang="en-US" altLang="ko-KR" kern="0" dirty="0" smtClean="0">
                    <a:solidFill>
                      <a:srgbClr val="000000"/>
                    </a:solidFill>
                  </a:rPr>
                  <a:t>Number of columns( 4 bits is need in order to support</a:t>
                </a:r>
                <a:r>
                  <a:rPr lang="en-US" altLang="ko-KR" kern="0" dirty="0">
                    <a:solidFill>
                      <a:srgbClr val="000000"/>
                    </a:solidFill>
                  </a:rPr>
                  <a:t> </a:t>
                </a:r>
                <a:r>
                  <a:rPr lang="en-US" altLang="ko-KR" kern="0" dirty="0" smtClean="0">
                    <a:solidFill>
                      <a:srgbClr val="000000"/>
                    </a:solidFill>
                  </a:rPr>
                  <a:t>16 spatial stream)</a:t>
                </a:r>
              </a:p>
              <a:p>
                <a:pPr lvl="1" defTabSz="914400">
                  <a:buClrTx/>
                  <a:buSzTx/>
                  <a:buFont typeface="Wingdings" panose="05000000000000000000" pitchFamily="2" charset="2"/>
                  <a:buChar char="Ø"/>
                </a:pPr>
                <a:r>
                  <a:rPr lang="en-US" altLang="zh-CN" kern="0" dirty="0" smtClean="0">
                    <a:solidFill>
                      <a:srgbClr val="000000"/>
                    </a:solidFill>
                  </a:rPr>
                  <a:t>Multi-format STA info(for A-PPDU, it is better to finish HE and EHT </a:t>
                </a:r>
                <a:r>
                  <a:rPr lang="en-US" altLang="zh-CN" kern="0" dirty="0">
                    <a:solidFill>
                      <a:srgbClr val="000000"/>
                    </a:solidFill>
                  </a:rPr>
                  <a:t>sounding </a:t>
                </a:r>
                <a:r>
                  <a:rPr lang="en-US" altLang="zh-CN" kern="0" dirty="0" smtClean="0">
                    <a:solidFill>
                      <a:srgbClr val="000000"/>
                    </a:solidFill>
                  </a:rPr>
                  <a:t>simultaneously)</a:t>
                </a:r>
              </a:p>
              <a:p>
                <a:pPr lvl="1" defTabSz="914400">
                  <a:buClrTx/>
                  <a:buSzTx/>
                  <a:buFont typeface="Wingdings" panose="05000000000000000000" pitchFamily="2" charset="2"/>
                  <a:buChar char="Ø"/>
                </a:pPr>
                <a:r>
                  <a:rPr lang="en-US" altLang="zh-CN" kern="0" dirty="0" smtClean="0">
                    <a:solidFill>
                      <a:srgbClr val="000000"/>
                    </a:solidFill>
                  </a:rPr>
                  <a:t>Feedback type, Ng and codebook</a:t>
                </a:r>
                <a:endParaRPr lang="en-US" altLang="ko-KR" kern="0" dirty="0" smtClean="0">
                  <a:solidFill>
                    <a:srgbClr val="000000"/>
                  </a:solidFill>
                </a:endParaRPr>
              </a:p>
              <a:p>
                <a:pPr lvl="1" defTabSz="914400">
                  <a:buClrTx/>
                  <a:buSzTx/>
                  <a:buFont typeface="Wingdings" panose="05000000000000000000" pitchFamily="2" charset="2"/>
                  <a:buChar char="Ø"/>
                </a:pPr>
                <a:endPar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ko-KR"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mc:Choice>
        <mc:Fallback xmlns="">
          <p:sp>
            <p:nvSpPr>
              <p:cNvPr id="5" name="내용 개체 틀 2"/>
              <p:cNvSpPr txBox="1">
                <a:spLocks noRot="1" noChangeAspect="1" noMove="1" noResize="1" noEditPoints="1" noAdjustHandles="1" noChangeArrowheads="1" noChangeShapeType="1" noTextEdit="1"/>
              </p:cNvSpPr>
              <p:nvPr/>
            </p:nvSpPr>
            <p:spPr bwMode="auto">
              <a:xfrm>
                <a:off x="685800" y="1862708"/>
                <a:ext cx="7772400" cy="4648200"/>
              </a:xfrm>
              <a:prstGeom prst="rect">
                <a:avLst/>
              </a:prstGeom>
              <a:blipFill rotWithShape="0">
                <a:blip r:embed="rId2"/>
                <a:stretch>
                  <a:fillRect l="-706" t="-787"/>
                </a:stretch>
              </a:blipFill>
              <a:ln w="9525">
                <a:noFill/>
                <a:miter lim="800000"/>
                <a:headEnd/>
                <a:tailEnd/>
              </a:ln>
            </p:spPr>
            <p:txBody>
              <a:bodyPr/>
              <a:lstStyle/>
              <a:p>
                <a:r>
                  <a:rPr lang="zh-CN" altLang="en-US">
                    <a:noFill/>
                  </a:rPr>
                  <a:t> </a:t>
                </a:r>
              </a:p>
            </p:txBody>
          </p:sp>
        </mc:Fallback>
      </mc:AlternateContent>
    </p:spTree>
    <p:extLst>
      <p:ext uri="{BB962C8B-B14F-4D97-AF65-F5344CB8AC3E}">
        <p14:creationId xmlns:p14="http://schemas.microsoft.com/office/powerpoint/2010/main" val="1263836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Indication</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l"/>
            </a:pPr>
            <a:r>
              <a:rPr lang="en-US" altLang="zh-CN" dirty="0" smtClean="0"/>
              <a:t>Two </a:t>
            </a:r>
            <a:r>
              <a:rPr lang="en-US" altLang="zh-CN" dirty="0"/>
              <a:t>options are proposed for EHT NDPA Indication:</a:t>
            </a:r>
          </a:p>
          <a:p>
            <a:pPr lvl="1">
              <a:buFont typeface="Wingdings" panose="05000000000000000000" pitchFamily="2" charset="2"/>
              <a:buChar char="Ø"/>
            </a:pPr>
            <a:r>
              <a:rPr lang="en-US" altLang="zh-CN" dirty="0"/>
              <a:t>Option 1: Extend the length of STA Info </a:t>
            </a:r>
            <a:r>
              <a:rPr lang="en-US" altLang="zh-CN" dirty="0" smtClean="0"/>
              <a:t>subfield</a:t>
            </a:r>
          </a:p>
          <a:p>
            <a:pPr lvl="1">
              <a:buFont typeface="Wingdings" panose="05000000000000000000" pitchFamily="2" charset="2"/>
              <a:buChar char="Ø"/>
            </a:pPr>
            <a:r>
              <a:rPr lang="en-US" altLang="zh-CN" dirty="0" smtClean="0"/>
              <a:t>Option </a:t>
            </a:r>
            <a:r>
              <a:rPr lang="en-US" altLang="zh-CN" dirty="0"/>
              <a:t>2: Compress the Partial BW Info </a:t>
            </a:r>
            <a:r>
              <a:rPr lang="en-US" altLang="zh-CN" dirty="0" smtClean="0"/>
              <a:t>subfield</a:t>
            </a:r>
          </a:p>
          <a:p>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585761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p:sp>
        <p:nvSpPr>
          <p:cNvPr id="3" name="内容占位符 2"/>
          <p:cNvSpPr>
            <a:spLocks noGrp="1"/>
          </p:cNvSpPr>
          <p:nvPr>
            <p:ph idx="1"/>
          </p:nvPr>
        </p:nvSpPr>
        <p:spPr>
          <a:xfrm>
            <a:off x="723899" y="1628800"/>
            <a:ext cx="7770813" cy="4113213"/>
          </a:xfrm>
        </p:spPr>
        <p:txBody>
          <a:bodyPr/>
          <a:lstStyle/>
          <a:p>
            <a:pPr>
              <a:buFont typeface="Wingdings" panose="05000000000000000000" pitchFamily="2" charset="2"/>
              <a:buChar char="l"/>
            </a:pPr>
            <a:r>
              <a:rPr lang="en-US" altLang="zh-CN" dirty="0" smtClean="0"/>
              <a:t>Option 1: </a:t>
            </a:r>
            <a:r>
              <a:rPr lang="en-US" altLang="zh-CN" dirty="0" smtClean="0">
                <a:solidFill>
                  <a:srgbClr val="FF0000"/>
                </a:solidFill>
              </a:rPr>
              <a:t>Extend the length of STA Info field</a:t>
            </a:r>
          </a:p>
          <a:p>
            <a:pPr lvl="1">
              <a:buFont typeface="Wingdings" panose="05000000000000000000" pitchFamily="2" charset="2"/>
              <a:buChar char="Ø"/>
            </a:pPr>
            <a:r>
              <a:rPr lang="en-US" altLang="zh-CN" dirty="0" smtClean="0"/>
              <a:t>Sounding Dialog Token field is set as follows</a:t>
            </a: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r>
              <a:rPr lang="en-US" altLang="zh-CN" dirty="0" smtClean="0"/>
              <a:t>STA Info field: </a:t>
            </a:r>
          </a:p>
          <a:p>
            <a:pPr marL="1200150" lvl="2" indent="-342900">
              <a:buFont typeface="Arial" panose="020B0604020202020204" pitchFamily="34" charset="0"/>
              <a:buChar char="•"/>
            </a:pPr>
            <a:r>
              <a:rPr lang="en-US" altLang="zh-CN" dirty="0" smtClean="0"/>
              <a:t>Length of EHT STA Info can </a:t>
            </a:r>
            <a:r>
              <a:rPr lang="en-US" altLang="zh-CN" dirty="0"/>
              <a:t>be </a:t>
            </a:r>
            <a:r>
              <a:rPr lang="en-US" altLang="zh-CN" dirty="0" smtClean="0"/>
              <a:t>extended </a:t>
            </a:r>
            <a:r>
              <a:rPr lang="en-US" altLang="zh-CN" dirty="0"/>
              <a:t>to </a:t>
            </a:r>
            <a:r>
              <a:rPr lang="en-US" altLang="zh-CN" dirty="0" smtClean="0"/>
              <a:t>2*n byte(e.g. n=3) </a:t>
            </a:r>
          </a:p>
          <a:p>
            <a:pPr marL="1200150" lvl="2" indent="-342900">
              <a:buFont typeface="Arial" panose="020B0604020202020204" pitchFamily="34" charset="0"/>
              <a:buChar char="•"/>
            </a:pPr>
            <a:r>
              <a:rPr lang="en-US" altLang="zh-CN" dirty="0" smtClean="0"/>
              <a:t>HE STA will regards the EHT NDP as VHT NDP</a:t>
            </a:r>
          </a:p>
          <a:p>
            <a:pPr marL="1200150" lvl="2" indent="-342900">
              <a:buFont typeface="Arial" panose="020B0604020202020204" pitchFamily="34" charset="0"/>
              <a:buChar char="•"/>
            </a:pPr>
            <a:r>
              <a:rPr lang="en-US" altLang="zh-CN" dirty="0"/>
              <a:t>Thus</a:t>
            </a:r>
            <a:r>
              <a:rPr lang="en-US" altLang="zh-CN" dirty="0" smtClean="0"/>
              <a:t> only disambiguation </a:t>
            </a:r>
            <a:r>
              <a:rPr lang="en-US" altLang="zh-CN" dirty="0"/>
              <a:t>subfield positioned </a:t>
            </a:r>
            <a:r>
              <a:rPr lang="en-US" altLang="zh-CN" dirty="0" smtClean="0"/>
              <a:t>at B(16*k+11)(B(i) start with i=0) </a:t>
            </a:r>
            <a:r>
              <a:rPr lang="en-US" altLang="zh-CN" dirty="0"/>
              <a:t>for </a:t>
            </a:r>
            <a:r>
              <a:rPr lang="en-US" altLang="zh-CN" dirty="0" smtClean="0"/>
              <a:t>k=1, 2, …, n-1 shall be </a:t>
            </a:r>
            <a:r>
              <a:rPr lang="en-US" altLang="zh-CN" dirty="0"/>
              <a:t>set to </a:t>
            </a:r>
            <a:r>
              <a:rPr lang="en-US" altLang="zh-CN" dirty="0" smtClean="0"/>
              <a:t>1, </a:t>
            </a:r>
            <a:r>
              <a:rPr lang="en-US" altLang="zh-CN" dirty="0"/>
              <a:t>so </a:t>
            </a:r>
            <a:r>
              <a:rPr lang="en-US" altLang="zh-CN" dirty="0" smtClean="0"/>
              <a:t>as </a:t>
            </a:r>
            <a:r>
              <a:rPr lang="en-US" altLang="zh-CN" dirty="0"/>
              <a:t>to prevent a VHT STA from wrongly identifying its AID in the </a:t>
            </a:r>
            <a:r>
              <a:rPr lang="en-US" altLang="zh-CN" dirty="0" smtClean="0"/>
              <a:t>EHT NDPA</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1506940954"/>
              </p:ext>
            </p:extLst>
          </p:nvPr>
        </p:nvGraphicFramePr>
        <p:xfrm>
          <a:off x="1907704" y="2484413"/>
          <a:ext cx="3600400" cy="1364516"/>
        </p:xfrm>
        <a:graphic>
          <a:graphicData uri="http://schemas.openxmlformats.org/drawingml/2006/table">
            <a:tbl>
              <a:tblPr firstRow="1" bandRow="1">
                <a:tableStyleId>{5C22544A-7EE6-4342-B048-85BDC9FD1C3A}</a:tableStyleId>
              </a:tblPr>
              <a:tblGrid>
                <a:gridCol w="965961"/>
                <a:gridCol w="965961"/>
                <a:gridCol w="1668478"/>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HE/VHT</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 </a:t>
                      </a:r>
                      <a:r>
                        <a:rPr lang="en-US" altLang="zh-CN" sz="1100" b="1" dirty="0" smtClean="0">
                          <a:solidFill>
                            <a:srgbClr val="FF0000"/>
                          </a:solidFill>
                        </a:rPr>
                        <a:t>or  EHT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a:t>
                      </a:r>
                      <a:endParaRPr lang="zh-CN" altLang="en-US" sz="1100" dirty="0"/>
                    </a:p>
                  </a:txBody>
                  <a:tcPr/>
                </a:tc>
              </a:tr>
            </a:tbl>
          </a:graphicData>
        </a:graphic>
      </p:graphicFrame>
    </p:spTree>
    <p:extLst>
      <p:ext uri="{BB962C8B-B14F-4D97-AF65-F5344CB8AC3E}">
        <p14:creationId xmlns:p14="http://schemas.microsoft.com/office/powerpoint/2010/main" val="3630651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Indication</a:t>
            </a:r>
            <a:endParaRPr lang="zh-CN" altLang="en-US" dirty="0"/>
          </a:p>
        </p:txBody>
      </p:sp>
      <p:sp>
        <p:nvSpPr>
          <p:cNvPr id="3" name="内容占位符 2"/>
          <p:cNvSpPr>
            <a:spLocks noGrp="1"/>
          </p:cNvSpPr>
          <p:nvPr>
            <p:ph idx="1"/>
          </p:nvPr>
        </p:nvSpPr>
        <p:spPr/>
        <p:txBody>
          <a:bodyPr/>
          <a:lstStyle/>
          <a:p>
            <a:pPr>
              <a:buFont typeface="Wingdings" panose="05000000000000000000" pitchFamily="2" charset="2"/>
              <a:buChar char="l"/>
            </a:pPr>
            <a:r>
              <a:rPr lang="en-US" altLang="zh-CN" dirty="0"/>
              <a:t>There are many reserved state for the Partial BW Info </a:t>
            </a:r>
            <a:r>
              <a:rPr lang="en-US" altLang="zh-CN" dirty="0" smtClean="0"/>
              <a:t>subfield(for </a:t>
            </a:r>
            <a:r>
              <a:rPr lang="en-US" altLang="zh-CN" dirty="0"/>
              <a:t>HE STA Info field, the RU Start index and the RU End index each occupies 7 bits, but their valid value rang is 0~73, since the maximum bandwidth is </a:t>
            </a:r>
            <a:r>
              <a:rPr lang="en-US" altLang="zh-CN" dirty="0" smtClean="0"/>
              <a:t>160M)</a:t>
            </a:r>
          </a:p>
          <a:p>
            <a:pPr>
              <a:buFont typeface="Wingdings" panose="05000000000000000000" pitchFamily="2" charset="2"/>
              <a:buChar char="l"/>
            </a:pPr>
            <a:r>
              <a:rPr lang="en-US" altLang="zh-CN" dirty="0" smtClean="0"/>
              <a:t>Thus, instead of extending the length of STA Info field, the Partial BW Info subfield can be compressed for EHT</a:t>
            </a:r>
          </a:p>
          <a:p>
            <a:pPr>
              <a:buFont typeface="Wingdings" panose="05000000000000000000" pitchFamily="2" charset="2"/>
              <a:buChar char="l"/>
            </a:pPr>
            <a:r>
              <a:rPr lang="en-US" altLang="zh-CN" dirty="0" smtClean="0"/>
              <a:t>Therefore, the option 2 is proposed</a:t>
            </a:r>
          </a:p>
          <a:p>
            <a:pPr>
              <a:buFont typeface="Wingdings" panose="05000000000000000000" pitchFamily="2" charset="2"/>
              <a:buChar char="l"/>
            </a:pPr>
            <a:endParaRPr lang="en-US" altLang="zh-CN" dirty="0"/>
          </a:p>
          <a:p>
            <a:pPr>
              <a:buFont typeface="Wingdings" panose="05000000000000000000" pitchFamily="2" charset="2"/>
              <a:buChar char="l"/>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352581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p:sp>
        <p:nvSpPr>
          <p:cNvPr id="3" name="内容占位符 2"/>
          <p:cNvSpPr>
            <a:spLocks noGrp="1"/>
          </p:cNvSpPr>
          <p:nvPr>
            <p:ph idx="1"/>
          </p:nvPr>
        </p:nvSpPr>
        <p:spPr>
          <a:xfrm>
            <a:off x="685800" y="1478587"/>
            <a:ext cx="7770813" cy="4830733"/>
          </a:xfrm>
        </p:spPr>
        <p:txBody>
          <a:bodyPr/>
          <a:lstStyle/>
          <a:p>
            <a:pPr>
              <a:buFont typeface="Wingdings" panose="05000000000000000000" pitchFamily="2" charset="2"/>
              <a:buChar char="l"/>
            </a:pPr>
            <a:r>
              <a:rPr lang="en-US" altLang="zh-CN" dirty="0" smtClean="0"/>
              <a:t>Option 2: </a:t>
            </a:r>
            <a:r>
              <a:rPr lang="en-US" altLang="zh-CN" dirty="0" smtClean="0">
                <a:solidFill>
                  <a:srgbClr val="FF0000"/>
                </a:solidFill>
              </a:rPr>
              <a:t>Compress </a:t>
            </a:r>
            <a:r>
              <a:rPr lang="en-US" altLang="zh-CN" dirty="0">
                <a:solidFill>
                  <a:srgbClr val="FF0000"/>
                </a:solidFill>
              </a:rPr>
              <a:t>the Partial BW Info </a:t>
            </a:r>
            <a:r>
              <a:rPr lang="en-US" altLang="zh-CN" dirty="0" smtClean="0">
                <a:solidFill>
                  <a:srgbClr val="FF0000"/>
                </a:solidFill>
              </a:rPr>
              <a:t>subfield</a:t>
            </a:r>
          </a:p>
          <a:p>
            <a:pPr lvl="1">
              <a:buFont typeface="Wingdings" panose="05000000000000000000" pitchFamily="2" charset="2"/>
              <a:buChar char="Ø"/>
            </a:pPr>
            <a:r>
              <a:rPr lang="en-US" altLang="zh-CN" dirty="0" smtClean="0"/>
              <a:t>Sounding Dialog Token field – </a:t>
            </a:r>
            <a:r>
              <a:rPr lang="en-US" altLang="zh-CN" b="1" dirty="0" smtClean="0">
                <a:solidFill>
                  <a:srgbClr val="FF0000"/>
                </a:solidFill>
              </a:rPr>
              <a:t>Opt A</a:t>
            </a:r>
            <a:r>
              <a:rPr lang="en-US" altLang="zh-CN" dirty="0" smtClean="0"/>
              <a:t>:</a:t>
            </a:r>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r>
              <a:rPr lang="en-US" altLang="zh-CN" dirty="0"/>
              <a:t>STA Info field: </a:t>
            </a:r>
          </a:p>
          <a:p>
            <a:pPr marL="1200150" lvl="2" indent="-342900">
              <a:buFont typeface="Arial" panose="020B0604020202020204" pitchFamily="34" charset="0"/>
              <a:buChar char="•"/>
            </a:pPr>
            <a:r>
              <a:rPr lang="en-US" altLang="zh-CN" dirty="0" smtClean="0"/>
              <a:t>Opt2a: the </a:t>
            </a:r>
            <a:r>
              <a:rPr lang="en-US" altLang="zh-CN" dirty="0"/>
              <a:t>9-bit RU Allocation </a:t>
            </a:r>
            <a:r>
              <a:rPr lang="en-US" altLang="zh-CN" dirty="0" smtClean="0"/>
              <a:t>subfield[4] is used to </a:t>
            </a:r>
            <a:r>
              <a:rPr lang="en-US" altLang="zh-CN" dirty="0"/>
              <a:t>replace the Partial BW Info </a:t>
            </a:r>
            <a:r>
              <a:rPr lang="en-US" altLang="zh-CN" dirty="0" smtClean="0"/>
              <a:t>subfield (6/7 bits with 242-tone RU granularity)</a:t>
            </a:r>
          </a:p>
          <a:p>
            <a:pPr marL="1200150" lvl="2" indent="-342900">
              <a:buFont typeface="Arial" panose="020B0604020202020204" pitchFamily="34" charset="0"/>
              <a:buChar char="•"/>
            </a:pPr>
            <a:r>
              <a:rPr lang="en-US" altLang="zh-CN" dirty="0"/>
              <a:t>Opt2b: compress the RU start and RU end index with larger granularity, </a:t>
            </a:r>
          </a:p>
          <a:p>
            <a:pPr marL="1200150" lvl="2" indent="-342900">
              <a:buFont typeface="Arial" panose="020B0604020202020204" pitchFamily="34" charset="0"/>
              <a:buChar char="•"/>
            </a:pPr>
            <a:r>
              <a:rPr lang="en-US" altLang="zh-CN" dirty="0"/>
              <a:t>Opt2c: RU size subfield and RU Position Index subfield with compressed </a:t>
            </a:r>
            <a:r>
              <a:rPr lang="en-US" altLang="zh-CN" dirty="0" err="1" smtClean="0"/>
              <a:t>bitwidth</a:t>
            </a:r>
            <a:r>
              <a:rPr lang="en-US" altLang="zh-CN" dirty="0" smtClean="0"/>
              <a:t>.</a:t>
            </a:r>
          </a:p>
          <a:p>
            <a:pPr marL="1200150" lvl="2" indent="-342900">
              <a:buFont typeface="Arial" panose="020B0604020202020204" pitchFamily="34" charset="0"/>
              <a:buChar char="•"/>
            </a:pPr>
            <a:r>
              <a:rPr lang="en-US" altLang="zh-CN" dirty="0" smtClean="0"/>
              <a:t>The saved bits can be used for </a:t>
            </a:r>
            <a:r>
              <a:rPr lang="en-US" altLang="zh-CN" dirty="0" err="1" smtClean="0"/>
              <a:t>Nc</a:t>
            </a:r>
            <a:r>
              <a:rPr lang="en-US" altLang="zh-CN" dirty="0" smtClean="0"/>
              <a:t> and other subfields</a:t>
            </a: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2814635392"/>
              </p:ext>
            </p:extLst>
          </p:nvPr>
        </p:nvGraphicFramePr>
        <p:xfrm>
          <a:off x="1907704" y="2348880"/>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b="1" dirty="0" smtClean="0">
                          <a:solidFill>
                            <a:srgbClr val="FF0000"/>
                          </a:solidFill>
                        </a:rPr>
                        <a:t>EHT NDPA</a:t>
                      </a:r>
                    </a:p>
                  </a:txBody>
                  <a:tcPr/>
                </a:tc>
              </a:tr>
            </a:tbl>
          </a:graphicData>
        </a:graphic>
      </p:graphicFrame>
    </p:spTree>
    <p:extLst>
      <p:ext uri="{BB962C8B-B14F-4D97-AF65-F5344CB8AC3E}">
        <p14:creationId xmlns:p14="http://schemas.microsoft.com/office/powerpoint/2010/main" val="3199496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685800" y="1556792"/>
                <a:ext cx="7770813" cy="4113213"/>
              </a:xfrm>
            </p:spPr>
            <p:txBody>
              <a:bodyPr/>
              <a:lstStyle/>
              <a:p>
                <a:pPr>
                  <a:buFont typeface="Wingdings" panose="05000000000000000000" pitchFamily="2" charset="2"/>
                  <a:buChar char="l"/>
                </a:pPr>
                <a:r>
                  <a:rPr lang="en-US" altLang="zh-CN" dirty="0" smtClean="0"/>
                  <a:t>Option 2: </a:t>
                </a:r>
                <a:r>
                  <a:rPr lang="en-US" altLang="zh-CN" dirty="0">
                    <a:solidFill>
                      <a:srgbClr val="FF0000"/>
                    </a:solidFill>
                  </a:rPr>
                  <a:t>Compress the Partial BW Info </a:t>
                </a:r>
                <a:r>
                  <a:rPr lang="en-US" altLang="zh-CN" dirty="0" smtClean="0">
                    <a:solidFill>
                      <a:srgbClr val="FF0000"/>
                    </a:solidFill>
                  </a:rPr>
                  <a:t>subfield</a:t>
                </a:r>
              </a:p>
              <a:p>
                <a:pPr lvl="1">
                  <a:buFont typeface="Wingdings" panose="05000000000000000000" pitchFamily="2" charset="2"/>
                  <a:buChar char="Ø"/>
                </a:pPr>
                <a:r>
                  <a:rPr lang="en-US" altLang="zh-CN" dirty="0"/>
                  <a:t>Sounding Dialog Token </a:t>
                </a:r>
                <a:r>
                  <a:rPr lang="en-US" altLang="zh-CN" dirty="0" smtClean="0"/>
                  <a:t>field – </a:t>
                </a:r>
                <a:r>
                  <a:rPr lang="en-US" altLang="zh-CN" b="1" dirty="0" smtClean="0">
                    <a:solidFill>
                      <a:srgbClr val="FF0000"/>
                    </a:solidFill>
                  </a:rPr>
                  <a:t>Opt B</a:t>
                </a:r>
                <a:r>
                  <a:rPr lang="en-US" altLang="zh-CN" dirty="0" smtClean="0"/>
                  <a:t>:</a:t>
                </a: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a:p>
              <a:p>
                <a:pPr lvl="1">
                  <a:buFont typeface="Wingdings" panose="05000000000000000000" pitchFamily="2" charset="2"/>
                  <a:buChar char="Ø"/>
                </a:pPr>
                <a:endParaRPr lang="en-US" altLang="zh-CN" dirty="0" smtClean="0"/>
              </a:p>
              <a:p>
                <a:pPr lvl="1">
                  <a:buFont typeface="Wingdings" panose="05000000000000000000" pitchFamily="2" charset="2"/>
                  <a:buChar char="Ø"/>
                </a:pPr>
                <a:endParaRPr lang="en-US" altLang="zh-CN" dirty="0" smtClean="0"/>
              </a:p>
              <a:p>
                <a:pPr lvl="1">
                  <a:buFont typeface="Wingdings" panose="05000000000000000000" pitchFamily="2" charset="2"/>
                  <a:buChar char="Ø"/>
                </a:pPr>
                <a:r>
                  <a:rPr lang="en-US" altLang="zh-CN" dirty="0"/>
                  <a:t>STA Info field: </a:t>
                </a:r>
              </a:p>
              <a:p>
                <a:pPr marL="1200150" lvl="2" indent="-342900">
                  <a:buFont typeface="Arial" panose="020B0604020202020204" pitchFamily="34" charset="0"/>
                  <a:buChar char="•"/>
                </a:pPr>
                <a:r>
                  <a:rPr lang="en-US" altLang="zh-CN" dirty="0" smtClean="0"/>
                  <a:t>For HE STA Info field, the </a:t>
                </a:r>
                <a:r>
                  <a:rPr lang="en-US" altLang="zh-CN" dirty="0"/>
                  <a:t>RU Start </a:t>
                </a:r>
                <a:r>
                  <a:rPr lang="en-US" altLang="zh-CN" dirty="0" smtClean="0"/>
                  <a:t>index</a:t>
                </a:r>
                <a:r>
                  <a:rPr lang="zh-CN" altLang="en-US" dirty="0" smtClean="0"/>
                  <a:t> </a:t>
                </a:r>
                <a:r>
                  <a:rPr lang="en-US" altLang="zh-CN" dirty="0" smtClean="0"/>
                  <a:t>and the RU End index </a:t>
                </a:r>
                <a:r>
                  <a:rPr lang="en-US" altLang="zh-CN" dirty="0"/>
                  <a:t>each </a:t>
                </a:r>
                <a:r>
                  <a:rPr lang="en-US" altLang="zh-CN" dirty="0" smtClean="0"/>
                  <a:t>occupies 7 bits, but their valid value rang is 0</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oMath>
                </a14:m>
                <a:r>
                  <a:rPr lang="en-US" altLang="zh-CN" dirty="0" smtClean="0"/>
                  <a:t>73, since the maximum bandwidth is 160M</a:t>
                </a:r>
              </a:p>
              <a:p>
                <a:pPr marL="1200150" lvl="2" indent="-342900">
                  <a:buFont typeface="Arial" panose="020B0604020202020204" pitchFamily="34" charset="0"/>
                  <a:buChar char="•"/>
                </a:pPr>
                <a:r>
                  <a:rPr lang="en-US" altLang="zh-CN" dirty="0" smtClean="0"/>
                  <a:t>Besides, </a:t>
                </a:r>
                <a:r>
                  <a:rPr lang="en-US" altLang="zh-CN" dirty="0"/>
                  <a:t>a valid RU Start index</a:t>
                </a:r>
                <a:r>
                  <a:rPr lang="zh-CN" altLang="en-US" dirty="0"/>
                  <a:t> </a:t>
                </a:r>
                <a:r>
                  <a:rPr lang="en-US" altLang="zh-CN" dirty="0" smtClean="0"/>
                  <a:t>must be smaller than or equal to the </a:t>
                </a:r>
                <a:r>
                  <a:rPr lang="en-US" altLang="zh-CN" dirty="0"/>
                  <a:t>RU </a:t>
                </a:r>
                <a:r>
                  <a:rPr lang="en-US" altLang="zh-CN" dirty="0" smtClean="0"/>
                  <a:t>End </a:t>
                </a:r>
                <a:r>
                  <a:rPr lang="en-US" altLang="zh-CN" dirty="0"/>
                  <a:t>index </a:t>
                </a:r>
                <a:endParaRPr lang="en-US" altLang="zh-CN" dirty="0" smtClean="0"/>
              </a:p>
              <a:p>
                <a:pPr marL="1200150" lvl="2" indent="-342900">
                  <a:buFont typeface="Arial" panose="020B0604020202020204" pitchFamily="34" charset="0"/>
                  <a:buChar char="•"/>
                </a:pPr>
                <a:r>
                  <a:rPr lang="en-US" altLang="zh-CN" dirty="0" smtClean="0"/>
                  <a:t>Those features can be used to distinguish EHT STA Info field from HE STA Info field</a:t>
                </a:r>
              </a:p>
              <a:p>
                <a:pPr marL="1200150" lvl="2" indent="-342900">
                  <a:buFont typeface="Arial" panose="020B0604020202020204" pitchFamily="34" charset="0"/>
                  <a:buChar char="•"/>
                </a:pPr>
                <a:endParaRPr lang="en-US" altLang="zh-CN" dirty="0" smtClean="0"/>
              </a:p>
              <a:p>
                <a:pPr marL="0" indent="0"/>
                <a:endParaRPr lang="zh-CN" altLang="en-US" dirty="0"/>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685800" y="1556792"/>
                <a:ext cx="7770813" cy="4113213"/>
              </a:xfrm>
              <a:blipFill rotWithShape="0">
                <a:blip r:embed="rId2"/>
                <a:stretch>
                  <a:fillRect l="-1099" t="-1185" b="-18519"/>
                </a:stretch>
              </a:blipFill>
            </p:spPr>
            <p:txBody>
              <a:bodyPr/>
              <a:lstStyle/>
              <a:p>
                <a:r>
                  <a:rPr lang="zh-CN" altLang="en-US">
                    <a:noFill/>
                  </a:rPr>
                  <a:t> </a:t>
                </a:r>
              </a:p>
            </p:txBody>
          </p:sp>
        </mc:Fallback>
      </mc:AlternateContent>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5" name="表格 4"/>
          <p:cNvGraphicFramePr>
            <a:graphicFrameLocks noGrp="1"/>
          </p:cNvGraphicFramePr>
          <p:nvPr>
            <p:extLst>
              <p:ext uri="{D42A27DB-BD31-4B8C-83A1-F6EECF244321}">
                <p14:modId xmlns:p14="http://schemas.microsoft.com/office/powerpoint/2010/main" val="420125460"/>
              </p:ext>
            </p:extLst>
          </p:nvPr>
        </p:nvGraphicFramePr>
        <p:xfrm>
          <a:off x="1835696" y="2373509"/>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HE/VHT</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or </a:t>
                      </a:r>
                      <a:r>
                        <a:rPr lang="en-US" altLang="zh-CN" sz="1100" b="1" dirty="0" smtClean="0">
                          <a:solidFill>
                            <a:srgbClr val="FF0000"/>
                          </a:solidFill>
                        </a:rPr>
                        <a:t>EHT </a:t>
                      </a:r>
                      <a:r>
                        <a:rPr lang="en-US" altLang="zh-CN" sz="1100" dirty="0" smtClean="0"/>
                        <a:t>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 </a:t>
                      </a:r>
                      <a:endParaRPr lang="zh-CN" altLang="en-US" sz="1100" dirty="0"/>
                    </a:p>
                  </a:txBody>
                  <a:tcPr/>
                </a:tc>
              </a:tr>
            </a:tbl>
          </a:graphicData>
        </a:graphic>
      </p:graphicFrame>
      <p:pic>
        <p:nvPicPr>
          <p:cNvPr id="6" name="图片 5"/>
          <p:cNvPicPr>
            <a:picLocks noChangeAspect="1"/>
          </p:cNvPicPr>
          <p:nvPr/>
        </p:nvPicPr>
        <p:blipFill>
          <a:blip r:embed="rId3"/>
          <a:stretch>
            <a:fillRect/>
          </a:stretch>
        </p:blipFill>
        <p:spPr>
          <a:xfrm>
            <a:off x="5868144" y="2204864"/>
            <a:ext cx="3170830" cy="1701806"/>
          </a:xfrm>
          <a:prstGeom prst="rect">
            <a:avLst/>
          </a:prstGeom>
        </p:spPr>
      </p:pic>
    </p:spTree>
    <p:extLst>
      <p:ext uri="{BB962C8B-B14F-4D97-AF65-F5344CB8AC3E}">
        <p14:creationId xmlns:p14="http://schemas.microsoft.com/office/powerpoint/2010/main" val="1772420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EHT NDPA </a:t>
            </a:r>
            <a:r>
              <a:rPr lang="en-US" altLang="zh-CN" dirty="0" smtClean="0"/>
              <a:t>Indication</a:t>
            </a:r>
            <a:endParaRPr lang="zh-CN" altLang="en-US" dirty="0"/>
          </a:p>
        </p:txBody>
      </p:sp>
      <p:sp>
        <p:nvSpPr>
          <p:cNvPr id="3" name="内容占位符 2"/>
          <p:cNvSpPr>
            <a:spLocks noGrp="1"/>
          </p:cNvSpPr>
          <p:nvPr>
            <p:ph idx="1"/>
          </p:nvPr>
        </p:nvSpPr>
        <p:spPr>
          <a:xfrm>
            <a:off x="685800" y="1556792"/>
            <a:ext cx="7846640" cy="4113213"/>
          </a:xfrm>
        </p:spPr>
        <p:txBody>
          <a:bodyPr/>
          <a:lstStyle/>
          <a:p>
            <a:pPr>
              <a:buFont typeface="Wingdings" panose="05000000000000000000" pitchFamily="2" charset="2"/>
              <a:buChar char="l"/>
            </a:pPr>
            <a:r>
              <a:rPr lang="en-US" altLang="zh-CN" dirty="0" smtClean="0"/>
              <a:t>Option 2: </a:t>
            </a:r>
            <a:r>
              <a:rPr lang="en-US" altLang="zh-CN" dirty="0">
                <a:solidFill>
                  <a:srgbClr val="FF0000"/>
                </a:solidFill>
              </a:rPr>
              <a:t>Compress the Partial BW Info subfield</a:t>
            </a:r>
          </a:p>
          <a:p>
            <a:pPr lvl="1">
              <a:buFont typeface="Wingdings" panose="05000000000000000000" pitchFamily="2" charset="2"/>
              <a:buChar char="Ø"/>
            </a:pPr>
            <a:r>
              <a:rPr lang="en-US" altLang="zh-CN" dirty="0" smtClean="0"/>
              <a:t>STA </a:t>
            </a:r>
            <a:r>
              <a:rPr lang="en-US" altLang="zh-CN" dirty="0"/>
              <a:t>Info field: </a:t>
            </a:r>
          </a:p>
          <a:p>
            <a:pPr marL="1200150" lvl="2" indent="-342900">
              <a:buFont typeface="Arial" panose="020B0604020202020204" pitchFamily="34" charset="0"/>
              <a:buChar char="•"/>
            </a:pPr>
            <a:r>
              <a:rPr lang="en-US" altLang="zh-CN" dirty="0" smtClean="0"/>
              <a:t>E.g., the two MSB corresponding to the RU End index of HE STA Info field are set to 1 to indicate this STA Info field is EHT STA </a:t>
            </a:r>
            <a:r>
              <a:rPr lang="en-US" altLang="zh-CN" dirty="0"/>
              <a:t>Info field, Otherwise, it is a HE STA Info field</a:t>
            </a:r>
          </a:p>
          <a:p>
            <a:pPr marL="1200150" lvl="2" indent="-342900">
              <a:buFont typeface="Arial" panose="020B0604020202020204" pitchFamily="34" charset="0"/>
              <a:buChar char="•"/>
            </a:pPr>
            <a:r>
              <a:rPr lang="en-US" altLang="zh-CN" dirty="0" smtClean="0"/>
              <a:t>The same compression method for Partial BW indication can be used as option2a/2b/2c.</a:t>
            </a:r>
          </a:p>
          <a:p>
            <a:pPr marL="1200150" lvl="2" indent="-342900">
              <a:buFont typeface="Arial" panose="020B0604020202020204" pitchFamily="34" charset="0"/>
              <a:buChar char="•"/>
            </a:pPr>
            <a:r>
              <a:rPr lang="en-US" altLang="zh-CN" dirty="0"/>
              <a:t>The save bits can be used for </a:t>
            </a:r>
            <a:r>
              <a:rPr lang="en-US" altLang="zh-CN" dirty="0" err="1" smtClean="0"/>
              <a:t>Nc</a:t>
            </a:r>
            <a:r>
              <a:rPr lang="en-US" altLang="zh-CN" dirty="0" smtClean="0"/>
              <a:t> subfield and Codebook Size subfield</a:t>
            </a:r>
          </a:p>
          <a:p>
            <a:pPr marL="1200150" lvl="2" indent="-342900">
              <a:buFont typeface="Arial" panose="020B0604020202020204" pitchFamily="34" charset="0"/>
              <a:buChar char="•"/>
            </a:pPr>
            <a:r>
              <a:rPr lang="en-US" altLang="zh-CN" dirty="0" smtClean="0"/>
              <a:t>Unified HE/EHT NDPA frame may also support A-PPDU NDP.</a:t>
            </a:r>
          </a:p>
          <a:p>
            <a:pPr marL="1200150" lvl="2" indent="-342900">
              <a:buFont typeface="Arial" panose="020B0604020202020204" pitchFamily="34" charset="0"/>
              <a:buChar char="•"/>
            </a:pPr>
            <a:endParaRPr lang="en-US" altLang="zh-CN" dirty="0" smtClean="0"/>
          </a:p>
          <a:p>
            <a:pPr marL="0" indent="0"/>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pic>
        <p:nvPicPr>
          <p:cNvPr id="5" name="图片 4"/>
          <p:cNvPicPr>
            <a:picLocks noChangeAspect="1"/>
          </p:cNvPicPr>
          <p:nvPr/>
        </p:nvPicPr>
        <p:blipFill>
          <a:blip r:embed="rId2"/>
          <a:stretch>
            <a:fillRect/>
          </a:stretch>
        </p:blipFill>
        <p:spPr>
          <a:xfrm>
            <a:off x="1236283" y="4797152"/>
            <a:ext cx="6669845" cy="1085333"/>
          </a:xfrm>
          <a:prstGeom prst="rect">
            <a:avLst/>
          </a:prstGeom>
        </p:spPr>
      </p:pic>
    </p:spTree>
    <p:extLst>
      <p:ext uri="{BB962C8B-B14F-4D97-AF65-F5344CB8AC3E}">
        <p14:creationId xmlns:p14="http://schemas.microsoft.com/office/powerpoint/2010/main" val="9151049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文本框 6"/>
          <p:cNvSpPr txBox="1"/>
          <p:nvPr/>
        </p:nvSpPr>
        <p:spPr>
          <a:xfrm>
            <a:off x="685800" y="1628800"/>
            <a:ext cx="8134672" cy="830997"/>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In this contribution, </a:t>
            </a:r>
            <a:r>
              <a:rPr lang="en-US" altLang="zh-CN" dirty="0" smtClean="0">
                <a:solidFill>
                  <a:schemeClr val="tx1"/>
                </a:solidFill>
              </a:rPr>
              <a:t>two </a:t>
            </a:r>
            <a:r>
              <a:rPr lang="en-US" altLang="zh-CN" dirty="0">
                <a:solidFill>
                  <a:schemeClr val="tx1"/>
                </a:solidFill>
              </a:rPr>
              <a:t>EHT NDPA frame design methods are proposed, their comparisons are summarized as following: </a:t>
            </a:r>
            <a:endParaRPr lang="zh-CN" altLang="en-US" dirty="0"/>
          </a:p>
        </p:txBody>
      </p:sp>
      <p:graphicFrame>
        <p:nvGraphicFramePr>
          <p:cNvPr id="8" name="表格 7"/>
          <p:cNvGraphicFramePr>
            <a:graphicFrameLocks noGrp="1"/>
          </p:cNvGraphicFramePr>
          <p:nvPr>
            <p:extLst>
              <p:ext uri="{D42A27DB-BD31-4B8C-83A1-F6EECF244321}">
                <p14:modId xmlns:p14="http://schemas.microsoft.com/office/powerpoint/2010/main" val="1433083489"/>
              </p:ext>
            </p:extLst>
          </p:nvPr>
        </p:nvGraphicFramePr>
        <p:xfrm>
          <a:off x="970805" y="2852936"/>
          <a:ext cx="7200801" cy="1772920"/>
        </p:xfrm>
        <a:graphic>
          <a:graphicData uri="http://schemas.openxmlformats.org/drawingml/2006/table">
            <a:tbl>
              <a:tblPr firstRow="1" bandRow="1">
                <a:tableStyleId>{5C22544A-7EE6-4342-B048-85BDC9FD1C3A}</a:tableStyleId>
              </a:tblPr>
              <a:tblGrid>
                <a:gridCol w="1190816"/>
                <a:gridCol w="2481592"/>
                <a:gridCol w="3528393"/>
              </a:tblGrid>
              <a:tr h="370840">
                <a:tc>
                  <a:txBody>
                    <a:bodyPr/>
                    <a:lstStyle/>
                    <a:p>
                      <a:endParaRPr lang="zh-CN" altLang="en-US" dirty="0"/>
                    </a:p>
                  </a:txBody>
                  <a:tcPr/>
                </a:tc>
                <a:tc>
                  <a:txBody>
                    <a:bodyPr/>
                    <a:lstStyle/>
                    <a:p>
                      <a:pPr algn="ctr"/>
                      <a:r>
                        <a:rPr lang="en-US" altLang="zh-CN" dirty="0" smtClean="0"/>
                        <a:t>Pros.</a:t>
                      </a:r>
                      <a:endParaRPr lang="zh-CN" altLang="en-US" dirty="0"/>
                    </a:p>
                  </a:txBody>
                  <a:tcPr/>
                </a:tc>
                <a:tc>
                  <a:txBody>
                    <a:bodyPr/>
                    <a:lstStyle/>
                    <a:p>
                      <a:pPr algn="ctr"/>
                      <a:r>
                        <a:rPr lang="en-US" altLang="zh-CN" dirty="0" smtClean="0"/>
                        <a:t>Cons.</a:t>
                      </a:r>
                      <a:endParaRPr lang="zh-CN" altLang="en-US" dirty="0"/>
                    </a:p>
                  </a:txBody>
                  <a:tcPr/>
                </a:tc>
              </a:tr>
              <a:tr h="370840">
                <a:tc>
                  <a:txBody>
                    <a:bodyPr/>
                    <a:lstStyle/>
                    <a:p>
                      <a:r>
                        <a:rPr lang="en-US" altLang="zh-CN" dirty="0" smtClean="0"/>
                        <a:t>Option 1</a:t>
                      </a:r>
                      <a:endParaRPr lang="zh-CN" altLang="en-US" dirty="0"/>
                    </a:p>
                  </a:txBody>
                  <a:tcPr/>
                </a:tc>
                <a:tc>
                  <a:txBody>
                    <a:bodyPr/>
                    <a:lstStyle/>
                    <a:p>
                      <a:r>
                        <a:rPr lang="en-US" altLang="zh-CN" sz="1600" dirty="0" smtClean="0"/>
                        <a:t>Sufficient bits for</a:t>
                      </a:r>
                      <a:r>
                        <a:rPr lang="en-US" altLang="zh-CN" sz="1600" baseline="0" dirty="0" smtClean="0"/>
                        <a:t> EHT new features;</a:t>
                      </a:r>
                    </a:p>
                    <a:p>
                      <a:r>
                        <a:rPr lang="en-US" altLang="zh-CN" sz="1600" baseline="0" dirty="0" smtClean="0"/>
                        <a:t>Similar structure with  HE</a:t>
                      </a:r>
                      <a:endParaRPr lang="zh-CN" altLang="en-US" sz="1600" dirty="0"/>
                    </a:p>
                  </a:txBody>
                  <a:tcPr/>
                </a:tc>
                <a:tc>
                  <a:txBody>
                    <a:bodyPr/>
                    <a:lstStyle/>
                    <a:p>
                      <a:r>
                        <a:rPr lang="en-US" altLang="zh-CN" sz="1600" dirty="0" smtClean="0"/>
                        <a:t>Large</a:t>
                      </a:r>
                      <a:r>
                        <a:rPr lang="en-US" altLang="zh-CN" sz="1600" baseline="0" dirty="0" smtClean="0"/>
                        <a:t> overhead due to extended length;</a:t>
                      </a:r>
                    </a:p>
                    <a:p>
                      <a:r>
                        <a:rPr lang="en-US" altLang="zh-CN" sz="1600" baseline="0" dirty="0" smtClean="0"/>
                        <a:t>Not supporting aggregated sounding of EHT and HE</a:t>
                      </a:r>
                      <a:endParaRPr lang="zh-CN" altLang="en-US" sz="1600" dirty="0"/>
                    </a:p>
                  </a:txBody>
                  <a:tcPr/>
                </a:tc>
              </a:tr>
              <a:tr h="370840">
                <a:tc>
                  <a:txBody>
                    <a:bodyPr/>
                    <a:lstStyle/>
                    <a:p>
                      <a:r>
                        <a:rPr lang="en-US" altLang="zh-CN" dirty="0" smtClean="0"/>
                        <a:t>Option 2</a:t>
                      </a:r>
                      <a:endParaRPr lang="zh-CN" altLang="en-US" dirty="0"/>
                    </a:p>
                  </a:txBody>
                  <a:tcPr/>
                </a:tc>
                <a:tc>
                  <a:txBody>
                    <a:bodyPr/>
                    <a:lstStyle/>
                    <a:p>
                      <a:r>
                        <a:rPr lang="en-US" altLang="zh-CN" sz="1600" dirty="0" smtClean="0"/>
                        <a:t>The same length of STA Info subfield as HE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600" dirty="0" smtClean="0"/>
                        <a:t>Need to compress the partial BW Info subfield</a:t>
                      </a:r>
                      <a:endParaRPr lang="zh-CN" altLang="en-US" sz="1600" dirty="0"/>
                    </a:p>
                  </a:txBody>
                  <a:tcPr/>
                </a:tc>
              </a:tr>
            </a:tbl>
          </a:graphicData>
        </a:graphic>
      </p:graphicFrame>
    </p:spTree>
    <p:extLst>
      <p:ext uri="{BB962C8B-B14F-4D97-AF65-F5344CB8AC3E}">
        <p14:creationId xmlns:p14="http://schemas.microsoft.com/office/powerpoint/2010/main" val="3678212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smtClean="0"/>
              <a:t>[</a:t>
            </a:r>
            <a:r>
              <a:rPr lang="en-US" sz="1600" b="0" dirty="0"/>
              <a:t>1] IEEE P802.11-REVmd™/D3.0</a:t>
            </a:r>
            <a:endParaRPr lang="en-US" sz="1600" b="0" dirty="0" smtClean="0"/>
          </a:p>
          <a:p>
            <a:r>
              <a:rPr lang="en-US" sz="1600" b="0" dirty="0" smtClean="0"/>
              <a:t>[2</a:t>
            </a:r>
            <a:r>
              <a:rPr lang="en-US" sz="1600" b="0" dirty="0"/>
              <a:t>] IEEE P802.11ax™/</a:t>
            </a:r>
            <a:r>
              <a:rPr lang="en-US" sz="1600" b="0" dirty="0" smtClean="0"/>
              <a:t>D6.0</a:t>
            </a:r>
          </a:p>
          <a:p>
            <a:r>
              <a:rPr lang="en-US" sz="1600" b="0" dirty="0"/>
              <a:t>[3] IEEE P802.11az™/</a:t>
            </a:r>
            <a:r>
              <a:rPr lang="en-US" sz="1600" b="0" dirty="0" smtClean="0"/>
              <a:t>D2.1</a:t>
            </a:r>
          </a:p>
          <a:p>
            <a:r>
              <a:rPr lang="en-US" altLang="zh-CN" sz="1600" b="0" dirty="0" smtClean="0"/>
              <a:t>[4]</a:t>
            </a:r>
            <a:r>
              <a:rPr lang="en-US" altLang="ko-KR" sz="1600" b="0" dirty="0" smtClean="0"/>
              <a:t> </a:t>
            </a:r>
            <a:r>
              <a:rPr lang="en-US" altLang="ko-KR" sz="1600" b="0" dirty="0"/>
              <a:t>Specification Framework for </a:t>
            </a:r>
            <a:r>
              <a:rPr lang="en-US" altLang="ko-KR" sz="1600" b="0" dirty="0" err="1"/>
              <a:t>TGbe</a:t>
            </a:r>
            <a:r>
              <a:rPr lang="en-US" altLang="ko-KR" sz="1600" b="0" dirty="0"/>
              <a:t> , doc.: IEEE </a:t>
            </a:r>
            <a:r>
              <a:rPr lang="en-US" altLang="ko-KR" sz="1600" b="0" dirty="0" smtClean="0"/>
              <a:t>802.11-20/0566r23</a:t>
            </a:r>
            <a:endParaRPr lang="en-US" sz="1600" b="0" dirty="0"/>
          </a:p>
          <a:p>
            <a:r>
              <a:rPr lang="en-US" altLang="ko-KR" sz="1600" b="0" dirty="0" smtClean="0"/>
              <a:t>[5] </a:t>
            </a:r>
            <a:r>
              <a:rPr lang="en-US" altLang="ko-KR" sz="1600" b="0" dirty="0"/>
              <a:t>RU Allocation Subfield Design for EHT Trigger </a:t>
            </a:r>
            <a:r>
              <a:rPr lang="en-US" altLang="ko-KR" sz="1600" b="0" dirty="0" smtClean="0"/>
              <a:t>Frame, doc.: IEEE 802.11-20/0828r0</a:t>
            </a:r>
          </a:p>
          <a:p>
            <a:r>
              <a:rPr lang="en-US" altLang="ko-KR" sz="1600" b="0" dirty="0"/>
              <a:t>[6] </a:t>
            </a:r>
            <a:r>
              <a:rPr lang="en-US" altLang="ko-KR" sz="1600" b="0" dirty="0">
                <a:hlinkClick r:id="rId3"/>
              </a:rPr>
              <a:t>https://</a:t>
            </a:r>
            <a:r>
              <a:rPr lang="en-US" altLang="ko-KR" sz="1600" b="0" dirty="0" smtClean="0">
                <a:hlinkClick r:id="rId3"/>
              </a:rPr>
              <a:t>mentor.ieee.org/802.11/dcn/20/11-20-1814-01-00be-partial-bw-info-field-design-in-ndpa.pptx</a:t>
            </a:r>
            <a:r>
              <a:rPr lang="en-US" altLang="ko-KR" sz="1600" b="0" dirty="0" smtClean="0"/>
              <a:t>, Eunsung Park, LGE</a:t>
            </a:r>
          </a:p>
          <a:p>
            <a:r>
              <a:rPr lang="en-US" altLang="ko-KR" sz="1600" b="0" dirty="0"/>
              <a:t>[7] </a:t>
            </a:r>
            <a:r>
              <a:rPr lang="en-US" altLang="ko-KR" sz="1600" b="0" dirty="0">
                <a:hlinkClick r:id="rId4"/>
              </a:rPr>
              <a:t>https://</a:t>
            </a:r>
            <a:r>
              <a:rPr lang="en-US" altLang="ko-KR" sz="1600" b="0" dirty="0" smtClean="0">
                <a:hlinkClick r:id="rId4"/>
              </a:rPr>
              <a:t>mentor.ieee.org/802.11/dcn/20/11-20-1436-06-00be-ndpa-and-mimo-control-field-design-for-eht.pptx</a:t>
            </a:r>
            <a:r>
              <a:rPr lang="en-US" altLang="ko-KR" sz="1600" b="0" dirty="0" smtClean="0"/>
              <a:t>, Sameer </a:t>
            </a:r>
            <a:r>
              <a:rPr lang="en-US" altLang="ko-KR" sz="1600" b="0" dirty="0" smtClean="0"/>
              <a:t>Vermani</a:t>
            </a:r>
            <a:r>
              <a:rPr lang="en-US" altLang="ko-KR" sz="1600" b="0" dirty="0" smtClean="0"/>
              <a:t>, Qualcomm</a:t>
            </a:r>
          </a:p>
          <a:p>
            <a:r>
              <a:rPr lang="en-US" altLang="ko-KR" sz="1600" b="0" dirty="0"/>
              <a:t>[8] </a:t>
            </a:r>
            <a:r>
              <a:rPr lang="en-US" altLang="ko-KR" sz="1600" b="0" dirty="0">
                <a:hlinkClick r:id="rId5"/>
              </a:rPr>
              <a:t>https://</a:t>
            </a:r>
            <a:r>
              <a:rPr lang="en-US" altLang="ko-KR" sz="1600" b="0" dirty="0" smtClean="0">
                <a:hlinkClick r:id="rId5"/>
              </a:rPr>
              <a:t>mentor.ieee.org/802.11/dcn/20/11-20-1747-00-00be-eht-ndpa-partial-bw-info-design.pptx</a:t>
            </a:r>
            <a:r>
              <a:rPr lang="en-US" altLang="ko-KR" sz="1600" b="0" dirty="0" smtClean="0"/>
              <a:t>, Rui Cao, NXP</a:t>
            </a:r>
          </a:p>
          <a:p>
            <a:r>
              <a:rPr lang="en-US" altLang="ko-KR" sz="1600" b="0" dirty="0"/>
              <a:t>[9] </a:t>
            </a:r>
            <a:r>
              <a:rPr lang="en-US" altLang="ko-KR" sz="1600" b="0" dirty="0">
                <a:hlinkClick r:id="rId6"/>
              </a:rPr>
              <a:t>https://</a:t>
            </a:r>
            <a:r>
              <a:rPr lang="en-US" altLang="ko-KR" sz="1600" b="0" dirty="0" smtClean="0">
                <a:hlinkClick r:id="rId6"/>
              </a:rPr>
              <a:t>mentor.ieee.org/802.11/dcn/20/11-20-1435-02-00be-eht-ndpa-frame-design.pptx</a:t>
            </a:r>
            <a:r>
              <a:rPr lang="en-US" altLang="ko-KR" sz="1600" b="0" dirty="0" smtClean="0"/>
              <a:t>, Cheng Chen, Intel</a:t>
            </a:r>
          </a:p>
          <a:p>
            <a:endParaRPr lang="en-US" altLang="ko-KR" sz="1600" b="0" dirty="0" smtClean="0"/>
          </a:p>
          <a:p>
            <a:endParaRPr lang="en-US" altLang="ko-KR" sz="1600" b="0" dirty="0" smtClean="0"/>
          </a:p>
          <a:p>
            <a:endParaRPr lang="en-US" altLang="ko-KR" sz="1600" b="0" dirty="0" smtClean="0"/>
          </a:p>
          <a:p>
            <a:endParaRPr lang="en-US" altLang="ko-KR" sz="1600" b="0" dirty="0" smtClean="0"/>
          </a:p>
          <a:p>
            <a:r>
              <a:rPr lang="en-US" altLang="ko-KR" sz="1600" b="0" dirty="0" smtClean="0"/>
              <a:t> </a:t>
            </a:r>
            <a:endParaRPr lang="en-US" altLang="ko-KR" sz="1600" b="0" dirty="0"/>
          </a:p>
          <a:p>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support </a:t>
            </a:r>
            <a:r>
              <a:rPr lang="en-US" altLang="ko-KR" kern="0" dirty="0" smtClean="0">
                <a:solidFill>
                  <a:srgbClr val="000000"/>
                </a:solidFill>
              </a:rPr>
              <a:t>to reuse the VHT/HE </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NDPA frame for EHT NDPA frame</a:t>
            </a:r>
            <a:endParaRPr lang="en-US" altLang="ko-KR" kern="0" dirty="0" smtClean="0">
              <a:solidFill>
                <a:srgbClr val="000000"/>
              </a:solidFill>
              <a:latin typeface="Times New Roman"/>
            </a:endParaRPr>
          </a:p>
          <a:p>
            <a:pPr lvl="1" defTabSz="914400">
              <a:buClrTx/>
              <a:buSzTx/>
              <a:buFontTx/>
              <a:buChar char="–"/>
              <a:defRPr/>
            </a:pPr>
            <a:r>
              <a:rPr lang="en-US" altLang="ko-KR" kern="0" dirty="0">
                <a:solidFill>
                  <a:srgbClr val="000000"/>
                </a:solidFill>
              </a:rPr>
              <a:t>Y/N/Abs</a:t>
            </a:r>
          </a:p>
        </p:txBody>
      </p:sp>
    </p:spTree>
    <p:extLst>
      <p:ext uri="{BB962C8B-B14F-4D97-AF65-F5344CB8AC3E}">
        <p14:creationId xmlns:p14="http://schemas.microsoft.com/office/powerpoint/2010/main" val="3343810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a:t>
            </a:r>
            <a:r>
              <a:rPr lang="en-US" dirty="0" smtClean="0"/>
              <a:t>will discuss </a:t>
            </a:r>
            <a:r>
              <a:rPr lang="en-US" dirty="0"/>
              <a:t>the </a:t>
            </a:r>
            <a:r>
              <a:rPr lang="en-US" dirty="0" smtClean="0"/>
              <a:t>possible </a:t>
            </a:r>
            <a:r>
              <a:rPr lang="en-US" altLang="zh-CN" dirty="0" smtClean="0"/>
              <a:t>NDPA frame </a:t>
            </a:r>
            <a:r>
              <a:rPr lang="en-US" altLang="zh-CN" dirty="0"/>
              <a:t>designs with </a:t>
            </a:r>
            <a:r>
              <a:rPr lang="en-US" altLang="zh-CN" dirty="0" smtClean="0"/>
              <a:t>respect to the EHT new features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smtClean="0">
                <a:solidFill>
                  <a:srgbClr val="000000"/>
                </a:solidFill>
              </a:rPr>
              <a:t>Do you support to keep the length </a:t>
            </a:r>
            <a:r>
              <a:rPr lang="en-US" altLang="ko-KR" kern="0" dirty="0">
                <a:solidFill>
                  <a:srgbClr val="000000"/>
                </a:solidFill>
              </a:rPr>
              <a:t>of </a:t>
            </a:r>
            <a:r>
              <a:rPr lang="en-US" altLang="ko-KR" kern="0" dirty="0" smtClean="0">
                <a:solidFill>
                  <a:srgbClr val="000000"/>
                </a:solidFill>
              </a:rPr>
              <a:t> EHT STA </a:t>
            </a:r>
            <a:r>
              <a:rPr lang="en-US" altLang="ko-KR" kern="0" dirty="0">
                <a:solidFill>
                  <a:srgbClr val="000000"/>
                </a:solidFill>
              </a:rPr>
              <a:t>Info </a:t>
            </a:r>
            <a:r>
              <a:rPr lang="en-US" altLang="ko-KR" kern="0" dirty="0" smtClean="0">
                <a:solidFill>
                  <a:srgbClr val="000000"/>
                </a:solidFill>
              </a:rPr>
              <a:t>field in the NDPA frame as 4 bytes</a:t>
            </a:r>
            <a:endParaRPr lang="en-US" altLang="ko-KR" kern="0" dirty="0" smtClean="0">
              <a:solidFill>
                <a:srgbClr val="000000"/>
              </a:solidFill>
              <a:latin typeface="Times New Roman"/>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altLang="ko-KR" kern="0" dirty="0" smtClean="0">
                <a:solidFill>
                  <a:srgbClr val="000000"/>
                </a:solidFill>
              </a:rPr>
              <a:t>Yes/No/Abstain</a:t>
            </a:r>
            <a:endParaRPr lang="ko-KR" altLang="en-US" kern="0" dirty="0">
              <a:solidFill>
                <a:srgbClr val="000000"/>
              </a:solidFill>
            </a:endParaRPr>
          </a:p>
        </p:txBody>
      </p:sp>
    </p:spTree>
    <p:extLst>
      <p:ext uri="{BB962C8B-B14F-4D97-AF65-F5344CB8AC3E}">
        <p14:creationId xmlns:p14="http://schemas.microsoft.com/office/powerpoint/2010/main" val="199490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SP3</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support to </a:t>
            </a:r>
            <a:r>
              <a:rPr lang="en-US" altLang="ko-KR" kern="0" dirty="0" smtClean="0">
                <a:solidFill>
                  <a:srgbClr val="000000"/>
                </a:solidFill>
              </a:rPr>
              <a:t>set the </a:t>
            </a:r>
            <a:r>
              <a:rPr lang="en-US" altLang="ko-KR" kern="0" dirty="0">
                <a:solidFill>
                  <a:srgbClr val="000000"/>
                </a:solidFill>
              </a:rPr>
              <a:t>Ranging subfield and </a:t>
            </a:r>
            <a:r>
              <a:rPr lang="en-US" altLang="ko-KR" kern="0" dirty="0" smtClean="0">
                <a:solidFill>
                  <a:srgbClr val="000000"/>
                </a:solidFill>
              </a:rPr>
              <a:t>HE subfield </a:t>
            </a:r>
            <a:r>
              <a:rPr lang="en-US" altLang="ko-KR" kern="0" dirty="0">
                <a:solidFill>
                  <a:srgbClr val="000000"/>
                </a:solidFill>
              </a:rPr>
              <a:t>of Sounding Dialog Token subfield</a:t>
            </a:r>
            <a:r>
              <a:rPr lang="en-US" altLang="ko-KR" kern="0" dirty="0" smtClean="0">
                <a:solidFill>
                  <a:srgbClr val="000000"/>
                </a:solidFill>
              </a:rPr>
              <a:t> to </a:t>
            </a:r>
            <a:r>
              <a:rPr lang="en-US" altLang="ko-KR" kern="0" dirty="0">
                <a:solidFill>
                  <a:srgbClr val="000000"/>
                </a:solidFill>
              </a:rPr>
              <a:t>1 and </a:t>
            </a:r>
            <a:r>
              <a:rPr lang="en-US" altLang="ko-KR" kern="0" dirty="0" smtClean="0">
                <a:solidFill>
                  <a:srgbClr val="000000"/>
                </a:solidFill>
              </a:rPr>
              <a:t>1 </a:t>
            </a:r>
            <a:r>
              <a:rPr lang="en-US" altLang="ko-KR" kern="0" dirty="0">
                <a:solidFill>
                  <a:srgbClr val="000000"/>
                </a:solidFill>
              </a:rPr>
              <a:t>respectively to identify the frame as </a:t>
            </a:r>
            <a:r>
              <a:rPr lang="en-US" altLang="ko-KR" kern="0" dirty="0" smtClean="0">
                <a:solidFill>
                  <a:srgbClr val="000000"/>
                </a:solidFill>
              </a:rPr>
              <a:t>EHT </a:t>
            </a:r>
            <a:r>
              <a:rPr lang="en-US" altLang="ko-KR" kern="0" dirty="0">
                <a:solidFill>
                  <a:srgbClr val="000000"/>
                </a:solidFill>
              </a:rPr>
              <a:t>NDPA </a:t>
            </a:r>
            <a:r>
              <a:rPr lang="en-US" altLang="ko-KR" kern="0" dirty="0" smtClean="0">
                <a:solidFill>
                  <a:srgbClr val="000000"/>
                </a:solidFill>
              </a:rPr>
              <a:t>frame</a:t>
            </a:r>
            <a:endParaRPr lang="en-US" altLang="ko-KR" kern="0" dirty="0" smtClean="0">
              <a:solidFill>
                <a:srgbClr val="000000"/>
              </a:solidFill>
              <a:latin typeface="Times New Roman"/>
            </a:endParaRPr>
          </a:p>
          <a:p>
            <a:pPr lvl="1" defTabSz="914400">
              <a:buClrTx/>
              <a:buSzTx/>
              <a:buFontTx/>
              <a:buChar char="–"/>
              <a:defRPr/>
            </a:pPr>
            <a:r>
              <a:rPr lang="en-US" altLang="ko-KR" kern="0" dirty="0">
                <a:solidFill>
                  <a:srgbClr val="000000"/>
                </a:solidFill>
              </a:rPr>
              <a:t>Y/N/Abs</a:t>
            </a:r>
          </a:p>
        </p:txBody>
      </p:sp>
      <p:graphicFrame>
        <p:nvGraphicFramePr>
          <p:cNvPr id="7" name="表格 6"/>
          <p:cNvGraphicFramePr>
            <a:graphicFrameLocks noGrp="1"/>
          </p:cNvGraphicFramePr>
          <p:nvPr>
            <p:extLst>
              <p:ext uri="{D42A27DB-BD31-4B8C-83A1-F6EECF244321}">
                <p14:modId xmlns:p14="http://schemas.microsoft.com/office/powerpoint/2010/main" val="1019094423"/>
              </p:ext>
            </p:extLst>
          </p:nvPr>
        </p:nvGraphicFramePr>
        <p:xfrm>
          <a:off x="1979712" y="4238933"/>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b="1" dirty="0" smtClean="0">
                          <a:solidFill>
                            <a:srgbClr val="FF0000"/>
                          </a:solidFill>
                        </a:rPr>
                        <a:t>EHT NDPA</a:t>
                      </a:r>
                    </a:p>
                  </a:txBody>
                  <a:tcPr/>
                </a:tc>
              </a:tr>
            </a:tbl>
          </a:graphicData>
        </a:graphic>
      </p:graphicFrame>
    </p:spTree>
    <p:extLst>
      <p:ext uri="{BB962C8B-B14F-4D97-AF65-F5344CB8AC3E}">
        <p14:creationId xmlns:p14="http://schemas.microsoft.com/office/powerpoint/2010/main" val="16327061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SP4</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defTabSz="914400">
              <a:buClrTx/>
              <a:buSzTx/>
              <a:buFontTx/>
              <a:buChar char="•"/>
              <a:defRPr/>
            </a:pPr>
            <a:r>
              <a:rPr lang="en-US" altLang="ko-KR" kern="0" dirty="0">
                <a:solidFill>
                  <a:srgbClr val="000000"/>
                </a:solidFill>
              </a:rPr>
              <a:t>Do you support to set the Ranging subfield and </a:t>
            </a:r>
            <a:r>
              <a:rPr lang="en-US" altLang="ko-KR" kern="0" dirty="0" smtClean="0">
                <a:solidFill>
                  <a:srgbClr val="000000"/>
                </a:solidFill>
              </a:rPr>
              <a:t>HE subfield of Sounding Dialog Token subfield </a:t>
            </a:r>
            <a:r>
              <a:rPr lang="en-US" altLang="ko-KR" kern="0" dirty="0">
                <a:solidFill>
                  <a:srgbClr val="000000"/>
                </a:solidFill>
              </a:rPr>
              <a:t>to </a:t>
            </a:r>
            <a:r>
              <a:rPr lang="en-US" altLang="ko-KR" kern="0" dirty="0" smtClean="0">
                <a:solidFill>
                  <a:srgbClr val="000000"/>
                </a:solidFill>
              </a:rPr>
              <a:t>0 </a:t>
            </a:r>
            <a:r>
              <a:rPr lang="en-US" altLang="ko-KR" kern="0" dirty="0">
                <a:solidFill>
                  <a:srgbClr val="000000"/>
                </a:solidFill>
              </a:rPr>
              <a:t>and 1 </a:t>
            </a:r>
            <a:r>
              <a:rPr lang="en-US" altLang="ko-KR" kern="0" dirty="0" smtClean="0">
                <a:solidFill>
                  <a:srgbClr val="000000"/>
                </a:solidFill>
              </a:rPr>
              <a:t>respectively </a:t>
            </a:r>
            <a:r>
              <a:rPr lang="en-US" altLang="ko-KR" kern="0" dirty="0">
                <a:solidFill>
                  <a:srgbClr val="000000"/>
                </a:solidFill>
              </a:rPr>
              <a:t>for </a:t>
            </a:r>
            <a:r>
              <a:rPr lang="en-US" altLang="zh-CN" kern="0" dirty="0" smtClean="0">
                <a:solidFill>
                  <a:srgbClr val="000000"/>
                </a:solidFill>
              </a:rPr>
              <a:t>the </a:t>
            </a:r>
            <a:r>
              <a:rPr lang="en-US" altLang="ko-KR" kern="0" dirty="0" smtClean="0">
                <a:solidFill>
                  <a:srgbClr val="000000"/>
                </a:solidFill>
              </a:rPr>
              <a:t>NDPA </a:t>
            </a:r>
            <a:r>
              <a:rPr lang="en-US" altLang="zh-CN" kern="0" dirty="0" smtClean="0">
                <a:solidFill>
                  <a:srgbClr val="000000"/>
                </a:solidFill>
              </a:rPr>
              <a:t>frame carriers EHT STA info field</a:t>
            </a:r>
            <a:endParaRPr lang="en-US" altLang="ko-KR" kern="0" dirty="0">
              <a:solidFill>
                <a:srgbClr val="000000"/>
              </a:solidFill>
            </a:endParaRPr>
          </a:p>
          <a:p>
            <a:pPr lvl="1" defTabSz="914400">
              <a:buClrTx/>
              <a:buSzTx/>
              <a:buFontTx/>
              <a:buChar char="•"/>
              <a:defRPr/>
            </a:pPr>
            <a:r>
              <a:rPr lang="en-US" altLang="ko-KR" kern="0" dirty="0" smtClean="0">
                <a:solidFill>
                  <a:srgbClr val="000000"/>
                </a:solidFill>
              </a:rPr>
              <a:t>the variant of EHT/HE(</a:t>
            </a:r>
            <a:r>
              <a:rPr lang="en-US" altLang="zh-CN" kern="0" dirty="0" smtClean="0">
                <a:solidFill>
                  <a:srgbClr val="000000"/>
                </a:solidFill>
              </a:rPr>
              <a:t>or future generation</a:t>
            </a:r>
            <a:r>
              <a:rPr lang="en-US" altLang="ko-KR" kern="0" dirty="0" smtClean="0">
                <a:solidFill>
                  <a:srgbClr val="000000"/>
                </a:solidFill>
              </a:rPr>
              <a:t>) </a:t>
            </a:r>
            <a:r>
              <a:rPr lang="en-US" altLang="ko-KR" kern="0" dirty="0">
                <a:solidFill>
                  <a:srgbClr val="000000"/>
                </a:solidFill>
              </a:rPr>
              <a:t>can be </a:t>
            </a:r>
            <a:r>
              <a:rPr lang="en-US" altLang="ko-KR" kern="0" dirty="0" smtClean="0">
                <a:solidFill>
                  <a:srgbClr val="000000"/>
                </a:solidFill>
              </a:rPr>
              <a:t>identified from the indication in the STA Info field</a:t>
            </a:r>
            <a:endParaRPr lang="en-US" altLang="ko-KR" kern="0" dirty="0" smtClean="0">
              <a:solidFill>
                <a:srgbClr val="000000"/>
              </a:solidFill>
              <a:latin typeface="Times New Roman"/>
            </a:endParaRPr>
          </a:p>
          <a:p>
            <a:pPr lvl="2" defTabSz="914400">
              <a:buClrTx/>
              <a:buSzTx/>
              <a:buFontTx/>
              <a:buChar char="–"/>
              <a:defRPr/>
            </a:pPr>
            <a:r>
              <a:rPr lang="en-US" altLang="ko-KR" kern="0" dirty="0">
                <a:solidFill>
                  <a:srgbClr val="000000"/>
                </a:solidFill>
              </a:rPr>
              <a:t>Y/N/Abs</a:t>
            </a:r>
          </a:p>
        </p:txBody>
      </p:sp>
      <p:graphicFrame>
        <p:nvGraphicFramePr>
          <p:cNvPr id="7" name="表格 6"/>
          <p:cNvGraphicFramePr>
            <a:graphicFrameLocks noGrp="1"/>
          </p:cNvGraphicFramePr>
          <p:nvPr>
            <p:extLst>
              <p:ext uri="{D42A27DB-BD31-4B8C-83A1-F6EECF244321}">
                <p14:modId xmlns:p14="http://schemas.microsoft.com/office/powerpoint/2010/main" val="369858189"/>
              </p:ext>
            </p:extLst>
          </p:nvPr>
        </p:nvGraphicFramePr>
        <p:xfrm>
          <a:off x="2051720" y="4077072"/>
          <a:ext cx="3384375" cy="1364516"/>
        </p:xfrm>
        <a:graphic>
          <a:graphicData uri="http://schemas.openxmlformats.org/drawingml/2006/table">
            <a:tbl>
              <a:tblPr firstRow="1" bandRow="1">
                <a:tableStyleId>{5C22544A-7EE6-4342-B048-85BDC9FD1C3A}</a:tableStyleId>
              </a:tblPr>
              <a:tblGrid>
                <a:gridCol w="908003"/>
                <a:gridCol w="908003"/>
                <a:gridCol w="1568369"/>
              </a:tblGrid>
              <a:tr h="328196">
                <a:tc>
                  <a:txBody>
                    <a:bodyPr/>
                    <a:lstStyle/>
                    <a:p>
                      <a:r>
                        <a:rPr lang="en-US" altLang="zh-CN" sz="1200" dirty="0" smtClean="0"/>
                        <a:t>Ranging</a:t>
                      </a:r>
                      <a:endParaRPr lang="zh-CN" altLang="en-US" sz="1200" dirty="0"/>
                    </a:p>
                  </a:txBody>
                  <a:tcPr/>
                </a:tc>
                <a:tc>
                  <a:txBody>
                    <a:bodyPr/>
                    <a:lstStyle/>
                    <a:p>
                      <a:r>
                        <a:rPr lang="en-US" altLang="zh-CN" sz="1200" dirty="0" smtClean="0"/>
                        <a:t>HE/VHT</a:t>
                      </a:r>
                      <a:endParaRPr lang="zh-CN" altLang="en-US" sz="1200" dirty="0"/>
                    </a:p>
                  </a:txBody>
                  <a:tcPr/>
                </a:tc>
                <a:tc>
                  <a:txBody>
                    <a:bodyPr/>
                    <a:lstStyle/>
                    <a:p>
                      <a:r>
                        <a:rPr lang="en-US" altLang="zh-CN" sz="1200" dirty="0" smtClean="0"/>
                        <a:t>Description</a:t>
                      </a:r>
                      <a:endParaRPr lang="zh-CN" altLang="en-US" sz="1200" dirty="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VHT</a:t>
                      </a:r>
                      <a:r>
                        <a:rPr lang="en-US" altLang="zh-CN" sz="1100" b="1" dirty="0" smtClean="0">
                          <a:solidFill>
                            <a:srgbClr val="FF0000"/>
                          </a:solidFill>
                        </a:rPr>
                        <a:t> </a:t>
                      </a:r>
                      <a:r>
                        <a:rPr lang="en-US" altLang="zh-CN" sz="1100" dirty="0" smtClean="0"/>
                        <a:t>NDPA</a:t>
                      </a:r>
                      <a:endParaRPr lang="zh-CN" altLang="en-US" sz="1100" dirty="0" smtClean="0"/>
                    </a:p>
                  </a:txBody>
                  <a:tcPr/>
                </a:tc>
              </a:tr>
              <a:tr h="241987">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or </a:t>
                      </a:r>
                      <a:r>
                        <a:rPr lang="en-US" altLang="zh-CN" sz="1100" b="1" dirty="0" smtClean="0">
                          <a:solidFill>
                            <a:srgbClr val="FF0000"/>
                          </a:solidFill>
                        </a:rPr>
                        <a:t>EHT </a:t>
                      </a:r>
                      <a:r>
                        <a:rPr lang="en-US" altLang="zh-CN" sz="1100" dirty="0" smtClean="0"/>
                        <a:t>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t>HE Ranging NDPA</a:t>
                      </a:r>
                      <a:endParaRPr lang="zh-CN" altLang="en-US" sz="1100" dirty="0" smtClean="0"/>
                    </a:p>
                  </a:txBody>
                  <a:tcPr/>
                </a:tc>
              </a:tr>
              <a:tr h="241987">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 </a:t>
                      </a:r>
                      <a:endParaRPr lang="zh-CN" altLang="en-US" sz="1100" dirty="0"/>
                    </a:p>
                  </a:txBody>
                  <a:tcPr/>
                </a:tc>
              </a:tr>
            </a:tbl>
          </a:graphicData>
        </a:graphic>
      </p:graphicFrame>
    </p:spTree>
    <p:extLst>
      <p:ext uri="{BB962C8B-B14F-4D97-AF65-F5344CB8AC3E}">
        <p14:creationId xmlns:p14="http://schemas.microsoft.com/office/powerpoint/2010/main" val="17076040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SP5</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6" name="내용 개체 틀 2"/>
          <p:cNvSpPr txBox="1">
            <a:spLocks/>
          </p:cNvSpPr>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defTabSz="914400">
              <a:buClrTx/>
              <a:buSzTx/>
              <a:buFontTx/>
              <a:buChar char="•"/>
              <a:defRPr/>
            </a:pPr>
            <a:r>
              <a:rPr lang="en-US" altLang="ko-KR" kern="0" dirty="0">
                <a:solidFill>
                  <a:srgbClr val="000000"/>
                </a:solidFill>
              </a:rPr>
              <a:t>Do you </a:t>
            </a:r>
            <a:r>
              <a:rPr lang="en-US" altLang="ko-KR" kern="0" dirty="0" smtClean="0">
                <a:solidFill>
                  <a:srgbClr val="000000"/>
                </a:solidFill>
              </a:rPr>
              <a:t>agree to include the following into 11be SFD:</a:t>
            </a:r>
            <a:endParaRPr lang="en-US" altLang="ko-KR" kern="0" dirty="0">
              <a:solidFill>
                <a:srgbClr val="000000"/>
              </a:solidFill>
            </a:endParaRPr>
          </a:p>
          <a:p>
            <a:pPr lvl="1" defTabSz="914400">
              <a:buClrTx/>
              <a:buSzTx/>
              <a:buFontTx/>
              <a:buChar char="•"/>
              <a:defRPr/>
            </a:pPr>
            <a:r>
              <a:rPr lang="en-US" altLang="ko-KR" kern="0" dirty="0" smtClean="0">
                <a:solidFill>
                  <a:srgbClr val="000000"/>
                </a:solidFill>
              </a:rPr>
              <a:t>The partial bandwidth indication in the NDPA frame reuses the same RU allocation table as the one defined in the trigger frame.</a:t>
            </a:r>
            <a:endParaRPr lang="en-US" altLang="ko-KR" kern="0" dirty="0" smtClean="0">
              <a:solidFill>
                <a:srgbClr val="000000"/>
              </a:solidFill>
              <a:latin typeface="Times New Roman"/>
            </a:endParaRPr>
          </a:p>
          <a:p>
            <a:pPr lvl="2" defTabSz="914400">
              <a:buClrTx/>
              <a:buSzTx/>
              <a:buFontTx/>
              <a:buChar char="–"/>
              <a:defRPr/>
            </a:pPr>
            <a:r>
              <a:rPr lang="en-US" altLang="ko-KR" kern="0" dirty="0" smtClean="0">
                <a:solidFill>
                  <a:srgbClr val="000000"/>
                </a:solidFill>
              </a:rPr>
              <a:t>This is for R1</a:t>
            </a:r>
          </a:p>
          <a:p>
            <a:pPr lvl="2" defTabSz="914400">
              <a:buClrTx/>
              <a:buSzTx/>
              <a:buFontTx/>
              <a:buChar char="–"/>
              <a:defRPr/>
            </a:pPr>
            <a:r>
              <a:rPr lang="en-US" altLang="ko-KR" kern="0" dirty="0" smtClean="0">
                <a:solidFill>
                  <a:srgbClr val="000000"/>
                </a:solidFill>
              </a:rPr>
              <a:t>Note: RU allocation table will be defined later</a:t>
            </a:r>
          </a:p>
          <a:p>
            <a:pPr lvl="2" defTabSz="914400">
              <a:buClrTx/>
              <a:buSzTx/>
              <a:buFontTx/>
              <a:buChar char="–"/>
              <a:defRPr/>
            </a:pPr>
            <a:endParaRPr lang="en-US" altLang="ko-KR" kern="0" dirty="0">
              <a:solidFill>
                <a:srgbClr val="000000"/>
              </a:solidFill>
            </a:endParaRPr>
          </a:p>
          <a:p>
            <a:pPr lvl="2" defTabSz="914400">
              <a:buClrTx/>
              <a:buSzTx/>
              <a:buFontTx/>
              <a:buChar char="–"/>
              <a:defRPr/>
            </a:pPr>
            <a:endParaRPr lang="en-US" altLang="ko-KR" kern="0" dirty="0" smtClean="0">
              <a:solidFill>
                <a:srgbClr val="000000"/>
              </a:solidFill>
            </a:endParaRPr>
          </a:p>
          <a:p>
            <a:pPr lvl="2" defTabSz="914400">
              <a:buClrTx/>
              <a:buSzTx/>
              <a:buFontTx/>
              <a:buChar char="–"/>
              <a:defRPr/>
            </a:pPr>
            <a:endParaRPr lang="en-US" altLang="ko-KR" kern="0" dirty="0">
              <a:solidFill>
                <a:srgbClr val="000000"/>
              </a:solidFill>
            </a:endParaRPr>
          </a:p>
          <a:p>
            <a:pPr lvl="2" defTabSz="914400">
              <a:buClrTx/>
              <a:buSzTx/>
              <a:buFontTx/>
              <a:buChar char="–"/>
              <a:defRPr/>
            </a:pPr>
            <a:endParaRPr lang="en-US" altLang="ko-KR" kern="0" dirty="0" smtClean="0">
              <a:solidFill>
                <a:srgbClr val="000000"/>
              </a:solidFill>
            </a:endParaRPr>
          </a:p>
          <a:p>
            <a:pPr lvl="2" defTabSz="914400">
              <a:buClrTx/>
              <a:buSzTx/>
              <a:buFontTx/>
              <a:buChar char="–"/>
              <a:defRPr/>
            </a:pPr>
            <a:endParaRPr lang="en-US" altLang="ko-KR" kern="0" dirty="0">
              <a:solidFill>
                <a:srgbClr val="000000"/>
              </a:solidFill>
            </a:endParaRPr>
          </a:p>
          <a:p>
            <a:pPr lvl="2" defTabSz="914400">
              <a:buClrTx/>
              <a:buSzTx/>
              <a:buFontTx/>
              <a:buChar char="–"/>
              <a:defRPr/>
            </a:pPr>
            <a:r>
              <a:rPr lang="en-US" altLang="ko-KR" kern="0" dirty="0">
                <a:solidFill>
                  <a:srgbClr val="000000"/>
                </a:solidFill>
              </a:rPr>
              <a:t>Y/N/Abs</a:t>
            </a:r>
          </a:p>
          <a:p>
            <a:pPr lvl="2" defTabSz="914400">
              <a:buClrTx/>
              <a:buSzTx/>
              <a:buFontTx/>
              <a:buChar char="–"/>
              <a:defRPr/>
            </a:pPr>
            <a:endParaRPr lang="en-US" altLang="ko-KR" kern="0" dirty="0">
              <a:solidFill>
                <a:srgbClr val="000000"/>
              </a:solidFill>
            </a:endParaRPr>
          </a:p>
        </p:txBody>
      </p:sp>
    </p:spTree>
    <p:extLst>
      <p:ext uri="{BB962C8B-B14F-4D97-AF65-F5344CB8AC3E}">
        <p14:creationId xmlns:p14="http://schemas.microsoft.com/office/powerpoint/2010/main" val="2782828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Outline</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Recap of NDPA frame</a:t>
            </a:r>
          </a:p>
          <a:p>
            <a:pPr>
              <a:buFont typeface="Arial" panose="020B0604020202020204" pitchFamily="34" charset="0"/>
              <a:buChar char="•"/>
            </a:pPr>
            <a:r>
              <a:rPr lang="en-US" altLang="zh-CN" dirty="0" smtClean="0"/>
              <a:t>Motivations</a:t>
            </a:r>
          </a:p>
          <a:p>
            <a:pPr>
              <a:buFont typeface="Arial" panose="020B0604020202020204" pitchFamily="34" charset="0"/>
              <a:buChar char="•"/>
            </a:pPr>
            <a:r>
              <a:rPr lang="en-US" altLang="zh-CN" dirty="0" smtClean="0"/>
              <a:t>EHT NDPA indication method</a:t>
            </a:r>
          </a:p>
          <a:p>
            <a:pPr>
              <a:buFont typeface="Arial" panose="020B0604020202020204" pitchFamily="34" charset="0"/>
              <a:buChar char="•"/>
            </a:pPr>
            <a:r>
              <a:rPr lang="en-US" altLang="zh-CN" dirty="0" smtClean="0"/>
              <a:t>Summary</a:t>
            </a:r>
            <a:endParaRPr lang="en-US" altLang="zh-CN" dirty="0"/>
          </a:p>
          <a:p>
            <a:pPr>
              <a:buFont typeface="Arial" panose="020B0604020202020204" pitchFamily="34" charset="0"/>
              <a:buChar char="•"/>
            </a:pPr>
            <a:r>
              <a:rPr lang="en-US" altLang="zh-CN" dirty="0" smtClean="0"/>
              <a:t>References</a:t>
            </a:r>
          </a:p>
          <a:p>
            <a:pPr>
              <a:buFont typeface="Arial" panose="020B0604020202020204" pitchFamily="34" charset="0"/>
              <a:buChar char="•"/>
            </a:pPr>
            <a:r>
              <a:rPr lang="en-US" altLang="zh-CN" dirty="0" smtClean="0">
                <a:solidFill>
                  <a:srgbClr val="FF0000"/>
                </a:solidFill>
              </a:rPr>
              <a:t>New in r4: partial bandwidth indication</a:t>
            </a:r>
            <a:endParaRPr lang="en-US" altLang="zh-CN" dirty="0">
              <a:solidFill>
                <a:srgbClr val="FF0000"/>
              </a:solidFill>
            </a:endParaRPr>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1099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54968"/>
          </a:xfrm>
        </p:spPr>
        <p:txBody>
          <a:bodyPr/>
          <a:lstStyle/>
          <a:p>
            <a:r>
              <a:rPr lang="en-US" altLang="zh-CN" dirty="0" smtClean="0"/>
              <a:t>Partial Bandwidth Indication</a:t>
            </a:r>
            <a:endParaRPr lang="zh-CN" altLang="en-US" dirty="0"/>
          </a:p>
        </p:txBody>
      </p:sp>
      <p:sp>
        <p:nvSpPr>
          <p:cNvPr id="3" name="内容占位符 2"/>
          <p:cNvSpPr>
            <a:spLocks noGrp="1"/>
          </p:cNvSpPr>
          <p:nvPr>
            <p:ph idx="1"/>
          </p:nvPr>
        </p:nvSpPr>
        <p:spPr>
          <a:xfrm>
            <a:off x="685800" y="1340769"/>
            <a:ext cx="7770813" cy="4968551"/>
          </a:xfrm>
        </p:spPr>
        <p:txBody>
          <a:bodyPr/>
          <a:lstStyle/>
          <a:p>
            <a:pPr>
              <a:buFont typeface="Arial" panose="020B0604020202020204" pitchFamily="34" charset="0"/>
              <a:buChar char="•"/>
            </a:pPr>
            <a:r>
              <a:rPr lang="en-US" altLang="zh-CN" sz="1800" dirty="0" smtClean="0"/>
              <a:t>Several methods regarding partial bandwidth indication have been proposed in [6]-[9].</a:t>
            </a:r>
          </a:p>
          <a:p>
            <a:pPr lvl="1">
              <a:buFont typeface="Arial" panose="020B0604020202020204" pitchFamily="34" charset="0"/>
              <a:buChar char="•"/>
            </a:pPr>
            <a:r>
              <a:rPr lang="en-US" altLang="zh-CN" sz="1600" dirty="0" smtClean="0"/>
              <a:t>Opt1: Bitmap method 1 ([8,6], Rui, Eunsung)</a:t>
            </a:r>
          </a:p>
          <a:p>
            <a:pPr lvl="1">
              <a:buFont typeface="Arial" panose="020B0604020202020204" pitchFamily="34" charset="0"/>
              <a:buChar char="•"/>
            </a:pPr>
            <a:r>
              <a:rPr lang="en-US" altLang="zh-CN" sz="1600" dirty="0" smtClean="0"/>
              <a:t>Opt2: Bitmap method 2 ([6], Eunsung)</a:t>
            </a:r>
          </a:p>
          <a:p>
            <a:pPr lvl="1">
              <a:buFont typeface="Arial" panose="020B0604020202020204" pitchFamily="34" charset="0"/>
              <a:buChar char="•"/>
            </a:pPr>
            <a:r>
              <a:rPr lang="en-US" altLang="zh-CN" sz="1600" dirty="0" smtClean="0"/>
              <a:t>Opt3: RU allocation table ([7,6]+this doc, Sameer, Chenchen, Eunsung)</a:t>
            </a:r>
          </a:p>
          <a:p>
            <a:pPr lvl="1">
              <a:buFont typeface="Arial" panose="020B0604020202020204" pitchFamily="34" charset="0"/>
              <a:buChar char="•"/>
            </a:pPr>
            <a:r>
              <a:rPr lang="en-US" altLang="zh-CN" sz="1600" dirty="0" smtClean="0"/>
              <a:t>Opt4: RU start + RU end ([9] Cheng)</a:t>
            </a:r>
          </a:p>
          <a:p>
            <a:pPr>
              <a:buFont typeface="Arial" panose="020B0604020202020204" pitchFamily="34" charset="0"/>
              <a:buChar char="•"/>
            </a:pPr>
            <a:r>
              <a:rPr lang="en-US" altLang="zh-CN" sz="1800" dirty="0" smtClean="0"/>
              <a:t>The first three can better support </a:t>
            </a:r>
            <a:r>
              <a:rPr lang="en-US" altLang="zh-CN" sz="1800" dirty="0" err="1" smtClean="0"/>
              <a:t>discontiguous</a:t>
            </a:r>
            <a:r>
              <a:rPr lang="en-US" altLang="zh-CN" sz="1800" dirty="0" smtClean="0"/>
              <a:t> MRU, and are analyzed in [6].</a:t>
            </a:r>
          </a:p>
          <a:p>
            <a:pPr lvl="1">
              <a:buFont typeface="Arial" panose="020B0604020202020204" pitchFamily="34" charset="0"/>
              <a:buChar char="•"/>
            </a:pPr>
            <a:endParaRPr lang="zh-CN" altLang="en-US" sz="14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graphicFrame>
        <p:nvGraphicFramePr>
          <p:cNvPr id="5" name="표 6"/>
          <p:cNvGraphicFramePr>
            <a:graphicFrameLocks noGrp="1"/>
          </p:cNvGraphicFramePr>
          <p:nvPr>
            <p:extLst>
              <p:ext uri="{D42A27DB-BD31-4B8C-83A1-F6EECF244321}">
                <p14:modId xmlns:p14="http://schemas.microsoft.com/office/powerpoint/2010/main" val="3157848354"/>
              </p:ext>
            </p:extLst>
          </p:nvPr>
        </p:nvGraphicFramePr>
        <p:xfrm>
          <a:off x="667106" y="4005064"/>
          <a:ext cx="8039099" cy="1767840"/>
        </p:xfrm>
        <a:graphic>
          <a:graphicData uri="http://schemas.openxmlformats.org/drawingml/2006/table">
            <a:tbl>
              <a:tblPr firstRow="1" bandRow="1">
                <a:tableStyleId>{5C22544A-7EE6-4342-B048-85BDC9FD1C3A}</a:tableStyleId>
              </a:tblPr>
              <a:tblGrid>
                <a:gridCol w="742950"/>
                <a:gridCol w="2133600"/>
                <a:gridCol w="2819400"/>
                <a:gridCol w="2343149"/>
              </a:tblGrid>
              <a:tr h="370840">
                <a:tc>
                  <a:txBody>
                    <a:bodyPr/>
                    <a:lstStyle/>
                    <a:p>
                      <a:pPr algn="ctr" latinLnBrk="1"/>
                      <a:endParaRPr lang="ko-KR" altLang="en-US" sz="1400" dirty="0"/>
                    </a:p>
                  </a:txBody>
                  <a:tcPr anchor="ctr"/>
                </a:tc>
                <a:tc>
                  <a:txBody>
                    <a:bodyPr/>
                    <a:lstStyle/>
                    <a:p>
                      <a:pPr algn="ctr" latinLnBrk="1"/>
                      <a:r>
                        <a:rPr lang="en-US" altLang="ko-KR" sz="1400" dirty="0" smtClean="0"/>
                        <a:t>Option 1</a:t>
                      </a:r>
                    </a:p>
                    <a:p>
                      <a:pPr algn="ctr" latinLnBrk="1"/>
                      <a:r>
                        <a:rPr lang="en-US" altLang="ko-KR" sz="1400" dirty="0" smtClean="0"/>
                        <a:t>Bitmap</a:t>
                      </a:r>
                      <a:endParaRPr lang="ko-KR" altLang="en-US" sz="1400" dirty="0"/>
                    </a:p>
                  </a:txBody>
                  <a:tcPr anchor="ctr"/>
                </a:tc>
                <a:tc>
                  <a:txBody>
                    <a:bodyPr/>
                    <a:lstStyle/>
                    <a:p>
                      <a:pPr algn="ctr" latinLnBrk="1"/>
                      <a:r>
                        <a:rPr lang="en-US" altLang="ko-KR" sz="1400" dirty="0" smtClean="0"/>
                        <a:t>Option 2</a:t>
                      </a:r>
                    </a:p>
                    <a:p>
                      <a:pPr algn="ctr" latinLnBrk="1"/>
                      <a:r>
                        <a:rPr lang="en-US" altLang="ko-KR" sz="1400" dirty="0" smtClean="0"/>
                        <a:t>New Bitmap</a:t>
                      </a:r>
                      <a:endParaRPr lang="ko-KR" altLang="en-US" sz="1400" dirty="0"/>
                    </a:p>
                  </a:txBody>
                  <a:tcPr anchor="ctr"/>
                </a:tc>
                <a:tc>
                  <a:txBody>
                    <a:bodyPr/>
                    <a:lstStyle/>
                    <a:p>
                      <a:pPr algn="ctr" latinLnBrk="1"/>
                      <a:r>
                        <a:rPr lang="en-US" altLang="ko-KR" sz="1400" dirty="0" smtClean="0"/>
                        <a:t>Option 3</a:t>
                      </a:r>
                    </a:p>
                    <a:p>
                      <a:pPr algn="ctr" latinLnBrk="1"/>
                      <a:r>
                        <a:rPr lang="en-US" altLang="ko-KR" sz="1400" dirty="0" smtClean="0"/>
                        <a:t>Table</a:t>
                      </a:r>
                      <a:endParaRPr lang="ko-KR" altLang="en-US" sz="1400" dirty="0"/>
                    </a:p>
                  </a:txBody>
                  <a:tcPr anchor="ctr"/>
                </a:tc>
              </a:tr>
              <a:tr h="370840">
                <a:tc>
                  <a:txBody>
                    <a:bodyPr/>
                    <a:lstStyle/>
                    <a:p>
                      <a:pPr algn="ctr" latinLnBrk="1"/>
                      <a:r>
                        <a:rPr lang="en-US" altLang="ko-KR" sz="1400" dirty="0" smtClean="0"/>
                        <a:t>Pros</a:t>
                      </a:r>
                      <a:endParaRPr lang="ko-KR" altLang="en-US" sz="1400" dirty="0"/>
                    </a:p>
                  </a:txBody>
                  <a:tcPr anchor="ctr"/>
                </a:tc>
                <a:tc>
                  <a:txBody>
                    <a:bodyPr/>
                    <a:lstStyle/>
                    <a:p>
                      <a:pPr algn="l" latinLnBrk="1"/>
                      <a:r>
                        <a:rPr lang="en-US" altLang="ko-KR" sz="1400" dirty="0" smtClean="0"/>
                        <a:t>Simple</a:t>
                      </a:r>
                      <a:r>
                        <a:rPr lang="en-US" altLang="ko-KR" sz="1400" baseline="0" dirty="0" smtClean="0"/>
                        <a:t> and intuitive</a:t>
                      </a:r>
                      <a:endParaRPr lang="ko-KR" altLang="en-US" sz="1400" dirty="0"/>
                    </a:p>
                  </a:txBody>
                  <a:tcPr anchor="ctr"/>
                </a:tc>
                <a:tc>
                  <a:txBody>
                    <a:bodyPr/>
                    <a:lstStyle/>
                    <a:p>
                      <a:pPr algn="l" latinLnBrk="1"/>
                      <a:r>
                        <a:rPr lang="en-US" altLang="ko-KR" sz="1400" dirty="0" smtClean="0"/>
                        <a:t>Possible for all RUs/MRUs in R1</a:t>
                      </a:r>
                    </a:p>
                    <a:p>
                      <a:pPr algn="l" latinLnBrk="1"/>
                      <a:r>
                        <a:rPr lang="en-US" altLang="ko-KR" sz="1400" dirty="0" smtClean="0"/>
                        <a:t>Possible for 242 RU based feedback</a:t>
                      </a:r>
                      <a:endParaRPr lang="ko-KR" altLang="en-US" sz="1400" dirty="0"/>
                    </a:p>
                  </a:txBody>
                  <a:tcPr anchor="ctr"/>
                </a:tc>
                <a:tc>
                  <a:txBody>
                    <a:bodyPr/>
                    <a:lstStyle/>
                    <a:p>
                      <a:pPr algn="l" latinLnBrk="1"/>
                      <a:r>
                        <a:rPr lang="en-US" altLang="ko-KR" sz="1400" dirty="0" smtClean="0"/>
                        <a:t>No restriction in R2</a:t>
                      </a:r>
                    </a:p>
                    <a:p>
                      <a:pPr algn="l" latinLnBrk="1"/>
                      <a:r>
                        <a:rPr lang="en-US" altLang="ko-KR" sz="1400" dirty="0" smtClean="0"/>
                        <a:t>Fewer bits</a:t>
                      </a:r>
                      <a:endParaRPr lang="ko-KR" altLang="en-US" sz="1400" dirty="0"/>
                    </a:p>
                  </a:txBody>
                  <a:tcPr anchor="ctr"/>
                </a:tc>
              </a:tr>
              <a:tr h="370840">
                <a:tc>
                  <a:txBody>
                    <a:bodyPr/>
                    <a:lstStyle/>
                    <a:p>
                      <a:pPr algn="ctr" latinLnBrk="1"/>
                      <a:r>
                        <a:rPr lang="en-US" altLang="ko-KR" sz="1400" dirty="0" smtClean="0"/>
                        <a:t>Cons</a:t>
                      </a:r>
                      <a:endParaRPr lang="ko-KR" altLang="en-US" sz="1400" dirty="0"/>
                    </a:p>
                  </a:txBody>
                  <a:tcPr anchor="ctr"/>
                </a:tc>
                <a:tc>
                  <a:txBody>
                    <a:bodyPr/>
                    <a:lstStyle/>
                    <a:p>
                      <a:pPr algn="l" latinLnBrk="1"/>
                      <a:r>
                        <a:rPr lang="en-US" altLang="ko-KR" sz="1400" dirty="0" smtClean="0"/>
                        <a:t>Impossible for some of the MRUs in R1</a:t>
                      </a:r>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Some restrictions</a:t>
                      </a:r>
                      <a:r>
                        <a:rPr lang="en-US" altLang="ko-KR" sz="1400" baseline="0" dirty="0" smtClean="0"/>
                        <a:t> in R2</a:t>
                      </a:r>
                      <a:endParaRPr lang="ko-KR" altLang="en-US" sz="1400" smtClean="0"/>
                    </a:p>
                  </a:txBody>
                  <a:tcPr anchor="ct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a:t>
                      </a:r>
                      <a:r>
                        <a:rPr lang="en-US" altLang="ko-KR" sz="1400" baseline="0" dirty="0" smtClean="0"/>
                        <a:t> bit complex due to a coupled property</a:t>
                      </a:r>
                      <a:endParaRPr lang="en-US" altLang="ko-KR" sz="1400" dirty="0" smtClean="0"/>
                    </a:p>
                    <a:p>
                      <a:pPr marL="0" marR="0" lvl="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Some restrictions</a:t>
                      </a:r>
                      <a:r>
                        <a:rPr lang="en-US" altLang="ko-KR" sz="1400" baseline="0" dirty="0" smtClean="0"/>
                        <a:t> in R2</a:t>
                      </a:r>
                    </a:p>
                  </a:txBody>
                  <a:tcPr anchor="ctr"/>
                </a:tc>
                <a:tc>
                  <a:txBody>
                    <a:bodyPr/>
                    <a:lstStyle/>
                    <a:p>
                      <a:pPr algn="l" latinLnBrk="1"/>
                      <a:r>
                        <a:rPr lang="en-US" altLang="ko-KR" sz="1400" dirty="0" smtClean="0"/>
                        <a:t>Need memory</a:t>
                      </a:r>
                    </a:p>
                    <a:p>
                      <a:pPr algn="l" latinLnBrk="1"/>
                      <a:r>
                        <a:rPr lang="en-US" altLang="ko-KR" sz="1400" dirty="0" smtClean="0"/>
                        <a:t>Complicated decoding</a:t>
                      </a:r>
                    </a:p>
                  </a:txBody>
                  <a:tcPr anchor="ctr"/>
                </a:tc>
              </a:tr>
            </a:tbl>
          </a:graphicData>
        </a:graphic>
      </p:graphicFrame>
      <p:sp>
        <p:nvSpPr>
          <p:cNvPr id="6" name="矩形 5"/>
          <p:cNvSpPr/>
          <p:nvPr/>
        </p:nvSpPr>
        <p:spPr>
          <a:xfrm>
            <a:off x="489282" y="5829082"/>
            <a:ext cx="7542584" cy="646331"/>
          </a:xfrm>
          <a:prstGeom prst="rect">
            <a:avLst/>
          </a:prstGeom>
        </p:spPr>
        <p:txBody>
          <a:bodyPr wrap="square">
            <a:spAutoFit/>
          </a:bodyPr>
          <a:lstStyle/>
          <a:p>
            <a:pPr marL="457200" lvl="1" indent="0"/>
            <a:r>
              <a:rPr lang="en-US" altLang="ko-KR" sz="1200" dirty="0">
                <a:solidFill>
                  <a:srgbClr val="FF0000"/>
                </a:solidFill>
                <a:sym typeface="Wingdings" panose="05000000000000000000" pitchFamily="2" charset="2"/>
              </a:rPr>
              <a:t>It may be impossible to request for feedback on the channels corresponding to 242 RU or (484+242) MRU in 320MHz (Use case: 242 RU for 20MHz operating STA, (484+242) MRU for 80MHz operating STA and 3x996 RU for 320MHz operating STA in 320MHz DL OFDMA)</a:t>
            </a:r>
          </a:p>
        </p:txBody>
      </p:sp>
      <p:cxnSp>
        <p:nvCxnSpPr>
          <p:cNvPr id="8" name="直接箭头连接符 7"/>
          <p:cNvCxnSpPr/>
          <p:nvPr/>
        </p:nvCxnSpPr>
        <p:spPr bwMode="auto">
          <a:xfrm>
            <a:off x="1979712" y="5661248"/>
            <a:ext cx="144016" cy="2880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979587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54968"/>
          </a:xfrm>
        </p:spPr>
        <p:txBody>
          <a:bodyPr/>
          <a:lstStyle/>
          <a:p>
            <a:r>
              <a:rPr lang="en-US" altLang="zh-CN" dirty="0" smtClean="0"/>
              <a:t>Partial Bandwidth Indication</a:t>
            </a:r>
            <a:endParaRPr lang="zh-CN" altLang="en-US" dirty="0"/>
          </a:p>
        </p:txBody>
      </p:sp>
      <p:sp>
        <p:nvSpPr>
          <p:cNvPr id="3" name="内容占位符 2"/>
          <p:cNvSpPr>
            <a:spLocks noGrp="1"/>
          </p:cNvSpPr>
          <p:nvPr>
            <p:ph idx="1"/>
          </p:nvPr>
        </p:nvSpPr>
        <p:spPr>
          <a:xfrm>
            <a:off x="685800" y="1340769"/>
            <a:ext cx="7770813" cy="4968551"/>
          </a:xfrm>
        </p:spPr>
        <p:txBody>
          <a:bodyPr/>
          <a:lstStyle/>
          <a:p>
            <a:pPr>
              <a:buFont typeface="Arial" panose="020B0604020202020204" pitchFamily="34" charset="0"/>
              <a:buChar char="•"/>
            </a:pPr>
            <a:r>
              <a:rPr lang="en-US" altLang="zh-CN" sz="1800" dirty="0" smtClean="0"/>
              <a:t>It is mentioned the drawback of Opt3 (table based method) is:</a:t>
            </a:r>
          </a:p>
          <a:p>
            <a:pPr lvl="1">
              <a:buFont typeface="Arial" panose="020B0604020202020204" pitchFamily="34" charset="0"/>
              <a:buChar char="•"/>
            </a:pPr>
            <a:r>
              <a:rPr lang="en-US" altLang="zh-CN" sz="1600" dirty="0" smtClean="0"/>
              <a:t>Need memory</a:t>
            </a:r>
          </a:p>
          <a:p>
            <a:pPr lvl="1">
              <a:buFont typeface="Arial" panose="020B0604020202020204" pitchFamily="34" charset="0"/>
              <a:buChar char="•"/>
            </a:pPr>
            <a:r>
              <a:rPr lang="en-US" altLang="zh-CN" sz="1600" dirty="0" smtClean="0"/>
              <a:t>Complicated decoding</a:t>
            </a:r>
          </a:p>
          <a:p>
            <a:pPr>
              <a:buFont typeface="Arial" panose="020B0604020202020204" pitchFamily="34" charset="0"/>
              <a:buChar char="•"/>
            </a:pPr>
            <a:r>
              <a:rPr lang="en-US" altLang="zh-CN" sz="1800" dirty="0" smtClean="0"/>
              <a:t>It is not always true for Opt 3 if we have the following restriction:</a:t>
            </a:r>
          </a:p>
          <a:p>
            <a:pPr lvl="1">
              <a:buFont typeface="Arial" panose="020B0604020202020204" pitchFamily="34" charset="0"/>
              <a:buChar char="•"/>
            </a:pPr>
            <a:r>
              <a:rPr lang="en-US" altLang="zh-CN" sz="1600" dirty="0" smtClean="0"/>
              <a:t>Reuse exactly the same table as the RU allocation table in the trigger frame, with small RU/MRU entries reserved.</a:t>
            </a:r>
          </a:p>
          <a:p>
            <a:pPr lvl="1">
              <a:buFont typeface="Arial" panose="020B0604020202020204" pitchFamily="34" charset="0"/>
              <a:buChar char="•"/>
            </a:pPr>
            <a:r>
              <a:rPr lang="en-US" altLang="zh-CN" sz="1600" dirty="0" smtClean="0"/>
              <a:t>For R2, if any new MRU pattern is introduced in the RU allocation table of the trigger frame, we can also introduce them in the RU allocation table of the NDPA frame. Still copy and paste.</a:t>
            </a:r>
          </a:p>
          <a:p>
            <a:pPr>
              <a:buFont typeface="Arial" panose="020B0604020202020204" pitchFamily="34" charset="0"/>
              <a:buChar char="•"/>
            </a:pPr>
            <a:r>
              <a:rPr lang="en-US" altLang="zh-CN" sz="1800" dirty="0"/>
              <a:t>Then the draw back turns into the advantage</a:t>
            </a:r>
            <a:r>
              <a:rPr lang="en-US" altLang="zh-CN" sz="1800" dirty="0" smtClean="0"/>
              <a:t>:</a:t>
            </a:r>
          </a:p>
          <a:p>
            <a:pPr lvl="1">
              <a:buFont typeface="Arial" panose="020B0604020202020204" pitchFamily="34" charset="0"/>
              <a:buChar char="•"/>
            </a:pPr>
            <a:r>
              <a:rPr lang="en-US" altLang="zh-CN" sz="1600" dirty="0"/>
              <a:t>No need of additional memory of </a:t>
            </a:r>
            <a:r>
              <a:rPr lang="en-US" altLang="zh-CN" sz="1600" dirty="0" smtClean="0"/>
              <a:t>bitmap</a:t>
            </a:r>
          </a:p>
          <a:p>
            <a:pPr lvl="1">
              <a:buFont typeface="Arial" panose="020B0604020202020204" pitchFamily="34" charset="0"/>
              <a:buChar char="•"/>
            </a:pPr>
            <a:r>
              <a:rPr lang="en-US" altLang="zh-CN" sz="1600" dirty="0" smtClean="0"/>
              <a:t>Same decoding as the trigger frame, no additional decoding procedure</a:t>
            </a:r>
          </a:p>
          <a:p>
            <a:pPr>
              <a:buFont typeface="Arial" panose="020B0604020202020204" pitchFamily="34" charset="0"/>
              <a:buChar char="•"/>
            </a:pPr>
            <a:r>
              <a:rPr lang="en-US" altLang="zh-CN" sz="1800" dirty="0"/>
              <a:t>The </a:t>
            </a:r>
            <a:r>
              <a:rPr lang="en-US" altLang="zh-CN" sz="1800" dirty="0" smtClean="0"/>
              <a:t>advantages </a:t>
            </a:r>
            <a:r>
              <a:rPr lang="en-US" altLang="zh-CN" sz="1800" dirty="0"/>
              <a:t>also </a:t>
            </a:r>
            <a:r>
              <a:rPr lang="en-US" altLang="zh-CN" sz="1800" dirty="0" smtClean="0"/>
              <a:t>include:</a:t>
            </a:r>
          </a:p>
          <a:p>
            <a:pPr lvl="1">
              <a:buFont typeface="Arial" panose="020B0604020202020204" pitchFamily="34" charset="0"/>
              <a:buChar char="•"/>
            </a:pPr>
            <a:r>
              <a:rPr lang="en-US" altLang="zh-CN" sz="1400" dirty="0" smtClean="0"/>
              <a:t>All RU/MRU supported in R1</a:t>
            </a:r>
          </a:p>
          <a:p>
            <a:pPr lvl="1">
              <a:buFont typeface="Arial" panose="020B0604020202020204" pitchFamily="34" charset="0"/>
              <a:buChar char="•"/>
            </a:pPr>
            <a:r>
              <a:rPr lang="en-US" altLang="zh-CN" sz="1400" dirty="0" smtClean="0"/>
              <a:t>Enable any possible extension in R2</a:t>
            </a:r>
            <a:endParaRPr lang="en-US" altLang="zh-CN" sz="1400" dirty="0"/>
          </a:p>
          <a:p>
            <a:pPr lvl="1">
              <a:buFont typeface="Arial" panose="020B0604020202020204" pitchFamily="34" charset="0"/>
              <a:buChar char="•"/>
            </a:pPr>
            <a:endParaRPr lang="zh-CN" altLang="en-US" sz="16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78963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a:t>
            </a:r>
            <a:r>
              <a:rPr lang="en-US" altLang="zh-CN" dirty="0" smtClean="0"/>
              <a:t>of </a:t>
            </a:r>
            <a:r>
              <a:rPr lang="en-US" altLang="zh-CN" dirty="0"/>
              <a:t>NDPA </a:t>
            </a:r>
            <a:r>
              <a:rPr lang="en-US" altLang="zh-CN" dirty="0" smtClean="0"/>
              <a:t>frame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7" name="그림 7"/>
          <p:cNvPicPr>
            <a:picLocks noChangeAspect="1"/>
          </p:cNvPicPr>
          <p:nvPr/>
        </p:nvPicPr>
        <p:blipFill>
          <a:blip r:embed="rId2"/>
          <a:stretch>
            <a:fillRect/>
          </a:stretch>
        </p:blipFill>
        <p:spPr>
          <a:xfrm>
            <a:off x="747737" y="4366072"/>
            <a:ext cx="3829488" cy="1655215"/>
          </a:xfrm>
          <a:prstGeom prst="rect">
            <a:avLst/>
          </a:prstGeom>
        </p:spPr>
      </p:pic>
      <p:pic>
        <p:nvPicPr>
          <p:cNvPr id="8" name="图片 7"/>
          <p:cNvPicPr>
            <a:picLocks noChangeAspect="1"/>
          </p:cNvPicPr>
          <p:nvPr/>
        </p:nvPicPr>
        <p:blipFill>
          <a:blip r:embed="rId3"/>
          <a:stretch>
            <a:fillRect/>
          </a:stretch>
        </p:blipFill>
        <p:spPr>
          <a:xfrm>
            <a:off x="4694378" y="4490458"/>
            <a:ext cx="3567669" cy="1406441"/>
          </a:xfrm>
          <a:prstGeom prst="rect">
            <a:avLst/>
          </a:prstGeom>
        </p:spPr>
      </p:pic>
      <p:sp>
        <p:nvSpPr>
          <p:cNvPr id="3" name="文本框 2"/>
          <p:cNvSpPr txBox="1"/>
          <p:nvPr/>
        </p:nvSpPr>
        <p:spPr>
          <a:xfrm>
            <a:off x="864890" y="1751013"/>
            <a:ext cx="7488832" cy="3785652"/>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In 802.11, </a:t>
            </a:r>
            <a:r>
              <a:rPr lang="en-US" altLang="zh-CN" dirty="0" smtClean="0">
                <a:solidFill>
                  <a:schemeClr val="tx1"/>
                </a:solidFill>
              </a:rPr>
              <a:t>three NDPA </a:t>
            </a:r>
            <a:r>
              <a:rPr lang="en-US" altLang="zh-CN" dirty="0">
                <a:solidFill>
                  <a:schemeClr val="tx1"/>
                </a:solidFill>
              </a:rPr>
              <a:t>frame </a:t>
            </a:r>
            <a:r>
              <a:rPr lang="en-US" altLang="zh-CN" dirty="0" smtClean="0">
                <a:solidFill>
                  <a:schemeClr val="tx1"/>
                </a:solidFill>
              </a:rPr>
              <a:t>variants have been defined:</a:t>
            </a:r>
          </a:p>
          <a:p>
            <a:pPr marL="1085850" lvl="1" indent="-342900">
              <a:buFont typeface="Wingdings" panose="05000000000000000000" pitchFamily="2" charset="2"/>
              <a:buChar char="Ø"/>
            </a:pPr>
            <a:r>
              <a:rPr lang="en-US" altLang="zh-CN" dirty="0" smtClean="0">
                <a:solidFill>
                  <a:schemeClr val="tx1"/>
                </a:solidFill>
              </a:rPr>
              <a:t>VHT NDPA frame</a:t>
            </a:r>
          </a:p>
          <a:p>
            <a:pPr marL="1085850" lvl="1" indent="-342900">
              <a:buFont typeface="Wingdings" panose="05000000000000000000" pitchFamily="2" charset="2"/>
              <a:buChar char="Ø"/>
            </a:pPr>
            <a:r>
              <a:rPr lang="en-US" altLang="zh-CN" dirty="0" smtClean="0">
                <a:solidFill>
                  <a:schemeClr val="tx1"/>
                </a:solidFill>
              </a:rPr>
              <a:t>HE NDPA frame</a:t>
            </a:r>
          </a:p>
          <a:p>
            <a:pPr marL="1085850" lvl="1" indent="-342900">
              <a:buFont typeface="Wingdings" panose="05000000000000000000" pitchFamily="2" charset="2"/>
              <a:buChar char="Ø"/>
            </a:pPr>
            <a:r>
              <a:rPr lang="en-US" altLang="zh-CN" dirty="0" smtClean="0">
                <a:solidFill>
                  <a:schemeClr val="tx1"/>
                </a:solidFill>
              </a:rPr>
              <a:t>Ranging NDPA frame</a:t>
            </a:r>
            <a:endParaRPr lang="en-US" altLang="zh-CN" dirty="0">
              <a:solidFill>
                <a:schemeClr val="tx1"/>
              </a:solidFill>
            </a:endParaRPr>
          </a:p>
          <a:p>
            <a:pPr marL="342900" indent="-342900">
              <a:buFont typeface="Wingdings" panose="05000000000000000000" pitchFamily="2" charset="2"/>
              <a:buChar char="l"/>
            </a:pPr>
            <a:r>
              <a:rPr lang="en-US" altLang="zh-CN" dirty="0" smtClean="0">
                <a:solidFill>
                  <a:schemeClr val="tx1"/>
                </a:solidFill>
              </a:rPr>
              <a:t>In this contribution, we try to define a new variant for EHT NDPA frame.</a:t>
            </a:r>
          </a:p>
          <a:p>
            <a:pPr marL="342900" indent="-342900">
              <a:buFont typeface="Wingdings" panose="05000000000000000000" pitchFamily="2" charset="2"/>
              <a:buChar char="l"/>
            </a:pPr>
            <a:endParaRPr lang="en-US" altLang="zh-CN" dirty="0">
              <a:solidFill>
                <a:schemeClr val="tx1"/>
              </a:solidFill>
            </a:endParaRPr>
          </a:p>
          <a:p>
            <a:pPr marL="342900" indent="-342900">
              <a:buFont typeface="Wingdings" panose="05000000000000000000" pitchFamily="2" charset="2"/>
              <a:buChar char="l"/>
            </a:pPr>
            <a:endParaRPr lang="en-US" altLang="zh-CN" dirty="0" smtClean="0">
              <a:solidFill>
                <a:schemeClr val="tx1"/>
              </a:solidFill>
            </a:endParaRPr>
          </a:p>
          <a:p>
            <a:pPr marL="342900" indent="-342900">
              <a:buFont typeface="Wingdings" panose="05000000000000000000" pitchFamily="2" charset="2"/>
              <a:buChar char="l"/>
            </a:pPr>
            <a:endParaRPr lang="zh-CN" altLang="en-US" dirty="0">
              <a:solidFill>
                <a:schemeClr val="tx1"/>
              </a:solidFill>
            </a:endParaRPr>
          </a:p>
        </p:txBody>
      </p:sp>
    </p:spTree>
    <p:extLst>
      <p:ext uri="{BB962C8B-B14F-4D97-AF65-F5344CB8AC3E}">
        <p14:creationId xmlns:p14="http://schemas.microsoft.com/office/powerpoint/2010/main" val="2317331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of </a:t>
            </a:r>
            <a:r>
              <a:rPr lang="en-US" altLang="zh-CN" dirty="0" smtClean="0"/>
              <a:t>NDPA frame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내용 개체 틀 2"/>
          <p:cNvSpPr txBox="1">
            <a:spLocks/>
          </p:cNvSpPr>
          <p:nvPr/>
        </p:nvSpPr>
        <p:spPr bwMode="auto">
          <a:xfrm>
            <a:off x="685800" y="4293096"/>
            <a:ext cx="7772400" cy="165618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pP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The </a:t>
            </a:r>
            <a:r>
              <a:rPr lang="en-US" altLang="zh-CN" dirty="0"/>
              <a:t>Sounding </a:t>
            </a:r>
            <a:r>
              <a:rPr kumimoji="0" lang="en-US" altLang="ko-KR" sz="2000" b="1" i="0" u="none" strike="noStrike" kern="0" cap="none" spc="0" normalizeH="0" baseline="0" noProof="0" dirty="0" smtClean="0">
                <a:ln>
                  <a:noFill/>
                </a:ln>
                <a:solidFill>
                  <a:srgbClr val="000000"/>
                </a:solidFill>
                <a:effectLst/>
                <a:uLnTx/>
                <a:uFillTx/>
                <a:latin typeface="Times New Roman"/>
                <a:ea typeface="+mn-ea"/>
                <a:cs typeface="+mn-cs"/>
              </a:rPr>
              <a:t>Dialog</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 </a:t>
            </a:r>
            <a:r>
              <a:rPr lang="en-US" altLang="zh-CN" dirty="0"/>
              <a:t>Token </a:t>
            </a:r>
            <a:r>
              <a:rPr kumimoji="0" lang="en-US" altLang="ko-KR" sz="2000" b="1" i="0" u="none" strike="noStrike" kern="0" cap="none" spc="0" normalizeH="0" noProof="0" dirty="0" smtClean="0">
                <a:ln>
                  <a:noFill/>
                </a:ln>
                <a:solidFill>
                  <a:srgbClr val="000000"/>
                </a:solidFill>
                <a:effectLst/>
                <a:uLnTx/>
                <a:uFillTx/>
                <a:latin typeface="Times New Roman"/>
                <a:ea typeface="+mn-ea"/>
                <a:cs typeface="+mn-cs"/>
              </a:rPr>
              <a:t>field indicates the token number and NDPA type</a:t>
            </a:r>
          </a:p>
          <a:p>
            <a:pPr lvl="0" defTabSz="914400">
              <a:buClrTx/>
              <a:buSzTx/>
              <a:buFontTx/>
              <a:buChar char="•"/>
            </a:pPr>
            <a:r>
              <a:rPr lang="en-US" altLang="ko-KR" kern="0" baseline="0" dirty="0" smtClean="0">
                <a:solidFill>
                  <a:srgbClr val="000000"/>
                </a:solidFill>
                <a:latin typeface="Times New Roman"/>
              </a:rPr>
              <a:t>Each </a:t>
            </a:r>
            <a:r>
              <a:rPr lang="en-US" altLang="ko-KR" kern="0" dirty="0">
                <a:solidFill>
                  <a:srgbClr val="000000"/>
                </a:solidFill>
              </a:rPr>
              <a:t>NDPA </a:t>
            </a:r>
            <a:r>
              <a:rPr lang="en-US" altLang="ko-KR" kern="0" dirty="0" smtClean="0">
                <a:solidFill>
                  <a:srgbClr val="000000"/>
                </a:solidFill>
              </a:rPr>
              <a:t>contains one or multiple</a:t>
            </a:r>
            <a:r>
              <a:rPr lang="en-US" altLang="ko-KR" kern="0" dirty="0" smtClean="0">
                <a:solidFill>
                  <a:srgbClr val="000000"/>
                </a:solidFill>
                <a:latin typeface="Times New Roman"/>
              </a:rPr>
              <a:t> STA info fields, each with 4 bytes for HE and Ranging, 2 bytes for VHT</a:t>
            </a:r>
            <a:endParaRPr kumimoji="0" lang="ko-KR" altLang="en-US" sz="2000" b="1" i="0" u="none" strike="noStrike" kern="0" cap="none" spc="0" normalizeH="0" baseline="0" noProof="0" dirty="0">
              <a:ln>
                <a:noFill/>
              </a:ln>
              <a:solidFill>
                <a:srgbClr val="000000"/>
              </a:solidFill>
              <a:effectLst/>
              <a:uLnTx/>
              <a:uFillTx/>
              <a:latin typeface="Times New Roman"/>
              <a:ea typeface="+mn-ea"/>
              <a:cs typeface="+mn-cs"/>
            </a:endParaRPr>
          </a:p>
        </p:txBody>
      </p:sp>
      <p:pic>
        <p:nvPicPr>
          <p:cNvPr id="7" name="图片 6"/>
          <p:cNvPicPr>
            <a:picLocks noChangeAspect="1"/>
          </p:cNvPicPr>
          <p:nvPr/>
        </p:nvPicPr>
        <p:blipFill>
          <a:blip r:embed="rId2"/>
          <a:stretch>
            <a:fillRect/>
          </a:stretch>
        </p:blipFill>
        <p:spPr>
          <a:xfrm>
            <a:off x="1043608" y="2349871"/>
            <a:ext cx="6521626" cy="1124800"/>
          </a:xfrm>
          <a:prstGeom prst="rect">
            <a:avLst/>
          </a:prstGeom>
        </p:spPr>
      </p:pic>
    </p:spTree>
    <p:extLst>
      <p:ext uri="{BB962C8B-B14F-4D97-AF65-F5344CB8AC3E}">
        <p14:creationId xmlns:p14="http://schemas.microsoft.com/office/powerpoint/2010/main" val="2612399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156" y="484823"/>
            <a:ext cx="7770813" cy="1065213"/>
          </a:xfrm>
        </p:spPr>
        <p:txBody>
          <a:bodyPr/>
          <a:lstStyle/>
          <a:p>
            <a:r>
              <a:rPr lang="en-US" altLang="zh-CN" dirty="0" smtClean="0"/>
              <a:t>Sounding Dialog </a:t>
            </a:r>
            <a:r>
              <a:rPr lang="en-US" altLang="zh-CN" dirty="0"/>
              <a:t>Token field </a:t>
            </a:r>
            <a:endParaRPr lang="zh-CN" altLang="en-US" dirty="0"/>
          </a:p>
        </p:txBody>
      </p:sp>
      <p:sp>
        <p:nvSpPr>
          <p:cNvPr id="3" name="内容占位符 2"/>
          <p:cNvSpPr>
            <a:spLocks noGrp="1"/>
          </p:cNvSpPr>
          <p:nvPr>
            <p:ph idx="1"/>
          </p:nvPr>
        </p:nvSpPr>
        <p:spPr>
          <a:xfrm>
            <a:off x="572908" y="3573016"/>
            <a:ext cx="8103548" cy="2376264"/>
          </a:xfrm>
        </p:spPr>
        <p:txBody>
          <a:bodyPr/>
          <a:lstStyle/>
          <a:p>
            <a:pPr>
              <a:buFont typeface="Wingdings" panose="05000000000000000000" pitchFamily="2" charset="2"/>
              <a:buChar char="l"/>
            </a:pPr>
            <a:r>
              <a:rPr lang="en-US" altLang="zh-CN" sz="1600" dirty="0" smtClean="0"/>
              <a:t>For the VHT, the first two bits in the Sounding Dialog Token field are reserved[1]</a:t>
            </a:r>
          </a:p>
          <a:p>
            <a:pPr>
              <a:buFont typeface="Wingdings" panose="05000000000000000000" pitchFamily="2" charset="2"/>
              <a:buChar char="l"/>
            </a:pPr>
            <a:r>
              <a:rPr lang="en-US" altLang="zh-CN" sz="1600" dirty="0" smtClean="0"/>
              <a:t>For the HE, the </a:t>
            </a:r>
            <a:r>
              <a:rPr lang="en-US" altLang="zh-CN" sz="1600" dirty="0"/>
              <a:t>first </a:t>
            </a:r>
            <a:r>
              <a:rPr lang="en-US" altLang="zh-CN" sz="1600" dirty="0" smtClean="0"/>
              <a:t>bit is reserved and the second bit is used to distinguish the HE or VHT NDPA frame[2]</a:t>
            </a:r>
          </a:p>
          <a:p>
            <a:pPr>
              <a:buFont typeface="Wingdings" panose="05000000000000000000" pitchFamily="2" charset="2"/>
              <a:buChar char="l"/>
            </a:pPr>
            <a:r>
              <a:rPr lang="en-US" altLang="zh-CN" sz="1600" dirty="0" smtClean="0"/>
              <a:t>In 11az, the </a:t>
            </a:r>
            <a:r>
              <a:rPr lang="en-US" altLang="zh-CN" sz="1600" dirty="0"/>
              <a:t>Ranging subfield and </a:t>
            </a:r>
            <a:r>
              <a:rPr lang="en-US" altLang="zh-CN" sz="1600" dirty="0" smtClean="0"/>
              <a:t>HE </a:t>
            </a:r>
            <a:r>
              <a:rPr lang="en-US" altLang="zh-CN" sz="1600" dirty="0"/>
              <a:t>subfield are set to 1 and 0 respectively to identify the frame as Ranging NDPA </a:t>
            </a:r>
            <a:r>
              <a:rPr lang="en-US" altLang="zh-CN" sz="1600" dirty="0" smtClean="0"/>
              <a:t>frame [3]</a:t>
            </a:r>
          </a:p>
          <a:p>
            <a:pPr>
              <a:buFont typeface="Wingdings" panose="05000000000000000000" pitchFamily="2" charset="2"/>
              <a:buChar char="l"/>
            </a:pPr>
            <a:r>
              <a:rPr lang="en-US" altLang="zh-CN" sz="1600" dirty="0" smtClean="0"/>
              <a:t>The legacy VHT STA will regard all the NDPA as VHT NDPA, the legacy HE STA may regard it as HE NDPA as long as the HE </a:t>
            </a:r>
            <a:r>
              <a:rPr lang="en-US" altLang="zh-CN" sz="1600" dirty="0"/>
              <a:t>subfield </a:t>
            </a:r>
            <a:r>
              <a:rPr lang="en-US" altLang="zh-CN" sz="1600" dirty="0" smtClean="0"/>
              <a:t>is </a:t>
            </a:r>
            <a:r>
              <a:rPr lang="en-US" altLang="zh-CN" sz="1600" dirty="0"/>
              <a:t>set to </a:t>
            </a:r>
            <a:r>
              <a:rPr lang="en-US" altLang="zh-CN" sz="1600" dirty="0" smtClean="0"/>
              <a:t>1 </a:t>
            </a:r>
          </a:p>
          <a:p>
            <a:pPr>
              <a:buFont typeface="Wingdings" panose="05000000000000000000" pitchFamily="2" charset="2"/>
              <a:buChar char="l"/>
            </a:pPr>
            <a:r>
              <a:rPr lang="en-US" altLang="zh-CN" sz="1600" dirty="0"/>
              <a:t>The remaining 6 bits are used to record the dialog token number </a:t>
            </a:r>
          </a:p>
          <a:p>
            <a:pPr>
              <a:buFont typeface="Wingdings" panose="05000000000000000000" pitchFamily="2" charset="2"/>
              <a:buChar char="l"/>
            </a:pP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graphicFrame>
        <p:nvGraphicFramePr>
          <p:cNvPr id="6" name="表格 5"/>
          <p:cNvGraphicFramePr>
            <a:graphicFrameLocks noGrp="1"/>
          </p:cNvGraphicFramePr>
          <p:nvPr>
            <p:extLst>
              <p:ext uri="{D42A27DB-BD31-4B8C-83A1-F6EECF244321}">
                <p14:modId xmlns:p14="http://schemas.microsoft.com/office/powerpoint/2010/main" val="2563907640"/>
              </p:ext>
            </p:extLst>
          </p:nvPr>
        </p:nvGraphicFramePr>
        <p:xfrm>
          <a:off x="4788024" y="1662272"/>
          <a:ext cx="3491423" cy="1619505"/>
        </p:xfrm>
        <a:graphic>
          <a:graphicData uri="http://schemas.openxmlformats.org/drawingml/2006/table">
            <a:tbl>
              <a:tblPr firstRow="1" bandRow="1">
                <a:tableStyleId>{5C22544A-7EE6-4342-B048-85BDC9FD1C3A}</a:tableStyleId>
              </a:tblPr>
              <a:tblGrid>
                <a:gridCol w="784705"/>
                <a:gridCol w="648072"/>
                <a:gridCol w="2058646"/>
              </a:tblGrid>
              <a:tr h="415933">
                <a:tc>
                  <a:txBody>
                    <a:bodyPr/>
                    <a:lstStyle/>
                    <a:p>
                      <a:r>
                        <a:rPr lang="en-US" altLang="zh-CN" sz="1200" dirty="0" smtClean="0"/>
                        <a:t>Ranging</a:t>
                      </a:r>
                      <a:endParaRPr lang="zh-CN" altLang="en-US" sz="1200" dirty="0"/>
                    </a:p>
                  </a:txBody>
                  <a:tcPr/>
                </a:tc>
                <a:tc>
                  <a:txBody>
                    <a:bodyPr/>
                    <a:lstStyle/>
                    <a:p>
                      <a:r>
                        <a:rPr lang="en-US" altLang="zh-CN" sz="1200" dirty="0" smtClean="0"/>
                        <a:t>HE</a:t>
                      </a:r>
                      <a:endParaRPr lang="zh-CN" altLang="en-US" sz="1200" dirty="0"/>
                    </a:p>
                  </a:txBody>
                  <a:tcPr/>
                </a:tc>
                <a:tc>
                  <a:txBody>
                    <a:bodyPr/>
                    <a:lstStyle/>
                    <a:p>
                      <a:r>
                        <a:rPr lang="en-US" altLang="zh-CN" sz="1200" dirty="0" smtClean="0"/>
                        <a:t>Description</a:t>
                      </a:r>
                      <a:endParaRPr lang="zh-CN" altLang="en-US" sz="1200" dirty="0"/>
                    </a:p>
                  </a:txBody>
                  <a:tcPr/>
                </a:tc>
              </a:tr>
              <a:tr h="300893">
                <a:tc>
                  <a:txBody>
                    <a:bodyPr/>
                    <a:lstStyle/>
                    <a:p>
                      <a:r>
                        <a:rPr lang="en-US" altLang="zh-CN" sz="1100" dirty="0" smtClean="0"/>
                        <a:t>0</a:t>
                      </a:r>
                      <a:endParaRPr lang="zh-CN" altLang="en-US" sz="1100" dirty="0"/>
                    </a:p>
                  </a:txBody>
                  <a:tcPr/>
                </a:tc>
                <a:tc>
                  <a:txBody>
                    <a:bodyPr/>
                    <a:lstStyle/>
                    <a:p>
                      <a:r>
                        <a:rPr lang="en-US" altLang="zh-CN" sz="1100" dirty="0" smtClean="0"/>
                        <a:t>0</a:t>
                      </a:r>
                      <a:endParaRPr lang="zh-CN" altLang="en-US" sz="1100" dirty="0"/>
                    </a:p>
                  </a:txBody>
                  <a:tcPr/>
                </a:tc>
                <a:tc>
                  <a:txBody>
                    <a:bodyPr/>
                    <a:lstStyle/>
                    <a:p>
                      <a:r>
                        <a:rPr lang="en-US" altLang="zh-CN" sz="1100" dirty="0" smtClean="0"/>
                        <a:t>VHT NDPA</a:t>
                      </a:r>
                      <a:endParaRPr lang="zh-CN" altLang="en-US" sz="1100" dirty="0"/>
                    </a:p>
                  </a:txBody>
                  <a:tcPr/>
                </a:tc>
              </a:tr>
              <a:tr h="300893">
                <a:tc>
                  <a:txBody>
                    <a:bodyPr/>
                    <a:lstStyle/>
                    <a:p>
                      <a:r>
                        <a:rPr lang="en-US" altLang="zh-CN" sz="1100" dirty="0" smtClean="0"/>
                        <a:t>0</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HE NDPA</a:t>
                      </a:r>
                      <a:endParaRPr lang="zh-CN" altLang="en-US" sz="1100" dirty="0"/>
                    </a:p>
                  </a:txBody>
                  <a:tcPr/>
                </a:tc>
              </a:tr>
              <a:tr h="300893">
                <a:tc>
                  <a:txBody>
                    <a:bodyPr/>
                    <a:lstStyle/>
                    <a:p>
                      <a:r>
                        <a:rPr lang="en-US" altLang="zh-CN" sz="1100" dirty="0" smtClean="0"/>
                        <a:t>1</a:t>
                      </a:r>
                      <a:endParaRPr lang="zh-CN" altLang="en-US" sz="1100" dirty="0"/>
                    </a:p>
                  </a:txBody>
                  <a:tcPr/>
                </a:tc>
                <a:tc>
                  <a:txBody>
                    <a:bodyPr/>
                    <a:lstStyle/>
                    <a:p>
                      <a:r>
                        <a:rPr lang="en-US" altLang="zh-CN" sz="1100" dirty="0" smtClean="0"/>
                        <a:t>0</a:t>
                      </a:r>
                      <a:endParaRPr lang="zh-CN" altLang="en-US" sz="1100" dirty="0"/>
                    </a:p>
                  </a:txBody>
                  <a:tcPr/>
                </a:tc>
                <a:tc>
                  <a:txBody>
                    <a:bodyPr/>
                    <a:lstStyle/>
                    <a:p>
                      <a:r>
                        <a:rPr lang="en-US" altLang="zh-CN" sz="1100" dirty="0" smtClean="0"/>
                        <a:t>Ranging NDPA</a:t>
                      </a:r>
                      <a:endParaRPr lang="zh-CN" altLang="en-US" sz="1100" dirty="0"/>
                    </a:p>
                  </a:txBody>
                  <a:tcPr/>
                </a:tc>
              </a:tr>
              <a:tr h="300893">
                <a:tc>
                  <a:txBody>
                    <a:bodyPr/>
                    <a:lstStyle/>
                    <a:p>
                      <a:r>
                        <a:rPr lang="en-US" altLang="zh-CN" sz="1100" dirty="0" smtClean="0"/>
                        <a:t>1</a:t>
                      </a:r>
                      <a:endParaRPr lang="zh-CN" altLang="en-US" sz="1100" dirty="0"/>
                    </a:p>
                  </a:txBody>
                  <a:tcPr/>
                </a:tc>
                <a:tc>
                  <a:txBody>
                    <a:bodyPr/>
                    <a:lstStyle/>
                    <a:p>
                      <a:r>
                        <a:rPr lang="en-US" altLang="zh-CN" sz="1100" dirty="0" smtClean="0"/>
                        <a:t>1</a:t>
                      </a:r>
                      <a:endParaRPr lang="zh-CN" altLang="en-US" sz="1100" dirty="0"/>
                    </a:p>
                  </a:txBody>
                  <a:tcPr/>
                </a:tc>
                <a:tc>
                  <a:txBody>
                    <a:bodyPr/>
                    <a:lstStyle/>
                    <a:p>
                      <a:r>
                        <a:rPr lang="en-US" altLang="zh-CN" sz="1100" dirty="0" smtClean="0"/>
                        <a:t>Reserved</a:t>
                      </a:r>
                      <a:endParaRPr lang="zh-CN" altLang="en-US" sz="1100" dirty="0"/>
                    </a:p>
                  </a:txBody>
                  <a:tcPr/>
                </a:tc>
              </a:tr>
            </a:tbl>
          </a:graphicData>
        </a:graphic>
      </p:graphicFrame>
      <p:pic>
        <p:nvPicPr>
          <p:cNvPr id="5" name="图片 4"/>
          <p:cNvPicPr>
            <a:picLocks noChangeAspect="1"/>
          </p:cNvPicPr>
          <p:nvPr/>
        </p:nvPicPr>
        <p:blipFill>
          <a:blip r:embed="rId2"/>
          <a:stretch>
            <a:fillRect/>
          </a:stretch>
        </p:blipFill>
        <p:spPr>
          <a:xfrm>
            <a:off x="1115616" y="1376007"/>
            <a:ext cx="3024336" cy="2329378"/>
          </a:xfrm>
          <a:prstGeom prst="rect">
            <a:avLst/>
          </a:prstGeom>
        </p:spPr>
      </p:pic>
    </p:spTree>
    <p:extLst>
      <p:ext uri="{BB962C8B-B14F-4D97-AF65-F5344CB8AC3E}">
        <p14:creationId xmlns:p14="http://schemas.microsoft.com/office/powerpoint/2010/main" val="42256723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STA info </a:t>
            </a:r>
            <a:r>
              <a:rPr lang="en-US" altLang="zh-CN" dirty="0" smtClean="0"/>
              <a:t>field</a:t>
            </a:r>
            <a:endParaRPr lang="zh-CN" altLang="en-US" dirty="0"/>
          </a:p>
        </p:txBody>
      </p:sp>
      <p:sp>
        <p:nvSpPr>
          <p:cNvPr id="3" name="内容占位符 2"/>
          <p:cNvSpPr>
            <a:spLocks noGrp="1"/>
          </p:cNvSpPr>
          <p:nvPr>
            <p:ph idx="1"/>
          </p:nvPr>
        </p:nvSpPr>
        <p:spPr>
          <a:xfrm>
            <a:off x="611560" y="3600260"/>
            <a:ext cx="7770813" cy="2623474"/>
          </a:xfrm>
        </p:spPr>
        <p:txBody>
          <a:bodyPr/>
          <a:lstStyle/>
          <a:p>
            <a:pPr>
              <a:buFont typeface="Wingdings" panose="05000000000000000000" pitchFamily="2" charset="2"/>
              <a:buChar char="l"/>
            </a:pPr>
            <a:r>
              <a:rPr lang="en-US" altLang="zh-CN" sz="1600" dirty="0" smtClean="0"/>
              <a:t>For HE NDPA, AID11 </a:t>
            </a:r>
            <a:r>
              <a:rPr lang="en-US" altLang="zh-CN" sz="1600" dirty="0"/>
              <a:t>subfield </a:t>
            </a:r>
            <a:r>
              <a:rPr lang="en-US" altLang="zh-CN" sz="1600" b="0" dirty="0" smtClean="0"/>
              <a:t>indicate the AID of STA if between 1 and 2007</a:t>
            </a:r>
            <a:r>
              <a:rPr lang="en-US" altLang="zh-CN" sz="1600" b="0" dirty="0"/>
              <a:t>; </a:t>
            </a:r>
            <a:r>
              <a:rPr lang="en-US" altLang="zh-CN" sz="1600" b="0" dirty="0" smtClean="0"/>
              <a:t>indicates </a:t>
            </a:r>
            <a:r>
              <a:rPr lang="en-US" altLang="zh-CN" sz="1600" b="0" dirty="0"/>
              <a:t>the Disallowed </a:t>
            </a:r>
            <a:r>
              <a:rPr lang="en-US" altLang="zh-CN" sz="1600" b="0" dirty="0" err="1"/>
              <a:t>Subchannel</a:t>
            </a:r>
            <a:r>
              <a:rPr lang="en-US" altLang="zh-CN" sz="1600" b="0" dirty="0"/>
              <a:t> </a:t>
            </a:r>
            <a:r>
              <a:rPr lang="en-US" altLang="zh-CN" sz="1600" b="0" dirty="0" smtClean="0"/>
              <a:t>Bitmap if equals 2047</a:t>
            </a:r>
            <a:r>
              <a:rPr lang="zh-CN" altLang="en-US" sz="1600" b="0" dirty="0" smtClean="0"/>
              <a:t>；</a:t>
            </a:r>
            <a:r>
              <a:rPr lang="en-US" altLang="zh-CN" sz="1600" b="0" dirty="0" smtClean="0"/>
              <a:t>other values are reserved</a:t>
            </a:r>
          </a:p>
          <a:p>
            <a:pPr>
              <a:buFont typeface="Wingdings" panose="05000000000000000000" pitchFamily="2" charset="2"/>
              <a:buChar char="l"/>
            </a:pPr>
            <a:r>
              <a:rPr lang="en-US" altLang="zh-CN" sz="1600" dirty="0"/>
              <a:t>Partial BW </a:t>
            </a:r>
            <a:r>
              <a:rPr lang="en-US" altLang="zh-CN" sz="1600" dirty="0" smtClean="0"/>
              <a:t>Info </a:t>
            </a:r>
            <a:r>
              <a:rPr lang="en-US" altLang="zh-CN" sz="1600" b="0" dirty="0"/>
              <a:t>subfield </a:t>
            </a:r>
            <a:r>
              <a:rPr lang="en-US" altLang="zh-CN" sz="1600" b="0" dirty="0" smtClean="0"/>
              <a:t>indicates the start and end index of the 26-tone </a:t>
            </a:r>
            <a:r>
              <a:rPr lang="en-US" altLang="zh-CN" sz="1600" b="0" dirty="0"/>
              <a:t>RU for which the </a:t>
            </a:r>
            <a:r>
              <a:rPr lang="en-US" altLang="zh-CN" sz="1600" b="0" dirty="0" smtClean="0"/>
              <a:t>feedback is requested.</a:t>
            </a:r>
          </a:p>
          <a:p>
            <a:pPr>
              <a:buFont typeface="Wingdings" panose="05000000000000000000" pitchFamily="2" charset="2"/>
              <a:buChar char="l"/>
            </a:pPr>
            <a:r>
              <a:rPr lang="en-US" altLang="zh-CN" sz="1600" dirty="0" err="1" smtClean="0"/>
              <a:t>Nc</a:t>
            </a:r>
            <a:r>
              <a:rPr lang="en-US" altLang="zh-CN" sz="1600" dirty="0" smtClean="0"/>
              <a:t> </a:t>
            </a:r>
            <a:r>
              <a:rPr lang="en-US" altLang="zh-CN" sz="1600" b="0" dirty="0"/>
              <a:t>subfield </a:t>
            </a:r>
            <a:r>
              <a:rPr lang="en-US" altLang="zh-CN" sz="1600" b="0" dirty="0" smtClean="0"/>
              <a:t>indicates </a:t>
            </a:r>
            <a:r>
              <a:rPr lang="en-US" altLang="zh-CN" sz="1600" b="0" dirty="0"/>
              <a:t>the number of </a:t>
            </a:r>
            <a:r>
              <a:rPr lang="en-US" altLang="zh-CN" sz="1600" b="0" dirty="0" smtClean="0"/>
              <a:t>columns (corresponding to </a:t>
            </a:r>
            <a:r>
              <a:rPr lang="en-US" altLang="zh-CN" sz="1600" b="0" dirty="0" err="1" smtClean="0"/>
              <a:t>Nss</a:t>
            </a:r>
            <a:r>
              <a:rPr lang="en-US" altLang="zh-CN" sz="1600" b="0" dirty="0" smtClean="0"/>
              <a:t> of </a:t>
            </a:r>
            <a:r>
              <a:rPr lang="en-US" altLang="zh-CN" sz="1600" b="0" dirty="0" err="1" smtClean="0"/>
              <a:t>BFee</a:t>
            </a:r>
            <a:r>
              <a:rPr lang="en-US" altLang="zh-CN" sz="1600" b="0" dirty="0" smtClean="0"/>
              <a:t>)</a:t>
            </a:r>
          </a:p>
          <a:p>
            <a:pPr>
              <a:buFont typeface="Wingdings" panose="05000000000000000000" pitchFamily="2" charset="2"/>
              <a:buChar char="l"/>
            </a:pPr>
            <a:r>
              <a:rPr lang="en-US" altLang="zh-CN" sz="1600" dirty="0" smtClean="0"/>
              <a:t>Feedback </a:t>
            </a:r>
            <a:r>
              <a:rPr lang="en-US" altLang="zh-CN" sz="1600" dirty="0"/>
              <a:t>Type And Ng subfield and Codebook Size </a:t>
            </a:r>
            <a:r>
              <a:rPr lang="en-US" altLang="zh-CN" sz="1600" b="0" dirty="0"/>
              <a:t>subfield </a:t>
            </a:r>
            <a:r>
              <a:rPr lang="en-US" altLang="zh-CN" sz="1600" b="0" dirty="0" smtClean="0"/>
              <a:t>indicate </a:t>
            </a:r>
            <a:r>
              <a:rPr lang="en-US" altLang="zh-CN" sz="1600" b="0" dirty="0"/>
              <a:t>the </a:t>
            </a:r>
            <a:r>
              <a:rPr lang="en-US" altLang="zh-CN" sz="1600" b="0" dirty="0" smtClean="0"/>
              <a:t>Ng, quantization resolution and feedback type</a:t>
            </a:r>
            <a:r>
              <a:rPr lang="en-US" altLang="zh-CN" sz="1600" dirty="0" smtClean="0"/>
              <a:t>. </a:t>
            </a:r>
          </a:p>
          <a:p>
            <a:pPr>
              <a:buFont typeface="Wingdings" panose="05000000000000000000" pitchFamily="2" charset="2"/>
              <a:buChar char="l"/>
            </a:pPr>
            <a:r>
              <a:rPr lang="en-US" altLang="zh-CN" sz="1600" dirty="0"/>
              <a:t>Disambiguation </a:t>
            </a:r>
            <a:r>
              <a:rPr lang="en-US" altLang="zh-CN" sz="1600" b="0" dirty="0"/>
              <a:t>subfield is set to 1 to prevent a non-HE VHT STA from wrongly determining its </a:t>
            </a:r>
            <a:r>
              <a:rPr lang="en-US" altLang="zh-CN" sz="1600" b="0" dirty="0" smtClean="0"/>
              <a:t>AID</a:t>
            </a:r>
            <a:endParaRPr lang="zh-CN" altLang="en-US" sz="20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pic>
        <p:nvPicPr>
          <p:cNvPr id="5" name="图片 4"/>
          <p:cNvPicPr>
            <a:picLocks noChangeAspect="1"/>
          </p:cNvPicPr>
          <p:nvPr/>
        </p:nvPicPr>
        <p:blipFill>
          <a:blip r:embed="rId2"/>
          <a:stretch>
            <a:fillRect/>
          </a:stretch>
        </p:blipFill>
        <p:spPr>
          <a:xfrm>
            <a:off x="498853" y="1550953"/>
            <a:ext cx="3672408" cy="1971006"/>
          </a:xfrm>
          <a:prstGeom prst="rect">
            <a:avLst/>
          </a:prstGeom>
        </p:spPr>
      </p:pic>
      <p:pic>
        <p:nvPicPr>
          <p:cNvPr id="6" name="图片 5"/>
          <p:cNvPicPr>
            <a:picLocks noChangeAspect="1"/>
          </p:cNvPicPr>
          <p:nvPr/>
        </p:nvPicPr>
        <p:blipFill>
          <a:blip r:embed="rId3"/>
          <a:stretch>
            <a:fillRect/>
          </a:stretch>
        </p:blipFill>
        <p:spPr>
          <a:xfrm>
            <a:off x="4811485" y="1550953"/>
            <a:ext cx="3570888" cy="818597"/>
          </a:xfrm>
          <a:prstGeom prst="rect">
            <a:avLst/>
          </a:prstGeom>
        </p:spPr>
      </p:pic>
      <p:pic>
        <p:nvPicPr>
          <p:cNvPr id="7" name="图片 6"/>
          <p:cNvPicPr>
            <a:picLocks noChangeAspect="1"/>
          </p:cNvPicPr>
          <p:nvPr/>
        </p:nvPicPr>
        <p:blipFill>
          <a:blip r:embed="rId4"/>
          <a:stretch>
            <a:fillRect/>
          </a:stretch>
        </p:blipFill>
        <p:spPr>
          <a:xfrm>
            <a:off x="4245501" y="2821819"/>
            <a:ext cx="4351746" cy="535173"/>
          </a:xfrm>
          <a:prstGeom prst="rect">
            <a:avLst/>
          </a:prstGeom>
        </p:spPr>
      </p:pic>
      <p:sp>
        <p:nvSpPr>
          <p:cNvPr id="8" name="文本框 7"/>
          <p:cNvSpPr txBox="1"/>
          <p:nvPr/>
        </p:nvSpPr>
        <p:spPr>
          <a:xfrm>
            <a:off x="395536" y="1268760"/>
            <a:ext cx="1008112" cy="261610"/>
          </a:xfrm>
          <a:prstGeom prst="rect">
            <a:avLst/>
          </a:prstGeom>
          <a:noFill/>
        </p:spPr>
        <p:txBody>
          <a:bodyPr wrap="square" rtlCol="0">
            <a:spAutoFit/>
          </a:bodyPr>
          <a:lstStyle/>
          <a:p>
            <a:r>
              <a:rPr lang="en-US" altLang="zh-CN" sz="1100" dirty="0" smtClean="0">
                <a:solidFill>
                  <a:schemeClr val="tx1"/>
                </a:solidFill>
              </a:rPr>
              <a:t>HE NDPA</a:t>
            </a:r>
            <a:endParaRPr lang="zh-CN" altLang="en-US" sz="1100" dirty="0">
              <a:solidFill>
                <a:schemeClr val="tx1"/>
              </a:solidFill>
            </a:endParaRPr>
          </a:p>
        </p:txBody>
      </p:sp>
      <p:sp>
        <p:nvSpPr>
          <p:cNvPr id="9" name="文本框 8"/>
          <p:cNvSpPr txBox="1"/>
          <p:nvPr/>
        </p:nvSpPr>
        <p:spPr>
          <a:xfrm>
            <a:off x="4307429" y="1399565"/>
            <a:ext cx="1008112" cy="261610"/>
          </a:xfrm>
          <a:prstGeom prst="rect">
            <a:avLst/>
          </a:prstGeom>
          <a:noFill/>
        </p:spPr>
        <p:txBody>
          <a:bodyPr wrap="square" rtlCol="0">
            <a:spAutoFit/>
          </a:bodyPr>
          <a:lstStyle/>
          <a:p>
            <a:r>
              <a:rPr lang="en-US" altLang="zh-CN" sz="1100" dirty="0" smtClean="0">
                <a:solidFill>
                  <a:schemeClr val="tx1"/>
                </a:solidFill>
              </a:rPr>
              <a:t>VHT NDPA</a:t>
            </a:r>
            <a:endParaRPr lang="zh-CN" altLang="en-US" sz="1100" dirty="0">
              <a:solidFill>
                <a:schemeClr val="tx1"/>
              </a:solidFill>
            </a:endParaRPr>
          </a:p>
        </p:txBody>
      </p:sp>
      <p:sp>
        <p:nvSpPr>
          <p:cNvPr id="10" name="文本框 9"/>
          <p:cNvSpPr txBox="1"/>
          <p:nvPr/>
        </p:nvSpPr>
        <p:spPr>
          <a:xfrm>
            <a:off x="4307428" y="2512422"/>
            <a:ext cx="1272683" cy="261610"/>
          </a:xfrm>
          <a:prstGeom prst="rect">
            <a:avLst/>
          </a:prstGeom>
          <a:noFill/>
        </p:spPr>
        <p:txBody>
          <a:bodyPr wrap="square" rtlCol="0">
            <a:spAutoFit/>
          </a:bodyPr>
          <a:lstStyle/>
          <a:p>
            <a:r>
              <a:rPr lang="en-US" altLang="zh-CN" sz="1100" dirty="0" smtClean="0">
                <a:solidFill>
                  <a:schemeClr val="tx1"/>
                </a:solidFill>
              </a:rPr>
              <a:t>Ranging NDPA</a:t>
            </a:r>
            <a:endParaRPr lang="zh-CN" altLang="en-US" sz="1100" dirty="0">
              <a:solidFill>
                <a:schemeClr val="tx1"/>
              </a:solidFill>
            </a:endParaRPr>
          </a:p>
        </p:txBody>
      </p:sp>
    </p:spTree>
    <p:extLst>
      <p:ext uri="{BB962C8B-B14F-4D97-AF65-F5344CB8AC3E}">
        <p14:creationId xmlns:p14="http://schemas.microsoft.com/office/powerpoint/2010/main" val="2439104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4129</TotalTime>
  <Words>1803</Words>
  <Application>Microsoft Office PowerPoint</Application>
  <PresentationFormat>全屏显示(4:3)</PresentationFormat>
  <Paragraphs>332</Paragraphs>
  <Slides>23</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Arial Unicode MS</vt:lpstr>
      <vt:lpstr>굴림</vt:lpstr>
      <vt:lpstr>MS Gothic</vt:lpstr>
      <vt:lpstr>Arial</vt:lpstr>
      <vt:lpstr>Cambria Math</vt:lpstr>
      <vt:lpstr>Times New Roman</vt:lpstr>
      <vt:lpstr>Wingdings</vt:lpstr>
      <vt:lpstr>Office 主题</vt:lpstr>
      <vt:lpstr>EHT NDPA Frame Design Discussion</vt:lpstr>
      <vt:lpstr>Abstract</vt:lpstr>
      <vt:lpstr>Outline</vt:lpstr>
      <vt:lpstr>Partial Bandwidth Indication</vt:lpstr>
      <vt:lpstr>Partial Bandwidth Indication</vt:lpstr>
      <vt:lpstr>Recap of NDPA frame</vt:lpstr>
      <vt:lpstr>Recap of NDPA frame</vt:lpstr>
      <vt:lpstr>Sounding Dialog Token field </vt:lpstr>
      <vt:lpstr>STA info field</vt:lpstr>
      <vt:lpstr>Motivations</vt:lpstr>
      <vt:lpstr>EHT NDPA Indication</vt:lpstr>
      <vt:lpstr>EHT NDPA Indication</vt:lpstr>
      <vt:lpstr>EHT NDPA Indication</vt:lpstr>
      <vt:lpstr>EHT NDPA Indication</vt:lpstr>
      <vt:lpstr>EHT NDPA Indication</vt:lpstr>
      <vt:lpstr>EHT NDPA Indication</vt:lpstr>
      <vt:lpstr>Summary</vt:lpstr>
      <vt:lpstr>References</vt:lpstr>
      <vt:lpstr>SP1</vt:lpstr>
      <vt:lpstr>SP2</vt:lpstr>
      <vt:lpstr>SP3</vt:lpstr>
      <vt:lpstr>SP4</vt:lpstr>
      <vt:lpstr>SP5</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Yujian (Ross Yu)</cp:lastModifiedBy>
  <cp:revision>189</cp:revision>
  <cp:lastPrinted>1601-01-01T00:00:00Z</cp:lastPrinted>
  <dcterms:created xsi:type="dcterms:W3CDTF">2020-06-15T07:09:50Z</dcterms:created>
  <dcterms:modified xsi:type="dcterms:W3CDTF">2020-11-10T08:21:32Z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(3)MzRxu1qQua6TewDWU3nn0RZ7ggNcj6eb290OqVjUbXT9Z0V2ODlm9i76p6LsKJb5PM3/yRGV
1Kn94dKYpcTf5JpO8gdkedxpn0YafrJVOESR5GT2D18j6GpsG406DpOytj7Y9aL69QOSaI9v
9APh/+1r6vf7/V3tguVLg93QBcYB1KqoPBSZEfDiTPEQOgXicGyhNYWxiXfaJzNTS9VVKS7s
Zv2kmPxCFDyoGUdP+X</vt:lpwstr>
  </property>
  <property fmtid="{D5CDD505-2E9C-101B-9397-08002B2CF9AE}" pid="3" name="_2015_ms_pID_7253431">
    <vt:lpwstr>sZRNLZYuobiKs9jzx0DV2nqJ5MoR1QgHGyWAQJJuQYYkJ0BIY2uhP6
XjWxC7tKAnaC0/j7wZw6g0y1IkmvdleW1hDcM+e2UXwltIglSGfhq3lL78AjupHIyMRMYw97
r7GOgX6VvPuEZHyAUDMRCEN3qbFhx4GJKNUe38YI0GgkCNHoysHcXzCwu3Y7gW078UOg62AI
9ZMWJWzQMwsUeAqpzleI5G4R+muMMBPilGmf</vt:lpwstr>
  </property>
  <property fmtid="{D5CDD505-2E9C-101B-9397-08002B2CF9AE}" pid="4" name="_2015_ms_pID_7253432">
    <vt:lpwstr>uw==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1602548896</vt:lpwstr>
  </property>
</Properties>
</file>