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5" r:id="rId4"/>
    <p:sldId id="279" r:id="rId5"/>
    <p:sldId id="281" r:id="rId6"/>
    <p:sldId id="280" r:id="rId7"/>
    <p:sldId id="282" r:id="rId8"/>
    <p:sldId id="278" r:id="rId9"/>
    <p:sldId id="289" r:id="rId10"/>
    <p:sldId id="299" r:id="rId11"/>
    <p:sldId id="283" r:id="rId12"/>
    <p:sldId id="300" r:id="rId13"/>
    <p:sldId id="284" r:id="rId14"/>
    <p:sldId id="285" r:id="rId15"/>
    <p:sldId id="292" r:id="rId16"/>
    <p:sldId id="277" r:id="rId17"/>
    <p:sldId id="264" r:id="rId18"/>
    <p:sldId id="288" r:id="rId19"/>
    <p:sldId id="294" r:id="rId20"/>
    <p:sldId id="295" r:id="rId21"/>
    <p:sldId id="298" r:id="rId22"/>
    <p:sldId id="297" r:id="rId23"/>
    <p:sldId id="301" r:id="rId24"/>
    <p:sldId id="302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8" autoAdjust="0"/>
    <p:restoredTop sz="94660"/>
  </p:normalViewPr>
  <p:slideViewPr>
    <p:cSldViewPr>
      <p:cViewPr varScale="1">
        <p:scale>
          <a:sx n="112" d="100"/>
          <a:sy n="112" d="100"/>
        </p:scale>
        <p:origin x="11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1015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EHT </a:t>
            </a:r>
            <a:r>
              <a:rPr lang="en-US" dirty="0" smtClean="0"/>
              <a:t>NDPA Frame Design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4387" y="14608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8734" y="18789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713451"/>
              </p:ext>
            </p:extLst>
          </p:nvPr>
        </p:nvGraphicFramePr>
        <p:xfrm>
          <a:off x="777889" y="2420888"/>
          <a:ext cx="7620000" cy="331528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Ross Jian Yu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ross.Yujian@huawei.com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Dandan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Liang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Genadiy Tsodik 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Shimi Shilo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Oded Redlich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Two </a:t>
            </a:r>
            <a:r>
              <a:rPr lang="en-US" altLang="zh-CN" dirty="0"/>
              <a:t>options are proposed for EHT NDPA Indication: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Option 1: Extend the length of STA Info </a:t>
            </a:r>
            <a:r>
              <a:rPr lang="en-US" altLang="zh-CN" dirty="0" smtClean="0"/>
              <a:t>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Option </a:t>
            </a:r>
            <a:r>
              <a:rPr lang="en-US" altLang="zh-CN" dirty="0"/>
              <a:t>2: Compress the Partial BW Info </a:t>
            </a:r>
            <a:r>
              <a:rPr lang="en-US" altLang="zh-CN" dirty="0" smtClean="0"/>
              <a:t>subfield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7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628800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1: </a:t>
            </a:r>
            <a:r>
              <a:rPr lang="en-US" altLang="zh-CN" dirty="0" smtClean="0">
                <a:solidFill>
                  <a:srgbClr val="FF0000"/>
                </a:solidFill>
              </a:rPr>
              <a:t>Extend the length of STA Info 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Sounding Dialog Token field is set as follows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STA 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Length of EHT STA Info can </a:t>
            </a:r>
            <a:r>
              <a:rPr lang="en-US" altLang="zh-CN" dirty="0"/>
              <a:t>be </a:t>
            </a:r>
            <a:r>
              <a:rPr lang="en-US" altLang="zh-CN" dirty="0" smtClean="0"/>
              <a:t>extended </a:t>
            </a:r>
            <a:r>
              <a:rPr lang="en-US" altLang="zh-CN" dirty="0"/>
              <a:t>to </a:t>
            </a:r>
            <a:r>
              <a:rPr lang="en-US" altLang="zh-CN" dirty="0" smtClean="0"/>
              <a:t>2*n byte(e.g. n=3)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HE STA will regards the EHT NDP as VHT NDP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Thus</a:t>
            </a:r>
            <a:r>
              <a:rPr lang="en-US" altLang="zh-CN" dirty="0" smtClean="0"/>
              <a:t> only disambiguation </a:t>
            </a:r>
            <a:r>
              <a:rPr lang="en-US" altLang="zh-CN" dirty="0"/>
              <a:t>subfield positioned </a:t>
            </a:r>
            <a:r>
              <a:rPr lang="en-US" altLang="zh-CN" dirty="0" smtClean="0"/>
              <a:t>at B(16*k+11)(B(i) start with i=0) </a:t>
            </a:r>
            <a:r>
              <a:rPr lang="en-US" altLang="zh-CN" dirty="0"/>
              <a:t>for </a:t>
            </a:r>
            <a:r>
              <a:rPr lang="en-US" altLang="zh-CN" dirty="0" smtClean="0"/>
              <a:t>k=1, 2, …, n-1 shall be </a:t>
            </a:r>
            <a:r>
              <a:rPr lang="en-US" altLang="zh-CN" dirty="0"/>
              <a:t>set to </a:t>
            </a:r>
            <a:r>
              <a:rPr lang="en-US" altLang="zh-CN" dirty="0" smtClean="0"/>
              <a:t>1, </a:t>
            </a:r>
            <a:r>
              <a:rPr lang="en-US" altLang="zh-CN" dirty="0"/>
              <a:t>so </a:t>
            </a:r>
            <a:r>
              <a:rPr lang="en-US" altLang="zh-CN" dirty="0" smtClean="0"/>
              <a:t>as </a:t>
            </a:r>
            <a:r>
              <a:rPr lang="en-US" altLang="zh-CN" dirty="0"/>
              <a:t>to prevent a VHT STA from wrongly identifying its AID in the </a:t>
            </a:r>
            <a:r>
              <a:rPr lang="en-US" altLang="zh-CN" dirty="0" smtClean="0"/>
              <a:t>EHT NDPA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940954"/>
              </p:ext>
            </p:extLst>
          </p:nvPr>
        </p:nvGraphicFramePr>
        <p:xfrm>
          <a:off x="1907704" y="2484413"/>
          <a:ext cx="3600400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961"/>
                <a:gridCol w="965961"/>
                <a:gridCol w="1668478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or  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65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There are many reserved state for the Partial BW Info </a:t>
            </a:r>
            <a:r>
              <a:rPr lang="en-US" altLang="zh-CN" dirty="0" smtClean="0"/>
              <a:t>subfield(for </a:t>
            </a:r>
            <a:r>
              <a:rPr lang="en-US" altLang="zh-CN" dirty="0"/>
              <a:t>HE STA Info field, the RU Start index and the RU End index each occupies 7 bits, but their valid value rang is 0~73, since the maximum bandwidth is </a:t>
            </a:r>
            <a:r>
              <a:rPr lang="en-US" altLang="zh-CN" dirty="0" smtClean="0"/>
              <a:t>160M)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Thus, instead of extending the length of STA Info field, the Partial BW Info subfield can be compressed for EHT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Therefore, the option 2 is proposed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58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78587"/>
            <a:ext cx="7770813" cy="48307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2: </a:t>
            </a:r>
            <a:r>
              <a:rPr lang="en-US" altLang="zh-CN" dirty="0" smtClean="0">
                <a:solidFill>
                  <a:srgbClr val="FF0000"/>
                </a:solidFill>
              </a:rPr>
              <a:t>Compress </a:t>
            </a:r>
            <a:r>
              <a:rPr lang="en-US" altLang="zh-CN" dirty="0">
                <a:solidFill>
                  <a:srgbClr val="FF0000"/>
                </a:solidFill>
              </a:rPr>
              <a:t>the Partial BW Info </a:t>
            </a:r>
            <a:r>
              <a:rPr lang="en-US" altLang="zh-CN" dirty="0" smtClean="0">
                <a:solidFill>
                  <a:srgbClr val="FF0000"/>
                </a:solidFill>
              </a:rPr>
              <a:t>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Sounding Dialog Token field – Opt A: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STA 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Opt2a: the </a:t>
            </a:r>
            <a:r>
              <a:rPr lang="en-US" altLang="zh-CN" dirty="0"/>
              <a:t>9-bit RU Allocation </a:t>
            </a:r>
            <a:r>
              <a:rPr lang="en-US" altLang="zh-CN" dirty="0" smtClean="0"/>
              <a:t>subfield[4] is used to </a:t>
            </a:r>
            <a:r>
              <a:rPr lang="en-US" altLang="zh-CN" dirty="0"/>
              <a:t>replace the Partial BW Info </a:t>
            </a:r>
            <a:r>
              <a:rPr lang="en-US" altLang="zh-CN" dirty="0" smtClean="0"/>
              <a:t>subfield (6/7 bits with 242-tone RU granularity)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Opt2b: compress the RU start and RU end index with larger granularity,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Opt2c: RU size subfield and RU Position Index subfield with compressed </a:t>
            </a:r>
            <a:r>
              <a:rPr lang="en-US" altLang="zh-CN" dirty="0" err="1" smtClean="0"/>
              <a:t>bitwidth</a:t>
            </a:r>
            <a:r>
              <a:rPr lang="en-US" altLang="zh-CN" dirty="0" smtClean="0"/>
              <a:t>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saved bits can be used for </a:t>
            </a:r>
            <a:r>
              <a:rPr lang="en-US" altLang="zh-CN" dirty="0" err="1" smtClean="0"/>
              <a:t>Nc</a:t>
            </a:r>
            <a:r>
              <a:rPr lang="en-US" altLang="zh-CN" dirty="0" smtClean="0"/>
              <a:t> and other subfields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35392"/>
              </p:ext>
            </p:extLst>
          </p:nvPr>
        </p:nvGraphicFramePr>
        <p:xfrm>
          <a:off x="1907704" y="2348880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NDPA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4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56792"/>
                <a:ext cx="7770813" cy="4113213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dirty="0" smtClean="0"/>
                  <a:t>Option 2: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Compress the Partial BW Info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subfield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Sounding Dialog Token </a:t>
                </a:r>
                <a:r>
                  <a:rPr lang="en-US" altLang="zh-CN" dirty="0" smtClean="0"/>
                  <a:t>field – Opt B:</a:t>
                </a:r>
                <a:endParaRPr lang="en-US" altLang="zh-CN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STA Info field: 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For HE STA Info field, the </a:t>
                </a:r>
                <a:r>
                  <a:rPr lang="en-US" altLang="zh-CN" dirty="0"/>
                  <a:t>RU Start </a:t>
                </a:r>
                <a:r>
                  <a:rPr lang="en-US" altLang="zh-CN" dirty="0" smtClean="0"/>
                  <a:t>index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and the RU End index </a:t>
                </a:r>
                <a:r>
                  <a:rPr lang="en-US" altLang="zh-CN" dirty="0"/>
                  <a:t>each </a:t>
                </a:r>
                <a:r>
                  <a:rPr lang="en-US" altLang="zh-CN" dirty="0" smtClean="0"/>
                  <a:t>occupies 7 bits, but their valid value rang is 0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altLang="zh-CN" dirty="0" smtClean="0"/>
                  <a:t>73, since the maximum bandwidth is 160M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Besides, </a:t>
                </a:r>
                <a:r>
                  <a:rPr lang="en-US" altLang="zh-CN" dirty="0"/>
                  <a:t>a valid RU Start index</a:t>
                </a:r>
                <a:r>
                  <a:rPr lang="zh-CN" altLang="en-US" dirty="0"/>
                  <a:t> </a:t>
                </a:r>
                <a:r>
                  <a:rPr lang="en-US" altLang="zh-CN" dirty="0" smtClean="0"/>
                  <a:t>must be smaller than or equal to the </a:t>
                </a:r>
                <a:r>
                  <a:rPr lang="en-US" altLang="zh-CN" dirty="0"/>
                  <a:t>RU </a:t>
                </a:r>
                <a:r>
                  <a:rPr lang="en-US" altLang="zh-CN" dirty="0" smtClean="0"/>
                  <a:t>End </a:t>
                </a:r>
                <a:r>
                  <a:rPr lang="en-US" altLang="zh-CN" dirty="0"/>
                  <a:t>index </a:t>
                </a:r>
                <a:endParaRPr lang="en-US" altLang="zh-CN" dirty="0" smtClean="0"/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Those features can be used to distinguish EHT STA Info field from HE STA Info field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endParaRPr lang="en-US" altLang="zh-CN" dirty="0" smtClean="0"/>
              </a:p>
              <a:p>
                <a:pPr marL="0" indent="0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56792"/>
                <a:ext cx="7770813" cy="4113213"/>
              </a:xfrm>
              <a:blipFill rotWithShape="0">
                <a:blip r:embed="rId2"/>
                <a:stretch>
                  <a:fillRect l="-1099" t="-1185" b="-185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5460"/>
              </p:ext>
            </p:extLst>
          </p:nvPr>
        </p:nvGraphicFramePr>
        <p:xfrm>
          <a:off x="1835696" y="2373509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or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 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204864"/>
            <a:ext cx="3170830" cy="170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846640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2: </a:t>
            </a:r>
            <a:r>
              <a:rPr lang="en-US" altLang="zh-CN" dirty="0">
                <a:solidFill>
                  <a:srgbClr val="FF0000"/>
                </a:solidFill>
              </a:rPr>
              <a:t>Compress the Partial BW Info 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STA </a:t>
            </a:r>
            <a:r>
              <a:rPr lang="en-US" altLang="zh-CN" dirty="0"/>
              <a:t>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E.g., the two MSB corresponding to the RU End index of HE STA Info field are set to 1 to indicate this STA Info field is EHT STA </a:t>
            </a:r>
            <a:r>
              <a:rPr lang="en-US" altLang="zh-CN" dirty="0"/>
              <a:t>Info field, Otherwise, it is a HE STA Info 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same compression method for Partial BW indication can be used as option2a/2b/2c.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The save bits can be used for </a:t>
            </a:r>
            <a:r>
              <a:rPr lang="en-US" altLang="zh-CN" dirty="0" err="1" smtClean="0"/>
              <a:t>Nc</a:t>
            </a:r>
            <a:r>
              <a:rPr lang="en-US" altLang="zh-CN" dirty="0" smtClean="0"/>
              <a:t> subfield and Codebook Size subfield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Unified HE/EHT NDPA frame may also support A-PPDU NDP.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0" indent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283" y="4797152"/>
            <a:ext cx="6669845" cy="108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this contribution, </a:t>
            </a:r>
            <a:r>
              <a:rPr lang="en-US" altLang="zh-CN" dirty="0" smtClean="0">
                <a:solidFill>
                  <a:schemeClr val="tx1"/>
                </a:solidFill>
              </a:rPr>
              <a:t>two </a:t>
            </a:r>
            <a:r>
              <a:rPr lang="en-US" altLang="zh-CN" dirty="0">
                <a:solidFill>
                  <a:schemeClr val="tx1"/>
                </a:solidFill>
              </a:rPr>
              <a:t>EHT NDPA frame design methods are proposed, their comparisons are summarized as following: 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83489"/>
              </p:ext>
            </p:extLst>
          </p:nvPr>
        </p:nvGraphicFramePr>
        <p:xfrm>
          <a:off x="970805" y="2852936"/>
          <a:ext cx="7200801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816"/>
                <a:gridCol w="2481592"/>
                <a:gridCol w="3528393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Pros.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Cons.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Sufficient bits for</a:t>
                      </a:r>
                      <a:r>
                        <a:rPr lang="en-US" altLang="zh-CN" sz="1600" baseline="0" dirty="0" smtClean="0"/>
                        <a:t> EHT new features;</a:t>
                      </a:r>
                    </a:p>
                    <a:p>
                      <a:r>
                        <a:rPr lang="en-US" altLang="zh-CN" sz="1600" baseline="0" dirty="0" smtClean="0"/>
                        <a:t>Similar structure with  HE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Large</a:t>
                      </a:r>
                      <a:r>
                        <a:rPr lang="en-US" altLang="zh-CN" sz="1600" baseline="0" dirty="0" smtClean="0"/>
                        <a:t> overhead due to extended length;</a:t>
                      </a:r>
                    </a:p>
                    <a:p>
                      <a:r>
                        <a:rPr lang="en-US" altLang="zh-CN" sz="1600" baseline="0" dirty="0" smtClean="0"/>
                        <a:t>Not supporting aggregated sounding of EHT and HE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The same length of STA Info subfield as 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Need to compress the partial BW Info subfield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 smtClean="0"/>
              <a:t>[</a:t>
            </a:r>
            <a:r>
              <a:rPr lang="en-US" sz="1600" b="0" dirty="0"/>
              <a:t>1] IEEE P802.11-REVmd™/D3.0</a:t>
            </a:r>
            <a:endParaRPr lang="en-US" sz="1600" b="0" dirty="0" smtClean="0"/>
          </a:p>
          <a:p>
            <a:r>
              <a:rPr lang="en-US" sz="1600" b="0" dirty="0" smtClean="0"/>
              <a:t>[2</a:t>
            </a:r>
            <a:r>
              <a:rPr lang="en-US" sz="1600" b="0" dirty="0"/>
              <a:t>] IEEE P802.11ax™/</a:t>
            </a:r>
            <a:r>
              <a:rPr lang="en-US" sz="1600" b="0" dirty="0" smtClean="0"/>
              <a:t>D6.0</a:t>
            </a:r>
          </a:p>
          <a:p>
            <a:r>
              <a:rPr lang="en-US" sz="1600" b="0" dirty="0"/>
              <a:t>[3] IEEE P802.11az™/</a:t>
            </a:r>
            <a:r>
              <a:rPr lang="en-US" sz="1600" b="0" dirty="0" smtClean="0"/>
              <a:t>D2.1</a:t>
            </a:r>
          </a:p>
          <a:p>
            <a:r>
              <a:rPr lang="en-US" altLang="zh-CN" sz="1600" b="0" dirty="0" smtClean="0"/>
              <a:t>[4]</a:t>
            </a:r>
            <a:r>
              <a:rPr lang="en-US" altLang="ko-KR" sz="1600" b="0" dirty="0" smtClean="0"/>
              <a:t> </a:t>
            </a:r>
            <a:r>
              <a:rPr lang="en-US" altLang="ko-KR" sz="1600" b="0" dirty="0"/>
              <a:t>Specification Framework for </a:t>
            </a:r>
            <a:r>
              <a:rPr lang="en-US" altLang="ko-KR" sz="1600" b="0" dirty="0" err="1"/>
              <a:t>TGbe</a:t>
            </a:r>
            <a:r>
              <a:rPr lang="en-US" altLang="ko-KR" sz="1600" b="0" dirty="0"/>
              <a:t> , doc.: IEEE </a:t>
            </a:r>
            <a:r>
              <a:rPr lang="en-US" altLang="ko-KR" sz="1600" b="0" dirty="0" smtClean="0"/>
              <a:t>802.11-20/0566r23</a:t>
            </a:r>
            <a:endParaRPr lang="en-US" sz="1600" b="0" dirty="0"/>
          </a:p>
          <a:p>
            <a:r>
              <a:rPr lang="en-US" altLang="ko-KR" sz="1600" b="0" dirty="0" smtClean="0"/>
              <a:t>[5] </a:t>
            </a:r>
            <a:r>
              <a:rPr lang="en-US" altLang="ko-KR" sz="1600" b="0" dirty="0"/>
              <a:t>RU Allocation Subfield Design for EHT Trigger </a:t>
            </a:r>
            <a:r>
              <a:rPr lang="en-US" altLang="ko-KR" sz="1600" b="0" dirty="0" smtClean="0"/>
              <a:t>Frame, doc.: IEEE 802.11-20/0828r0 </a:t>
            </a:r>
            <a:endParaRPr lang="en-US" altLang="ko-KR" sz="1600" b="0" dirty="0"/>
          </a:p>
          <a:p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</a:t>
            </a:r>
            <a:r>
              <a:rPr lang="en-US" altLang="ko-KR" kern="0" dirty="0" smtClean="0">
                <a:solidFill>
                  <a:srgbClr val="000000"/>
                </a:solidFill>
              </a:rPr>
              <a:t>to reuse the VHT/HE 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NDPA frame for EHT NDPA frame</a:t>
            </a:r>
            <a:endParaRPr lang="en-US" altLang="ko-KR" kern="0" dirty="0" smtClean="0">
              <a:solidFill>
                <a:srgbClr val="000000"/>
              </a:solidFill>
              <a:latin typeface="Times New Roman"/>
            </a:endParaRP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33438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Which NDPA frame design proposed in the contribution do you </a:t>
            </a:r>
            <a:r>
              <a:rPr lang="en-US" altLang="ko-KR" kern="0" dirty="0" smtClean="0">
                <a:solidFill>
                  <a:srgbClr val="000000"/>
                </a:solidFill>
              </a:rPr>
              <a:t>prefer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      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Option 1</a:t>
            </a:r>
            <a:r>
              <a:rPr lang="en-US" altLang="ko-KR" kern="0" dirty="0">
                <a:solidFill>
                  <a:srgbClr val="000000"/>
                </a:solidFill>
              </a:rPr>
              <a:t>: Extend the length of STA Info </a:t>
            </a:r>
            <a:r>
              <a:rPr lang="en-US" altLang="ko-KR" kern="0" dirty="0" smtClean="0">
                <a:solidFill>
                  <a:srgbClr val="000000"/>
                </a:solidFill>
              </a:rPr>
              <a:t>field(&gt;4 bytes)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Option </a:t>
            </a:r>
            <a:r>
              <a:rPr lang="en-US" altLang="ko-KR" kern="0" dirty="0" smtClean="0">
                <a:solidFill>
                  <a:srgbClr val="000000"/>
                </a:solidFill>
              </a:rPr>
              <a:t>2</a:t>
            </a:r>
            <a:r>
              <a:rPr lang="en-US" altLang="ko-KR" kern="0" dirty="0">
                <a:solidFill>
                  <a:srgbClr val="000000"/>
                </a:solidFill>
              </a:rPr>
              <a:t>: Compress the Partial BW Info </a:t>
            </a:r>
            <a:r>
              <a:rPr lang="en-US" altLang="ko-KR" kern="0" dirty="0" smtClean="0">
                <a:solidFill>
                  <a:srgbClr val="000000"/>
                </a:solidFill>
              </a:rPr>
              <a:t>subfield (4 bytes STA Info field)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Abstain</a:t>
            </a:r>
            <a:endParaRPr lang="ko-KR" altLang="en-US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</a:t>
            </a:r>
            <a:r>
              <a:rPr lang="en-US" dirty="0" smtClean="0"/>
              <a:t>will discuss </a:t>
            </a:r>
            <a:r>
              <a:rPr lang="en-US" dirty="0"/>
              <a:t>the </a:t>
            </a:r>
            <a:r>
              <a:rPr lang="en-US" dirty="0" smtClean="0"/>
              <a:t>possible </a:t>
            </a:r>
            <a:r>
              <a:rPr lang="en-US" altLang="zh-CN" dirty="0" smtClean="0"/>
              <a:t>NDPA frame </a:t>
            </a:r>
            <a:r>
              <a:rPr lang="en-US" altLang="zh-CN" dirty="0"/>
              <a:t>designs with </a:t>
            </a:r>
            <a:r>
              <a:rPr lang="en-US" altLang="zh-CN" dirty="0" smtClean="0"/>
              <a:t>respect to the EHT new features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extend the length of the STA Info field in the NDPA </a:t>
            </a:r>
            <a:r>
              <a:rPr lang="en-US" altLang="ko-KR" kern="0" dirty="0" smtClean="0">
                <a:solidFill>
                  <a:srgbClr val="000000"/>
                </a:solidFill>
              </a:rPr>
              <a:t>frame for EHT, and set the </a:t>
            </a:r>
            <a:r>
              <a:rPr lang="en-US" altLang="ko-KR" kern="0" dirty="0">
                <a:solidFill>
                  <a:srgbClr val="000000"/>
                </a:solidFill>
              </a:rPr>
              <a:t>Ranging subfield and </a:t>
            </a:r>
            <a:r>
              <a:rPr lang="en-US" altLang="ko-KR" kern="0" dirty="0" smtClean="0">
                <a:solidFill>
                  <a:srgbClr val="000000"/>
                </a:solidFill>
              </a:rPr>
              <a:t>HE subfield </a:t>
            </a:r>
            <a:r>
              <a:rPr lang="en-US" altLang="ko-KR" kern="0" dirty="0">
                <a:solidFill>
                  <a:srgbClr val="000000"/>
                </a:solidFill>
              </a:rPr>
              <a:t>of Sounding Dialog Token subfield</a:t>
            </a:r>
            <a:r>
              <a:rPr lang="en-US" altLang="ko-KR" kern="0" dirty="0" smtClean="0">
                <a:solidFill>
                  <a:srgbClr val="000000"/>
                </a:solidFill>
              </a:rPr>
              <a:t> to 0 </a:t>
            </a:r>
            <a:r>
              <a:rPr lang="en-US" altLang="ko-KR" kern="0" dirty="0">
                <a:solidFill>
                  <a:srgbClr val="000000"/>
                </a:solidFill>
              </a:rPr>
              <a:t>and </a:t>
            </a:r>
            <a:r>
              <a:rPr lang="en-US" altLang="ko-KR" kern="0" dirty="0" smtClean="0">
                <a:solidFill>
                  <a:srgbClr val="000000"/>
                </a:solidFill>
              </a:rPr>
              <a:t>0 </a:t>
            </a:r>
            <a:r>
              <a:rPr lang="en-US" altLang="ko-KR" kern="0" dirty="0">
                <a:solidFill>
                  <a:srgbClr val="000000"/>
                </a:solidFill>
              </a:rPr>
              <a:t>respectively </a:t>
            </a:r>
            <a:r>
              <a:rPr lang="en-US" altLang="ko-KR" kern="0" dirty="0" smtClean="0">
                <a:solidFill>
                  <a:srgbClr val="000000"/>
                </a:solidFill>
              </a:rPr>
              <a:t>for EHT </a:t>
            </a:r>
            <a:r>
              <a:rPr lang="en-US" altLang="ko-KR" kern="0" dirty="0">
                <a:solidFill>
                  <a:srgbClr val="000000"/>
                </a:solidFill>
              </a:rPr>
              <a:t>NDPA frame</a:t>
            </a: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ko-KR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     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621045"/>
              </p:ext>
            </p:extLst>
          </p:nvPr>
        </p:nvGraphicFramePr>
        <p:xfrm>
          <a:off x="1691680" y="4437112"/>
          <a:ext cx="3600400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961"/>
                <a:gridCol w="965961"/>
                <a:gridCol w="1668478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or  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</a:t>
            </a:r>
            <a:r>
              <a:rPr lang="en-US" altLang="ko-KR" kern="0" dirty="0" smtClean="0">
                <a:solidFill>
                  <a:srgbClr val="000000"/>
                </a:solidFill>
              </a:rPr>
              <a:t>set the </a:t>
            </a:r>
            <a:r>
              <a:rPr lang="en-US" altLang="ko-KR" kern="0" dirty="0">
                <a:solidFill>
                  <a:srgbClr val="000000"/>
                </a:solidFill>
              </a:rPr>
              <a:t>Ranging subfield and </a:t>
            </a:r>
            <a:r>
              <a:rPr lang="en-US" altLang="ko-KR" kern="0" dirty="0" smtClean="0">
                <a:solidFill>
                  <a:srgbClr val="000000"/>
                </a:solidFill>
              </a:rPr>
              <a:t>HE subfield </a:t>
            </a:r>
            <a:r>
              <a:rPr lang="en-US" altLang="ko-KR" kern="0" dirty="0">
                <a:solidFill>
                  <a:srgbClr val="000000"/>
                </a:solidFill>
              </a:rPr>
              <a:t>of Sounding Dialog Token subfield</a:t>
            </a:r>
            <a:r>
              <a:rPr lang="en-US" altLang="ko-KR" kern="0" dirty="0" smtClean="0">
                <a:solidFill>
                  <a:srgbClr val="000000"/>
                </a:solidFill>
              </a:rPr>
              <a:t> to </a:t>
            </a:r>
            <a:r>
              <a:rPr lang="en-US" altLang="ko-KR" kern="0" dirty="0">
                <a:solidFill>
                  <a:srgbClr val="000000"/>
                </a:solidFill>
              </a:rPr>
              <a:t>1 and </a:t>
            </a:r>
            <a:r>
              <a:rPr lang="en-US" altLang="ko-KR" kern="0" dirty="0" smtClean="0">
                <a:solidFill>
                  <a:srgbClr val="000000"/>
                </a:solidFill>
              </a:rPr>
              <a:t>1 </a:t>
            </a:r>
            <a:r>
              <a:rPr lang="en-US" altLang="ko-KR" kern="0" dirty="0">
                <a:solidFill>
                  <a:srgbClr val="000000"/>
                </a:solidFill>
              </a:rPr>
              <a:t>respectively to identify the frame as </a:t>
            </a:r>
            <a:r>
              <a:rPr lang="en-US" altLang="ko-KR" kern="0" dirty="0" smtClean="0">
                <a:solidFill>
                  <a:srgbClr val="000000"/>
                </a:solidFill>
              </a:rPr>
              <a:t>EHT </a:t>
            </a:r>
            <a:r>
              <a:rPr lang="en-US" altLang="ko-KR" kern="0" dirty="0">
                <a:solidFill>
                  <a:srgbClr val="000000"/>
                </a:solidFill>
              </a:rPr>
              <a:t>NDPA </a:t>
            </a:r>
            <a:r>
              <a:rPr lang="en-US" altLang="ko-KR" kern="0" dirty="0" smtClean="0">
                <a:solidFill>
                  <a:srgbClr val="000000"/>
                </a:solidFill>
              </a:rPr>
              <a:t>frame, and keep the length of STA Info field for EHT to be 4 bytes</a:t>
            </a: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ko-KR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     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94423"/>
              </p:ext>
            </p:extLst>
          </p:nvPr>
        </p:nvGraphicFramePr>
        <p:xfrm>
          <a:off x="1979712" y="4238933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NDPA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7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SP5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set the Ranging subfield and </a:t>
            </a:r>
            <a:r>
              <a:rPr lang="en-US" altLang="ko-KR" kern="0" dirty="0" smtClean="0">
                <a:solidFill>
                  <a:srgbClr val="000000"/>
                </a:solidFill>
              </a:rPr>
              <a:t>HE subfield of Sounding Dialog Token subfield </a:t>
            </a:r>
            <a:r>
              <a:rPr lang="en-US" altLang="ko-KR" kern="0" dirty="0">
                <a:solidFill>
                  <a:srgbClr val="000000"/>
                </a:solidFill>
              </a:rPr>
              <a:t>to </a:t>
            </a:r>
            <a:r>
              <a:rPr lang="en-US" altLang="ko-KR" kern="0" dirty="0" smtClean="0">
                <a:solidFill>
                  <a:srgbClr val="000000"/>
                </a:solidFill>
              </a:rPr>
              <a:t>0 </a:t>
            </a:r>
            <a:r>
              <a:rPr lang="en-US" altLang="ko-KR" kern="0" dirty="0">
                <a:solidFill>
                  <a:srgbClr val="000000"/>
                </a:solidFill>
              </a:rPr>
              <a:t>and 1 </a:t>
            </a:r>
            <a:r>
              <a:rPr lang="en-US" altLang="ko-KR" kern="0" dirty="0" smtClean="0">
                <a:solidFill>
                  <a:srgbClr val="000000"/>
                </a:solidFill>
              </a:rPr>
              <a:t>respectively, </a:t>
            </a:r>
            <a:r>
              <a:rPr lang="en-US" altLang="ko-KR" kern="0" dirty="0">
                <a:solidFill>
                  <a:srgbClr val="000000"/>
                </a:solidFill>
              </a:rPr>
              <a:t>and keep the length of STA Info field for EHT to be 4 bytes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the variant of EHT or HE </a:t>
            </a:r>
            <a:r>
              <a:rPr lang="en-US" altLang="ko-KR" kern="0" dirty="0">
                <a:solidFill>
                  <a:srgbClr val="000000"/>
                </a:solidFill>
              </a:rPr>
              <a:t>can be </a:t>
            </a:r>
            <a:r>
              <a:rPr lang="en-US" altLang="ko-KR" kern="0" dirty="0" smtClean="0">
                <a:solidFill>
                  <a:srgbClr val="000000"/>
                </a:solidFill>
              </a:rPr>
              <a:t>identified from the indication in the STA Info field</a:t>
            </a:r>
            <a:endParaRPr lang="en-US" altLang="ko-KR" kern="0" dirty="0" smtClean="0">
              <a:solidFill>
                <a:srgbClr val="000000"/>
              </a:solidFill>
              <a:latin typeface="Times New Roman"/>
            </a:endParaRPr>
          </a:p>
          <a:p>
            <a:pPr lvl="2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58189"/>
              </p:ext>
            </p:extLst>
          </p:nvPr>
        </p:nvGraphicFramePr>
        <p:xfrm>
          <a:off x="2051720" y="4077072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or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 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6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Appendix1 – RU allocation indication assuming 242-tone RU granularity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537909"/>
              </p:ext>
            </p:extLst>
          </p:nvPr>
        </p:nvGraphicFramePr>
        <p:xfrm>
          <a:off x="1619672" y="1841292"/>
          <a:ext cx="6336704" cy="4582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6876"/>
                <a:gridCol w="1889548"/>
                <a:gridCol w="2520280"/>
              </a:tblGrid>
              <a:tr h="2572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effectLst/>
                        </a:rPr>
                        <a:t>RUA Indication (6</a:t>
                      </a:r>
                      <a:r>
                        <a:rPr lang="en-US" altLang="zh-CN" sz="1100" baseline="0" dirty="0" smtClean="0">
                          <a:effectLst/>
                        </a:rPr>
                        <a:t> bits</a:t>
                      </a:r>
                      <a:r>
                        <a:rPr lang="en-US" altLang="zh-CN" sz="1100" dirty="0" smtClean="0">
                          <a:effectLst/>
                        </a:rPr>
                        <a:t>)</a:t>
                      </a:r>
                      <a:endParaRPr lang="zh-CN" alt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effectLst/>
                        </a:rPr>
                        <a:t>Indicated Partial BW/RU</a:t>
                      </a:r>
                      <a:endParaRPr lang="zh-CN" alt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effectLst/>
                        </a:rPr>
                        <a:t>Number of Options</a:t>
                      </a:r>
                      <a:endParaRPr lang="zh-CN" alt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000000-001111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242-tone RUs (20MHz)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 Options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010000 - 010011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242+484 in 1st 80MHz Segment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 Options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010100 - 010111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242+484 in 2nd 80MHz Segment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 Options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011000 - 011011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242+484 in 3rd 80MHz Segment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 Options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011100 - 011111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242+484 in 4th 80MHz Segment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 Options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100000-100111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484-tone RUs (40MHz)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 Options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101000-101011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484+996 in 1st 160MHz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 Options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101100-101111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484+996 in 2nd 160MHz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 Options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110000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Reserved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Option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6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110001-111111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Nx996RU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15 </a:t>
                      </a:r>
                      <a:r>
                        <a:rPr lang="en-US" sz="1100" dirty="0">
                          <a:effectLst/>
                        </a:rPr>
                        <a:t>options - last 4 LSB indicate each 80MHz segment, '1' means segment is requested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721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Appendix2 – RU allocation indication assuming 242-tone RU granularity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732909"/>
              </p:ext>
            </p:extLst>
          </p:nvPr>
        </p:nvGraphicFramePr>
        <p:xfrm>
          <a:off x="1835696" y="1844824"/>
          <a:ext cx="5472608" cy="4659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2510320"/>
                <a:gridCol w="1450120"/>
              </a:tblGrid>
              <a:tr h="216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RUA Indication (7</a:t>
                      </a:r>
                      <a:r>
                        <a:rPr lang="en-US" sz="1000" baseline="0" dirty="0" smtClean="0">
                          <a:effectLst/>
                        </a:rPr>
                        <a:t> bits</a:t>
                      </a:r>
                      <a:r>
                        <a:rPr lang="en-US" sz="1000" dirty="0" smtClean="0">
                          <a:effectLst/>
                        </a:rPr>
                        <a:t>)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Indicated </a:t>
                      </a:r>
                      <a:r>
                        <a:rPr lang="en-US" sz="1000" dirty="0" smtClean="0">
                          <a:effectLst/>
                        </a:rPr>
                        <a:t>Partial BW/RU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Number of Options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0000000-0001111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242-tone RUs (20MHz)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 Options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0010000 -0010011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242+484 in 1st 80MHz Segment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 Options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0010100 - 0010111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242+484 in 2nd 80MHz Segment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 Options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0011000 - 0011011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242+484 in 3rd 80MHz Segment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 Options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0011100 - 0011111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242+484 in 4th 80MHz Segment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 Options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0100000-0100111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484-tone RUs (40MHz)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 Options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0101000-0101011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484+996 in 1st 160MHz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 Options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0101100-0101111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484+996 in 2nd 160MHz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 Options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0110000 - 0110011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996RU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 Options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0110100 - 0111001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2X996RU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 Options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0111010 – 1001101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2X996+484-tone RU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 Options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1001110-1010001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3X996RU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 Options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1010010- 1011001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3X996+484-tone RU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 Options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1011010-1111110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45 Option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1111111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4</a:t>
                      </a:r>
                      <a:r>
                        <a:rPr lang="zh-CN" altLang="en-US" sz="1000" dirty="0" smtClean="0">
                          <a:effectLst/>
                        </a:rPr>
                        <a:t>*</a:t>
                      </a:r>
                      <a:r>
                        <a:rPr lang="en-US" altLang="zh-CN" sz="1000" dirty="0" smtClean="0">
                          <a:effectLst/>
                        </a:rPr>
                        <a:t>996-tone RU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 Option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3" marR="7623" marT="76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10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Recap of NDPA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Motivations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EHT NDPA indication method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Summary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References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</a:t>
            </a:r>
            <a:r>
              <a:rPr lang="en-US" altLang="zh-CN" dirty="0" smtClean="0"/>
              <a:t>of </a:t>
            </a:r>
            <a:r>
              <a:rPr lang="en-US" altLang="zh-CN" dirty="0"/>
              <a:t>NDPA </a:t>
            </a:r>
            <a:r>
              <a:rPr lang="en-US" altLang="zh-CN" dirty="0" smtClean="0"/>
              <a:t>frame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37" y="4366072"/>
            <a:ext cx="3829488" cy="16552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378" y="4490458"/>
            <a:ext cx="3567669" cy="140644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64890" y="1751013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802.11, </a:t>
            </a:r>
            <a:r>
              <a:rPr lang="en-US" altLang="zh-CN" dirty="0" smtClean="0">
                <a:solidFill>
                  <a:schemeClr val="tx1"/>
                </a:solidFill>
              </a:rPr>
              <a:t>three NDPA </a:t>
            </a:r>
            <a:r>
              <a:rPr lang="en-US" altLang="zh-CN" dirty="0">
                <a:solidFill>
                  <a:schemeClr val="tx1"/>
                </a:solidFill>
              </a:rPr>
              <a:t>frame </a:t>
            </a:r>
            <a:r>
              <a:rPr lang="en-US" altLang="zh-CN" dirty="0" smtClean="0">
                <a:solidFill>
                  <a:schemeClr val="tx1"/>
                </a:solidFill>
              </a:rPr>
              <a:t>variants have been defined: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VHT NDPA frame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HE NDPA frame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Ranging NDPA frame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In this contribution, we try to define a new variant for EHT NDPA frame.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of </a:t>
            </a:r>
            <a:r>
              <a:rPr lang="en-US" altLang="zh-CN" dirty="0" smtClean="0"/>
              <a:t>NDPA frame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4293096"/>
            <a:ext cx="77724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</a:t>
            </a:r>
            <a:r>
              <a:rPr lang="en-US" altLang="zh-CN" dirty="0"/>
              <a:t>Sounding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Dialog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en-US" altLang="zh-CN" dirty="0"/>
              <a:t>Token 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field indicates the token number and NDPA type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baseline="0" dirty="0" smtClean="0">
                <a:solidFill>
                  <a:srgbClr val="000000"/>
                </a:solidFill>
                <a:latin typeface="Times New Roman"/>
              </a:rPr>
              <a:t>Each </a:t>
            </a:r>
            <a:r>
              <a:rPr lang="en-US" altLang="ko-KR" kern="0" dirty="0">
                <a:solidFill>
                  <a:srgbClr val="000000"/>
                </a:solidFill>
              </a:rPr>
              <a:t>NDPA </a:t>
            </a:r>
            <a:r>
              <a:rPr lang="en-US" altLang="ko-KR" kern="0" dirty="0" smtClean="0">
                <a:solidFill>
                  <a:srgbClr val="000000"/>
                </a:solidFill>
              </a:rPr>
              <a:t>contains one or multiple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STA info fields, each with 4 bytes for HE and Ranging, 2 bytes for VHT</a:t>
            </a:r>
            <a:endParaRPr kumimoji="0" lang="ko-KR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349871"/>
            <a:ext cx="6521626" cy="11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156" y="484823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Sounding Dialog </a:t>
            </a:r>
            <a:r>
              <a:rPr lang="en-US" altLang="zh-CN" dirty="0"/>
              <a:t>Token field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2908" y="3573016"/>
            <a:ext cx="8103548" cy="23762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the VHT, the first two bits in the Sounding Dialog Token field are reserved[1]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the HE, the </a:t>
            </a:r>
            <a:r>
              <a:rPr lang="en-US" altLang="zh-CN" sz="1600" dirty="0"/>
              <a:t>first </a:t>
            </a:r>
            <a:r>
              <a:rPr lang="en-US" altLang="zh-CN" sz="1600" dirty="0" smtClean="0"/>
              <a:t>bit is reserved and the second bit is used to distinguish the HE or VHT NDPA frame[2]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In 11az, the </a:t>
            </a:r>
            <a:r>
              <a:rPr lang="en-US" altLang="zh-CN" sz="1600" dirty="0"/>
              <a:t>Ranging subfield and 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subfield are set to 1 and 0 respectively to identify the frame as Ranging NDPA </a:t>
            </a:r>
            <a:r>
              <a:rPr lang="en-US" altLang="zh-CN" sz="1600" dirty="0" smtClean="0"/>
              <a:t>frame [3]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The legacy VHT STA will regard all the NDPA as VHT NDPA, the legacy HE STA may regard it as HE NDPA as long as the HE </a:t>
            </a:r>
            <a:r>
              <a:rPr lang="en-US" altLang="zh-CN" sz="1600" dirty="0"/>
              <a:t>subfield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set to </a:t>
            </a:r>
            <a:r>
              <a:rPr lang="en-US" altLang="zh-CN" sz="1600" dirty="0" smtClean="0"/>
              <a:t>1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The remaining 6 bits are used to record the dialog token number </a:t>
            </a:r>
          </a:p>
          <a:p>
            <a:pPr>
              <a:buFont typeface="Wingdings" panose="05000000000000000000" pitchFamily="2" charset="2"/>
              <a:buChar char="l"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907640"/>
              </p:ext>
            </p:extLst>
          </p:nvPr>
        </p:nvGraphicFramePr>
        <p:xfrm>
          <a:off x="4788024" y="1662272"/>
          <a:ext cx="3491423" cy="161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705"/>
                <a:gridCol w="648072"/>
                <a:gridCol w="2058646"/>
              </a:tblGrid>
              <a:tr h="41593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376007"/>
            <a:ext cx="3024336" cy="232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 info </a:t>
            </a:r>
            <a:r>
              <a:rPr lang="en-US" altLang="zh-CN" dirty="0" smtClean="0"/>
              <a:t>field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3600260"/>
            <a:ext cx="7770813" cy="26234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HE NDPA, AID11 </a:t>
            </a:r>
            <a:r>
              <a:rPr lang="en-US" altLang="zh-CN" sz="1600" dirty="0"/>
              <a:t>subfield </a:t>
            </a:r>
            <a:r>
              <a:rPr lang="en-US" altLang="zh-CN" sz="1600" b="0" dirty="0" smtClean="0"/>
              <a:t>indicate the AID of STA if between 1 and 2007</a:t>
            </a:r>
            <a:r>
              <a:rPr lang="en-US" altLang="zh-CN" sz="1600" b="0" dirty="0"/>
              <a:t>; </a:t>
            </a:r>
            <a:r>
              <a:rPr lang="en-US" altLang="zh-CN" sz="1600" b="0" dirty="0" smtClean="0"/>
              <a:t>indicates </a:t>
            </a:r>
            <a:r>
              <a:rPr lang="en-US" altLang="zh-CN" sz="1600" b="0" dirty="0"/>
              <a:t>the Disallowed </a:t>
            </a:r>
            <a:r>
              <a:rPr lang="en-US" altLang="zh-CN" sz="1600" b="0" dirty="0" err="1"/>
              <a:t>Subchannel</a:t>
            </a:r>
            <a:r>
              <a:rPr lang="en-US" altLang="zh-CN" sz="1600" b="0" dirty="0"/>
              <a:t> </a:t>
            </a:r>
            <a:r>
              <a:rPr lang="en-US" altLang="zh-CN" sz="1600" b="0" dirty="0" smtClean="0"/>
              <a:t>Bitmap if equals 2047</a:t>
            </a:r>
            <a:r>
              <a:rPr lang="zh-CN" altLang="en-US" sz="1600" b="0" dirty="0" smtClean="0"/>
              <a:t>；</a:t>
            </a:r>
            <a:r>
              <a:rPr lang="en-US" altLang="zh-CN" sz="1600" b="0" dirty="0" smtClean="0"/>
              <a:t>other values are reserved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Partial BW </a:t>
            </a:r>
            <a:r>
              <a:rPr lang="en-US" altLang="zh-CN" sz="1600" dirty="0" smtClean="0"/>
              <a:t>Info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indicates the start and end index of the 26-tone </a:t>
            </a:r>
            <a:r>
              <a:rPr lang="en-US" altLang="zh-CN" sz="1600" b="0" dirty="0"/>
              <a:t>RU for which the </a:t>
            </a:r>
            <a:r>
              <a:rPr lang="en-US" altLang="zh-CN" sz="1600" b="0" dirty="0" smtClean="0"/>
              <a:t>feedback is requested.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err="1" smtClean="0"/>
              <a:t>Nc</a:t>
            </a:r>
            <a:r>
              <a:rPr lang="en-US" altLang="zh-CN" sz="1600" dirty="0" smtClean="0"/>
              <a:t>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indicates </a:t>
            </a:r>
            <a:r>
              <a:rPr lang="en-US" altLang="zh-CN" sz="1600" b="0" dirty="0"/>
              <a:t>the number of </a:t>
            </a:r>
            <a:r>
              <a:rPr lang="en-US" altLang="zh-CN" sz="1600" b="0" dirty="0" smtClean="0"/>
              <a:t>columns (corresponding to </a:t>
            </a:r>
            <a:r>
              <a:rPr lang="en-US" altLang="zh-CN" sz="1600" b="0" dirty="0" err="1" smtClean="0"/>
              <a:t>Nss</a:t>
            </a:r>
            <a:r>
              <a:rPr lang="en-US" altLang="zh-CN" sz="1600" b="0" dirty="0" smtClean="0"/>
              <a:t> of </a:t>
            </a:r>
            <a:r>
              <a:rPr lang="en-US" altLang="zh-CN" sz="1600" b="0" dirty="0" err="1" smtClean="0"/>
              <a:t>BFee</a:t>
            </a:r>
            <a:r>
              <a:rPr lang="en-US" altLang="zh-CN" sz="1600" b="0" dirty="0" smtClean="0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Feedback </a:t>
            </a:r>
            <a:r>
              <a:rPr lang="en-US" altLang="zh-CN" sz="1600" dirty="0"/>
              <a:t>Type And Ng subfield and Codebook Size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 </a:t>
            </a:r>
            <a:r>
              <a:rPr lang="en-US" altLang="zh-CN" sz="1600" b="0" dirty="0"/>
              <a:t>the </a:t>
            </a:r>
            <a:r>
              <a:rPr lang="en-US" altLang="zh-CN" sz="1600" b="0" dirty="0" smtClean="0"/>
              <a:t>Ng, quantization resolution and feedback type</a:t>
            </a:r>
            <a:r>
              <a:rPr lang="en-US" altLang="zh-CN" sz="1600" dirty="0" smtClean="0"/>
              <a:t>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Disambiguation </a:t>
            </a:r>
            <a:r>
              <a:rPr lang="en-US" altLang="zh-CN" sz="1600" b="0" dirty="0"/>
              <a:t>subfield is set to 1 to prevent a non-HE VHT STA from wrongly determining its </a:t>
            </a:r>
            <a:r>
              <a:rPr lang="en-US" altLang="zh-CN" sz="1600" b="0" dirty="0" smtClean="0"/>
              <a:t>AID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3" y="1550953"/>
            <a:ext cx="3672408" cy="197100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485" y="1550953"/>
            <a:ext cx="3570888" cy="8185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5501" y="2821819"/>
            <a:ext cx="4351746" cy="53517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95536" y="126876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HE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07429" y="1399565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VHT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07428" y="2512422"/>
            <a:ext cx="1272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Ranging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내용 개체 틀 2"/>
              <p:cNvSpPr txBox="1">
                <a:spLocks/>
              </p:cNvSpPr>
              <p:nvPr/>
            </p:nvSpPr>
            <p:spPr bwMode="auto">
              <a:xfrm>
                <a:off x="685800" y="1862708"/>
                <a:ext cx="7772400" cy="464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802.11be shall supports that</a:t>
                </a: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altLang="ko-K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Wideband band up to 320M and noncontiguous spectrum utilization</a:t>
                </a: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altLang="ko-K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Up to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16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spatial stream</a:t>
                </a: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Aggregated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PPDU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which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consists of multiple sub-PPDUs of the same or different PPDU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format</a:t>
                </a:r>
                <a:endParaRPr kumimoji="0" lang="en-US" altLang="ko-K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The following modifications maybe</a:t>
                </a:r>
                <a:r>
                  <a:rPr kumimoji="0" lang="en-US" altLang="ko-KR" sz="2000" b="1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need to support the new features: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kumimoji="0" lang="en-US" altLang="ko-KR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Indication of EHT NDPA(add</a:t>
                </a:r>
                <a:r>
                  <a:rPr kumimoji="0" lang="en-US" altLang="ko-KR" sz="180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the new variant</a:t>
                </a:r>
                <a:r>
                  <a:rPr kumimoji="0" lang="en-US" altLang="ko-KR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Partial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BW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Info(RU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Start index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and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RU end index </a:t>
                </a:r>
                <a14:m>
                  <m:oMath xmlns:m="http://schemas.openxmlformats.org/officeDocument/2006/math">
                    <m:r>
                      <a:rPr lang="en-US" altLang="ko-KR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0,73</m:t>
                        </m:r>
                      </m:e>
                    </m:d>
                  </m:oMath>
                </a14:m>
                <a:r>
                  <a:rPr lang="en-US" altLang="ko-KR" kern="0" dirty="0" smtClean="0">
                    <a:solidFill>
                      <a:srgbClr val="000000"/>
                    </a:solidFill>
                  </a:rPr>
                  <a:t> for HE, the maximum index could be 143 for 320M BW in EHT)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Number of columns( 4 bits is need in order to support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16 spatial stream)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zh-CN" kern="0" dirty="0" smtClean="0">
                    <a:solidFill>
                      <a:srgbClr val="000000"/>
                    </a:solidFill>
                  </a:rPr>
                  <a:t>Multi-format STA info(for A-PPDU, it is better to finish HE and EHT </a:t>
                </a:r>
                <a:r>
                  <a:rPr lang="en-US" altLang="zh-CN" kern="0" dirty="0">
                    <a:solidFill>
                      <a:srgbClr val="000000"/>
                    </a:solidFill>
                  </a:rPr>
                  <a:t>sounding </a:t>
                </a:r>
                <a:r>
                  <a:rPr lang="en-US" altLang="zh-CN" kern="0" dirty="0" smtClean="0">
                    <a:solidFill>
                      <a:srgbClr val="000000"/>
                    </a:solidFill>
                  </a:rPr>
                  <a:t>simultaneously)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zh-CN" kern="0" dirty="0" smtClean="0">
                    <a:solidFill>
                      <a:srgbClr val="000000"/>
                    </a:solidFill>
                  </a:rPr>
                  <a:t>Feedback type, Ng and codebook</a:t>
                </a:r>
                <a:endParaRPr lang="en-US" altLang="ko-KR" kern="0" dirty="0" smtClean="0">
                  <a:solidFill>
                    <a:srgbClr val="000000"/>
                  </a:solidFill>
                </a:endParaRP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endParaRPr kumimoji="0" lang="en-US" altLang="ko-K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62708"/>
                <a:ext cx="7772400" cy="4648200"/>
              </a:xfrm>
              <a:prstGeom prst="rect">
                <a:avLst/>
              </a:prstGeom>
              <a:blipFill rotWithShape="0">
                <a:blip r:embed="rId2"/>
                <a:stretch>
                  <a:fillRect l="-706" t="-78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8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One straightforward solution would be that using the reserved state in the Dialog Token field to indicate the EHT NDPA frame and extending the length of the STA Info field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example, let the EHT STA Info field contains three part each with 2 bytes. </a:t>
            </a:r>
            <a:r>
              <a:rPr lang="en-US" altLang="zh-CN" sz="2000" dirty="0"/>
              <a:t>Then </a:t>
            </a:r>
            <a:r>
              <a:rPr lang="en-US" altLang="zh-CN" sz="2000" dirty="0" smtClean="0"/>
              <a:t>in order to </a:t>
            </a:r>
            <a:r>
              <a:rPr lang="en-US" altLang="zh-CN" sz="2000" dirty="0"/>
              <a:t>prevent a </a:t>
            </a:r>
            <a:r>
              <a:rPr lang="en-US" altLang="zh-CN" sz="2000" dirty="0" smtClean="0"/>
              <a:t>HE STA </a:t>
            </a:r>
            <a:r>
              <a:rPr lang="en-US" altLang="zh-CN" sz="2000" dirty="0"/>
              <a:t>from wrongly determining its </a:t>
            </a:r>
            <a:r>
              <a:rPr lang="en-US" altLang="zh-CN" sz="2000" dirty="0" smtClean="0"/>
              <a:t>AID,  the EHT STA Info field must have AID subfield in every two byte. The additional overhead is larger than the extended length, so it does not work.</a:t>
            </a: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525886"/>
              </p:ext>
            </p:extLst>
          </p:nvPr>
        </p:nvGraphicFramePr>
        <p:xfrm>
          <a:off x="6516216" y="4502526"/>
          <a:ext cx="236526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549087"/>
                <a:gridCol w="1096099"/>
              </a:tblGrid>
              <a:tr h="32494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Ranging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HE/VHT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Description</a:t>
                      </a:r>
                      <a:endParaRPr lang="zh-CN" altLang="en-US" sz="1100" dirty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NDPA</a:t>
                      </a:r>
                      <a:endParaRPr lang="zh-CN" altLang="en-US" sz="11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601039"/>
            <a:ext cx="6127858" cy="146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4078</TotalTime>
  <Words>1835</Words>
  <Application>Microsoft Office PowerPoint</Application>
  <PresentationFormat>全屏显示(4:3)</PresentationFormat>
  <Paragraphs>395</Paragraphs>
  <Slides>24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Arial Unicode MS</vt:lpstr>
      <vt:lpstr>굴림</vt:lpstr>
      <vt:lpstr>MS Gothic</vt:lpstr>
      <vt:lpstr>宋体</vt:lpstr>
      <vt:lpstr>Arial</vt:lpstr>
      <vt:lpstr>Cambria Math</vt:lpstr>
      <vt:lpstr>Times New Roman</vt:lpstr>
      <vt:lpstr>Wingdings</vt:lpstr>
      <vt:lpstr>Office 主题</vt:lpstr>
      <vt:lpstr>EHT NDPA Frame Design Discussion</vt:lpstr>
      <vt:lpstr>Abstract</vt:lpstr>
      <vt:lpstr>Outline</vt:lpstr>
      <vt:lpstr>Recap of NDPA frame</vt:lpstr>
      <vt:lpstr>Recap of NDPA frame</vt:lpstr>
      <vt:lpstr>Sounding Dialog Token field </vt:lpstr>
      <vt:lpstr>STA info field</vt:lpstr>
      <vt:lpstr>Motivations</vt:lpstr>
      <vt:lpstr>EHT NDPA Indication</vt:lpstr>
      <vt:lpstr>EHT NDPA Indication</vt:lpstr>
      <vt:lpstr>EHT NDPA Indication</vt:lpstr>
      <vt:lpstr>EHT NDPA Indication</vt:lpstr>
      <vt:lpstr>EHT NDPA Indication</vt:lpstr>
      <vt:lpstr>EHT NDPA Indication</vt:lpstr>
      <vt:lpstr>EHT NDPA Indication</vt:lpstr>
      <vt:lpstr>Summary</vt:lpstr>
      <vt:lpstr>References</vt:lpstr>
      <vt:lpstr>SP1</vt:lpstr>
      <vt:lpstr>SP2</vt:lpstr>
      <vt:lpstr>SP3</vt:lpstr>
      <vt:lpstr>SP4</vt:lpstr>
      <vt:lpstr>SP5</vt:lpstr>
      <vt:lpstr>Appendix1 – RU allocation indication assuming 242-tone RU granularity</vt:lpstr>
      <vt:lpstr>Appendix2 – RU allocation indication assuming 242-tone RU granularity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175</cp:revision>
  <cp:lastPrinted>1601-01-01T00:00:00Z</cp:lastPrinted>
  <dcterms:created xsi:type="dcterms:W3CDTF">2020-06-15T07:09:50Z</dcterms:created>
  <dcterms:modified xsi:type="dcterms:W3CDTF">2020-09-15T08:26:17Z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(3)MzRxu1qQua6TewDWU3nn0RZ7ggNcj6eb290OqVjUbXT9Z0V2ODlm9i76p6LsKJb5PM3/yRGV
1Kn94dKYpcTf5JpO8gdkedxpn0YafrJVOESR5GT2D18j6GpsG406DpOytj7Y9aL69QOSaI9v
9APh/+1r6vf7/V3tguVLg93QBcYB1KqoPBSZEfDiTPEQOgXicGyhNYWxiXfaJzNTS9VVKS7s
Zv2kmPxCFDyoGUdP+X</vt:lpwstr>
  </property>
  <property fmtid="{D5CDD505-2E9C-101B-9397-08002B2CF9AE}" pid="3" name="_2015_ms_pID_7253431">
    <vt:lpwstr>sZRNLZYuobiKs9jzx0DV2nqJ5MoR1QgHGyWAQJJuQYYkJ0BIY2uhP6
XjWxC7tKAnaC0/j7wZw6g0y1IkmvdleW1hDcM+e2UXwltIglSGfhq3lL78AjupHIyMRMYw97
r7GOgX6VvPuEZHyAUDMRCEN3qbFhx4GJKNUe38YI0GgkCNHoysHcXzCwu3Y7gW078UOg62AI
9ZMWJWzQMwsUeAqpzleI5G4R+muMMBPilGmf</vt:lpwstr>
  </property>
  <property fmtid="{D5CDD505-2E9C-101B-9397-08002B2CF9AE}" pid="4" name="_2015_ms_pID_7253432">
    <vt:lpwstr>uw==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1599558054</vt:lpwstr>
  </property>
</Properties>
</file>