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65" r:id="rId4"/>
    <p:sldId id="279" r:id="rId5"/>
    <p:sldId id="281" r:id="rId6"/>
    <p:sldId id="280" r:id="rId7"/>
    <p:sldId id="282" r:id="rId8"/>
    <p:sldId id="278" r:id="rId9"/>
    <p:sldId id="289" r:id="rId10"/>
    <p:sldId id="299" r:id="rId11"/>
    <p:sldId id="283" r:id="rId12"/>
    <p:sldId id="300" r:id="rId13"/>
    <p:sldId id="284" r:id="rId14"/>
    <p:sldId id="290" r:id="rId15"/>
    <p:sldId id="301" r:id="rId16"/>
    <p:sldId id="285" r:id="rId17"/>
    <p:sldId id="292" r:id="rId18"/>
    <p:sldId id="277" r:id="rId19"/>
    <p:sldId id="264" r:id="rId20"/>
    <p:sldId id="288" r:id="rId21"/>
    <p:sldId id="294" r:id="rId22"/>
    <p:sldId id="295" r:id="rId23"/>
    <p:sldId id="298" r:id="rId24"/>
    <p:sldId id="297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Wei" initials="WW" lastIdx="3" clrIdx="0">
    <p:extLst>
      <p:ext uri="{19B8F6BF-5375-455C-9EA6-DF929625EA0E}">
        <p15:presenceInfo xmlns:p15="http://schemas.microsoft.com/office/powerpoint/2012/main" userId="f5a690b6fab89984" providerId="Windows Live"/>
      </p:ext>
    </p:extLst>
  </p:cmAuthor>
  <p:cmAuthor id="2" name="Hanxiao (Tony, WT Lab)" initials="H(WL" lastIdx="7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288" autoAdjust="0"/>
    <p:restoredTop sz="94660"/>
  </p:normalViewPr>
  <p:slideViewPr>
    <p:cSldViewPr>
      <p:cViewPr varScale="1">
        <p:scale>
          <a:sx n="112" d="100"/>
          <a:sy n="112" d="100"/>
        </p:scale>
        <p:origin x="1122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latinLnBrk="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kumimoji="0" lang="en-GB" sz="18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1015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320010" y="638132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Chenchen 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LIU et al.,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Huawei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26091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EHT </a:t>
            </a:r>
            <a:r>
              <a:rPr lang="en-US" dirty="0" smtClean="0"/>
              <a:t>NDPA Frame Design Discussion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57763" y="237241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2020-07-07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28734" y="317274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209018"/>
              </p:ext>
            </p:extLst>
          </p:nvPr>
        </p:nvGraphicFramePr>
        <p:xfrm>
          <a:off x="777889" y="3575833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Chenchen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200" b="0" dirty="0" smtClean="0"/>
                        <a:t>Huawei</a:t>
                      </a:r>
                      <a:r>
                        <a:rPr lang="en-US" altLang="zh-CN" sz="1200" b="0" baseline="0" dirty="0" smtClean="0"/>
                        <a:t> Technologies Co., Ltd</a:t>
                      </a:r>
                      <a:endParaRPr lang="en-US" altLang="zh-CN" sz="1200" b="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Huawei Base, </a:t>
                      </a:r>
                      <a:r>
                        <a:rPr lang="en-US" altLang="zh-CN" sz="12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liuchenchen1@huawei.com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Ross Jian Yu</a:t>
                      </a:r>
                      <a:endParaRPr lang="en-US" altLang="zh-CN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Dandan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Liang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Ming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Gan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EHT NDPA 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Three options are proposed for EHT NDPA Indication: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Option 1: Extend the length of STA Info </a:t>
            </a:r>
            <a:r>
              <a:rPr lang="en-US" altLang="zh-CN" dirty="0" smtClean="0"/>
              <a:t>subfield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Option </a:t>
            </a:r>
            <a:r>
              <a:rPr lang="en-US" altLang="zh-CN" dirty="0"/>
              <a:t>2: Compress the Partial BW Info </a:t>
            </a:r>
            <a:r>
              <a:rPr lang="en-US" altLang="zh-CN" dirty="0" smtClean="0"/>
              <a:t>subfield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Option </a:t>
            </a:r>
            <a:r>
              <a:rPr lang="en-US" altLang="zh-CN" dirty="0"/>
              <a:t>3: Aggregated NDPA (NDPA considering Aggregated-PPDU)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576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EHT NDPA </a:t>
            </a:r>
            <a:r>
              <a:rPr lang="en-US" altLang="zh-CN" dirty="0" smtClean="0"/>
              <a:t>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628800"/>
            <a:ext cx="7770813" cy="4113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 1: </a:t>
            </a:r>
            <a:r>
              <a:rPr lang="en-US" altLang="zh-CN" dirty="0" smtClean="0">
                <a:solidFill>
                  <a:srgbClr val="FF0000"/>
                </a:solidFill>
              </a:rPr>
              <a:t>Extend the length of STA Info field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Sounding Dialog Token field is set as follows</a:t>
            </a:r>
            <a:endParaRPr lang="en-US" altLang="zh-CN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STA Info field: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Length of EHT STA Info can </a:t>
            </a:r>
            <a:r>
              <a:rPr lang="en-US" altLang="zh-CN" dirty="0"/>
              <a:t>be </a:t>
            </a:r>
            <a:r>
              <a:rPr lang="en-US" altLang="zh-CN" dirty="0" smtClean="0"/>
              <a:t>extended </a:t>
            </a:r>
            <a:r>
              <a:rPr lang="en-US" altLang="zh-CN" dirty="0"/>
              <a:t>to </a:t>
            </a:r>
            <a:r>
              <a:rPr lang="en-US" altLang="zh-CN" dirty="0" smtClean="0"/>
              <a:t>2*n byte(e.g. n=3)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HE STA will regards the EHT NDP as VHT NDP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/>
              <a:t>Thus</a:t>
            </a:r>
            <a:r>
              <a:rPr lang="en-US" altLang="zh-CN" dirty="0" smtClean="0"/>
              <a:t> only disambiguation </a:t>
            </a:r>
            <a:r>
              <a:rPr lang="en-US" altLang="zh-CN" dirty="0"/>
              <a:t>subfield positioned </a:t>
            </a:r>
            <a:r>
              <a:rPr lang="en-US" altLang="zh-CN" dirty="0" smtClean="0"/>
              <a:t>at B(16*k+11)(B(i) start with i=0) </a:t>
            </a:r>
            <a:r>
              <a:rPr lang="en-US" altLang="zh-CN" dirty="0"/>
              <a:t>for </a:t>
            </a:r>
            <a:r>
              <a:rPr lang="en-US" altLang="zh-CN" dirty="0" smtClean="0"/>
              <a:t>k=1, 2, …, n-1 shall be </a:t>
            </a:r>
            <a:r>
              <a:rPr lang="en-US" altLang="zh-CN" dirty="0"/>
              <a:t>set to </a:t>
            </a:r>
            <a:r>
              <a:rPr lang="en-US" altLang="zh-CN" dirty="0" smtClean="0"/>
              <a:t>1, </a:t>
            </a:r>
            <a:r>
              <a:rPr lang="en-US" altLang="zh-CN" dirty="0"/>
              <a:t>so </a:t>
            </a:r>
            <a:r>
              <a:rPr lang="en-US" altLang="zh-CN" dirty="0" smtClean="0"/>
              <a:t>as </a:t>
            </a:r>
            <a:r>
              <a:rPr lang="en-US" altLang="zh-CN" dirty="0"/>
              <a:t>to prevent a VHT STA from wrongly identifying its AID in the </a:t>
            </a:r>
            <a:r>
              <a:rPr lang="en-US" altLang="zh-CN" dirty="0" smtClean="0"/>
              <a:t>EHT NDPA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672640"/>
              </p:ext>
            </p:extLst>
          </p:nvPr>
        </p:nvGraphicFramePr>
        <p:xfrm>
          <a:off x="1907704" y="2484413"/>
          <a:ext cx="3600400" cy="1364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961"/>
                <a:gridCol w="965961"/>
                <a:gridCol w="1668478"/>
              </a:tblGrid>
              <a:tr h="32819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 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or  EHT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Ranging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Reserved</a:t>
                      </a:r>
                      <a:endParaRPr lang="zh-CN" altLang="en-US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65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EHT NDPA 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There are many reserved state for the Partial BW Info </a:t>
            </a:r>
            <a:r>
              <a:rPr lang="en-US" altLang="zh-CN" dirty="0" smtClean="0"/>
              <a:t>subfield(for </a:t>
            </a:r>
            <a:r>
              <a:rPr lang="en-US" altLang="zh-CN" dirty="0"/>
              <a:t>HE STA Info field, the RU Start index and the RU End index each occupies 7 bits, but their valid value rang is 0~73, since the maximum bandwidth is </a:t>
            </a:r>
            <a:r>
              <a:rPr lang="en-US" altLang="zh-CN" dirty="0" smtClean="0"/>
              <a:t>160M)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Thus, instead of extending the length of STA Info field, the Partial BW Info subfield can be compressed for EHT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Therefore, the option 2 is proposed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258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EHT NDPA </a:t>
            </a:r>
            <a:r>
              <a:rPr lang="en-US" altLang="zh-CN" dirty="0" smtClean="0"/>
              <a:t>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 2: </a:t>
            </a:r>
            <a:r>
              <a:rPr lang="en-US" altLang="zh-CN" dirty="0" smtClean="0">
                <a:solidFill>
                  <a:srgbClr val="FF0000"/>
                </a:solidFill>
              </a:rPr>
              <a:t>Compress </a:t>
            </a:r>
            <a:r>
              <a:rPr lang="en-US" altLang="zh-CN" dirty="0">
                <a:solidFill>
                  <a:srgbClr val="FF0000"/>
                </a:solidFill>
              </a:rPr>
              <a:t>the Partial BW Info </a:t>
            </a:r>
            <a:r>
              <a:rPr lang="en-US" altLang="zh-CN" dirty="0" smtClean="0">
                <a:solidFill>
                  <a:srgbClr val="FF0000"/>
                </a:solidFill>
              </a:rPr>
              <a:t>subfield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Sounding Dialog Token field: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STA Info field: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The </a:t>
            </a:r>
            <a:r>
              <a:rPr lang="en-US" altLang="zh-CN" dirty="0"/>
              <a:t>9-bit RU Allocation </a:t>
            </a:r>
            <a:r>
              <a:rPr lang="en-US" altLang="zh-CN" dirty="0" smtClean="0"/>
              <a:t>subfield[4] is used to </a:t>
            </a:r>
            <a:r>
              <a:rPr lang="en-US" altLang="zh-CN" dirty="0"/>
              <a:t>replace the Partial BW Info </a:t>
            </a:r>
            <a:r>
              <a:rPr lang="en-US" altLang="zh-CN" dirty="0" smtClean="0"/>
              <a:t>subfield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The save bits can be used for </a:t>
            </a:r>
            <a:r>
              <a:rPr lang="en-US" altLang="zh-CN" dirty="0" err="1" smtClean="0"/>
              <a:t>Nc</a:t>
            </a:r>
            <a:r>
              <a:rPr lang="en-US" altLang="zh-CN" dirty="0" smtClean="0"/>
              <a:t> and </a:t>
            </a:r>
            <a:r>
              <a:rPr lang="en-US" altLang="zh-CN" dirty="0" smtClean="0"/>
              <a:t>other subfields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434446"/>
              </p:ext>
            </p:extLst>
          </p:nvPr>
        </p:nvGraphicFramePr>
        <p:xfrm>
          <a:off x="1907704" y="2852936"/>
          <a:ext cx="3384375" cy="1364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003"/>
                <a:gridCol w="908003"/>
                <a:gridCol w="1568369"/>
              </a:tblGrid>
              <a:tr h="32819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Ranging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EHT NDPA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49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EHT NDPA </a:t>
            </a:r>
            <a:r>
              <a:rPr lang="en-US" altLang="zh-CN" dirty="0" smtClean="0"/>
              <a:t>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 2: </a:t>
            </a:r>
            <a:r>
              <a:rPr lang="en-US" altLang="zh-CN" dirty="0" smtClean="0">
                <a:solidFill>
                  <a:srgbClr val="FF0000"/>
                </a:solidFill>
              </a:rPr>
              <a:t>Compress </a:t>
            </a:r>
            <a:r>
              <a:rPr lang="en-US" altLang="zh-CN" dirty="0">
                <a:solidFill>
                  <a:srgbClr val="FF0000"/>
                </a:solidFill>
              </a:rPr>
              <a:t>the Partial BW Info </a:t>
            </a:r>
            <a:r>
              <a:rPr lang="en-US" altLang="zh-CN" dirty="0" smtClean="0">
                <a:solidFill>
                  <a:srgbClr val="FF0000"/>
                </a:solidFill>
              </a:rPr>
              <a:t>subfield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STA </a:t>
            </a:r>
            <a:r>
              <a:rPr lang="en-US" altLang="zh-CN" dirty="0"/>
              <a:t>Info field: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Use 3 bits RU size subfield and 7 bits RU Position Index subfield  to replace the  Partial BW Info subfield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The save bits can be used for </a:t>
            </a:r>
            <a:r>
              <a:rPr lang="en-US" altLang="zh-CN" dirty="0" err="1" smtClean="0"/>
              <a:t>Nc</a:t>
            </a:r>
            <a:r>
              <a:rPr lang="en-US" altLang="zh-CN" dirty="0" smtClean="0"/>
              <a:t> subfield </a:t>
            </a:r>
            <a:r>
              <a:rPr lang="en-US" altLang="zh-CN" dirty="0"/>
              <a:t>and </a:t>
            </a:r>
            <a:r>
              <a:rPr lang="en-US" altLang="zh-CN" dirty="0" smtClean="0"/>
              <a:t>other subfields</a:t>
            </a:r>
            <a:endParaRPr lang="en-US" altLang="zh-CN" dirty="0" smtClean="0"/>
          </a:p>
          <a:p>
            <a:pPr marL="0" indent="0"/>
            <a:endParaRPr lang="en-US" altLang="zh-CN" dirty="0" smtClean="0"/>
          </a:p>
          <a:p>
            <a:pPr>
              <a:buFont typeface="Wingdings" panose="05000000000000000000" pitchFamily="2" charset="2"/>
              <a:buChar char="l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564427"/>
              </p:ext>
            </p:extLst>
          </p:nvPr>
        </p:nvGraphicFramePr>
        <p:xfrm>
          <a:off x="899777" y="4302205"/>
          <a:ext cx="7419057" cy="17922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0080"/>
                <a:gridCol w="936104"/>
                <a:gridCol w="1372444"/>
                <a:gridCol w="4390429"/>
              </a:tblGrid>
              <a:tr h="0">
                <a:tc>
                  <a:txBody>
                    <a:bodyPr/>
                    <a:lstStyle/>
                    <a:p>
                      <a:pPr marL="266700" algn="ctr">
                        <a:spcAft>
                          <a:spcPts val="0"/>
                        </a:spcAft>
                      </a:pPr>
                      <a:r>
                        <a:rPr lang="en-US" sz="1050" dirty="0"/>
                        <a:t>RU </a:t>
                      </a:r>
                      <a:r>
                        <a:rPr lang="en-US" sz="1050" dirty="0" smtClean="0"/>
                        <a:t>size</a:t>
                      </a:r>
                      <a:endParaRPr lang="zh-CN" sz="105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66700" algn="ctr">
                        <a:spcAft>
                          <a:spcPts val="0"/>
                        </a:spcAft>
                      </a:pPr>
                      <a:r>
                        <a:rPr lang="en-US" sz="1050" dirty="0" smtClean="0"/>
                        <a:t>Meaning</a:t>
                      </a:r>
                      <a:endParaRPr lang="zh-CN" sz="105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66700" algn="ctr">
                        <a:spcAft>
                          <a:spcPts val="0"/>
                        </a:spcAft>
                      </a:pPr>
                      <a:r>
                        <a:rPr lang="en-US" sz="1050" dirty="0" smtClean="0"/>
                        <a:t>No. of RU</a:t>
                      </a:r>
                      <a:endParaRPr lang="zh-CN" sz="105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66700" algn="ctr">
                        <a:spcAft>
                          <a:spcPts val="0"/>
                        </a:spcAft>
                      </a:pPr>
                      <a:r>
                        <a:rPr lang="en-US" altLang="zh-CN" sz="1050" dirty="0" smtClean="0"/>
                        <a:t>RU Position Index subfield </a:t>
                      </a:r>
                      <a:endParaRPr lang="zh-CN" sz="1050" dirty="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266700" algn="ctr">
                        <a:spcAft>
                          <a:spcPts val="0"/>
                        </a:spcAft>
                      </a:pPr>
                      <a:r>
                        <a:rPr lang="en-US" sz="1050"/>
                        <a:t>0</a:t>
                      </a:r>
                      <a:endParaRPr lang="zh-CN" sz="105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66700" algn="ctr">
                        <a:spcAft>
                          <a:spcPts val="0"/>
                        </a:spcAft>
                      </a:pPr>
                      <a:r>
                        <a:rPr lang="en-US" sz="1050" dirty="0"/>
                        <a:t>26RU</a:t>
                      </a:r>
                      <a:endParaRPr lang="zh-CN" sz="105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66700" algn="ctr">
                        <a:spcAft>
                          <a:spcPts val="0"/>
                        </a:spcAft>
                      </a:pPr>
                      <a:r>
                        <a:rPr lang="en-US" sz="1050" dirty="0"/>
                        <a:t>144</a:t>
                      </a:r>
                      <a:endParaRPr lang="zh-CN" sz="105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66700" algn="ctr">
                        <a:spcAft>
                          <a:spcPts val="0"/>
                        </a:spcAft>
                      </a:pPr>
                      <a:r>
                        <a:rPr lang="en-US" sz="1050" dirty="0" smtClean="0"/>
                        <a:t>7bits to indicated</a:t>
                      </a:r>
                      <a:r>
                        <a:rPr lang="en-US" sz="1050" baseline="0" dirty="0" smtClean="0"/>
                        <a:t> the position of 26RU in the rang of 0-127</a:t>
                      </a:r>
                      <a:endParaRPr lang="zh-CN" sz="1050" dirty="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266700" algn="ctr">
                        <a:spcAft>
                          <a:spcPts val="0"/>
                        </a:spcAft>
                      </a:pPr>
                      <a:r>
                        <a:rPr lang="en-US" sz="1050"/>
                        <a:t>1</a:t>
                      </a:r>
                      <a:endParaRPr lang="zh-CN" sz="105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66700" algn="ctr">
                        <a:spcAft>
                          <a:spcPts val="0"/>
                        </a:spcAft>
                      </a:pPr>
                      <a:r>
                        <a:rPr lang="en-US" sz="1050"/>
                        <a:t>26RU</a:t>
                      </a:r>
                      <a:endParaRPr lang="zh-CN" sz="105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66700" algn="ctr">
                        <a:spcAft>
                          <a:spcPts val="0"/>
                        </a:spcAft>
                      </a:pPr>
                      <a:r>
                        <a:rPr lang="en-US" sz="1050" dirty="0"/>
                        <a:t>144</a:t>
                      </a:r>
                      <a:endParaRPr lang="zh-CN" sz="105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66700" algn="ctr">
                        <a:spcAft>
                          <a:spcPts val="0"/>
                        </a:spcAft>
                      </a:pPr>
                      <a:r>
                        <a:rPr lang="en-US" altLang="zh-CN" sz="1050" dirty="0" smtClean="0"/>
                        <a:t>7bits to indicated</a:t>
                      </a:r>
                      <a:r>
                        <a:rPr lang="en-US" altLang="zh-CN" sz="1050" baseline="0" dirty="0" smtClean="0"/>
                        <a:t> the position of 26RU in the rang of 128-144</a:t>
                      </a:r>
                      <a:endParaRPr lang="zh-CN" altLang="zh-CN" sz="1050" dirty="0"/>
                    </a:p>
                  </a:txBody>
                  <a:tcPr marL="68580" marR="68580" marT="0" marB="0"/>
                </a:tc>
              </a:tr>
              <a:tr h="192008">
                <a:tc>
                  <a:txBody>
                    <a:bodyPr/>
                    <a:lstStyle/>
                    <a:p>
                      <a:pPr marL="266700" algn="ctr">
                        <a:spcAft>
                          <a:spcPts val="0"/>
                        </a:spcAft>
                      </a:pPr>
                      <a:r>
                        <a:rPr lang="en-US" sz="1050"/>
                        <a:t>2</a:t>
                      </a:r>
                      <a:endParaRPr lang="zh-CN" sz="105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66700" algn="ctr">
                        <a:spcAft>
                          <a:spcPts val="0"/>
                        </a:spcAft>
                      </a:pPr>
                      <a:r>
                        <a:rPr lang="en-US" sz="1050"/>
                        <a:t>52RU</a:t>
                      </a:r>
                      <a:endParaRPr lang="zh-CN" sz="105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66700" algn="ctr">
                        <a:spcAft>
                          <a:spcPts val="0"/>
                        </a:spcAft>
                      </a:pPr>
                      <a:r>
                        <a:rPr lang="en-US" sz="1050" dirty="0"/>
                        <a:t>64</a:t>
                      </a:r>
                      <a:endParaRPr lang="zh-CN" sz="105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6670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/>
                        <a:t>6bits to indicated</a:t>
                      </a:r>
                      <a:r>
                        <a:rPr lang="en-US" altLang="zh-CN" sz="1050" baseline="0" dirty="0" smtClean="0"/>
                        <a:t> the position of 52RU and 1 for MRU indication</a:t>
                      </a:r>
                      <a:endParaRPr lang="zh-CN" altLang="zh-CN" sz="1050" dirty="0" smtClean="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266700" algn="ctr">
                        <a:spcAft>
                          <a:spcPts val="0"/>
                        </a:spcAft>
                      </a:pPr>
                      <a:r>
                        <a:rPr lang="en-US" sz="1050"/>
                        <a:t>3</a:t>
                      </a:r>
                      <a:endParaRPr lang="zh-CN" sz="105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66700" algn="ctr">
                        <a:spcAft>
                          <a:spcPts val="0"/>
                        </a:spcAft>
                      </a:pPr>
                      <a:r>
                        <a:rPr lang="en-US" sz="1050"/>
                        <a:t>106RU</a:t>
                      </a:r>
                      <a:endParaRPr lang="zh-CN" sz="105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66700" algn="ctr">
                        <a:spcAft>
                          <a:spcPts val="0"/>
                        </a:spcAft>
                      </a:pPr>
                      <a:r>
                        <a:rPr lang="en-US" sz="1050"/>
                        <a:t>32</a:t>
                      </a:r>
                      <a:endParaRPr lang="zh-CN" sz="105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6670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/>
                        <a:t>5bits to indicated</a:t>
                      </a:r>
                      <a:r>
                        <a:rPr lang="en-US" altLang="zh-CN" sz="1050" baseline="0" dirty="0" smtClean="0"/>
                        <a:t> the position of 106RU and 2 for MRU indication</a:t>
                      </a:r>
                      <a:endParaRPr lang="zh-CN" altLang="zh-CN" sz="1050" dirty="0" smtClean="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266700" algn="ctr">
                        <a:spcAft>
                          <a:spcPts val="0"/>
                        </a:spcAft>
                      </a:pPr>
                      <a:r>
                        <a:rPr lang="en-US" sz="1050"/>
                        <a:t>4</a:t>
                      </a:r>
                      <a:endParaRPr lang="zh-CN" sz="105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66700" algn="ctr">
                        <a:spcAft>
                          <a:spcPts val="0"/>
                        </a:spcAft>
                      </a:pPr>
                      <a:r>
                        <a:rPr lang="en-US" sz="1050"/>
                        <a:t>242RU</a:t>
                      </a:r>
                      <a:endParaRPr lang="zh-CN" sz="105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66700" algn="ctr">
                        <a:spcAft>
                          <a:spcPts val="0"/>
                        </a:spcAft>
                      </a:pPr>
                      <a:r>
                        <a:rPr lang="en-US" sz="1050"/>
                        <a:t>16</a:t>
                      </a:r>
                      <a:endParaRPr lang="zh-CN" sz="105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6670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/>
                        <a:t>4bits to indicated</a:t>
                      </a:r>
                      <a:r>
                        <a:rPr lang="en-US" altLang="zh-CN" sz="1050" baseline="0" dirty="0" smtClean="0"/>
                        <a:t> the position of 242RU and 3 for MRU indication</a:t>
                      </a:r>
                      <a:endParaRPr lang="zh-CN" altLang="zh-CN" sz="1050" dirty="0" smtClean="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266700" algn="ctr">
                        <a:spcAft>
                          <a:spcPts val="0"/>
                        </a:spcAft>
                      </a:pPr>
                      <a:r>
                        <a:rPr lang="en-US" sz="1050"/>
                        <a:t>5</a:t>
                      </a:r>
                      <a:endParaRPr lang="zh-CN" sz="105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66700" algn="ctr">
                        <a:spcAft>
                          <a:spcPts val="0"/>
                        </a:spcAft>
                      </a:pPr>
                      <a:r>
                        <a:rPr lang="en-US" sz="1050"/>
                        <a:t>484RU</a:t>
                      </a:r>
                      <a:endParaRPr lang="zh-CN" sz="105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66700" algn="ctr">
                        <a:spcAft>
                          <a:spcPts val="0"/>
                        </a:spcAft>
                      </a:pPr>
                      <a:r>
                        <a:rPr lang="en-US" sz="1050"/>
                        <a:t>8</a:t>
                      </a:r>
                      <a:endParaRPr lang="zh-CN" sz="105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6670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/>
                        <a:t>3bits to indicated</a:t>
                      </a:r>
                      <a:r>
                        <a:rPr lang="en-US" altLang="zh-CN" sz="1050" baseline="0" dirty="0" smtClean="0"/>
                        <a:t> the position of 484RU and 4 for MRU indication</a:t>
                      </a:r>
                      <a:endParaRPr lang="zh-CN" altLang="zh-CN" sz="1050" dirty="0" smtClean="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266700" algn="ctr">
                        <a:spcAft>
                          <a:spcPts val="0"/>
                        </a:spcAft>
                      </a:pPr>
                      <a:r>
                        <a:rPr lang="en-US" sz="1050"/>
                        <a:t>6</a:t>
                      </a:r>
                      <a:endParaRPr lang="zh-CN" sz="105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66700" algn="ctr">
                        <a:spcAft>
                          <a:spcPts val="0"/>
                        </a:spcAft>
                      </a:pPr>
                      <a:r>
                        <a:rPr lang="en-US" sz="1050" dirty="0" smtClean="0"/>
                        <a:t>996RU</a:t>
                      </a:r>
                      <a:r>
                        <a:rPr lang="en-US" sz="1050" baseline="0" dirty="0" smtClean="0"/>
                        <a:t> or larger</a:t>
                      </a:r>
                      <a:endParaRPr lang="zh-CN" sz="105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66700" algn="ctr">
                        <a:spcAft>
                          <a:spcPts val="0"/>
                        </a:spcAft>
                      </a:pPr>
                      <a:r>
                        <a:rPr lang="en-US" sz="1050" dirty="0"/>
                        <a:t>4</a:t>
                      </a:r>
                      <a:endParaRPr lang="zh-CN" sz="105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6670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/>
                        <a:t>4bitmap to indicated</a:t>
                      </a:r>
                      <a:r>
                        <a:rPr lang="en-US" altLang="zh-CN" sz="1050" baseline="0" dirty="0" smtClean="0"/>
                        <a:t> the position of 996RU and 3 for MRU indication</a:t>
                      </a:r>
                      <a:endParaRPr lang="zh-CN" altLang="zh-CN" sz="1050" dirty="0" smtClean="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266700" algn="ctr">
                        <a:spcAft>
                          <a:spcPts val="0"/>
                        </a:spcAft>
                      </a:pPr>
                      <a:r>
                        <a:rPr lang="en-US" sz="1050"/>
                        <a:t>7</a:t>
                      </a:r>
                      <a:endParaRPr lang="zh-CN" sz="105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66700" algn="ctr">
                        <a:spcAft>
                          <a:spcPts val="0"/>
                        </a:spcAft>
                      </a:pPr>
                      <a:r>
                        <a:rPr lang="en-US" sz="1050" dirty="0"/>
                        <a:t>Reserved</a:t>
                      </a:r>
                      <a:endParaRPr lang="zh-CN" sz="105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66700" algn="ctr">
                        <a:spcAft>
                          <a:spcPts val="0"/>
                        </a:spcAft>
                      </a:pPr>
                      <a:r>
                        <a:rPr lang="en-US" sz="1050" dirty="0"/>
                        <a:t> </a:t>
                      </a:r>
                      <a:endParaRPr lang="zh-CN" sz="105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66700" algn="ctr">
                        <a:spcAft>
                          <a:spcPts val="0"/>
                        </a:spcAft>
                      </a:pPr>
                      <a:r>
                        <a:rPr lang="en-US" sz="1050" dirty="0"/>
                        <a:t> </a:t>
                      </a:r>
                      <a:endParaRPr lang="zh-CN" sz="1050" dirty="0"/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358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EHT NDPA 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The EHT group has decided </a:t>
            </a:r>
            <a:r>
              <a:rPr lang="en-US" altLang="zh-CN" dirty="0"/>
              <a:t>to </a:t>
            </a:r>
            <a:r>
              <a:rPr lang="en-US" altLang="zh-CN" dirty="0" smtClean="0"/>
              <a:t>support the </a:t>
            </a:r>
            <a:r>
              <a:rPr lang="en-US" altLang="zh-CN" dirty="0"/>
              <a:t>aggregated </a:t>
            </a:r>
            <a:r>
              <a:rPr lang="en-US" altLang="zh-CN" dirty="0" smtClean="0"/>
              <a:t>PPDU feature(a.k.a. frequency </a:t>
            </a:r>
            <a:r>
              <a:rPr lang="en-US" altLang="zh-CN" dirty="0"/>
              <a:t>domain aggregation of aggregated PPDUs</a:t>
            </a:r>
            <a:r>
              <a:rPr lang="en-US" altLang="zh-CN" dirty="0" smtClean="0"/>
              <a:t>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To transmit EHT-HE aggregated PPDU with beamforming, both the channel sounding results of EHT SAT and  HE STA are required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It is better and more efficient to finish EHT and HE sounding simultaneously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Therefore, option 3 is proposed herein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878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EHT NDPA </a:t>
            </a:r>
            <a:r>
              <a:rPr lang="en-US" altLang="zh-CN" dirty="0" smtClean="0"/>
              <a:t>Indication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556792"/>
                <a:ext cx="7770813" cy="4113213"/>
              </a:xfrm>
            </p:spPr>
            <p:txBody>
              <a:bodyPr/>
              <a:lstStyle/>
              <a:p>
                <a:pPr>
                  <a:buFont typeface="Wingdings" panose="05000000000000000000" pitchFamily="2" charset="2"/>
                  <a:buChar char="l"/>
                </a:pPr>
                <a:r>
                  <a:rPr lang="en-US" altLang="zh-CN" dirty="0" smtClean="0"/>
                  <a:t>Option 3: </a:t>
                </a:r>
                <a:r>
                  <a:rPr lang="en-US" altLang="zh-CN" dirty="0" smtClean="0">
                    <a:solidFill>
                      <a:srgbClr val="FF0000"/>
                    </a:solidFill>
                  </a:rPr>
                  <a:t>Aggregated NDPA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altLang="zh-CN" dirty="0"/>
                  <a:t>Sounding Dialog Token field: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endParaRPr lang="en-US" altLang="zh-CN" dirty="0" smtClean="0"/>
              </a:p>
              <a:p>
                <a:pPr lvl="1">
                  <a:buFont typeface="Wingdings" panose="05000000000000000000" pitchFamily="2" charset="2"/>
                  <a:buChar char="Ø"/>
                </a:pPr>
                <a:endParaRPr lang="en-US" altLang="zh-CN" dirty="0"/>
              </a:p>
              <a:p>
                <a:pPr lvl="1">
                  <a:buFont typeface="Wingdings" panose="05000000000000000000" pitchFamily="2" charset="2"/>
                  <a:buChar char="Ø"/>
                </a:pPr>
                <a:endParaRPr lang="en-US" altLang="zh-CN" dirty="0" smtClean="0"/>
              </a:p>
              <a:p>
                <a:pPr lvl="1">
                  <a:buFont typeface="Wingdings" panose="05000000000000000000" pitchFamily="2" charset="2"/>
                  <a:buChar char="Ø"/>
                </a:pPr>
                <a:endParaRPr lang="en-US" altLang="zh-CN" dirty="0" smtClean="0"/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altLang="zh-CN" dirty="0"/>
                  <a:t>STA Info field: </a:t>
                </a:r>
              </a:p>
              <a:p>
                <a:pPr marL="1200150" lvl="2" indent="-342900">
                  <a:buFont typeface="Arial" panose="020B0604020202020204" pitchFamily="34" charset="0"/>
                  <a:buChar char="•"/>
                </a:pPr>
                <a:r>
                  <a:rPr lang="en-US" altLang="zh-CN" dirty="0" smtClean="0"/>
                  <a:t>For HE STA Info field, the </a:t>
                </a:r>
                <a:r>
                  <a:rPr lang="en-US" altLang="zh-CN" dirty="0"/>
                  <a:t>RU Start </a:t>
                </a:r>
                <a:r>
                  <a:rPr lang="en-US" altLang="zh-CN" dirty="0" smtClean="0"/>
                  <a:t>index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and the RU End index </a:t>
                </a:r>
                <a:r>
                  <a:rPr lang="en-US" altLang="zh-CN" dirty="0"/>
                  <a:t>each </a:t>
                </a:r>
                <a:r>
                  <a:rPr lang="en-US" altLang="zh-CN" dirty="0" smtClean="0"/>
                  <a:t>occupies 7 bits, but their valid value rang is 0</a:t>
                </a:r>
                <a14:m>
                  <m:oMath xmlns:m="http://schemas.openxmlformats.org/officeDocument/2006/math"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altLang="zh-CN" dirty="0" smtClean="0"/>
                  <a:t>73, since the maximum bandwidth is 160M</a:t>
                </a:r>
              </a:p>
              <a:p>
                <a:pPr marL="1200150" lvl="2" indent="-342900">
                  <a:buFont typeface="Arial" panose="020B0604020202020204" pitchFamily="34" charset="0"/>
                  <a:buChar char="•"/>
                </a:pPr>
                <a:r>
                  <a:rPr lang="en-US" altLang="zh-CN" dirty="0" smtClean="0"/>
                  <a:t>Besides, </a:t>
                </a:r>
                <a:r>
                  <a:rPr lang="en-US" altLang="zh-CN" dirty="0"/>
                  <a:t>a valid RU Start index</a:t>
                </a:r>
                <a:r>
                  <a:rPr lang="zh-CN" altLang="en-US" dirty="0"/>
                  <a:t> </a:t>
                </a:r>
                <a:r>
                  <a:rPr lang="en-US" altLang="zh-CN" dirty="0" smtClean="0"/>
                  <a:t>must be smaller than or equal to the </a:t>
                </a:r>
                <a:r>
                  <a:rPr lang="en-US" altLang="zh-CN" dirty="0"/>
                  <a:t>RU </a:t>
                </a:r>
                <a:r>
                  <a:rPr lang="en-US" altLang="zh-CN" dirty="0" smtClean="0"/>
                  <a:t>End </a:t>
                </a:r>
                <a:r>
                  <a:rPr lang="en-US" altLang="zh-CN" dirty="0"/>
                  <a:t>index </a:t>
                </a:r>
                <a:endParaRPr lang="en-US" altLang="zh-CN" dirty="0" smtClean="0"/>
              </a:p>
              <a:p>
                <a:pPr marL="1200150" lvl="2" indent="-342900">
                  <a:buFont typeface="Arial" panose="020B0604020202020204" pitchFamily="34" charset="0"/>
                  <a:buChar char="•"/>
                </a:pPr>
                <a:r>
                  <a:rPr lang="en-US" altLang="zh-CN" dirty="0" smtClean="0"/>
                  <a:t>Those features can be used to distinguish EHT STA Info field from HE STA Info field</a:t>
                </a:r>
              </a:p>
              <a:p>
                <a:pPr marL="1200150" lvl="2" indent="-342900">
                  <a:buFont typeface="Arial" panose="020B0604020202020204" pitchFamily="34" charset="0"/>
                  <a:buChar char="•"/>
                </a:pPr>
                <a:endParaRPr lang="en-US" altLang="zh-CN" dirty="0" smtClean="0"/>
              </a:p>
              <a:p>
                <a:pPr marL="0" indent="0"/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556792"/>
                <a:ext cx="7770813" cy="4113213"/>
              </a:xfrm>
              <a:blipFill rotWithShape="0">
                <a:blip r:embed="rId2"/>
                <a:stretch>
                  <a:fillRect l="-1099" t="-1185" b="-1851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060279"/>
              </p:ext>
            </p:extLst>
          </p:nvPr>
        </p:nvGraphicFramePr>
        <p:xfrm>
          <a:off x="1835696" y="2373509"/>
          <a:ext cx="3384375" cy="1364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003"/>
                <a:gridCol w="908003"/>
                <a:gridCol w="1568369"/>
              </a:tblGrid>
              <a:tr h="32819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or 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EHT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Ranging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Reserved </a:t>
                      </a:r>
                      <a:endParaRPr lang="zh-CN" altLang="en-US" sz="11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8144" y="2204864"/>
            <a:ext cx="3170830" cy="170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42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EHT NDPA </a:t>
            </a:r>
            <a:r>
              <a:rPr lang="en-US" altLang="zh-CN" dirty="0" smtClean="0"/>
              <a:t>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556792"/>
            <a:ext cx="7846640" cy="4113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 3: </a:t>
            </a:r>
            <a:r>
              <a:rPr lang="en-US" altLang="zh-CN" dirty="0" smtClean="0">
                <a:solidFill>
                  <a:srgbClr val="FF0000"/>
                </a:solidFill>
              </a:rPr>
              <a:t>Aggregated NDPA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STA </a:t>
            </a:r>
            <a:r>
              <a:rPr lang="en-US" altLang="zh-CN" dirty="0"/>
              <a:t>Info field: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E.g., the two MSB corresponding to the RU End index of HE STA Info field are set to 1 to indicate this STA Info field is EHT STA </a:t>
            </a:r>
            <a:r>
              <a:rPr lang="en-US" altLang="zh-CN" dirty="0"/>
              <a:t>Info field, Otherwise, it is a HE STA Info field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In this way, both EHT </a:t>
            </a:r>
            <a:r>
              <a:rPr lang="en-US" altLang="zh-CN" dirty="0"/>
              <a:t>STA Info </a:t>
            </a:r>
            <a:r>
              <a:rPr lang="en-US" altLang="zh-CN" dirty="0" smtClean="0"/>
              <a:t>field and HE </a:t>
            </a:r>
            <a:r>
              <a:rPr lang="en-US" altLang="zh-CN" dirty="0"/>
              <a:t>STA Info </a:t>
            </a:r>
            <a:r>
              <a:rPr lang="en-US" altLang="zh-CN" dirty="0" smtClean="0"/>
              <a:t>field can be in one NDPA frame, the channel for HE and EHT can be sounded simultaneously for </a:t>
            </a:r>
            <a:r>
              <a:rPr lang="en-US" altLang="zh-CN" dirty="0"/>
              <a:t>A-PPDU </a:t>
            </a:r>
            <a:r>
              <a:rPr lang="en-US" altLang="zh-CN" dirty="0" smtClean="0"/>
              <a:t>transmission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The same compression method for Partial BW indication can be used as option2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/>
              <a:t>The save bits can be used for </a:t>
            </a:r>
            <a:r>
              <a:rPr lang="en-US" altLang="zh-CN" dirty="0" err="1" smtClean="0"/>
              <a:t>Nc</a:t>
            </a:r>
            <a:r>
              <a:rPr lang="en-US" altLang="zh-CN" dirty="0" smtClean="0"/>
              <a:t> subfield and Codebook Size subfield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0" indent="0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5301208"/>
            <a:ext cx="6669845" cy="1085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10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7" name="文本框 6"/>
          <p:cNvSpPr txBox="1"/>
          <p:nvPr/>
        </p:nvSpPr>
        <p:spPr>
          <a:xfrm>
            <a:off x="685800" y="1628800"/>
            <a:ext cx="8134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In this contribution, three EHT NDPA frame design methods are proposed, their comparisons are summarized as following: </a:t>
            </a:r>
            <a:endParaRPr lang="zh-CN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275583"/>
              </p:ext>
            </p:extLst>
          </p:nvPr>
        </p:nvGraphicFramePr>
        <p:xfrm>
          <a:off x="970805" y="2852936"/>
          <a:ext cx="7200801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816"/>
                <a:gridCol w="2481592"/>
                <a:gridCol w="3528393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Pros.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Cons.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Option 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Sufficient bits for</a:t>
                      </a:r>
                      <a:r>
                        <a:rPr lang="en-US" altLang="zh-CN" sz="1600" baseline="0" dirty="0" smtClean="0"/>
                        <a:t> EHT new features;</a:t>
                      </a:r>
                    </a:p>
                    <a:p>
                      <a:r>
                        <a:rPr lang="en-US" altLang="zh-CN" sz="1600" baseline="0" dirty="0" smtClean="0"/>
                        <a:t>Similar structure with  HE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Large</a:t>
                      </a:r>
                      <a:r>
                        <a:rPr lang="en-US" altLang="zh-CN" sz="1600" baseline="0" dirty="0" smtClean="0"/>
                        <a:t> overhead due to extended length;</a:t>
                      </a:r>
                    </a:p>
                    <a:p>
                      <a:r>
                        <a:rPr lang="en-US" altLang="zh-CN" sz="1600" baseline="0" dirty="0" smtClean="0"/>
                        <a:t>Not supporting aggregated sounding of EHT and HE</a:t>
                      </a:r>
                      <a:endParaRPr lang="zh-CN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Option 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The same length of STA Info subfield as 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aseline="0" dirty="0" smtClean="0"/>
                        <a:t>Not supporting aggregated sounding of EHT and HE</a:t>
                      </a:r>
                      <a:endParaRPr lang="zh-CN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Option 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Can do</a:t>
                      </a:r>
                      <a:r>
                        <a:rPr lang="en-US" altLang="zh-CN" sz="1600" baseline="0" dirty="0" smtClean="0"/>
                        <a:t> the EHT and HE sounding within one NDPA;</a:t>
                      </a:r>
                    </a:p>
                    <a:p>
                      <a:r>
                        <a:rPr lang="en-US" altLang="zh-CN" sz="1600" dirty="0" smtClean="0"/>
                        <a:t>The same length of STA Info subfield as 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Two bits EHT/HE indication in the STA Info subfield </a:t>
                      </a:r>
                      <a:endParaRPr lang="zh-CN" alt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821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600" b="0" dirty="0" smtClean="0"/>
              <a:t>[</a:t>
            </a:r>
            <a:r>
              <a:rPr lang="en-US" sz="1600" b="0" dirty="0"/>
              <a:t>1] IEEE P802.11-REVmd™/D3.0</a:t>
            </a:r>
            <a:endParaRPr lang="en-US" sz="1600" b="0" dirty="0" smtClean="0"/>
          </a:p>
          <a:p>
            <a:r>
              <a:rPr lang="en-US" sz="1600" b="0" dirty="0" smtClean="0"/>
              <a:t>[2</a:t>
            </a:r>
            <a:r>
              <a:rPr lang="en-US" sz="1600" b="0" dirty="0"/>
              <a:t>] IEEE P802.11ax™/</a:t>
            </a:r>
            <a:r>
              <a:rPr lang="en-US" sz="1600" b="0" dirty="0" smtClean="0"/>
              <a:t>D6.0</a:t>
            </a:r>
          </a:p>
          <a:p>
            <a:r>
              <a:rPr lang="en-US" sz="1600" b="0" dirty="0"/>
              <a:t>[3] IEEE P802.11az™/</a:t>
            </a:r>
            <a:r>
              <a:rPr lang="en-US" sz="1600" b="0" dirty="0" smtClean="0"/>
              <a:t>D2.1</a:t>
            </a:r>
          </a:p>
          <a:p>
            <a:r>
              <a:rPr lang="en-US" altLang="zh-CN" sz="1600" b="0" dirty="0" smtClean="0"/>
              <a:t>[4]</a:t>
            </a:r>
            <a:r>
              <a:rPr lang="en-US" altLang="ko-KR" sz="1600" b="0" dirty="0" smtClean="0"/>
              <a:t> </a:t>
            </a:r>
            <a:r>
              <a:rPr lang="en-US" altLang="ko-KR" sz="1600" b="0" dirty="0"/>
              <a:t>Specification Framework for </a:t>
            </a:r>
            <a:r>
              <a:rPr lang="en-US" altLang="ko-KR" sz="1600" b="0" dirty="0" err="1"/>
              <a:t>TGbe</a:t>
            </a:r>
            <a:r>
              <a:rPr lang="en-US" altLang="ko-KR" sz="1600" b="0" dirty="0"/>
              <a:t> , doc.: IEEE </a:t>
            </a:r>
            <a:r>
              <a:rPr lang="en-US" altLang="ko-KR" sz="1600" b="0" dirty="0" smtClean="0"/>
              <a:t>802.11-20/0566r23</a:t>
            </a:r>
            <a:endParaRPr lang="en-US" sz="1600" b="0" dirty="0"/>
          </a:p>
          <a:p>
            <a:r>
              <a:rPr lang="en-US" altLang="ko-KR" sz="1600" b="0" dirty="0" smtClean="0"/>
              <a:t>[5] </a:t>
            </a:r>
            <a:r>
              <a:rPr lang="en-US" altLang="ko-KR" sz="1600" b="0" dirty="0"/>
              <a:t>RU Allocation Subfield Design for EHT Trigger </a:t>
            </a:r>
            <a:r>
              <a:rPr lang="en-US" altLang="ko-KR" sz="1600" b="0" dirty="0" smtClean="0"/>
              <a:t>Frame, doc.: IEEE 802.11-20/0828r0 </a:t>
            </a:r>
            <a:endParaRPr lang="en-US" altLang="ko-KR" sz="1600" b="0" dirty="0"/>
          </a:p>
          <a:p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this contribution, we </a:t>
            </a:r>
            <a:r>
              <a:rPr lang="en-US" dirty="0" smtClean="0"/>
              <a:t>will discuss </a:t>
            </a:r>
            <a:r>
              <a:rPr lang="en-US" dirty="0"/>
              <a:t>the </a:t>
            </a:r>
            <a:r>
              <a:rPr lang="en-US" dirty="0" smtClean="0"/>
              <a:t>possible </a:t>
            </a:r>
            <a:r>
              <a:rPr lang="en-US" altLang="zh-CN" dirty="0" smtClean="0"/>
              <a:t>NDPA frame </a:t>
            </a:r>
            <a:r>
              <a:rPr lang="en-US" altLang="zh-CN" dirty="0"/>
              <a:t>designs with </a:t>
            </a:r>
            <a:r>
              <a:rPr lang="en-US" altLang="zh-CN" dirty="0" smtClean="0"/>
              <a:t>respect to the EHT new features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Do you support </a:t>
            </a:r>
            <a:r>
              <a:rPr lang="en-US" altLang="ko-KR" kern="0" dirty="0" smtClean="0">
                <a:solidFill>
                  <a:srgbClr val="000000"/>
                </a:solidFill>
              </a:rPr>
              <a:t>to reuse the </a:t>
            </a:r>
            <a:r>
              <a:rPr kumimoji="0" lang="en-US" altLang="ko-KR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NDPA frame for EHT standard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altLang="ko-KR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altLang="ko-KR" kern="0" dirty="0" smtClean="0">
                <a:solidFill>
                  <a:srgbClr val="000000"/>
                </a:solidFill>
                <a:latin typeface="Times New Roman"/>
              </a:rPr>
              <a:t>      </a:t>
            </a:r>
          </a:p>
          <a:p>
            <a:pPr lvl="1" defTabSz="914400">
              <a:buClrTx/>
              <a:buSzTx/>
              <a:buFontTx/>
              <a:buChar char="–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Y/N/Abs</a:t>
            </a:r>
          </a:p>
        </p:txBody>
      </p:sp>
    </p:spTree>
    <p:extLst>
      <p:ext uri="{BB962C8B-B14F-4D97-AF65-F5344CB8AC3E}">
        <p14:creationId xmlns:p14="http://schemas.microsoft.com/office/powerpoint/2010/main" val="334381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Which NDPA frame design proposed in the contribution do you </a:t>
            </a:r>
            <a:r>
              <a:rPr lang="en-US" altLang="ko-KR" kern="0" dirty="0" smtClean="0">
                <a:solidFill>
                  <a:srgbClr val="000000"/>
                </a:solidFill>
              </a:rPr>
              <a:t>prefer</a:t>
            </a:r>
            <a:r>
              <a:rPr lang="en-US" altLang="ko-KR" kern="0" dirty="0" smtClean="0">
                <a:solidFill>
                  <a:srgbClr val="000000"/>
                </a:solidFill>
                <a:latin typeface="Times New Roman"/>
              </a:rPr>
              <a:t>       </a:t>
            </a:r>
          </a:p>
          <a:p>
            <a:pPr lvl="1" defTabSz="914400">
              <a:buClrTx/>
              <a:buSzTx/>
              <a:buFontTx/>
              <a:buChar char="–"/>
              <a:defRPr/>
            </a:pPr>
            <a:r>
              <a:rPr lang="en-US" altLang="ko-KR" kern="0" dirty="0" smtClean="0">
                <a:solidFill>
                  <a:srgbClr val="000000"/>
                </a:solidFill>
              </a:rPr>
              <a:t>Option 1</a:t>
            </a:r>
            <a:r>
              <a:rPr lang="en-US" altLang="ko-KR" kern="0" dirty="0">
                <a:solidFill>
                  <a:srgbClr val="000000"/>
                </a:solidFill>
              </a:rPr>
              <a:t>: Extend the length of STA Info </a:t>
            </a:r>
            <a:r>
              <a:rPr lang="en-US" altLang="ko-KR" kern="0" dirty="0" smtClean="0">
                <a:solidFill>
                  <a:srgbClr val="000000"/>
                </a:solidFill>
              </a:rPr>
              <a:t>field(&gt;4 bytes)</a:t>
            </a:r>
          </a:p>
          <a:p>
            <a:pPr lvl="1" defTabSz="914400">
              <a:buClrTx/>
              <a:buSzTx/>
              <a:buFontTx/>
              <a:buChar char="–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Option </a:t>
            </a:r>
            <a:r>
              <a:rPr lang="en-US" altLang="ko-KR" kern="0" dirty="0" smtClean="0">
                <a:solidFill>
                  <a:srgbClr val="000000"/>
                </a:solidFill>
              </a:rPr>
              <a:t>2</a:t>
            </a:r>
            <a:r>
              <a:rPr lang="en-US" altLang="ko-KR" kern="0" dirty="0">
                <a:solidFill>
                  <a:srgbClr val="000000"/>
                </a:solidFill>
              </a:rPr>
              <a:t>: Compress the Partial BW Info </a:t>
            </a:r>
            <a:r>
              <a:rPr lang="en-US" altLang="ko-KR" kern="0" dirty="0" smtClean="0">
                <a:solidFill>
                  <a:srgbClr val="000000"/>
                </a:solidFill>
              </a:rPr>
              <a:t>subfield(4 bytes STA Info field)</a:t>
            </a:r>
            <a:endParaRPr lang="en-US" altLang="ko-KR" kern="0" dirty="0">
              <a:solidFill>
                <a:srgbClr val="000000"/>
              </a:solidFill>
            </a:endParaRPr>
          </a:p>
          <a:p>
            <a:pPr lvl="1" defTabSz="914400">
              <a:buClrTx/>
              <a:buSzTx/>
              <a:buFontTx/>
              <a:buChar char="–"/>
              <a:defRPr/>
            </a:pPr>
            <a:r>
              <a:rPr lang="en-US" altLang="ko-KR" kern="0" dirty="0" smtClean="0">
                <a:solidFill>
                  <a:srgbClr val="000000"/>
                </a:solidFill>
              </a:rPr>
              <a:t>Option 3</a:t>
            </a:r>
            <a:r>
              <a:rPr lang="en-US" altLang="ko-KR" kern="0" dirty="0">
                <a:solidFill>
                  <a:srgbClr val="000000"/>
                </a:solidFill>
              </a:rPr>
              <a:t>: Aggregated NDPA(4 bytes STA Info field</a:t>
            </a:r>
            <a:r>
              <a:rPr lang="en-US" altLang="ko-KR" kern="0" dirty="0" smtClean="0">
                <a:solidFill>
                  <a:srgbClr val="000000"/>
                </a:solidFill>
              </a:rPr>
              <a:t>)</a:t>
            </a:r>
            <a:endParaRPr lang="en-US" altLang="ko-KR" kern="0" dirty="0">
              <a:solidFill>
                <a:srgbClr val="000000"/>
              </a:solidFill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altLang="ko-KR" kern="0" dirty="0" smtClean="0">
                <a:solidFill>
                  <a:srgbClr val="000000"/>
                </a:solidFill>
              </a:rPr>
              <a:t>Abstain</a:t>
            </a:r>
            <a:endParaRPr lang="ko-KR" altLang="en-US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SP3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Do you support to extend the length of the STA Info field in the NDPA </a:t>
            </a:r>
            <a:r>
              <a:rPr lang="en-US" altLang="ko-KR" kern="0" dirty="0" smtClean="0">
                <a:solidFill>
                  <a:srgbClr val="000000"/>
                </a:solidFill>
              </a:rPr>
              <a:t>frame for EHT, and set the </a:t>
            </a:r>
            <a:r>
              <a:rPr lang="en-US" altLang="ko-KR" kern="0" dirty="0">
                <a:solidFill>
                  <a:srgbClr val="000000"/>
                </a:solidFill>
              </a:rPr>
              <a:t>Ranging subfield and </a:t>
            </a:r>
            <a:r>
              <a:rPr lang="en-US" altLang="ko-KR" kern="0" dirty="0" smtClean="0">
                <a:solidFill>
                  <a:srgbClr val="000000"/>
                </a:solidFill>
              </a:rPr>
              <a:t>HE subfield </a:t>
            </a:r>
            <a:r>
              <a:rPr lang="en-US" altLang="ko-KR" kern="0" dirty="0">
                <a:solidFill>
                  <a:srgbClr val="000000"/>
                </a:solidFill>
              </a:rPr>
              <a:t>of Sounding Dialog Token subfield</a:t>
            </a:r>
            <a:r>
              <a:rPr lang="en-US" altLang="ko-KR" kern="0" dirty="0" smtClean="0">
                <a:solidFill>
                  <a:srgbClr val="000000"/>
                </a:solidFill>
              </a:rPr>
              <a:t> to 0 </a:t>
            </a:r>
            <a:r>
              <a:rPr lang="en-US" altLang="ko-KR" kern="0" dirty="0">
                <a:solidFill>
                  <a:srgbClr val="000000"/>
                </a:solidFill>
              </a:rPr>
              <a:t>and </a:t>
            </a:r>
            <a:r>
              <a:rPr lang="en-US" altLang="ko-KR" kern="0" dirty="0" smtClean="0">
                <a:solidFill>
                  <a:srgbClr val="000000"/>
                </a:solidFill>
              </a:rPr>
              <a:t>0 </a:t>
            </a:r>
            <a:r>
              <a:rPr lang="en-US" altLang="ko-KR" kern="0" dirty="0">
                <a:solidFill>
                  <a:srgbClr val="000000"/>
                </a:solidFill>
              </a:rPr>
              <a:t>respectively </a:t>
            </a:r>
            <a:r>
              <a:rPr lang="en-US" altLang="ko-KR" kern="0" dirty="0" smtClean="0">
                <a:solidFill>
                  <a:srgbClr val="000000"/>
                </a:solidFill>
              </a:rPr>
              <a:t>for EHT </a:t>
            </a:r>
            <a:r>
              <a:rPr lang="en-US" altLang="ko-KR" kern="0" dirty="0">
                <a:solidFill>
                  <a:srgbClr val="000000"/>
                </a:solidFill>
              </a:rPr>
              <a:t>NDPA frame</a:t>
            </a:r>
            <a:endParaRPr kumimoji="0" lang="en-US" altLang="ko-KR" sz="20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altLang="ko-KR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altLang="ko-KR" kern="0" dirty="0" smtClean="0">
                <a:solidFill>
                  <a:srgbClr val="000000"/>
                </a:solidFill>
                <a:latin typeface="Times New Roman"/>
              </a:rPr>
              <a:t>      </a:t>
            </a:r>
          </a:p>
          <a:p>
            <a:pPr lvl="1" defTabSz="914400">
              <a:buClrTx/>
              <a:buSzTx/>
              <a:buFontTx/>
              <a:buChar char="–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Y/N/Abs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621045"/>
              </p:ext>
            </p:extLst>
          </p:nvPr>
        </p:nvGraphicFramePr>
        <p:xfrm>
          <a:off x="1691680" y="4437112"/>
          <a:ext cx="3600400" cy="1364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961"/>
                <a:gridCol w="965961"/>
                <a:gridCol w="1668478"/>
              </a:tblGrid>
              <a:tr h="32819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 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or  EHT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Ranging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Reserved</a:t>
                      </a:r>
                      <a:endParaRPr lang="zh-CN" altLang="en-US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5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SP4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Do you support to </a:t>
            </a:r>
            <a:r>
              <a:rPr lang="en-US" altLang="ko-KR" kern="0" dirty="0" smtClean="0">
                <a:solidFill>
                  <a:srgbClr val="000000"/>
                </a:solidFill>
              </a:rPr>
              <a:t>set the </a:t>
            </a:r>
            <a:r>
              <a:rPr lang="en-US" altLang="ko-KR" kern="0" dirty="0">
                <a:solidFill>
                  <a:srgbClr val="000000"/>
                </a:solidFill>
              </a:rPr>
              <a:t>Ranging subfield and </a:t>
            </a:r>
            <a:r>
              <a:rPr lang="en-US" altLang="ko-KR" kern="0" dirty="0" smtClean="0">
                <a:solidFill>
                  <a:srgbClr val="000000"/>
                </a:solidFill>
              </a:rPr>
              <a:t>HE subfield </a:t>
            </a:r>
            <a:r>
              <a:rPr lang="en-US" altLang="ko-KR" kern="0" dirty="0">
                <a:solidFill>
                  <a:srgbClr val="000000"/>
                </a:solidFill>
              </a:rPr>
              <a:t>of Sounding Dialog Token subfield</a:t>
            </a:r>
            <a:r>
              <a:rPr lang="en-US" altLang="ko-KR" kern="0" dirty="0" smtClean="0">
                <a:solidFill>
                  <a:srgbClr val="000000"/>
                </a:solidFill>
              </a:rPr>
              <a:t> to </a:t>
            </a:r>
            <a:r>
              <a:rPr lang="en-US" altLang="ko-KR" kern="0" dirty="0">
                <a:solidFill>
                  <a:srgbClr val="000000"/>
                </a:solidFill>
              </a:rPr>
              <a:t>1 and </a:t>
            </a:r>
            <a:r>
              <a:rPr lang="en-US" altLang="ko-KR" kern="0" dirty="0" smtClean="0">
                <a:solidFill>
                  <a:srgbClr val="000000"/>
                </a:solidFill>
              </a:rPr>
              <a:t>1 </a:t>
            </a:r>
            <a:r>
              <a:rPr lang="en-US" altLang="ko-KR" kern="0" dirty="0">
                <a:solidFill>
                  <a:srgbClr val="000000"/>
                </a:solidFill>
              </a:rPr>
              <a:t>respectively to identify the frame as </a:t>
            </a:r>
            <a:r>
              <a:rPr lang="en-US" altLang="ko-KR" kern="0" dirty="0" smtClean="0">
                <a:solidFill>
                  <a:srgbClr val="000000"/>
                </a:solidFill>
              </a:rPr>
              <a:t>EHT </a:t>
            </a:r>
            <a:r>
              <a:rPr lang="en-US" altLang="ko-KR" kern="0" dirty="0">
                <a:solidFill>
                  <a:srgbClr val="000000"/>
                </a:solidFill>
              </a:rPr>
              <a:t>NDPA </a:t>
            </a:r>
            <a:r>
              <a:rPr lang="en-US" altLang="ko-KR" kern="0" dirty="0" smtClean="0">
                <a:solidFill>
                  <a:srgbClr val="000000"/>
                </a:solidFill>
              </a:rPr>
              <a:t>frame, and keep the length of STA Info field for EHT to be 4 bytes</a:t>
            </a:r>
            <a:endParaRPr kumimoji="0" lang="en-US" altLang="ko-KR" sz="20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altLang="ko-KR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altLang="ko-KR" kern="0" dirty="0" smtClean="0">
                <a:solidFill>
                  <a:srgbClr val="000000"/>
                </a:solidFill>
                <a:latin typeface="Times New Roman"/>
              </a:rPr>
              <a:t>      </a:t>
            </a:r>
          </a:p>
          <a:p>
            <a:pPr lvl="1" defTabSz="914400">
              <a:buClrTx/>
              <a:buSzTx/>
              <a:buFontTx/>
              <a:buChar char="–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Y/N/Abs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094423"/>
              </p:ext>
            </p:extLst>
          </p:nvPr>
        </p:nvGraphicFramePr>
        <p:xfrm>
          <a:off x="1979712" y="4238933"/>
          <a:ext cx="3384375" cy="1364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003"/>
                <a:gridCol w="908003"/>
                <a:gridCol w="1568369"/>
              </a:tblGrid>
              <a:tr h="32819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Ranging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EHT NDPA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270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SP5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Do you support to set the Ranging subfield and </a:t>
            </a:r>
            <a:r>
              <a:rPr lang="en-US" altLang="ko-KR" kern="0" dirty="0" smtClean="0">
                <a:solidFill>
                  <a:srgbClr val="000000"/>
                </a:solidFill>
              </a:rPr>
              <a:t>HE subfield of Sounding Dialog Token subfield </a:t>
            </a:r>
            <a:r>
              <a:rPr lang="en-US" altLang="ko-KR" kern="0" dirty="0">
                <a:solidFill>
                  <a:srgbClr val="000000"/>
                </a:solidFill>
              </a:rPr>
              <a:t>to </a:t>
            </a:r>
            <a:r>
              <a:rPr lang="en-US" altLang="ko-KR" kern="0" dirty="0" smtClean="0">
                <a:solidFill>
                  <a:srgbClr val="000000"/>
                </a:solidFill>
              </a:rPr>
              <a:t>0 </a:t>
            </a:r>
            <a:r>
              <a:rPr lang="en-US" altLang="ko-KR" kern="0" dirty="0">
                <a:solidFill>
                  <a:srgbClr val="000000"/>
                </a:solidFill>
              </a:rPr>
              <a:t>and 1 </a:t>
            </a:r>
            <a:r>
              <a:rPr lang="en-US" altLang="ko-KR" kern="0" dirty="0" smtClean="0">
                <a:solidFill>
                  <a:srgbClr val="000000"/>
                </a:solidFill>
              </a:rPr>
              <a:t>respectively, </a:t>
            </a:r>
            <a:r>
              <a:rPr lang="en-US" altLang="ko-KR" kern="0" dirty="0">
                <a:solidFill>
                  <a:srgbClr val="000000"/>
                </a:solidFill>
              </a:rPr>
              <a:t>and keep the length of STA Info field for EHT to be 4 bytes</a:t>
            </a: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altLang="ko-KR" kern="0" dirty="0" smtClean="0">
                <a:solidFill>
                  <a:srgbClr val="000000"/>
                </a:solidFill>
              </a:rPr>
              <a:t>the variant of EHT or HE </a:t>
            </a:r>
            <a:r>
              <a:rPr lang="en-US" altLang="ko-KR" kern="0" dirty="0">
                <a:solidFill>
                  <a:srgbClr val="000000"/>
                </a:solidFill>
              </a:rPr>
              <a:t>can be </a:t>
            </a:r>
            <a:r>
              <a:rPr lang="en-US" altLang="ko-KR" kern="0" dirty="0" smtClean="0">
                <a:solidFill>
                  <a:srgbClr val="000000"/>
                </a:solidFill>
              </a:rPr>
              <a:t>identified from the indication in the STA Info field</a:t>
            </a:r>
            <a:endParaRPr lang="en-US" altLang="ko-KR" kern="0" dirty="0" smtClean="0">
              <a:solidFill>
                <a:srgbClr val="000000"/>
              </a:solidFill>
              <a:latin typeface="Times New Roman"/>
            </a:endParaRPr>
          </a:p>
          <a:p>
            <a:pPr lvl="2" defTabSz="914400">
              <a:buClrTx/>
              <a:buSzTx/>
              <a:buFontTx/>
              <a:buChar char="–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Y/N/Abs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58189"/>
              </p:ext>
            </p:extLst>
          </p:nvPr>
        </p:nvGraphicFramePr>
        <p:xfrm>
          <a:off x="2051720" y="4077072"/>
          <a:ext cx="3384375" cy="1364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003"/>
                <a:gridCol w="908003"/>
                <a:gridCol w="1568369"/>
              </a:tblGrid>
              <a:tr h="32819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HE/VHT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VHT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or 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EHT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Ranging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Reserved </a:t>
                      </a:r>
                      <a:endParaRPr lang="zh-CN" altLang="en-US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60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Recap of NDPA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Motivations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EHT NDPA indication method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Summary</a:t>
            </a: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References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09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</a:t>
            </a:r>
            <a:r>
              <a:rPr lang="en-US" altLang="zh-CN" dirty="0" smtClean="0"/>
              <a:t>of </a:t>
            </a:r>
            <a:r>
              <a:rPr lang="en-US" altLang="zh-CN" dirty="0"/>
              <a:t>NDPA </a:t>
            </a:r>
            <a:r>
              <a:rPr lang="en-US" altLang="zh-CN" dirty="0" smtClean="0"/>
              <a:t>frame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7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737" y="4366072"/>
            <a:ext cx="3829488" cy="165521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4378" y="4490458"/>
            <a:ext cx="3567669" cy="1406441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864890" y="1751013"/>
            <a:ext cx="74888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In 802.11, </a:t>
            </a:r>
            <a:r>
              <a:rPr lang="en-US" altLang="zh-CN" dirty="0" smtClean="0">
                <a:solidFill>
                  <a:schemeClr val="tx1"/>
                </a:solidFill>
              </a:rPr>
              <a:t>three NDPA </a:t>
            </a:r>
            <a:r>
              <a:rPr lang="en-US" altLang="zh-CN" dirty="0">
                <a:solidFill>
                  <a:schemeClr val="tx1"/>
                </a:solidFill>
              </a:rPr>
              <a:t>frame </a:t>
            </a:r>
            <a:r>
              <a:rPr lang="en-US" altLang="zh-CN" dirty="0" smtClean="0">
                <a:solidFill>
                  <a:schemeClr val="tx1"/>
                </a:solidFill>
              </a:rPr>
              <a:t>variants have been defined: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chemeClr val="tx1"/>
                </a:solidFill>
              </a:rPr>
              <a:t>VHT NDPA frame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chemeClr val="tx1"/>
                </a:solidFill>
              </a:rPr>
              <a:t>HE NDPA frame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chemeClr val="tx1"/>
                </a:solidFill>
              </a:rPr>
              <a:t>Ranging NDPA frame</a:t>
            </a:r>
            <a:endParaRPr lang="en-US" altLang="zh-CN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 smtClean="0">
                <a:solidFill>
                  <a:schemeClr val="tx1"/>
                </a:solidFill>
              </a:rPr>
              <a:t>In this contribution, we try to define a new variant for EHT NDPA frame.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CN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CN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3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of </a:t>
            </a:r>
            <a:r>
              <a:rPr lang="en-US" altLang="zh-CN" dirty="0" smtClean="0"/>
              <a:t>NDPA frame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4293096"/>
            <a:ext cx="77724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 </a:t>
            </a:r>
            <a:r>
              <a:rPr lang="en-US" altLang="zh-CN" dirty="0"/>
              <a:t>Sounding </a:t>
            </a: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Dialog</a:t>
            </a:r>
            <a:r>
              <a:rPr kumimoji="0" lang="en-US" altLang="ko-KR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lang="en-US" altLang="zh-CN" dirty="0"/>
              <a:t>Token </a:t>
            </a:r>
            <a:r>
              <a:rPr kumimoji="0" lang="en-US" altLang="ko-KR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field indicates the token number and NDPA type</a:t>
            </a:r>
          </a:p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baseline="0" dirty="0" smtClean="0">
                <a:solidFill>
                  <a:srgbClr val="000000"/>
                </a:solidFill>
                <a:latin typeface="Times New Roman"/>
              </a:rPr>
              <a:t>Each </a:t>
            </a:r>
            <a:r>
              <a:rPr lang="en-US" altLang="ko-KR" kern="0" dirty="0">
                <a:solidFill>
                  <a:srgbClr val="000000"/>
                </a:solidFill>
              </a:rPr>
              <a:t>NDPA </a:t>
            </a:r>
            <a:r>
              <a:rPr lang="en-US" altLang="ko-KR" kern="0" dirty="0" smtClean="0">
                <a:solidFill>
                  <a:srgbClr val="000000"/>
                </a:solidFill>
              </a:rPr>
              <a:t>contains one or multiple</a:t>
            </a:r>
            <a:r>
              <a:rPr lang="en-US" altLang="ko-KR" kern="0" dirty="0" smtClean="0">
                <a:solidFill>
                  <a:srgbClr val="000000"/>
                </a:solidFill>
                <a:latin typeface="Times New Roman"/>
              </a:rPr>
              <a:t> STA info fields, each with 4 bytes for HE and Ranging, 2 bytes for VHT</a:t>
            </a:r>
            <a:endParaRPr kumimoji="0" lang="ko-KR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2349871"/>
            <a:ext cx="6521626" cy="11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39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156" y="484823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Sounding Dialog </a:t>
            </a:r>
            <a:r>
              <a:rPr lang="en-US" altLang="zh-CN" dirty="0"/>
              <a:t>Token field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2908" y="3573016"/>
            <a:ext cx="8103548" cy="2376264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 smtClean="0"/>
              <a:t>For the VHT, the first two bits in the Sounding Dialog Token field are reserved[1]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 smtClean="0"/>
              <a:t>For the HE, the </a:t>
            </a:r>
            <a:r>
              <a:rPr lang="en-US" altLang="zh-CN" sz="1600" dirty="0"/>
              <a:t>first </a:t>
            </a:r>
            <a:r>
              <a:rPr lang="en-US" altLang="zh-CN" sz="1600" dirty="0" smtClean="0"/>
              <a:t>bit is reserved and the second bit is used to distinguish the HE or VHT NDPA frame[2]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 smtClean="0"/>
              <a:t>In 11az, the </a:t>
            </a:r>
            <a:r>
              <a:rPr lang="en-US" altLang="zh-CN" sz="1600" dirty="0"/>
              <a:t>Ranging subfield and </a:t>
            </a:r>
            <a:r>
              <a:rPr lang="en-US" altLang="zh-CN" sz="1600" dirty="0" smtClean="0"/>
              <a:t>HE </a:t>
            </a:r>
            <a:r>
              <a:rPr lang="en-US" altLang="zh-CN" sz="1600" dirty="0"/>
              <a:t>subfield are set to 1 and 0 respectively to identify the frame as Ranging NDPA </a:t>
            </a:r>
            <a:r>
              <a:rPr lang="en-US" altLang="zh-CN" sz="1600" dirty="0" smtClean="0"/>
              <a:t>frame [3]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 smtClean="0"/>
              <a:t>The legacy VHT STA will regard all the NDPA as VHT NDPA, the legacy HE STA may regard it as HE NDPA as long as the HE </a:t>
            </a:r>
            <a:r>
              <a:rPr lang="en-US" altLang="zh-CN" sz="1600" dirty="0"/>
              <a:t>subfield </a:t>
            </a:r>
            <a:r>
              <a:rPr lang="en-US" altLang="zh-CN" sz="1600" dirty="0" smtClean="0"/>
              <a:t>is </a:t>
            </a:r>
            <a:r>
              <a:rPr lang="en-US" altLang="zh-CN" sz="1600" dirty="0"/>
              <a:t>set to </a:t>
            </a:r>
            <a:r>
              <a:rPr lang="en-US" altLang="zh-CN" sz="1600" dirty="0" smtClean="0"/>
              <a:t>1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/>
              <a:t>The remaining 6 bits are used to record the dialog token number </a:t>
            </a:r>
          </a:p>
          <a:p>
            <a:pPr>
              <a:buFont typeface="Wingdings" panose="05000000000000000000" pitchFamily="2" charset="2"/>
              <a:buChar char="l"/>
            </a:pPr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006660"/>
              </p:ext>
            </p:extLst>
          </p:nvPr>
        </p:nvGraphicFramePr>
        <p:xfrm>
          <a:off x="4788024" y="1662272"/>
          <a:ext cx="3491423" cy="1619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705"/>
                <a:gridCol w="648072"/>
                <a:gridCol w="2058646"/>
              </a:tblGrid>
              <a:tr h="415933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Ranging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Description</a:t>
                      </a:r>
                      <a:endParaRPr lang="zh-CN" altLang="en-US" sz="1200" dirty="0"/>
                    </a:p>
                  </a:txBody>
                  <a:tcPr/>
                </a:tc>
              </a:tr>
              <a:tr h="300893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VHT NDPA</a:t>
                      </a:r>
                      <a:endParaRPr lang="zh-CN" altLang="en-US" sz="1100" dirty="0"/>
                    </a:p>
                  </a:txBody>
                  <a:tcPr/>
                </a:tc>
              </a:tr>
              <a:tr h="300893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/>
                    </a:p>
                  </a:txBody>
                  <a:tcPr/>
                </a:tc>
              </a:tr>
              <a:tr h="300893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HE Ranging NDPA</a:t>
                      </a:r>
                      <a:endParaRPr lang="zh-CN" altLang="en-US" sz="1100" dirty="0"/>
                    </a:p>
                  </a:txBody>
                  <a:tcPr/>
                </a:tc>
              </a:tr>
              <a:tr h="300893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Reserved</a:t>
                      </a:r>
                      <a:endParaRPr lang="zh-CN" altLang="en-US" sz="11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376007"/>
            <a:ext cx="3024336" cy="232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67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STA info </a:t>
            </a:r>
            <a:r>
              <a:rPr lang="en-US" altLang="zh-CN" dirty="0" smtClean="0"/>
              <a:t>field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3600260"/>
            <a:ext cx="7770813" cy="2623474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 smtClean="0"/>
              <a:t>For HE NDPA, AID11 </a:t>
            </a:r>
            <a:r>
              <a:rPr lang="en-US" altLang="zh-CN" sz="1600" dirty="0"/>
              <a:t>subfield </a:t>
            </a:r>
            <a:r>
              <a:rPr lang="en-US" altLang="zh-CN" sz="1600" b="0" dirty="0" smtClean="0"/>
              <a:t>indicate the AID of STA if between 1 and 2007</a:t>
            </a:r>
            <a:r>
              <a:rPr lang="en-US" altLang="zh-CN" sz="1600" b="0" dirty="0"/>
              <a:t>; </a:t>
            </a:r>
            <a:r>
              <a:rPr lang="en-US" altLang="zh-CN" sz="1600" b="0" dirty="0" smtClean="0"/>
              <a:t>indicates </a:t>
            </a:r>
            <a:r>
              <a:rPr lang="en-US" altLang="zh-CN" sz="1600" b="0" dirty="0"/>
              <a:t>the Disallowed </a:t>
            </a:r>
            <a:r>
              <a:rPr lang="en-US" altLang="zh-CN" sz="1600" b="0" dirty="0" err="1"/>
              <a:t>Subchannel</a:t>
            </a:r>
            <a:r>
              <a:rPr lang="en-US" altLang="zh-CN" sz="1600" b="0" dirty="0"/>
              <a:t> </a:t>
            </a:r>
            <a:r>
              <a:rPr lang="en-US" altLang="zh-CN" sz="1600" b="0" dirty="0" smtClean="0"/>
              <a:t>Bitmap if equals 2047</a:t>
            </a:r>
            <a:r>
              <a:rPr lang="zh-CN" altLang="en-US" sz="1600" b="0" dirty="0" smtClean="0"/>
              <a:t>；</a:t>
            </a:r>
            <a:r>
              <a:rPr lang="en-US" altLang="zh-CN" sz="1600" b="0" dirty="0" smtClean="0"/>
              <a:t>other values are reserved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/>
              <a:t>Partial BW </a:t>
            </a:r>
            <a:r>
              <a:rPr lang="en-US" altLang="zh-CN" sz="1600" dirty="0" smtClean="0"/>
              <a:t>Info </a:t>
            </a:r>
            <a:r>
              <a:rPr lang="en-US" altLang="zh-CN" sz="1600" b="0" dirty="0"/>
              <a:t>subfield </a:t>
            </a:r>
            <a:r>
              <a:rPr lang="en-US" altLang="zh-CN" sz="1600" b="0" dirty="0" smtClean="0"/>
              <a:t>indicates the start and end index of the 26-tone </a:t>
            </a:r>
            <a:r>
              <a:rPr lang="en-US" altLang="zh-CN" sz="1600" b="0" dirty="0"/>
              <a:t>RU for which the </a:t>
            </a:r>
            <a:r>
              <a:rPr lang="en-US" altLang="zh-CN" sz="1600" b="0" dirty="0" smtClean="0"/>
              <a:t>feedback is requested.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 err="1" smtClean="0"/>
              <a:t>Nc</a:t>
            </a:r>
            <a:r>
              <a:rPr lang="en-US" altLang="zh-CN" sz="1600" dirty="0" smtClean="0"/>
              <a:t> </a:t>
            </a:r>
            <a:r>
              <a:rPr lang="en-US" altLang="zh-CN" sz="1600" b="0" dirty="0"/>
              <a:t>subfield </a:t>
            </a:r>
            <a:r>
              <a:rPr lang="en-US" altLang="zh-CN" sz="1600" b="0" dirty="0" smtClean="0"/>
              <a:t>indicates </a:t>
            </a:r>
            <a:r>
              <a:rPr lang="en-US" altLang="zh-CN" sz="1600" b="0" dirty="0"/>
              <a:t>the number of </a:t>
            </a:r>
            <a:r>
              <a:rPr lang="en-US" altLang="zh-CN" sz="1600" b="0" dirty="0" smtClean="0"/>
              <a:t>columns (corresponding to </a:t>
            </a:r>
            <a:r>
              <a:rPr lang="en-US" altLang="zh-CN" sz="1600" b="0" dirty="0" err="1" smtClean="0"/>
              <a:t>Nss</a:t>
            </a:r>
            <a:r>
              <a:rPr lang="en-US" altLang="zh-CN" sz="1600" b="0" dirty="0" smtClean="0"/>
              <a:t> of </a:t>
            </a:r>
            <a:r>
              <a:rPr lang="en-US" altLang="zh-CN" sz="1600" b="0" dirty="0" err="1" smtClean="0"/>
              <a:t>BFee</a:t>
            </a:r>
            <a:r>
              <a:rPr lang="en-US" altLang="zh-CN" sz="1600" b="0" dirty="0" smtClean="0"/>
              <a:t>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 smtClean="0"/>
              <a:t>Feedback </a:t>
            </a:r>
            <a:r>
              <a:rPr lang="en-US" altLang="zh-CN" sz="1600" dirty="0"/>
              <a:t>Type And Ng subfield and Codebook Size </a:t>
            </a:r>
            <a:r>
              <a:rPr lang="en-US" altLang="zh-CN" sz="1600" b="0" dirty="0"/>
              <a:t>subfield </a:t>
            </a:r>
            <a:r>
              <a:rPr lang="en-US" altLang="zh-CN" sz="1600" b="0" dirty="0" smtClean="0"/>
              <a:t>indicate </a:t>
            </a:r>
            <a:r>
              <a:rPr lang="en-US" altLang="zh-CN" sz="1600" b="0" dirty="0"/>
              <a:t>the </a:t>
            </a:r>
            <a:r>
              <a:rPr lang="en-US" altLang="zh-CN" sz="1600" b="0" dirty="0" smtClean="0"/>
              <a:t>Ng, quantization resolution and feedback type</a:t>
            </a:r>
            <a:r>
              <a:rPr lang="en-US" altLang="zh-CN" sz="1600" dirty="0" smtClean="0"/>
              <a:t>.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dirty="0"/>
              <a:t>Disambiguation </a:t>
            </a:r>
            <a:r>
              <a:rPr lang="en-US" altLang="zh-CN" sz="1600" b="0" dirty="0"/>
              <a:t>subfield is set to 1 to prevent a non-HE VHT STA from wrongly determining its </a:t>
            </a:r>
            <a:r>
              <a:rPr lang="en-US" altLang="zh-CN" sz="1600" b="0" dirty="0" smtClean="0"/>
              <a:t>AID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853" y="1550953"/>
            <a:ext cx="3672408" cy="197100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1485" y="1550953"/>
            <a:ext cx="3570888" cy="81859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5501" y="2821819"/>
            <a:ext cx="4351746" cy="535173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395536" y="1268760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HE NDPA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307429" y="1399565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VHT NDPA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307428" y="2512422"/>
            <a:ext cx="12726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Ranging NDPA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10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내용 개체 틀 2"/>
              <p:cNvSpPr txBox="1">
                <a:spLocks/>
              </p:cNvSpPr>
              <p:nvPr/>
            </p:nvSpPr>
            <p:spPr bwMode="auto">
              <a:xfrm>
                <a:off x="685800" y="1862708"/>
                <a:ext cx="7772400" cy="464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4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4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342900" marR="0" lvl="0" indent="-34290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altLang="ko-KR" sz="2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802.11be shall supports that</a:t>
                </a:r>
              </a:p>
              <a:p>
                <a:pPr marR="0" lvl="1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anose="05000000000000000000" pitchFamily="2" charset="2"/>
                  <a:buChar char="Ø"/>
                  <a:tabLst/>
                  <a:defRPr/>
                </a:pPr>
                <a:r>
                  <a:rPr kumimoji="0" lang="en-US" altLang="ko-KR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</a:rPr>
                  <a:t>Wideband band up to 320M and noncontiguous spectrum utilization</a:t>
                </a:r>
              </a:p>
              <a:p>
                <a:pPr marR="0" lvl="1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anose="05000000000000000000" pitchFamily="2" charset="2"/>
                  <a:buChar char="Ø"/>
                  <a:tabLst/>
                  <a:defRPr/>
                </a:pPr>
                <a:r>
                  <a:rPr kumimoji="0" lang="en-US" altLang="ko-KR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</a:rPr>
                  <a:t>Up to </a:t>
                </a:r>
                <a:r>
                  <a:rPr lang="en-US" altLang="ko-KR" kern="0" dirty="0">
                    <a:solidFill>
                      <a:srgbClr val="000000"/>
                    </a:solidFill>
                  </a:rPr>
                  <a:t>16 </a:t>
                </a:r>
                <a:r>
                  <a:rPr lang="en-US" altLang="ko-KR" kern="0" dirty="0" smtClean="0">
                    <a:solidFill>
                      <a:srgbClr val="000000"/>
                    </a:solidFill>
                  </a:rPr>
                  <a:t>spatial stream</a:t>
                </a:r>
              </a:p>
              <a:p>
                <a:pPr marR="0" lvl="1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anose="05000000000000000000" pitchFamily="2" charset="2"/>
                  <a:buChar char="Ø"/>
                  <a:tabLst/>
                  <a:defRPr/>
                </a:pPr>
                <a:r>
                  <a:rPr lang="en-US" altLang="ko-KR" kern="0" dirty="0" smtClean="0">
                    <a:solidFill>
                      <a:srgbClr val="000000"/>
                    </a:solidFill>
                  </a:rPr>
                  <a:t>Aggregated </a:t>
                </a:r>
                <a:r>
                  <a:rPr lang="en-US" altLang="ko-KR" kern="0" dirty="0">
                    <a:solidFill>
                      <a:srgbClr val="000000"/>
                    </a:solidFill>
                  </a:rPr>
                  <a:t>PPDU </a:t>
                </a:r>
                <a:r>
                  <a:rPr lang="en-US" altLang="ko-KR" kern="0" dirty="0" smtClean="0">
                    <a:solidFill>
                      <a:srgbClr val="000000"/>
                    </a:solidFill>
                  </a:rPr>
                  <a:t>which </a:t>
                </a:r>
                <a:r>
                  <a:rPr lang="en-US" altLang="ko-KR" kern="0" dirty="0">
                    <a:solidFill>
                      <a:srgbClr val="000000"/>
                    </a:solidFill>
                  </a:rPr>
                  <a:t>consists of multiple sub-PPDUs of the same or different PPDU </a:t>
                </a:r>
                <a:r>
                  <a:rPr lang="en-US" altLang="ko-KR" kern="0" dirty="0" smtClean="0">
                    <a:solidFill>
                      <a:srgbClr val="000000"/>
                    </a:solidFill>
                  </a:rPr>
                  <a:t>format</a:t>
                </a:r>
                <a:endParaRPr kumimoji="0" lang="en-US" altLang="ko-KR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</a:endParaRPr>
              </a:p>
              <a:p>
                <a:pPr marL="342900" marR="0" lvl="0" indent="-34290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altLang="ko-KR" sz="2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The following modifications maybe</a:t>
                </a:r>
                <a:r>
                  <a:rPr kumimoji="0" lang="en-US" altLang="ko-KR" sz="2000" b="1" i="0" u="none" strike="noStrike" kern="0" cap="none" spc="0" normalizeH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need to support the new features:</a:t>
                </a:r>
              </a:p>
              <a:p>
                <a:pPr lvl="1" defTabSz="914400">
                  <a:buClrTx/>
                  <a:buSzTx/>
                  <a:buFont typeface="Wingdings" panose="05000000000000000000" pitchFamily="2" charset="2"/>
                  <a:buChar char="Ø"/>
                </a:pPr>
                <a:r>
                  <a:rPr kumimoji="0" lang="en-US" altLang="ko-KR" sz="180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Indication of EHT NDPA(add</a:t>
                </a:r>
                <a:r>
                  <a:rPr kumimoji="0" lang="en-US" altLang="ko-KR" sz="1800" i="0" u="none" strike="noStrike" kern="0" cap="none" spc="0" normalizeH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the new variant</a:t>
                </a:r>
                <a:r>
                  <a:rPr kumimoji="0" lang="en-US" altLang="ko-KR" sz="180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)</a:t>
                </a:r>
              </a:p>
              <a:p>
                <a:pPr lvl="1" defTabSz="914400">
                  <a:buClrTx/>
                  <a:buSzTx/>
                  <a:buFont typeface="Wingdings" panose="05000000000000000000" pitchFamily="2" charset="2"/>
                  <a:buChar char="Ø"/>
                </a:pPr>
                <a:r>
                  <a:rPr lang="en-US" altLang="ko-KR" kern="0" dirty="0" smtClean="0">
                    <a:solidFill>
                      <a:srgbClr val="000000"/>
                    </a:solidFill>
                  </a:rPr>
                  <a:t>Partial </a:t>
                </a:r>
                <a:r>
                  <a:rPr lang="en-US" altLang="ko-KR" kern="0" dirty="0">
                    <a:solidFill>
                      <a:srgbClr val="000000"/>
                    </a:solidFill>
                  </a:rPr>
                  <a:t>BW </a:t>
                </a:r>
                <a:r>
                  <a:rPr lang="en-US" altLang="ko-KR" kern="0" dirty="0" smtClean="0">
                    <a:solidFill>
                      <a:srgbClr val="000000"/>
                    </a:solidFill>
                  </a:rPr>
                  <a:t>Info(RU </a:t>
                </a:r>
                <a:r>
                  <a:rPr lang="en-US" altLang="ko-KR" kern="0" dirty="0">
                    <a:solidFill>
                      <a:srgbClr val="000000"/>
                    </a:solidFill>
                  </a:rPr>
                  <a:t>Start index </a:t>
                </a:r>
                <a:r>
                  <a:rPr lang="en-US" altLang="ko-KR" kern="0" dirty="0" smtClean="0">
                    <a:solidFill>
                      <a:srgbClr val="000000"/>
                    </a:solidFill>
                  </a:rPr>
                  <a:t>and </a:t>
                </a:r>
                <a:r>
                  <a:rPr lang="en-US" altLang="ko-KR" kern="0" dirty="0">
                    <a:solidFill>
                      <a:srgbClr val="000000"/>
                    </a:solidFill>
                  </a:rPr>
                  <a:t>RU end index </a:t>
                </a:r>
                <a14:m>
                  <m:oMath xmlns:m="http://schemas.openxmlformats.org/officeDocument/2006/math">
                    <m:r>
                      <a:rPr lang="en-US" altLang="ko-KR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altLang="ko-KR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0,73</m:t>
                        </m:r>
                      </m:e>
                    </m:d>
                  </m:oMath>
                </a14:m>
                <a:r>
                  <a:rPr lang="en-US" altLang="ko-KR" kern="0" dirty="0" smtClean="0">
                    <a:solidFill>
                      <a:srgbClr val="000000"/>
                    </a:solidFill>
                  </a:rPr>
                  <a:t> for HE, the maximum index could be 143 for 320M BW in EHT)</a:t>
                </a:r>
              </a:p>
              <a:p>
                <a:pPr lvl="1" defTabSz="914400">
                  <a:buClrTx/>
                  <a:buSzTx/>
                  <a:buFont typeface="Wingdings" panose="05000000000000000000" pitchFamily="2" charset="2"/>
                  <a:buChar char="Ø"/>
                </a:pPr>
                <a:r>
                  <a:rPr lang="en-US" altLang="ko-KR" kern="0" dirty="0" smtClean="0">
                    <a:solidFill>
                      <a:srgbClr val="000000"/>
                    </a:solidFill>
                  </a:rPr>
                  <a:t>Number of columns( 4 bits is need in order to support</a:t>
                </a:r>
                <a:r>
                  <a:rPr lang="en-US" altLang="ko-KR" kern="0" dirty="0">
                    <a:solidFill>
                      <a:srgbClr val="000000"/>
                    </a:solidFill>
                  </a:rPr>
                  <a:t> </a:t>
                </a:r>
                <a:r>
                  <a:rPr lang="en-US" altLang="ko-KR" kern="0" dirty="0" smtClean="0">
                    <a:solidFill>
                      <a:srgbClr val="000000"/>
                    </a:solidFill>
                  </a:rPr>
                  <a:t>16 spatial stream)</a:t>
                </a:r>
              </a:p>
              <a:p>
                <a:pPr lvl="1" defTabSz="914400">
                  <a:buClrTx/>
                  <a:buSzTx/>
                  <a:buFont typeface="Wingdings" panose="05000000000000000000" pitchFamily="2" charset="2"/>
                  <a:buChar char="Ø"/>
                </a:pPr>
                <a:r>
                  <a:rPr lang="en-US" altLang="zh-CN" kern="0" dirty="0" smtClean="0">
                    <a:solidFill>
                      <a:srgbClr val="000000"/>
                    </a:solidFill>
                  </a:rPr>
                  <a:t>Multi-format STA info(for A-PPDU, it is better to finish HE and EHT </a:t>
                </a:r>
                <a:r>
                  <a:rPr lang="en-US" altLang="zh-CN" kern="0" dirty="0">
                    <a:solidFill>
                      <a:srgbClr val="000000"/>
                    </a:solidFill>
                  </a:rPr>
                  <a:t>sounding </a:t>
                </a:r>
                <a:r>
                  <a:rPr lang="en-US" altLang="zh-CN" kern="0" dirty="0" smtClean="0">
                    <a:solidFill>
                      <a:srgbClr val="000000"/>
                    </a:solidFill>
                  </a:rPr>
                  <a:t>simultaneously)</a:t>
                </a:r>
              </a:p>
              <a:p>
                <a:pPr lvl="1" defTabSz="914400">
                  <a:buClrTx/>
                  <a:buSzTx/>
                  <a:buFont typeface="Wingdings" panose="05000000000000000000" pitchFamily="2" charset="2"/>
                  <a:buChar char="Ø"/>
                </a:pPr>
                <a:r>
                  <a:rPr lang="en-US" altLang="zh-CN" kern="0" dirty="0" smtClean="0">
                    <a:solidFill>
                      <a:srgbClr val="000000"/>
                    </a:solidFill>
                  </a:rPr>
                  <a:t>Feedback type, Ng and codebook</a:t>
                </a:r>
                <a:endParaRPr lang="en-US" altLang="ko-KR" kern="0" dirty="0" smtClean="0">
                  <a:solidFill>
                    <a:srgbClr val="000000"/>
                  </a:solidFill>
                </a:endParaRPr>
              </a:p>
              <a:p>
                <a:pPr lvl="1" defTabSz="914400">
                  <a:buClrTx/>
                  <a:buSzTx/>
                  <a:buFont typeface="Wingdings" panose="05000000000000000000" pitchFamily="2" charset="2"/>
                  <a:buChar char="Ø"/>
                </a:pPr>
                <a:endParaRPr kumimoji="0" lang="en-US" altLang="ko-KR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  <a:p>
                <a:pPr marL="342900" marR="0" lvl="0" indent="-34290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0" lang="ko-KR" alt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내용 개체 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1862708"/>
                <a:ext cx="7772400" cy="4648200"/>
              </a:xfrm>
              <a:prstGeom prst="rect">
                <a:avLst/>
              </a:prstGeom>
              <a:blipFill rotWithShape="0">
                <a:blip r:embed="rId2"/>
                <a:stretch>
                  <a:fillRect l="-706" t="-78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383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EHT NDPA </a:t>
            </a:r>
            <a:r>
              <a:rPr lang="en-US" altLang="zh-CN" dirty="0" smtClean="0"/>
              <a:t>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51013"/>
            <a:ext cx="7770813" cy="4113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One straightforward solution would be that using the reserved state in the Dialog Token field to indicate the EHT NDPA frame and extending the length of the STA Info field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For example, let the ETH STA Info field contains three part each with 2 bytes. </a:t>
            </a:r>
            <a:r>
              <a:rPr lang="en-US" altLang="zh-CN" sz="2000" dirty="0"/>
              <a:t>Then </a:t>
            </a:r>
            <a:r>
              <a:rPr lang="en-US" altLang="zh-CN" sz="2000" dirty="0" smtClean="0"/>
              <a:t>in order to </a:t>
            </a:r>
            <a:r>
              <a:rPr lang="en-US" altLang="zh-CN" sz="2000" dirty="0"/>
              <a:t>prevent a </a:t>
            </a:r>
            <a:r>
              <a:rPr lang="en-US" altLang="zh-CN" sz="2000" dirty="0" smtClean="0"/>
              <a:t>HE STA </a:t>
            </a:r>
            <a:r>
              <a:rPr lang="en-US" altLang="zh-CN" sz="2000" dirty="0"/>
              <a:t>from wrongly determining its </a:t>
            </a:r>
            <a:r>
              <a:rPr lang="en-US" altLang="zh-CN" sz="2000" dirty="0" smtClean="0"/>
              <a:t>AID,  the EHT STA Info field must have AID subfield in every two byte. The additional overhead is larger than the extended length, so it does not work.</a:t>
            </a: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53919"/>
              </p:ext>
            </p:extLst>
          </p:nvPr>
        </p:nvGraphicFramePr>
        <p:xfrm>
          <a:off x="6516216" y="4502526"/>
          <a:ext cx="2365267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1"/>
                <a:gridCol w="549087"/>
                <a:gridCol w="1096099"/>
              </a:tblGrid>
              <a:tr h="324940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Ranging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HE/VHT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Description</a:t>
                      </a:r>
                      <a:endParaRPr lang="zh-CN" altLang="en-US" sz="1100" dirty="0"/>
                    </a:p>
                  </a:txBody>
                  <a:tcPr/>
                </a:tc>
              </a:tr>
              <a:tr h="184133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VHT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100" dirty="0" smtClean="0"/>
                        <a:t>NDPA</a:t>
                      </a:r>
                      <a:endParaRPr lang="zh-CN" altLang="en-US" sz="1100" dirty="0"/>
                    </a:p>
                  </a:txBody>
                  <a:tcPr/>
                </a:tc>
              </a:tr>
              <a:tr h="184133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184133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0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HE Ranging NDPA</a:t>
                      </a:r>
                      <a:endParaRPr lang="zh-CN" altLang="en-US" sz="1100" dirty="0" smtClean="0"/>
                    </a:p>
                  </a:txBody>
                  <a:tcPr/>
                </a:tc>
              </a:tr>
              <a:tr h="184133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1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EHT NDPA</a:t>
                      </a:r>
                      <a:endParaRPr lang="zh-CN" altLang="en-US" sz="11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4601039"/>
            <a:ext cx="6127858" cy="1465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03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4025</TotalTime>
  <Words>1833</Words>
  <Application>Microsoft Office PowerPoint</Application>
  <PresentationFormat>全屏显示(4:3)</PresentationFormat>
  <Paragraphs>358</Paragraphs>
  <Slides>24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2" baseType="lpstr">
      <vt:lpstr>Arial Unicode MS</vt:lpstr>
      <vt:lpstr>굴림</vt:lpstr>
      <vt:lpstr>MS Gothic</vt:lpstr>
      <vt:lpstr>Arial</vt:lpstr>
      <vt:lpstr>Cambria Math</vt:lpstr>
      <vt:lpstr>Times New Roman</vt:lpstr>
      <vt:lpstr>Wingdings</vt:lpstr>
      <vt:lpstr>Office 主题</vt:lpstr>
      <vt:lpstr>EHT NDPA Frame Design Discussion</vt:lpstr>
      <vt:lpstr>Abstract</vt:lpstr>
      <vt:lpstr>Outline</vt:lpstr>
      <vt:lpstr>Recap of NDPA frame</vt:lpstr>
      <vt:lpstr>Recap of NDPA frame</vt:lpstr>
      <vt:lpstr>Sounding Dialog Token field </vt:lpstr>
      <vt:lpstr>STA info field</vt:lpstr>
      <vt:lpstr>Motivations</vt:lpstr>
      <vt:lpstr>EHT NDPA Indication</vt:lpstr>
      <vt:lpstr>EHT NDPA Indication</vt:lpstr>
      <vt:lpstr>EHT NDPA Indication</vt:lpstr>
      <vt:lpstr>EHT NDPA Indication</vt:lpstr>
      <vt:lpstr>EHT NDPA Indication</vt:lpstr>
      <vt:lpstr>EHT NDPA Indication</vt:lpstr>
      <vt:lpstr>EHT NDPA Indication</vt:lpstr>
      <vt:lpstr>EHT NDPA Indication</vt:lpstr>
      <vt:lpstr>EHT NDPA Indication</vt:lpstr>
      <vt:lpstr>Summary</vt:lpstr>
      <vt:lpstr>References</vt:lpstr>
      <vt:lpstr>SP1</vt:lpstr>
      <vt:lpstr>SP2</vt:lpstr>
      <vt:lpstr>SP3</vt:lpstr>
      <vt:lpstr>SP4</vt:lpstr>
      <vt:lpstr>SP5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sensing and feedback procedure</dc:title>
  <dc:creator>liuchenchen</dc:creator>
  <cp:lastModifiedBy>liuchenchen</cp:lastModifiedBy>
  <cp:revision>144</cp:revision>
  <cp:lastPrinted>1601-01-01T00:00:00Z</cp:lastPrinted>
  <dcterms:created xsi:type="dcterms:W3CDTF">2020-06-15T07:09:50Z</dcterms:created>
  <dcterms:modified xsi:type="dcterms:W3CDTF">2020-07-14T01:04:13Z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(3)Oh8D6CHnKlZjyhrkJR4yPdFAXU0RwV3dPIC76VE5e7ZNcNI3vIzMbLL7LQFpk0p+3+OIR2r1
xaSJsyZNz9jS98+4NnHxuBWh78VqnS6ZYp2SzTcwNKROxNo1XM+mc8RBESsSOu/BNV65leCC
Q6/C84GI9uB2PRlP1FWvu7anoKMiKUxT60fy9zwePeTcxo/TtszKeRe+Z4QvynBR6aaWfGZc
hqyInBdiLvlTkCmopd</vt:lpwstr>
  </property>
  <property fmtid="{D5CDD505-2E9C-101B-9397-08002B2CF9AE}" pid="3" name="_2015_ms_pID_7253431">
    <vt:lpwstr>jM/dKiGk1CbV2yPLa+t16DNERv82Mh3zUmokokt2nRaHCsa2dB2chM
dI8QyNrjLaVstSFNVyHdLXdohBzTq+HpGMMHphaveMfSxnHsnOETEQlmPdaQuyOBPmrvVLZ0
uZy2U/ovMuLQ9y5GPKTsQmPuxtz3KbRFR+vLqD9CCxJVbVjHT6OaH7RcaXgOtCbzYQbCXU/U
Jydi93RECMZEJXw19uVuc4Hj19jNgg0PE3io</vt:lpwstr>
  </property>
  <property fmtid="{D5CDD505-2E9C-101B-9397-08002B2CF9AE}" pid="4" name="_2015_ms_pID_7253432">
    <vt:lpwstr>5w==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1594373439</vt:lpwstr>
  </property>
</Properties>
</file>