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94" r:id="rId6"/>
    <p:sldId id="395" r:id="rId7"/>
    <p:sldId id="399" r:id="rId8"/>
    <p:sldId id="287" r:id="rId9"/>
    <p:sldId id="288" r:id="rId10"/>
    <p:sldId id="289" r:id="rId11"/>
    <p:sldId id="380" r:id="rId12"/>
    <p:sldId id="381" r:id="rId13"/>
    <p:sldId id="398" r:id="rId14"/>
    <p:sldId id="403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106" d="100"/>
          <a:sy n="106" d="100"/>
        </p:scale>
        <p:origin x="822" y="11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F7998E4-A71A-40D0-A44B-715BC02BD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C44942-86CC-40F3-92E9-517E49F684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745B98-B8FD-4DB1-BDA2-ED525BCD4CD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1DDD0FF2-BA31-41C7-AD71-0E9F141C1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2534" name="Rectangle 7">
            <a:extLst>
              <a:ext uri="{FF2B5EF4-FFF2-40B4-BE49-F238E27FC236}">
                <a16:creationId xmlns:a16="http://schemas.microsoft.com/office/drawing/2014/main" id="{A30D1BD6-C4BE-44A3-88A7-713B23996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010EBC39-CD80-4A0C-9767-78E8C2082F10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6AA1D8C-631A-4907-82B5-1BA428966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B8C621E-1DDC-46B9-A3A8-6CCEEFE16370}" type="slidenum">
              <a:rPr lang="en-US" altLang="en-US" sz="1300"/>
              <a:pPr algn="r"/>
              <a:t>4</a:t>
            </a:fld>
            <a:endParaRPr lang="en-US" altLang="en-US" sz="1300"/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5CD475A8-1F4F-48E6-BF52-F66682A2B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2688"/>
          </a:xfrm>
          <a:ln/>
        </p:spPr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34978373-0851-4CBC-AB4A-4691BA4BB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2ACAF913-0B71-41F6-84CB-C3DCDCF7A8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327423-2FF2-4B71-9472-6FBC5F8B1F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67D826F-2784-41A6-9E71-408B23DBF3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1FF86ECF-6AF1-4D0D-B908-18A4BE6BF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758F3444-443E-4183-B03F-B836643B9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5C63185-B20E-46E4-BC5F-4B5F6E0CDD2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7655" name="Rectangle 2">
            <a:extLst>
              <a:ext uri="{FF2B5EF4-FFF2-40B4-BE49-F238E27FC236}">
                <a16:creationId xmlns:a16="http://schemas.microsoft.com/office/drawing/2014/main" id="{9F0EF757-610F-4FDB-9C3D-FF5F95010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27656" name="Rectangle 3">
            <a:extLst>
              <a:ext uri="{FF2B5EF4-FFF2-40B4-BE49-F238E27FC236}">
                <a16:creationId xmlns:a16="http://schemas.microsoft.com/office/drawing/2014/main" id="{F9F381A2-257A-45D3-92F3-EC97024D0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CAF7723-01E0-4C07-998C-1C3F316F7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F8379B-06FB-41EB-A56C-787FCF91F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3D875D6-39A0-4DD9-9D0E-09D8ADE689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C291EB73-D78B-41DB-A9EA-5E94267FF7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6775D389-C09A-48EB-BDA9-86288B222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B55D8ED-B4F4-4E56-874F-261FB4D6A45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9703" name="Rectangle 2">
            <a:extLst>
              <a:ext uri="{FF2B5EF4-FFF2-40B4-BE49-F238E27FC236}">
                <a16:creationId xmlns:a16="http://schemas.microsoft.com/office/drawing/2014/main" id="{EF40EC95-895B-4BF3-9BCA-09A10F7B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552950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altLang="en-US"/>
          </a:p>
        </p:txBody>
      </p:sp>
      <p:sp>
        <p:nvSpPr>
          <p:cNvPr id="29704" name="Rectangle 3">
            <a:extLst>
              <a:ext uri="{FF2B5EF4-FFF2-40B4-BE49-F238E27FC236}">
                <a16:creationId xmlns:a16="http://schemas.microsoft.com/office/drawing/2014/main" id="{D6E56804-8296-400E-9988-14068D6DC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6BC9F21-F38E-4AC9-AB96-81695C8E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0CD6838-C089-4CA9-BD6C-9A49AAB05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EFC514E-4C10-43C5-912B-D73C86895D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C032373-5867-43B1-AF7A-430FCB9A99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6F4BEDA6-99E6-42CA-B43A-87BC221C5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A6E4ADE-5AD8-4B6A-90AC-7CA7FA3C5D2C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D663D212-3C02-4627-9E95-947700B0E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2" name="Rectangle 3">
            <a:extLst>
              <a:ext uri="{FF2B5EF4-FFF2-40B4-BE49-F238E27FC236}">
                <a16:creationId xmlns:a16="http://schemas.microsoft.com/office/drawing/2014/main" id="{D464239C-BDA1-4A34-A567-153E58CA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48CDBC6-C57B-4133-924D-B0335E246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4D4730-A01E-406B-B7F7-19404796D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2A329D-C34C-482F-8195-99E387F371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E857E6B-7B0C-4097-9D9F-4C2B69E2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561F1234-61F5-4DD1-9057-C0506DF6C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E60CAC54-8C61-4BF4-94E7-2ED0173552F9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8026E54A-D58B-448C-BFF7-032D9E1BF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33800" name="Rectangle 3">
            <a:extLst>
              <a:ext uri="{FF2B5EF4-FFF2-40B4-BE49-F238E27FC236}">
                <a16:creationId xmlns:a16="http://schemas.microsoft.com/office/drawing/2014/main" id="{62582B19-EC6B-4080-8952-7471707342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33801" name="Rectangle 6">
            <a:extLst>
              <a:ext uri="{FF2B5EF4-FFF2-40B4-BE49-F238E27FC236}">
                <a16:creationId xmlns:a16="http://schemas.microsoft.com/office/drawing/2014/main" id="{AC44CBBF-5CE8-410E-A76D-CA1B41E16E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33802" name="Rectangle 7">
            <a:extLst>
              <a:ext uri="{FF2B5EF4-FFF2-40B4-BE49-F238E27FC236}">
                <a16:creationId xmlns:a16="http://schemas.microsoft.com/office/drawing/2014/main" id="{AB3D7052-81F3-40ED-A4E2-32270E8F20C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2F4C8F2E-87A9-4008-8A0E-BDC1AD4F6134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405E02C6-5386-4092-8EA0-F6A5BF7B0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33804" name="Rectangle 3">
            <a:extLst>
              <a:ext uri="{FF2B5EF4-FFF2-40B4-BE49-F238E27FC236}">
                <a16:creationId xmlns:a16="http://schemas.microsoft.com/office/drawing/2014/main" id="{0873F83F-5962-4BDF-9196-3255299B0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47250" y="6475413"/>
            <a:ext cx="1644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Jim Lansford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802.11-20/1013r0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66-00-0wng-wng-meeting-minutes-2020-january-irvine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66-00-0wng-wng-meeting-minutes-2020-january-irvin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WNG SC Agenda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2020-07-13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2020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2608263"/>
          <a:ext cx="8507412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121798" imgH="2316316" progId="Word.Document.8">
                  <p:embed/>
                </p:oleObj>
              </mc:Choice>
              <mc:Fallback>
                <p:oleObj name="Document" r:id="rId4" imgW="8121798" imgH="231631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608263"/>
                        <a:ext cx="8507412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FFF4883A-356D-4EF9-AC41-BDBF12F3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0ECF3B78-522A-4051-91C9-DF97E40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259A5D4-DFDA-4CBF-AF8B-F685FC2FC70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C582B8D-1627-4040-8FE2-4703C83F7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SC Operating Rules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B03A47D-2643-42C2-B9CB-F2EF4E43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100"/>
              <a:t>Anybody can vote, present, and make motions</a:t>
            </a:r>
          </a:p>
          <a:p>
            <a:r>
              <a:rPr lang="en-US" altLang="en-US" sz="2100"/>
              <a:t>Participation in SC during 802.11 WG Plenary or Interim counts towards 802.11 voting rights</a:t>
            </a:r>
          </a:p>
          <a:p>
            <a:r>
              <a:rPr lang="en-US" altLang="en-US" sz="2100"/>
              <a:t>All motions must pass by a 75% majority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3178B0FC-1D22-4D90-ACE3-91AE38FD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2020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DA6ECDF6-F963-4A14-B6AD-3DB13CD0B8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2020</a:t>
            </a:r>
            <a:endParaRPr lang="en-GB" altLang="en-US" sz="18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6504D24-D993-4075-9A6F-7C79B372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153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FB726E3-AE3D-40FA-B175-95F4982DE5B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23820E4-BDF1-4FCB-89A7-E3729B2C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41338"/>
            <a:ext cx="77724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Monday - detailed agenda</a:t>
            </a:r>
            <a:br>
              <a:rPr lang="en-US" altLang="en-US" sz="2800" dirty="0">
                <a:solidFill>
                  <a:schemeClr val="tx2"/>
                </a:solidFill>
              </a:rPr>
            </a:br>
            <a:r>
              <a:rPr lang="en-US" altLang="en-US" sz="1800" dirty="0">
                <a:solidFill>
                  <a:schemeClr val="tx2"/>
                </a:solidFill>
              </a:rPr>
              <a:t> 13 July 2020, 11:00 – 12:00 EDT</a:t>
            </a: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EA520893-4A80-489E-B0A3-8A8E60F21D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412875"/>
            <a:ext cx="8640763" cy="50403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Announcements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Approval of Previous meeting minutes </a:t>
            </a:r>
          </a:p>
          <a:p>
            <a:pPr marL="838200" lvl="1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1800" dirty="0"/>
              <a:t>Minutes from January</a:t>
            </a:r>
          </a:p>
          <a:p>
            <a:pPr marL="1181100" lvl="2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  </a:t>
            </a:r>
            <a:r>
              <a:rPr lang="en-GB" altLang="en-US" dirty="0">
                <a:hlinkClick r:id="rId3"/>
              </a:rPr>
              <a:t>https://mentor.ieee.org/802.11/dcn/20/11-20-0166-00-0wng-wng-meeting-minutes-2020-january-irvine.docx</a:t>
            </a:r>
            <a:r>
              <a:rPr lang="en-GB" altLang="en-US" dirty="0"/>
              <a:t>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Presentations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“Optimized content transfer in mesh network” – </a:t>
            </a:r>
            <a:r>
              <a:rPr lang="en-US" sz="1600" dirty="0" err="1"/>
              <a:t>Gurdev</a:t>
            </a:r>
            <a:r>
              <a:rPr lang="en-US" sz="1600" dirty="0"/>
              <a:t> Singh (Samsung)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Plans for September 2020</a:t>
            </a:r>
          </a:p>
          <a:p>
            <a:pPr marL="857250" lvl="1" indent="-4572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Adjourn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</p:txBody>
      </p:sp>
      <p:sp>
        <p:nvSpPr>
          <p:cNvPr id="32774" name="Footer Placeholder 4">
            <a:extLst>
              <a:ext uri="{FF2B5EF4-FFF2-40B4-BE49-F238E27FC236}">
                <a16:creationId xmlns:a16="http://schemas.microsoft.com/office/drawing/2014/main" id="{4CC36C46-04A6-4574-AB85-3FC98DF0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Agenda for Wireless Next Generation Standing Committee meeting for July, 2020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2020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Agenda</a:t>
            </a: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95513" y="1412875"/>
            <a:ext cx="7772400" cy="4895850"/>
          </a:xfrm>
        </p:spPr>
        <p:txBody>
          <a:bodyPr/>
          <a:lstStyle/>
          <a:p>
            <a:pPr marL="457200" indent="-457200">
              <a:defRPr/>
            </a:pPr>
            <a:r>
              <a:rPr lang="en-GB" altLang="en-US" sz="2000" dirty="0"/>
              <a:t>Call Meeting to Order</a:t>
            </a:r>
          </a:p>
          <a:p>
            <a:pPr marL="457200" indent="-457200">
              <a:defRPr/>
            </a:pPr>
            <a:r>
              <a:rPr lang="en-US" altLang="en-US" sz="2000" dirty="0"/>
              <a:t>Agenda approval</a:t>
            </a:r>
          </a:p>
          <a:p>
            <a:pPr marL="457200" indent="-457200">
              <a:defRPr/>
            </a:pPr>
            <a:r>
              <a:rPr lang="en-US" altLang="en-US" sz="2000" dirty="0"/>
              <a:t>Attendance reminder</a:t>
            </a:r>
          </a:p>
          <a:p>
            <a:pPr marL="457200" indent="-457200">
              <a:defRPr/>
            </a:pPr>
            <a:r>
              <a:rPr lang="en-US" altLang="en-US" sz="2000" dirty="0"/>
              <a:t>Documentation reminder</a:t>
            </a:r>
          </a:p>
          <a:p>
            <a:pPr marL="457200" indent="-457200">
              <a:defRPr/>
            </a:pPr>
            <a:r>
              <a:rPr lang="en-GB" altLang="en-US" sz="2000" dirty="0"/>
              <a:t>Announcements</a:t>
            </a:r>
          </a:p>
          <a:p>
            <a:pPr marL="457200" indent="-457200">
              <a:defRPr/>
            </a:pPr>
            <a:r>
              <a:rPr lang="en-GB" altLang="en-US" sz="2000" dirty="0"/>
              <a:t>Approval of Previous meeting minutes</a:t>
            </a:r>
            <a:r>
              <a:rPr lang="en-GB" altLang="en-US" sz="1800" dirty="0"/>
              <a:t> </a:t>
            </a:r>
          </a:p>
          <a:p>
            <a:pPr marL="838200" lvl="1" indent="-381000">
              <a:defRPr/>
            </a:pPr>
            <a:r>
              <a:rPr lang="en-GB" altLang="en-US" sz="1800" dirty="0"/>
              <a:t>Minutes from January WNG Meeting</a:t>
            </a:r>
          </a:p>
          <a:p>
            <a:pPr marL="1181100" lvl="2" indent="-381000">
              <a:defRPr/>
            </a:pPr>
            <a:r>
              <a:rPr lang="en-GB" altLang="en-US" sz="1600" dirty="0">
                <a:hlinkClick r:id="rId3"/>
              </a:rPr>
              <a:t>https://mentor.ieee.org/802.11/dcn/20/11-20-0166-00-0wng-wng-meeting-minutes-2020-january-irvine.docx</a:t>
            </a:r>
            <a:r>
              <a:rPr lang="en-GB" altLang="en-US" sz="1600" dirty="0"/>
              <a:t> </a:t>
            </a:r>
          </a:p>
          <a:p>
            <a:pPr marL="457200" indent="-457200">
              <a:defRPr/>
            </a:pPr>
            <a:r>
              <a:rPr lang="en-GB" altLang="en-US" sz="2000" dirty="0"/>
              <a:t>Presentations</a:t>
            </a:r>
          </a:p>
          <a:p>
            <a:pPr marL="857250" lvl="1" indent="-457200">
              <a:defRPr/>
            </a:pPr>
            <a:r>
              <a:rPr lang="en-US" altLang="en-US" sz="1600" dirty="0"/>
              <a:t>Monday 13 July 2020, 11:00 – 12:00 EDT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altLang="en-US" sz="2000" dirty="0"/>
              <a:t>Plans for September 2020</a:t>
            </a:r>
          </a:p>
          <a:p>
            <a:pPr marL="457200" indent="-457200">
              <a:lnSpc>
                <a:spcPct val="90000"/>
              </a:lnSpc>
              <a:defRPr/>
            </a:pPr>
            <a:r>
              <a:rPr lang="en-US" altLang="en-US" sz="2000" dirty="0"/>
              <a:t>Adjournment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2020</a:t>
            </a:r>
            <a:endParaRPr lang="en-GB" altLang="en-US" sz="180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ACC27E7-4042-4093-9C3F-004EC99F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7F0D2959-CEB2-4E80-AC05-7496F6CD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24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F9D5786-F000-4AE7-A2C5-DC368F913BA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9F9941F-762D-42D2-9A39-D98CF032D8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altLang="en-US" sz="2800" u="sng"/>
              <a:t>Guidelines for IEEE-SA Meetings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AB3413-55F1-4D34-B29A-2C2D3E25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b="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6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6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4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400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40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6ABEAA8-6102-42F1-B2B5-D041D51BC3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2020</a:t>
            </a:r>
            <a:endParaRPr lang="en-GB" altLang="en-US" sz="1800" dirty="0"/>
          </a:p>
        </p:txBody>
      </p:sp>
      <p:sp>
        <p:nvSpPr>
          <p:cNvPr id="21510" name="Footer Placeholder 4">
            <a:extLst>
              <a:ext uri="{FF2B5EF4-FFF2-40B4-BE49-F238E27FC236}">
                <a16:creationId xmlns:a16="http://schemas.microsoft.com/office/drawing/2014/main" id="{BC2F2D94-CE20-4CC4-A970-C702307C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521F08D-5D9F-4CB9-A6A7-F6DD152A9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 behavior in IEEE-SA activities is guided</a:t>
            </a:r>
            <a:br>
              <a:rPr lang="en-US" altLang="en-US"/>
            </a:br>
            <a:r>
              <a:rPr lang="en-US" altLang="en-US"/>
              <a:t>by the IEEE Codes of Ethics &amp; Conduct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D601D9A-E87F-4238-B614-8E72625FD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2"/>
              </a:rPr>
              <a:t>IEEE Code of Ethics</a:t>
            </a:r>
            <a:endParaRPr lang="en-US" alt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3"/>
              </a:rPr>
              <a:t>IEEE Code of Conduct</a:t>
            </a:r>
            <a:endParaRPr lang="en-US" altLang="en-US" sz="1800"/>
          </a:p>
          <a:p>
            <a:r>
              <a:rPr lang="en-US" altLang="en-US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Avoid injuring others, their property, reputation, or employment by false or malicious action</a:t>
            </a:r>
          </a:p>
          <a:p>
            <a:r>
              <a:rPr lang="en-US" altLang="en-US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4"/>
              </a:rPr>
              <a:t>http://www.ieee.org/about/corporate/governance</a:t>
            </a:r>
            <a:endParaRPr lang="en-US" altLang="en-US" sz="18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D9F5DEC-6A78-47FE-B7EA-780576AA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E009192-00B5-4017-8555-F966BE3EAB0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F1B9545A-0D8B-4ACB-B532-547F61DED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3558" name="Date Placeholder 5">
            <a:extLst>
              <a:ext uri="{FF2B5EF4-FFF2-40B4-BE49-F238E27FC236}">
                <a16:creationId xmlns:a16="http://schemas.microsoft.com/office/drawing/2014/main" id="{AC85EADC-97E6-4293-806A-F094E621652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July 2020</a:t>
            </a:r>
            <a:endParaRPr lang="en-GB" altLang="en-US" sz="1800" dirty="0">
              <a:solidFill>
                <a:srgbClr val="000000"/>
              </a:solidFill>
              <a:ea typeface="MS Gothic" panose="020B0609070205080204" pitchFamily="49" charset="-128"/>
              <a:cs typeface="Arial Unicode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9D7AE10-13BE-49CD-9AE9-538F18EE2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Participants in the IEEE-SA “individual process” shall</a:t>
            </a:r>
            <a:br>
              <a:rPr lang="en-US" altLang="en-US"/>
            </a:br>
            <a:r>
              <a:rPr lang="en-US" altLang="en-US"/>
              <a:t>act independently of others, including employers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D5BF05E-CC83-4569-AC99-6A6C5766E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>
                <a:hlinkClick r:id="rId2"/>
              </a:rPr>
              <a:t>IEEE-SA Standards Board Bylaws </a:t>
            </a:r>
            <a:r>
              <a:rPr lang="en-US" altLang="en-US" sz="2000"/>
              <a:t>require that “participants in the IEEE standards development individual process shall act based on their qualifications and experience”</a:t>
            </a:r>
          </a:p>
          <a:p>
            <a:r>
              <a:rPr lang="en-US" altLang="en-US" sz="200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0B050"/>
                </a:solidFill>
              </a:rPr>
              <a:t>Shall act &amp; vote </a:t>
            </a:r>
            <a:r>
              <a:rPr lang="en-US" altLang="en-US" sz="180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act or vote </a:t>
            </a:r>
            <a:r>
              <a:rPr lang="en-US" altLang="en-US" sz="180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direct </a:t>
            </a:r>
            <a:r>
              <a:rPr lang="en-US" altLang="en-US" sz="180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r>
              <a:rPr lang="en-US" altLang="en-US" sz="2000"/>
              <a:t>By participating in standards activities using the “</a:t>
            </a:r>
            <a:r>
              <a:rPr lang="en-US" altLang="en-US" sz="2000" i="1"/>
              <a:t>individual process</a:t>
            </a:r>
            <a:r>
              <a:rPr lang="en-US" altLang="en-US" sz="200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0AD9B94-C17C-4663-BD36-AA31EBA0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C1E4E62D-1F2B-476D-866E-65C44BC2856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1388623F-BA91-4368-8E19-DF30147FE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4582" name="Date Placeholder 5">
            <a:extLst>
              <a:ext uri="{FF2B5EF4-FFF2-40B4-BE49-F238E27FC236}">
                <a16:creationId xmlns:a16="http://schemas.microsoft.com/office/drawing/2014/main" id="{25CF7BA2-7620-4EF4-9B14-3FA082AF95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July 2020</a:t>
            </a:r>
            <a:endParaRPr lang="en-GB" altLang="en-US" sz="1800" dirty="0">
              <a:solidFill>
                <a:srgbClr val="000000"/>
              </a:solidFill>
              <a:ea typeface="MS Gothic" panose="020B0609070205080204" pitchFamily="49" charset="-128"/>
              <a:cs typeface="Arial Unicode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97E28A6-547A-4464-85B8-90B5100D3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IEEE-SA standards activities shall allow the fair &amp;</a:t>
            </a:r>
            <a:br>
              <a:rPr lang="en-US" altLang="en-US"/>
            </a:br>
            <a:r>
              <a:rPr lang="en-US" altLang="en-US"/>
              <a:t>equitable consideration of all viewpoints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0E1D9F0-8377-4ED2-96BE-CDF12E35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hlinkClick r:id="rId2"/>
              </a:rPr>
              <a:t>IEEE-SA Standards Board Bylaws </a:t>
            </a:r>
            <a:r>
              <a:rPr lang="en-US" altLang="en-US"/>
              <a:t>(clause 5.2.1.3) specifies that “</a:t>
            </a:r>
            <a:r>
              <a:rPr lang="en-US" altLang="en-US" i="1"/>
              <a:t>the standards development process shall not be dominated by any single interest category, individual, or organization</a:t>
            </a:r>
            <a:r>
              <a:rPr lang="en-US" altLang="en-US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/>
              <a:t>This means no participant may exercise “</a:t>
            </a:r>
            <a:r>
              <a:rPr lang="en-US" altLang="en-US" sz="1800" i="1"/>
              <a:t>authority, leadership, or influence by reason of superior leverage, strength, or representation to the exclusion of fair and equitable consideration of other viewpoints</a:t>
            </a:r>
            <a:r>
              <a:rPr lang="en-US" altLang="en-US" sz="1800"/>
              <a:t>” or “</a:t>
            </a:r>
            <a:r>
              <a:rPr lang="en-US" altLang="en-US" sz="1800" i="1"/>
              <a:t>to hinder the progress of the standards development activity</a:t>
            </a:r>
            <a:r>
              <a:rPr lang="en-US" altLang="en-US" sz="1800"/>
              <a:t>”</a:t>
            </a:r>
          </a:p>
          <a:p>
            <a:r>
              <a:rPr lang="en-US" altLang="en-US"/>
              <a:t>This rule applies equally to those participating in a standards development project and to that project’s leadership group</a:t>
            </a:r>
          </a:p>
          <a:p>
            <a:r>
              <a:rPr lang="en-US" altLang="en-US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D4C86CE-EBF9-4590-968C-0FFE59471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6FF4016F-7B8F-4CFD-9050-C6755B8B18D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F317BA09-23E9-4E76-A792-120F18990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5606" name="Date Placeholder 5">
            <a:extLst>
              <a:ext uri="{FF2B5EF4-FFF2-40B4-BE49-F238E27FC236}">
                <a16:creationId xmlns:a16="http://schemas.microsoft.com/office/drawing/2014/main" id="{47345D02-EFFB-4127-A9BF-122EA00051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July 2020</a:t>
            </a:r>
            <a:endParaRPr lang="en-GB" altLang="en-US" sz="1800" dirty="0">
              <a:solidFill>
                <a:srgbClr val="000000"/>
              </a:solidFill>
              <a:ea typeface="MS Gothic" panose="020B0609070205080204" pitchFamily="49" charset="-128"/>
              <a:cs typeface="Arial Unicode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71C7278C-664E-43F2-A589-4C9E2D71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4638887-EC92-4E52-857A-4FAD754D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7000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C631DE3-826D-4D0A-BF53-F4802629AB6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8B95140-CB8D-4238-98F9-71A242EDF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922338"/>
          </a:xfrm>
        </p:spPr>
        <p:txBody>
          <a:bodyPr/>
          <a:lstStyle/>
          <a:p>
            <a:r>
              <a:rPr lang="en-US" altLang="en-US" sz="2800" u="sng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415B8CAE-45C2-47A5-AD9D-72A4158D0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3"/>
              </a:rPr>
              <a:t>http://standards.ieee.org/faqs/affiliationFAQ.html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4"/>
              </a:rPr>
              <a:t>http://standards.ieee.org/resources/antitrust-guidelines.pdf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5"/>
              </a:rPr>
              <a:t>http://www.ieee.org/web/membership/ethics/code_ethics.html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6"/>
              </a:rPr>
              <a:t>http://standards.ieee.org/board/pat/pat-slideset.ppt</a:t>
            </a:r>
            <a:endParaRPr lang="en-US" altLang="en-US" sz="24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637FAB1C-A7BF-4C3A-B4CB-D93C33C2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2020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DD1B7141-5835-4EAB-AE1C-C4ADE7CF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DC9327-56DE-4E76-BC80-ABAFD1F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7200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3F769400-E8BB-43E4-8E66-9B69C2303EB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27A3CD90-E054-45CB-BB38-78F3300A2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55638"/>
          </a:xfrm>
          <a:noFill/>
        </p:spPr>
        <p:txBody>
          <a:bodyPr lIns="90488" tIns="44450" rIns="90488" bIns="44450"/>
          <a:lstStyle/>
          <a:p>
            <a:r>
              <a:rPr lang="en-US" altLang="en-US" sz="2800" u="sng">
                <a:solidFill>
                  <a:schemeClr val="tx1"/>
                </a:solidFill>
              </a:rPr>
              <a:t>Meeting Etiquette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8E75E9F-8166-4A8A-9F0D-35D9C13A9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8486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IEEE 802 is a world-wide professional technical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Meetings are to be conducted in an </a:t>
            </a:r>
            <a:r>
              <a:rPr lang="en-US" altLang="en-US" sz="2800" b="0" i="1" u="sng">
                <a:solidFill>
                  <a:srgbClr val="0066FF"/>
                </a:solidFill>
              </a:rPr>
              <a:t>orderly</a:t>
            </a:r>
            <a:r>
              <a:rPr lang="en-US" altLang="en-US" sz="2800"/>
              <a:t> and </a:t>
            </a:r>
            <a:r>
              <a:rPr lang="en-US" altLang="en-US" sz="2800" i="1" u="sng">
                <a:solidFill>
                  <a:srgbClr val="0066FF"/>
                </a:solidFill>
              </a:rPr>
              <a:t>professional</a:t>
            </a:r>
            <a:r>
              <a:rPr lang="en-US" altLang="en-US" sz="2800" i="1">
                <a:solidFill>
                  <a:srgbClr val="0066FF"/>
                </a:solidFill>
              </a:rPr>
              <a:t> </a:t>
            </a:r>
            <a:r>
              <a:rPr lang="en-US" altLang="en-US" sz="2800"/>
              <a:t>manner in accordance with the policies and procedures governed by the organization.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0066FF"/>
                </a:solidFill>
              </a:rPr>
              <a:t>Individuals are to address the </a:t>
            </a:r>
            <a:r>
              <a:rPr lang="en-US" altLang="en-US" sz="2800" b="0" i="1" u="sng">
                <a:solidFill>
                  <a:srgbClr val="0066FF"/>
                </a:solidFill>
              </a:rPr>
              <a:t>“Technical”</a:t>
            </a:r>
            <a:r>
              <a:rPr lang="en-US" altLang="en-US" sz="2800">
                <a:solidFill>
                  <a:srgbClr val="0066FF"/>
                </a:solidFill>
              </a:rPr>
              <a:t> content of the subject under consideration and refrain from making </a:t>
            </a:r>
            <a:r>
              <a:rPr lang="en-US" altLang="en-US" sz="2800" b="0" i="1" u="sng">
                <a:solidFill>
                  <a:srgbClr val="0066FF"/>
                </a:solidFill>
              </a:rPr>
              <a:t>“personal”</a:t>
            </a:r>
            <a:r>
              <a:rPr lang="en-US" altLang="en-US" sz="2800">
                <a:solidFill>
                  <a:srgbClr val="0066FF"/>
                </a:solidFill>
              </a:rPr>
              <a:t> comments to or about the presenter. </a:t>
            </a: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7BBD8C2-305C-4418-AC65-C73B0B84832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2020</a:t>
            </a:r>
            <a:endParaRPr lang="en-GB" altLang="en-US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cc9c437c-ae0c-4066-8d90-a0f7de786127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1476</TotalTime>
  <Words>1182</Words>
  <Application>Microsoft Office PowerPoint</Application>
  <PresentationFormat>Widescreen</PresentationFormat>
  <Paragraphs>167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Monotype Sorts</vt:lpstr>
      <vt:lpstr>Times New Roman</vt:lpstr>
      <vt:lpstr>802-11-Submission</vt:lpstr>
      <vt:lpstr>Document</vt:lpstr>
      <vt:lpstr>WNG SC Agenda</vt:lpstr>
      <vt:lpstr>Abstract</vt:lpstr>
      <vt:lpstr>PowerPoint Presentation</vt:lpstr>
      <vt:lpstr>Guidelines for IEEE-SA Meetings</vt:lpstr>
      <vt:lpstr>Participant behavior in IEEE-SA activities is guided by the IEEE Codes of Ethics &amp; Conduct</vt:lpstr>
      <vt:lpstr>Participants in the IEEE-SA “individual process” shall act independently of others, including employers</vt:lpstr>
      <vt:lpstr>IEEE-SA standards activities shall allow the fair &amp; equitable consideration of all viewpoints</vt:lpstr>
      <vt:lpstr>Resources – URLs</vt:lpstr>
      <vt:lpstr>Meeting Etiquette</vt:lpstr>
      <vt:lpstr>SC Operating Rules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Jim Lansford</cp:lastModifiedBy>
  <cp:revision>1185</cp:revision>
  <cp:lastPrinted>1998-02-10T13:28:06Z</cp:lastPrinted>
  <dcterms:created xsi:type="dcterms:W3CDTF">2004-12-02T14:01:45Z</dcterms:created>
  <dcterms:modified xsi:type="dcterms:W3CDTF">2020-07-07T05:41:14Z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