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4"/>
  </p:sldMasterIdLst>
  <p:notesMasterIdLst>
    <p:notesMasterId r:id="rId79"/>
  </p:notesMasterIdLst>
  <p:handoutMasterIdLst>
    <p:handoutMasterId r:id="rId80"/>
  </p:handoutMasterIdLst>
  <p:sldIdLst>
    <p:sldId id="269" r:id="rId5"/>
    <p:sldId id="302" r:id="rId6"/>
    <p:sldId id="300" r:id="rId7"/>
    <p:sldId id="286" r:id="rId8"/>
    <p:sldId id="1722" r:id="rId9"/>
    <p:sldId id="1723" r:id="rId10"/>
    <p:sldId id="1724" r:id="rId11"/>
    <p:sldId id="1725" r:id="rId12"/>
    <p:sldId id="1726" r:id="rId13"/>
    <p:sldId id="1787" r:id="rId14"/>
    <p:sldId id="738" r:id="rId15"/>
    <p:sldId id="306" r:id="rId16"/>
    <p:sldId id="516" r:id="rId17"/>
    <p:sldId id="515" r:id="rId18"/>
    <p:sldId id="1095" r:id="rId19"/>
    <p:sldId id="1096" r:id="rId20"/>
    <p:sldId id="1882" r:id="rId21"/>
    <p:sldId id="1883" r:id="rId22"/>
    <p:sldId id="1829" r:id="rId23"/>
    <p:sldId id="1884" r:id="rId24"/>
    <p:sldId id="1885" r:id="rId25"/>
    <p:sldId id="1886" r:id="rId26"/>
    <p:sldId id="1887" r:id="rId27"/>
    <p:sldId id="1561" r:id="rId28"/>
    <p:sldId id="1562" r:id="rId29"/>
    <p:sldId id="1596" r:id="rId30"/>
    <p:sldId id="1830" r:id="rId31"/>
    <p:sldId id="1846" r:id="rId32"/>
    <p:sldId id="1854" r:id="rId33"/>
    <p:sldId id="1869" r:id="rId34"/>
    <p:sldId id="1855" r:id="rId35"/>
    <p:sldId id="1864" r:id="rId36"/>
    <p:sldId id="1865" r:id="rId37"/>
    <p:sldId id="1866" r:id="rId38"/>
    <p:sldId id="1867" r:id="rId39"/>
    <p:sldId id="1877" r:id="rId40"/>
    <p:sldId id="1856" r:id="rId41"/>
    <p:sldId id="1868" r:id="rId42"/>
    <p:sldId id="1853" r:id="rId43"/>
    <p:sldId id="1862" r:id="rId44"/>
    <p:sldId id="1860" r:id="rId45"/>
    <p:sldId id="1861" r:id="rId46"/>
    <p:sldId id="1858" r:id="rId47"/>
    <p:sldId id="1859" r:id="rId48"/>
    <p:sldId id="1863" r:id="rId49"/>
    <p:sldId id="1851" r:id="rId50"/>
    <p:sldId id="1852" r:id="rId51"/>
    <p:sldId id="1870" r:id="rId52"/>
    <p:sldId id="1871" r:id="rId53"/>
    <p:sldId id="1872" r:id="rId54"/>
    <p:sldId id="836" r:id="rId55"/>
    <p:sldId id="834" r:id="rId56"/>
    <p:sldId id="835" r:id="rId57"/>
    <p:sldId id="1850" r:id="rId58"/>
    <p:sldId id="1873" r:id="rId59"/>
    <p:sldId id="1874" r:id="rId60"/>
    <p:sldId id="823" r:id="rId61"/>
    <p:sldId id="1875" r:id="rId62"/>
    <p:sldId id="1876" r:id="rId63"/>
    <p:sldId id="1878" r:id="rId64"/>
    <p:sldId id="1880" r:id="rId65"/>
    <p:sldId id="1879" r:id="rId66"/>
    <p:sldId id="1881" r:id="rId67"/>
    <p:sldId id="1730" r:id="rId68"/>
    <p:sldId id="1541" r:id="rId69"/>
    <p:sldId id="1647" r:id="rId70"/>
    <p:sldId id="1646" r:id="rId71"/>
    <p:sldId id="1649" r:id="rId72"/>
    <p:sldId id="1651" r:id="rId73"/>
    <p:sldId id="1648" r:id="rId74"/>
    <p:sldId id="1650" r:id="rId75"/>
    <p:sldId id="868" r:id="rId76"/>
    <p:sldId id="874" r:id="rId77"/>
    <p:sldId id="305" r:id="rId7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3" d="100"/>
          <a:sy n="63" d="100"/>
        </p:scale>
        <p:origin x="764" y="6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theme" Target="theme/theme1.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notesMaster" Target="notesMasters/notesMaster1.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61" Type="http://schemas.openxmlformats.org/officeDocument/2006/relationships/slide" Target="slides/slide57.xml"/><Relationship Id="rId8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a:t>Globally</a:t>
            </a:r>
            <a:r>
              <a:rPr lang="en-AU" baseline="0" dirty="0"/>
              <a:t> </a:t>
            </a:r>
            <a:r>
              <a:rPr lang="en-AU" dirty="0"/>
              <a:t>planned/testing</a:t>
            </a:r>
            <a:r>
              <a:rPr lang="en-AU" baseline="0" dirty="0"/>
              <a:t> &amp; </a:t>
            </a:r>
            <a:r>
              <a:rPr lang="en-AU" dirty="0"/>
              <a:t>deployed</a:t>
            </a:r>
            <a:r>
              <a:rPr lang="en-AU" baseline="0" dirty="0"/>
              <a:t> LAA networks</a:t>
            </a:r>
            <a:endParaRPr lang="en-A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Sheet1!$A$2:$A$7</c:f>
              <c:numCache>
                <c:formatCode>mmm\-yy</c:formatCode>
                <c:ptCount val="6"/>
                <c:pt idx="0">
                  <c:v>43282</c:v>
                </c:pt>
                <c:pt idx="1">
                  <c:v>43374</c:v>
                </c:pt>
                <c:pt idx="2">
                  <c:v>43466</c:v>
                </c:pt>
                <c:pt idx="3">
                  <c:v>43647</c:v>
                </c:pt>
                <c:pt idx="4">
                  <c:v>43770</c:v>
                </c:pt>
                <c:pt idx="5">
                  <c:v>43800</c:v>
                </c:pt>
              </c:numCache>
            </c:numRef>
          </c:cat>
          <c:val>
            <c:numRef>
              <c:f>Sheet1!$B$2:$B$7</c:f>
              <c:numCache>
                <c:formatCode>General</c:formatCode>
                <c:ptCount val="6"/>
                <c:pt idx="0">
                  <c:v>23</c:v>
                </c:pt>
                <c:pt idx="1">
                  <c:v>22</c:v>
                </c:pt>
                <c:pt idx="2">
                  <c:v>26</c:v>
                </c:pt>
                <c:pt idx="3">
                  <c:v>29</c:v>
                </c:pt>
                <c:pt idx="4">
                  <c:v>30</c:v>
                </c:pt>
                <c:pt idx="5">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Sheet1!$A$2:$A$7</c:f>
              <c:numCache>
                <c:formatCode>mmm\-yy</c:formatCode>
                <c:ptCount val="6"/>
                <c:pt idx="0">
                  <c:v>43282</c:v>
                </c:pt>
                <c:pt idx="1">
                  <c:v>43374</c:v>
                </c:pt>
                <c:pt idx="2">
                  <c:v>43466</c:v>
                </c:pt>
                <c:pt idx="3">
                  <c:v>43647</c:v>
                </c:pt>
                <c:pt idx="4">
                  <c:v>43770</c:v>
                </c:pt>
                <c:pt idx="5">
                  <c:v>43800</c:v>
                </c:pt>
              </c:numCache>
            </c:numRef>
          </c:cat>
          <c:val>
            <c:numRef>
              <c:f>Sheet1!$C$2:$C$7</c:f>
              <c:numCache>
                <c:formatCode>General</c:formatCode>
                <c:ptCount val="6"/>
                <c:pt idx="0">
                  <c:v>4</c:v>
                </c:pt>
                <c:pt idx="1">
                  <c:v>6</c:v>
                </c:pt>
                <c:pt idx="2">
                  <c:v>6</c:v>
                </c:pt>
                <c:pt idx="3">
                  <c:v>8</c:v>
                </c:pt>
                <c:pt idx="4">
                  <c:v>8</c:v>
                </c:pt>
                <c:pt idx="5">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41852349338685607"/>
          <c:y val="0.31471784776902889"/>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802.11-20/1010r0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09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Jul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ieeesa.webex.com/ieeesa/j.php?MTID=m81a00724b8e394780f88ffa6c16ebb5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334-01-coex-minutes-of-the-january-2020-meeting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861-01-coex-proposed-ls-to-etsi-erm-tg11-in-response-to-a-ls-wrt-ieee-802-11-section-in-tr-103-665-2-4-ghz-srdoc.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878-02-coex-minutes-of-4-june-2020-teleconference.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0/11-20-0861-02-coex-proposed-ls-to-etsi-erm-tg11-in-response-to-a-ls-wrt-ieee-802-11-section-in-tr-103-665-2-4-ghz-srdoc.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706-00-0000-liaison-from-etsi-erm-tg11-on-the-2-4-ghz-srdoc.docx" TargetMode="External"/><Relationship Id="rId2" Type="http://schemas.openxmlformats.org/officeDocument/2006/relationships/hyperlink" Target="https://mentor.ieee.org/802.11/dcn/20/11-20-0861-02-coex-proposed-ls-to-etsi-erm-tg11-in-response-to-a-ls-wrt-ieee-802-11-section-in-tr-103-665-2-4-ghz-srdoc.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a:t>Andrew 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Agenda for </a:t>
            </a:r>
            <a:r>
              <a:rPr lang="en-US" i="1" dirty="0">
                <a:solidFill>
                  <a:schemeClr val="accent6"/>
                </a:solidFill>
              </a:rPr>
              <a:t>IEEE 802.11 Coexistence SC</a:t>
            </a:r>
            <a:br>
              <a:rPr lang="en-US" i="1" dirty="0">
                <a:solidFill>
                  <a:schemeClr val="accent6"/>
                </a:solidFill>
              </a:rPr>
            </a:br>
            <a:r>
              <a:rPr lang="en-US" dirty="0">
                <a:solidFill>
                  <a:schemeClr val="accent6"/>
                </a:solidFill>
              </a:rPr>
              <a:t>virtual</a:t>
            </a:r>
            <a:r>
              <a:rPr lang="en-US" i="1" dirty="0">
                <a:solidFill>
                  <a:schemeClr val="accent6"/>
                </a:solidFill>
              </a:rPr>
              <a:t> </a:t>
            </a:r>
            <a:r>
              <a:rPr lang="en-US" dirty="0">
                <a:solidFill>
                  <a:schemeClr val="accent6"/>
                </a:solidFill>
              </a:rPr>
              <a:t>meeting in July 2020</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7 July 2020</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6510-ACCF-4ECF-AB55-B46DB521F23D}"/>
              </a:ext>
            </a:extLst>
          </p:cNvPr>
          <p:cNvSpPr>
            <a:spLocks noGrp="1"/>
          </p:cNvSpPr>
          <p:nvPr>
            <p:ph type="title"/>
          </p:nvPr>
        </p:nvSpPr>
        <p:spPr/>
        <p:txBody>
          <a:bodyPr/>
          <a:lstStyle/>
          <a:p>
            <a:r>
              <a:rPr lang="en-AU" dirty="0"/>
              <a:t>The Coex SC will meet one during the virtual IEEE 802 plenary meeting in July 2020</a:t>
            </a:r>
          </a:p>
        </p:txBody>
      </p:sp>
      <p:sp>
        <p:nvSpPr>
          <p:cNvPr id="4" name="Footer Placeholder 3">
            <a:extLst>
              <a:ext uri="{FF2B5EF4-FFF2-40B4-BE49-F238E27FC236}">
                <a16:creationId xmlns:a16="http://schemas.microsoft.com/office/drawing/2014/main" id="{0AB6A181-A3BA-40E0-B416-1C137E68E14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7571E2C-A1CE-4BF3-A1C3-09855CFB6EB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a:p>
        </p:txBody>
      </p:sp>
      <p:sp>
        <p:nvSpPr>
          <p:cNvPr id="6" name="Content Placeholder 5">
            <a:extLst>
              <a:ext uri="{FF2B5EF4-FFF2-40B4-BE49-F238E27FC236}">
                <a16:creationId xmlns:a16="http://schemas.microsoft.com/office/drawing/2014/main" id="{A87C75F5-233E-4C4A-A72C-DE12D8B438F1}"/>
              </a:ext>
            </a:extLst>
          </p:cNvPr>
          <p:cNvSpPr>
            <a:spLocks noGrp="1"/>
          </p:cNvSpPr>
          <p:nvPr>
            <p:ph idx="1"/>
          </p:nvPr>
        </p:nvSpPr>
        <p:spPr/>
        <p:txBody>
          <a:bodyPr/>
          <a:lstStyle/>
          <a:p>
            <a:r>
              <a:rPr lang="en-AU" dirty="0"/>
              <a:t>IEEE 802.11 Coex teleconference</a:t>
            </a:r>
          </a:p>
          <a:p>
            <a:pPr lvl="1"/>
            <a:r>
              <a:rPr lang="en-AU" dirty="0"/>
              <a:t>Tuesday, 14 July 2020 @ 5-7 pm ET</a:t>
            </a:r>
          </a:p>
          <a:p>
            <a:pPr lvl="1"/>
            <a:r>
              <a:rPr lang="en-AU" dirty="0" err="1"/>
              <a:t>Webex</a:t>
            </a:r>
            <a:r>
              <a:rPr lang="en-AU" dirty="0"/>
              <a:t> details:</a:t>
            </a:r>
          </a:p>
          <a:p>
            <a:pPr lvl="2"/>
            <a:r>
              <a:rPr lang="en-AU" dirty="0">
                <a:hlinkClick r:id="rId2"/>
              </a:rPr>
              <a:t>ieeesa.webex.com/ieeesa/j.php?MTID=m81a00724b8e394780f88ffa6c16ebb5f</a:t>
            </a:r>
            <a:endParaRPr lang="en-AU" dirty="0"/>
          </a:p>
          <a:p>
            <a:pPr lvl="2"/>
            <a:r>
              <a:rPr lang="en-AU" dirty="0"/>
              <a:t>Meeting number: 129 750 9828</a:t>
            </a:r>
          </a:p>
          <a:p>
            <a:pPr lvl="2"/>
            <a:r>
              <a:rPr lang="en-AU" dirty="0"/>
              <a:t>Meeting password: wireless (94735377 from phones and video systems)</a:t>
            </a:r>
          </a:p>
        </p:txBody>
      </p:sp>
    </p:spTree>
    <p:extLst>
      <p:ext uri="{BB962C8B-B14F-4D97-AF65-F5344CB8AC3E}">
        <p14:creationId xmlns:p14="http://schemas.microsoft.com/office/powerpoint/2010/main" val="4291185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its virtual meeting in July 2020</a:t>
            </a:r>
          </a:p>
        </p:txBody>
      </p:sp>
      <p:sp>
        <p:nvSpPr>
          <p:cNvPr id="3" name="Content Placeholder 2"/>
          <p:cNvSpPr>
            <a:spLocks noGrp="1"/>
          </p:cNvSpPr>
          <p:nvPr>
            <p:ph idx="1"/>
          </p:nvPr>
        </p:nvSpPr>
        <p:spPr/>
        <p:txBody>
          <a:bodyPr/>
          <a:lstStyle/>
          <a:p>
            <a:r>
              <a:rPr lang="en-AU" dirty="0"/>
              <a:t>Proposed Agenda</a:t>
            </a:r>
          </a:p>
          <a:p>
            <a:pPr lvl="1"/>
            <a:r>
              <a:rPr lang="en-AU" dirty="0"/>
              <a:t>Bureaucratic stuff</a:t>
            </a:r>
          </a:p>
          <a:p>
            <a:pPr lvl="2"/>
            <a:r>
              <a:rPr lang="en-AU" dirty="0"/>
              <a:t>Scope of IEEE 802.11 Coexistence SC (a reminder)</a:t>
            </a:r>
          </a:p>
          <a:p>
            <a:pPr lvl="2"/>
            <a:r>
              <a:rPr lang="en-AU" dirty="0"/>
              <a:t>Approve minutes</a:t>
            </a:r>
          </a:p>
          <a:p>
            <a:pPr lvl="1"/>
            <a:r>
              <a:rPr lang="en-AU" dirty="0"/>
              <a:t>What is happening this week? (in no particular order)</a:t>
            </a:r>
          </a:p>
          <a:p>
            <a:pPr lvl="2"/>
            <a:r>
              <a:rPr lang="en-AU" dirty="0"/>
              <a:t>LS to/from ERM TG11</a:t>
            </a:r>
          </a:p>
          <a:p>
            <a:pPr lvl="2"/>
            <a:r>
              <a:rPr lang="en-AU" dirty="0"/>
              <a:t>Review of recent ETSI BRAN activities</a:t>
            </a:r>
          </a:p>
          <a:p>
            <a:pPr lvl="3"/>
            <a:r>
              <a:rPr lang="en-AU" dirty="0"/>
              <a:t>EN 301 893 issues (5 GHz)</a:t>
            </a:r>
          </a:p>
          <a:p>
            <a:pPr lvl="3"/>
            <a:r>
              <a:rPr lang="en-AU" dirty="0"/>
              <a:t>EN 303 687 issues (6 GHz)</a:t>
            </a:r>
          </a:p>
          <a:p>
            <a:pPr lvl="2"/>
            <a:r>
              <a:rPr lang="en-AU" dirty="0"/>
              <a:t>Discussion of extension of Coex SC charter</a:t>
            </a:r>
          </a:p>
          <a:p>
            <a:pPr lvl="2"/>
            <a:r>
              <a:rPr lang="en-AU" dirty="0"/>
              <a:t>Plans for next meeting</a:t>
            </a:r>
          </a:p>
          <a:p>
            <a:pPr lvl="2"/>
            <a:r>
              <a:rPr lang="en-AU" dirty="0"/>
              <a:t>Other business</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11</a:t>
            </a:fld>
            <a:endParaRPr lang="en-US"/>
          </a:p>
        </p:txBody>
      </p:sp>
    </p:spTree>
    <p:extLst>
      <p:ext uri="{BB962C8B-B14F-4D97-AF65-F5344CB8AC3E}">
        <p14:creationId xmlns:p14="http://schemas.microsoft.com/office/powerpoint/2010/main" val="1456581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Scope of IEEE 802.11 Coexistence SC</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agreed </a:t>
            </a:r>
            <a:r>
              <a:rPr lang="en-AU" i="1" dirty="0"/>
              <a:t>Coex SC </a:t>
            </a:r>
            <a:r>
              <a:rPr lang="en-AU" dirty="0"/>
              <a:t>scope focuses on ensuring 802.11ax has fair access to global unlicensed spectrum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spectrum</a:t>
            </a:r>
            <a:endParaRPr kumimoji="0" lang="en-AU" sz="1600" b="1" u="none" strike="noStrike" cap="none" normalizeH="0" baseline="0" dirty="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mechanisms</a:t>
            </a: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will close when determined by the 802.11 WG or 802.11ax is ratified</a:t>
            </a:r>
          </a:p>
        </p:txBody>
      </p:sp>
      <p:sp>
        <p:nvSpPr>
          <p:cNvPr id="3" name="Content Placeholder 2"/>
          <p:cNvSpPr>
            <a:spLocks noGrp="1"/>
          </p:cNvSpPr>
          <p:nvPr>
            <p:ph idx="1"/>
          </p:nvPr>
        </p:nvSpPr>
        <p:spPr/>
        <p:txBody>
          <a:bodyPr/>
          <a:lstStyle/>
          <a:p>
            <a:r>
              <a:rPr lang="en-AU" dirty="0"/>
              <a:t>IEEE 802.11 Coexistence SC close down criteria</a:t>
            </a:r>
            <a:endParaRPr lang="en-AU" i="1" dirty="0"/>
          </a:p>
          <a:p>
            <a:pPr lvl="1"/>
            <a:r>
              <a:rPr lang="en-AU" i="1" dirty="0"/>
              <a:t>The SC is closed by the IEEE 802.11 WG </a:t>
            </a:r>
          </a:p>
          <a:p>
            <a:pPr lvl="2"/>
            <a:r>
              <a:rPr lang="en-AU" i="1" dirty="0"/>
              <a:t>… after it is determined that the SC is unlikely to make further progress towards its goals</a:t>
            </a:r>
          </a:p>
          <a:p>
            <a:pPr lvl="1"/>
            <a:r>
              <a:rPr lang="en-AU" i="1" dirty="0"/>
              <a:t>IEEE 802.11ax completes Sponsor Ballot</a:t>
            </a:r>
          </a:p>
          <a:p>
            <a:pPr lvl="2"/>
            <a:r>
              <a:rPr lang="en-AU" i="1" dirty="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41920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Minutes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771728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approval of its meeting minutes from Irvine in Jan 2020</a:t>
            </a:r>
          </a:p>
        </p:txBody>
      </p:sp>
      <p:sp>
        <p:nvSpPr>
          <p:cNvPr id="3" name="Content Placeholder 2"/>
          <p:cNvSpPr>
            <a:spLocks noGrp="1"/>
          </p:cNvSpPr>
          <p:nvPr>
            <p:ph idx="1"/>
          </p:nvPr>
        </p:nvSpPr>
        <p:spPr/>
        <p:txBody>
          <a:bodyPr/>
          <a:lstStyle/>
          <a:p>
            <a:pPr lvl="1"/>
            <a:r>
              <a:rPr lang="en-AU" dirty="0"/>
              <a:t>The minutes for the Coex SC at the Irvine meeting in Jan 2020 are available on Mentor:</a:t>
            </a:r>
          </a:p>
          <a:p>
            <a:pPr lvl="2"/>
            <a:r>
              <a:rPr lang="en-AU" dirty="0"/>
              <a:t>See </a:t>
            </a:r>
            <a:r>
              <a:rPr lang="en-AU" dirty="0">
                <a:hlinkClick r:id="rId2"/>
              </a:rPr>
              <a:t>11-20-0334-01</a:t>
            </a:r>
            <a:endParaRPr lang="en-AU" dirty="0"/>
          </a:p>
          <a:p>
            <a:pPr lvl="2"/>
            <a:r>
              <a:rPr lang="en-AU" dirty="0"/>
              <a:t>R1 corrects voting result (from 3/4/10 to 5/4/10) and minor editorials</a:t>
            </a:r>
            <a:endParaRPr lang="en-AU" dirty="0">
              <a:solidFill>
                <a:srgbClr val="FF0000"/>
              </a:solidFill>
            </a:endParaRPr>
          </a:p>
          <a:p>
            <a:pPr lvl="1"/>
            <a:r>
              <a:rPr lang="en-AU" dirty="0"/>
              <a:t>Motion:</a:t>
            </a:r>
          </a:p>
          <a:p>
            <a:pPr lvl="2"/>
            <a:r>
              <a:rPr lang="en-AU" i="1" dirty="0"/>
              <a:t>The IEEE 802 Coex SC approves </a:t>
            </a:r>
            <a:r>
              <a:rPr lang="en-AU" i="1" dirty="0">
                <a:hlinkClick r:id="rId2"/>
              </a:rPr>
              <a:t>11-20-0334-01</a:t>
            </a:r>
            <a:r>
              <a:rPr lang="en-AU" i="1" dirty="0">
                <a:solidFill>
                  <a:srgbClr val="FF0000"/>
                </a:solidFill>
              </a:rPr>
              <a:t> </a:t>
            </a:r>
            <a:r>
              <a:rPr lang="en-AU" i="1" dirty="0"/>
              <a:t>as minutes of its meeting in Irvine in Jan 2020</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16</a:t>
            </a:fld>
            <a:endParaRPr lang="en-US"/>
          </a:p>
        </p:txBody>
      </p:sp>
    </p:spTree>
    <p:extLst>
      <p:ext uri="{BB962C8B-B14F-4D97-AF65-F5344CB8AC3E}">
        <p14:creationId xmlns:p14="http://schemas.microsoft.com/office/powerpoint/2010/main" val="1024488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A2FFBD-8A39-4E65-8AEB-A8E45255B234}"/>
              </a:ext>
            </a:extLst>
          </p:cNvPr>
          <p:cNvSpPr>
            <a:spLocks noGrp="1"/>
          </p:cNvSpPr>
          <p:nvPr>
            <p:ph idx="1"/>
          </p:nvPr>
        </p:nvSpPr>
        <p:spPr/>
        <p:txBody>
          <a:bodyPr/>
          <a:lstStyle/>
          <a:p>
            <a:r>
              <a:rPr lang="en-AU" dirty="0">
                <a:solidFill>
                  <a:srgbClr val="FF0000"/>
                </a:solidFill>
              </a:rPr>
              <a:t>LS to/from ERM TG11</a:t>
            </a:r>
          </a:p>
        </p:txBody>
      </p:sp>
      <p:sp>
        <p:nvSpPr>
          <p:cNvPr id="3" name="Footer Placeholder 2">
            <a:extLst>
              <a:ext uri="{FF2B5EF4-FFF2-40B4-BE49-F238E27FC236}">
                <a16:creationId xmlns:a16="http://schemas.microsoft.com/office/drawing/2014/main" id="{364BF6BA-65F0-4B0B-A497-962F54B00347}"/>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51871D5-93E1-4D72-A586-54948CF6DD9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4194293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72919-972A-43D7-BF0F-B6658110942E}"/>
              </a:ext>
            </a:extLst>
          </p:cNvPr>
          <p:cNvSpPr>
            <a:spLocks noGrp="1"/>
          </p:cNvSpPr>
          <p:nvPr>
            <p:ph type="title"/>
          </p:nvPr>
        </p:nvSpPr>
        <p:spPr/>
        <p:txBody>
          <a:bodyPr/>
          <a:lstStyle/>
          <a:p>
            <a:r>
              <a:rPr lang="en-AU" dirty="0"/>
              <a:t>Coex SC held a teleconference to discuss a LS received from </a:t>
            </a:r>
            <a:r>
              <a:rPr lang="en-GB" dirty="0"/>
              <a:t>ETSI ERM TG11</a:t>
            </a:r>
            <a:endParaRPr lang="en-AU" dirty="0"/>
          </a:p>
        </p:txBody>
      </p:sp>
      <p:sp>
        <p:nvSpPr>
          <p:cNvPr id="3" name="Content Placeholder 2">
            <a:extLst>
              <a:ext uri="{FF2B5EF4-FFF2-40B4-BE49-F238E27FC236}">
                <a16:creationId xmlns:a16="http://schemas.microsoft.com/office/drawing/2014/main" id="{3C9FCC7F-0C43-490F-A6AB-A62689E882BF}"/>
              </a:ext>
            </a:extLst>
          </p:cNvPr>
          <p:cNvSpPr>
            <a:spLocks noGrp="1"/>
          </p:cNvSpPr>
          <p:nvPr>
            <p:ph idx="1"/>
          </p:nvPr>
        </p:nvSpPr>
        <p:spPr/>
        <p:txBody>
          <a:bodyPr/>
          <a:lstStyle/>
          <a:p>
            <a:pPr lvl="1"/>
            <a:r>
              <a:rPr lang="en-AU" dirty="0"/>
              <a:t>On the 4 June 2020, the Coex SC held a teleconference (as requested by WG Chair) to discuss a LS received from </a:t>
            </a:r>
            <a:r>
              <a:rPr lang="en-GB" dirty="0"/>
              <a:t>ETSI ERM TG11 </a:t>
            </a:r>
          </a:p>
          <a:p>
            <a:pPr lvl="2"/>
            <a:r>
              <a:rPr lang="en-GB" dirty="0"/>
              <a:t>The LS asked the WG to review clause 8.1 of draft TR 103 665, which describes IEEE 802.11 operation in the 2.4 GHz band</a:t>
            </a:r>
          </a:p>
          <a:p>
            <a:pPr lvl="2"/>
            <a:r>
              <a:rPr lang="en-GB" dirty="0"/>
              <a:t>The LS particularly asked for feedback on a proposal for a new clause 8.1.4 in draft TR 103 665 related to “current challenges” for 802.11 operation</a:t>
            </a:r>
            <a:endParaRPr lang="en-AU" dirty="0"/>
          </a:p>
          <a:p>
            <a:pPr lvl="1"/>
            <a:r>
              <a:rPr lang="en-AU" dirty="0"/>
              <a:t>The teleconference focused on the second task, resulting in consensus on the a draft LS response as documented in </a:t>
            </a:r>
            <a:r>
              <a:rPr lang="en-GB" u="sng" dirty="0">
                <a:hlinkClick r:id="rId2"/>
              </a:rPr>
              <a:t>11-20-0861-01</a:t>
            </a:r>
            <a:endParaRPr lang="en-GB" u="sng" dirty="0"/>
          </a:p>
          <a:p>
            <a:pPr lvl="2"/>
            <a:r>
              <a:rPr lang="en-GB" dirty="0"/>
              <a:t>The draft LS response notes that the WG does not recognise the asserted challenges and recommends the proposed text be rejected.</a:t>
            </a:r>
          </a:p>
          <a:p>
            <a:pPr lvl="2"/>
            <a:r>
              <a:rPr lang="en-GB" dirty="0"/>
              <a:t>The draft LS response also objects to assertions elsewhere in draft TR 103 665 that the </a:t>
            </a:r>
            <a:r>
              <a:rPr lang="en-AU" dirty="0"/>
              <a:t>existing Power Density limit of 10 dBm/MHz is too restrictive </a:t>
            </a:r>
          </a:p>
          <a:p>
            <a:pPr lvl="1"/>
            <a:r>
              <a:rPr lang="en-AU" dirty="0"/>
              <a:t>A request was made during the teleconference and afterwards for further review of clause 8.1 </a:t>
            </a:r>
            <a:endParaRPr lang="en-GB" dirty="0"/>
          </a:p>
        </p:txBody>
      </p:sp>
      <p:sp>
        <p:nvSpPr>
          <p:cNvPr id="4" name="Footer Placeholder 3">
            <a:extLst>
              <a:ext uri="{FF2B5EF4-FFF2-40B4-BE49-F238E27FC236}">
                <a16:creationId xmlns:a16="http://schemas.microsoft.com/office/drawing/2014/main" id="{01DA2C1D-D816-4669-A7CB-EBEA5E8343B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04DA5DD-A02E-4874-85E5-DB57B21B27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07256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approval of its teleconference minutes from 4 June 2020</a:t>
            </a:r>
          </a:p>
        </p:txBody>
      </p:sp>
      <p:sp>
        <p:nvSpPr>
          <p:cNvPr id="3" name="Content Placeholder 2"/>
          <p:cNvSpPr>
            <a:spLocks noGrp="1"/>
          </p:cNvSpPr>
          <p:nvPr>
            <p:ph idx="1"/>
          </p:nvPr>
        </p:nvSpPr>
        <p:spPr/>
        <p:txBody>
          <a:bodyPr/>
          <a:lstStyle/>
          <a:p>
            <a:pPr lvl="1"/>
            <a:r>
              <a:rPr lang="en-AU" dirty="0"/>
              <a:t>The minutes for the Coex SC at the teleconference related the LS from ETSI ERM TG11 on 4 June 2020 are available on Mentor:</a:t>
            </a:r>
          </a:p>
          <a:p>
            <a:pPr lvl="2"/>
            <a:r>
              <a:rPr lang="en-AU" dirty="0"/>
              <a:t>See </a:t>
            </a:r>
            <a:r>
              <a:rPr lang="en-AU" dirty="0">
                <a:hlinkClick r:id="rId2"/>
              </a:rPr>
              <a:t>11-20-0878-02</a:t>
            </a:r>
            <a:endParaRPr lang="en-AU" dirty="0"/>
          </a:p>
          <a:p>
            <a:pPr lvl="1"/>
            <a:r>
              <a:rPr lang="en-AU" dirty="0"/>
              <a:t>Motion:</a:t>
            </a:r>
          </a:p>
          <a:p>
            <a:pPr lvl="2"/>
            <a:r>
              <a:rPr lang="en-AU" i="1" dirty="0"/>
              <a:t>The IEEE 802 Coex SC approves </a:t>
            </a:r>
            <a:r>
              <a:rPr lang="en-AU" i="1" dirty="0">
                <a:hlinkClick r:id="rId2"/>
              </a:rPr>
              <a:t>11-20-0878-02</a:t>
            </a:r>
            <a:r>
              <a:rPr lang="en-AU" i="1" dirty="0">
                <a:solidFill>
                  <a:srgbClr val="FF0000"/>
                </a:solidFill>
              </a:rPr>
              <a:t> </a:t>
            </a:r>
            <a:r>
              <a:rPr lang="en-AU" i="1" dirty="0"/>
              <a:t>as minutes of its teleconference related the LS from ETSI ERM TG11 to on 4 June 2020</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19</a:t>
            </a:fld>
            <a:endParaRPr lang="en-US"/>
          </a:p>
        </p:txBody>
      </p:sp>
    </p:spTree>
    <p:extLst>
      <p:ext uri="{BB962C8B-B14F-4D97-AF65-F5344CB8AC3E}">
        <p14:creationId xmlns:p14="http://schemas.microsoft.com/office/powerpoint/2010/main" val="938832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a:t>Welcome to the 1</a:t>
            </a:r>
            <a:r>
              <a:rPr lang="en-AU" baseline="30000" dirty="0"/>
              <a:t>st</a:t>
            </a:r>
            <a:r>
              <a:rPr lang="en-AU" dirty="0"/>
              <a:t> virtual plenary meeting of the </a:t>
            </a:r>
            <a:r>
              <a:rPr lang="en-AU" i="1" dirty="0"/>
              <a:t>Coex SC </a:t>
            </a:r>
            <a:r>
              <a:rPr lang="en-AU" dirty="0"/>
              <a:t>in July 2020</a:t>
            </a:r>
          </a:p>
        </p:txBody>
      </p:sp>
      <p:sp>
        <p:nvSpPr>
          <p:cNvPr id="3" name="Content Placeholder 2"/>
          <p:cNvSpPr>
            <a:spLocks noGrp="1"/>
          </p:cNvSpPr>
          <p:nvPr>
            <p:ph idx="1"/>
          </p:nvPr>
        </p:nvSpPr>
        <p:spPr/>
        <p:txBody>
          <a:bodyPr/>
          <a:lstStyle/>
          <a:p>
            <a:pPr lvl="1"/>
            <a:r>
              <a:rPr lang="en-AU" dirty="0"/>
              <a:t>The </a:t>
            </a:r>
            <a:r>
              <a:rPr lang="en-AU" i="1" dirty="0"/>
              <a:t>IEEE 802.11 PDED ad hoc </a:t>
            </a:r>
            <a:r>
              <a:rPr lang="en-AU" dirty="0"/>
              <a:t>was formed in September 2016 at the Warsaw interim meeting</a:t>
            </a:r>
          </a:p>
          <a:p>
            <a:pPr lvl="1"/>
            <a:r>
              <a:rPr lang="en-AU" dirty="0"/>
              <a:t>The </a:t>
            </a:r>
            <a:r>
              <a:rPr lang="en-AU" i="1" dirty="0"/>
              <a:t>IEEE 802.11 PDED ad hoc </a:t>
            </a:r>
            <a:r>
              <a:rPr lang="en-AU" dirty="0"/>
              <a:t>met in San Antonio (Nov 2016), Atlanta (Jan 2017), Vancouver (Mar 2017) and Daejeon (May 2017)</a:t>
            </a:r>
          </a:p>
          <a:p>
            <a:pPr lvl="1"/>
            <a:r>
              <a:rPr lang="en-AU" dirty="0"/>
              <a:t>In Daejeon in May 2017 it was decided to convert the </a:t>
            </a:r>
            <a:r>
              <a:rPr lang="en-AU" i="1" dirty="0"/>
              <a:t>IEEE 802.11 PDED ad hoc </a:t>
            </a:r>
            <a:r>
              <a:rPr lang="en-AU" dirty="0"/>
              <a:t>into the </a:t>
            </a:r>
            <a:r>
              <a:rPr lang="en-AU" i="1" dirty="0"/>
              <a:t>IEEE 802.11 Coexistence SC</a:t>
            </a:r>
            <a:endParaRPr lang="en-AU" dirty="0"/>
          </a:p>
          <a:p>
            <a:pPr lvl="1"/>
            <a:r>
              <a:rPr lang="en-AU" dirty="0"/>
              <a:t>The </a:t>
            </a:r>
            <a:r>
              <a:rPr lang="en-AU" i="1" dirty="0"/>
              <a:t>IEEE 802.11 Coexistence SC </a:t>
            </a:r>
            <a:r>
              <a:rPr lang="en-AU" dirty="0"/>
              <a:t>met in Berlin (July 2017), Hawaii (Sept 2017), Orlando (Nov 2017), Irvine (Jan 2018), Chicago (Mar 2018), Warsaw (May 2018), San Diego (July 2018), Hawaii (Sept 2018), Bangkok (Nov 2018), St Louis (Jan 2019), Vancouver (Mar 2019), Atlanta (May 2019), Vienna (Jul 2019), Hanoi (Sep 2019), Hawaii (Nov 2019) &amp; Irvine (Jan 2020)</a:t>
            </a:r>
          </a:p>
          <a:p>
            <a:pPr lvl="1"/>
            <a:r>
              <a:rPr lang="en-AU" dirty="0"/>
              <a:t>It has not met since then ...</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A0C3-7063-4D4F-8D5E-564E3CAC2138}"/>
              </a:ext>
            </a:extLst>
          </p:cNvPr>
          <p:cNvSpPr>
            <a:spLocks noGrp="1"/>
          </p:cNvSpPr>
          <p:nvPr>
            <p:ph type="title"/>
          </p:nvPr>
        </p:nvSpPr>
        <p:spPr/>
        <p:txBody>
          <a:bodyPr/>
          <a:lstStyle/>
          <a:p>
            <a:r>
              <a:rPr lang="en-AU" dirty="0"/>
              <a:t>Only a small number of comments have been received on clause 8.1</a:t>
            </a:r>
          </a:p>
        </p:txBody>
      </p:sp>
      <p:sp>
        <p:nvSpPr>
          <p:cNvPr id="3" name="Content Placeholder 2">
            <a:extLst>
              <a:ext uri="{FF2B5EF4-FFF2-40B4-BE49-F238E27FC236}">
                <a16:creationId xmlns:a16="http://schemas.microsoft.com/office/drawing/2014/main" id="{92C61204-2E8F-444D-86ED-DCC0F310A0AC}"/>
              </a:ext>
            </a:extLst>
          </p:cNvPr>
          <p:cNvSpPr>
            <a:spLocks noGrp="1"/>
          </p:cNvSpPr>
          <p:nvPr>
            <p:ph idx="1"/>
          </p:nvPr>
        </p:nvSpPr>
        <p:spPr/>
        <p:txBody>
          <a:bodyPr/>
          <a:lstStyle/>
          <a:p>
            <a:pPr lvl="1"/>
            <a:r>
              <a:rPr lang="en-AU" dirty="0"/>
              <a:t>Since the teleconference, a small number of comments have been received in relation to clause 8.1</a:t>
            </a:r>
          </a:p>
          <a:p>
            <a:pPr lvl="2"/>
            <a:r>
              <a:rPr lang="en-AU" dirty="0"/>
              <a:t>From Stephen McCann (Blackberry), Carol Ansley (</a:t>
            </a:r>
            <a:r>
              <a:rPr lang="en-AU" dirty="0" err="1"/>
              <a:t>Commscope</a:t>
            </a:r>
            <a:r>
              <a:rPr lang="en-AU" dirty="0"/>
              <a:t>) &amp; Dick Roy</a:t>
            </a:r>
          </a:p>
          <a:p>
            <a:pPr lvl="2"/>
            <a:r>
              <a:rPr lang="en-AU" dirty="0"/>
              <a:t>Stephen’s, Carol’s and some of Dick’s have been included in a revised draft LS</a:t>
            </a:r>
            <a:endParaRPr lang="en-GB" u="sng" dirty="0"/>
          </a:p>
          <a:p>
            <a:pPr lvl="1"/>
            <a:r>
              <a:rPr lang="en-GB" dirty="0"/>
              <a:t>The revised draft LS in </a:t>
            </a:r>
            <a:r>
              <a:rPr lang="en-GB" u="sng" dirty="0">
                <a:hlinkClick r:id="rId2"/>
              </a:rPr>
              <a:t>11-20-0861-02 </a:t>
            </a:r>
            <a:r>
              <a:rPr lang="en-GB" dirty="0"/>
              <a:t>essentially punts on clause 8.1</a:t>
            </a:r>
          </a:p>
          <a:p>
            <a:pPr lvl="2"/>
            <a:r>
              <a:rPr lang="en-AU" i="1" dirty="0"/>
              <a:t>Various IEEE 802.11 WG members have reviewed the clause 8.1 in </a:t>
            </a:r>
            <a:r>
              <a:rPr lang="en-US" i="1" dirty="0"/>
              <a:t>the TR 103 665 draft. Few issues with the draft text were highlighted, although for many participants it was difficult to make an informed judgement on the suitability of the material as input into preparation for the 8th update of the European Commission Decision on SRDs. A few suggestions for the text in clause 8.1 are recorded in an appendix to this Liaison Statement.</a:t>
            </a:r>
            <a:endParaRPr lang="en-AU" i="1" dirty="0"/>
          </a:p>
          <a:p>
            <a:pPr lvl="1"/>
            <a:r>
              <a:rPr lang="en-AU" dirty="0"/>
              <a:t>Dick’s other comments are included in the next page for further discussion</a:t>
            </a:r>
          </a:p>
        </p:txBody>
      </p:sp>
      <p:sp>
        <p:nvSpPr>
          <p:cNvPr id="4" name="Footer Placeholder 3">
            <a:extLst>
              <a:ext uri="{FF2B5EF4-FFF2-40B4-BE49-F238E27FC236}">
                <a16:creationId xmlns:a16="http://schemas.microsoft.com/office/drawing/2014/main" id="{16CD2848-3ED9-4127-8372-383638EB494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490E7B1-5BAC-44AC-8796-179BDCFF1B3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832694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C74D3-DB9F-47FF-B916-9DB5BCCB78A7}"/>
              </a:ext>
            </a:extLst>
          </p:cNvPr>
          <p:cNvSpPr>
            <a:spLocks noGrp="1"/>
          </p:cNvSpPr>
          <p:nvPr>
            <p:ph type="title"/>
          </p:nvPr>
        </p:nvSpPr>
        <p:spPr/>
        <p:txBody>
          <a:bodyPr/>
          <a:lstStyle/>
          <a:p>
            <a:r>
              <a:rPr lang="en-AU" dirty="0"/>
              <a:t>Comments from Dick Roy on clause 8.1</a:t>
            </a:r>
          </a:p>
        </p:txBody>
      </p:sp>
      <p:sp>
        <p:nvSpPr>
          <p:cNvPr id="3" name="Content Placeholder 2">
            <a:extLst>
              <a:ext uri="{FF2B5EF4-FFF2-40B4-BE49-F238E27FC236}">
                <a16:creationId xmlns:a16="http://schemas.microsoft.com/office/drawing/2014/main" id="{1D7B87A9-B3E4-430E-A415-830539627BDA}"/>
              </a:ext>
            </a:extLst>
          </p:cNvPr>
          <p:cNvSpPr>
            <a:spLocks noGrp="1"/>
          </p:cNvSpPr>
          <p:nvPr>
            <p:ph idx="1"/>
          </p:nvPr>
        </p:nvSpPr>
        <p:spPr/>
        <p:txBody>
          <a:bodyPr/>
          <a:lstStyle/>
          <a:p>
            <a:r>
              <a:rPr lang="en-AU" dirty="0"/>
              <a:t>Dick Roy’s comment</a:t>
            </a:r>
          </a:p>
          <a:p>
            <a:pPr lvl="1"/>
            <a:r>
              <a:rPr lang="en-AU" dirty="0"/>
              <a:t>The clause on Power Spectral Density needs serious work:</a:t>
            </a:r>
          </a:p>
          <a:p>
            <a:pPr marL="530225" lvl="3" indent="0">
              <a:buNone/>
            </a:pPr>
            <a:r>
              <a:rPr lang="en-AU" i="1" dirty="0"/>
              <a:t>8.1.2.1.2             Power Spectral Density</a:t>
            </a:r>
          </a:p>
          <a:p>
            <a:pPr marL="530225" lvl="3" indent="0">
              <a:buNone/>
            </a:pPr>
            <a:r>
              <a:rPr lang="en-AU" i="1" dirty="0"/>
              <a:t>…</a:t>
            </a:r>
          </a:p>
          <a:p>
            <a:pPr marL="530225" lvl="3" indent="0">
              <a:buNone/>
            </a:pPr>
            <a:r>
              <a:rPr lang="en-AU" i="1" dirty="0"/>
              <a:t>In practice, IEEE 802.11 equipment operating in 20 MHz mode has a measured Power Spectral Density which is about 10 dB to 12 dB below the measured RF Output Power when operating in that same mode. When operating in 40 MHz mode the measured Power Spectral Density is about 12 to 15 dB below the measured RF Output Power when operating in that same mode. .</a:t>
            </a:r>
          </a:p>
          <a:p>
            <a:pPr lvl="1"/>
            <a:r>
              <a:rPr lang="en-AU" dirty="0"/>
              <a:t>Comment</a:t>
            </a:r>
          </a:p>
          <a:p>
            <a:pPr lvl="2"/>
            <a:r>
              <a:rPr lang="en-AU" dirty="0"/>
              <a:t>PSDs are not the same as output power. The units are not even the same!  This is simply wrong.</a:t>
            </a:r>
          </a:p>
          <a:p>
            <a:pPr lvl="1"/>
            <a:r>
              <a:rPr lang="en-AU" dirty="0"/>
              <a:t>What do we want to suggest?</a:t>
            </a:r>
          </a:p>
        </p:txBody>
      </p:sp>
      <p:sp>
        <p:nvSpPr>
          <p:cNvPr id="4" name="Footer Placeholder 3">
            <a:extLst>
              <a:ext uri="{FF2B5EF4-FFF2-40B4-BE49-F238E27FC236}">
                <a16:creationId xmlns:a16="http://schemas.microsoft.com/office/drawing/2014/main" id="{9098C507-4C82-49C7-AE52-084BB89C8FE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515EC6E-F65C-4016-B7C1-F56636D1435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535638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C74D3-DB9F-47FF-B916-9DB5BCCB78A7}"/>
              </a:ext>
            </a:extLst>
          </p:cNvPr>
          <p:cNvSpPr>
            <a:spLocks noGrp="1"/>
          </p:cNvSpPr>
          <p:nvPr>
            <p:ph type="title"/>
          </p:nvPr>
        </p:nvSpPr>
        <p:spPr/>
        <p:txBody>
          <a:bodyPr/>
          <a:lstStyle/>
          <a:p>
            <a:r>
              <a:rPr lang="en-AU" dirty="0"/>
              <a:t>Comments from Dick Roy on clause 8.1</a:t>
            </a:r>
          </a:p>
        </p:txBody>
      </p:sp>
      <p:sp>
        <p:nvSpPr>
          <p:cNvPr id="3" name="Content Placeholder 2">
            <a:extLst>
              <a:ext uri="{FF2B5EF4-FFF2-40B4-BE49-F238E27FC236}">
                <a16:creationId xmlns:a16="http://schemas.microsoft.com/office/drawing/2014/main" id="{1D7B87A9-B3E4-430E-A415-830539627BDA}"/>
              </a:ext>
            </a:extLst>
          </p:cNvPr>
          <p:cNvSpPr>
            <a:spLocks noGrp="1"/>
          </p:cNvSpPr>
          <p:nvPr>
            <p:ph idx="1"/>
          </p:nvPr>
        </p:nvSpPr>
        <p:spPr/>
        <p:txBody>
          <a:bodyPr/>
          <a:lstStyle/>
          <a:p>
            <a:r>
              <a:rPr lang="en-AU" dirty="0"/>
              <a:t>Dick Roy’s comment</a:t>
            </a:r>
          </a:p>
          <a:p>
            <a:pPr lvl="1"/>
            <a:r>
              <a:rPr lang="en-AU" dirty="0"/>
              <a:t>The clause on Power Spectral Density needs serious work:</a:t>
            </a:r>
          </a:p>
          <a:p>
            <a:pPr marL="530225" lvl="3" indent="0">
              <a:buNone/>
            </a:pPr>
            <a:r>
              <a:rPr lang="en-AU" i="1" dirty="0"/>
              <a:t>8.1.2.1.2             Power Spectral Density</a:t>
            </a:r>
          </a:p>
          <a:p>
            <a:pPr marL="530225" lvl="3" indent="0">
              <a:buNone/>
            </a:pPr>
            <a:r>
              <a:rPr lang="en-AU" i="1" dirty="0"/>
              <a:t>…</a:t>
            </a:r>
          </a:p>
          <a:p>
            <a:pPr marL="530225" lvl="3" indent="0">
              <a:buNone/>
            </a:pPr>
            <a:r>
              <a:rPr lang="en-AU" i="1" dirty="0"/>
              <a:t>The power spectral density requirement forces equipment to spread its energy in the frequency domain and as such reduces the potential of interference into other systems certainly if these other systems operate at a lower bandwidth </a:t>
            </a:r>
          </a:p>
          <a:p>
            <a:pPr lvl="1"/>
            <a:r>
              <a:rPr lang="en-AU" dirty="0"/>
              <a:t>Comments</a:t>
            </a:r>
          </a:p>
          <a:p>
            <a:pPr lvl="2"/>
            <a:r>
              <a:rPr lang="en-AU" dirty="0"/>
              <a:t>There are too many other factors that affect interference for this statement to be correct even in a majority of situations.</a:t>
            </a:r>
          </a:p>
          <a:p>
            <a:pPr lvl="1"/>
            <a:r>
              <a:rPr lang="en-AU" dirty="0"/>
              <a:t>What do we want to suggest?</a:t>
            </a:r>
          </a:p>
          <a:p>
            <a:endParaRPr lang="en-AU" dirty="0"/>
          </a:p>
        </p:txBody>
      </p:sp>
      <p:sp>
        <p:nvSpPr>
          <p:cNvPr id="4" name="Footer Placeholder 3">
            <a:extLst>
              <a:ext uri="{FF2B5EF4-FFF2-40B4-BE49-F238E27FC236}">
                <a16:creationId xmlns:a16="http://schemas.microsoft.com/office/drawing/2014/main" id="{9098C507-4C82-49C7-AE52-084BB89C8FE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515EC6E-F65C-4016-B7C1-F56636D1435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483636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D99B7-8FE3-420B-8F6A-3909E752FE48}"/>
              </a:ext>
            </a:extLst>
          </p:cNvPr>
          <p:cNvSpPr>
            <a:spLocks noGrp="1"/>
          </p:cNvSpPr>
          <p:nvPr>
            <p:ph type="title"/>
          </p:nvPr>
        </p:nvSpPr>
        <p:spPr/>
        <p:txBody>
          <a:bodyPr/>
          <a:lstStyle/>
          <a:p>
            <a:r>
              <a:rPr lang="en-AU" dirty="0"/>
              <a:t>The Coex SC may consider approving a LS response to ETSI ERM TG11</a:t>
            </a:r>
          </a:p>
        </p:txBody>
      </p:sp>
      <p:sp>
        <p:nvSpPr>
          <p:cNvPr id="3" name="Content Placeholder 2">
            <a:extLst>
              <a:ext uri="{FF2B5EF4-FFF2-40B4-BE49-F238E27FC236}">
                <a16:creationId xmlns:a16="http://schemas.microsoft.com/office/drawing/2014/main" id="{A497DC18-1308-4786-A184-864357259E1C}"/>
              </a:ext>
            </a:extLst>
          </p:cNvPr>
          <p:cNvSpPr>
            <a:spLocks noGrp="1"/>
          </p:cNvSpPr>
          <p:nvPr>
            <p:ph idx="1"/>
          </p:nvPr>
        </p:nvSpPr>
        <p:spPr/>
        <p:txBody>
          <a:bodyPr/>
          <a:lstStyle/>
          <a:p>
            <a:pPr lvl="1"/>
            <a:r>
              <a:rPr lang="en-AU" dirty="0"/>
              <a:t>Motion:</a:t>
            </a:r>
          </a:p>
          <a:p>
            <a:pPr lvl="2"/>
            <a:r>
              <a:rPr lang="en-AU" i="1" dirty="0"/>
              <a:t>The IEEE 802 Coex SC approves </a:t>
            </a:r>
            <a:r>
              <a:rPr lang="en-GB" i="1" u="sng" dirty="0">
                <a:hlinkClick r:id="rId2"/>
              </a:rPr>
              <a:t>11-20-0861-02</a:t>
            </a:r>
            <a:r>
              <a:rPr lang="en-AU" i="1" dirty="0"/>
              <a:t> as the response to the LS from ETSI ERM TG11 in </a:t>
            </a:r>
            <a:r>
              <a:rPr lang="en-AU" i="1" u="sng" dirty="0">
                <a:hlinkClick r:id="rId3"/>
              </a:rPr>
              <a:t>11-20-0706-00</a:t>
            </a:r>
            <a:endParaRPr lang="en-AU" i="1" dirty="0"/>
          </a:p>
          <a:p>
            <a:pPr lvl="2"/>
            <a:r>
              <a:rPr lang="en-AU" dirty="0"/>
              <a:t>Moved: </a:t>
            </a:r>
          </a:p>
          <a:p>
            <a:pPr lvl="2"/>
            <a:r>
              <a:rPr lang="en-AU" dirty="0"/>
              <a:t>Seconded:</a:t>
            </a:r>
          </a:p>
          <a:p>
            <a:pPr lvl="2"/>
            <a:r>
              <a:rPr lang="en-AU" dirty="0"/>
              <a:t>Result:</a:t>
            </a:r>
          </a:p>
          <a:p>
            <a:pPr lvl="1"/>
            <a:r>
              <a:rPr lang="en-AU" dirty="0"/>
              <a:t>Note: if there is not time to consider a completed draft LS in the Coex SC meeting, it will be taken the WG plenary as a personal motion</a:t>
            </a:r>
          </a:p>
        </p:txBody>
      </p:sp>
      <p:sp>
        <p:nvSpPr>
          <p:cNvPr id="4" name="Footer Placeholder 3">
            <a:extLst>
              <a:ext uri="{FF2B5EF4-FFF2-40B4-BE49-F238E27FC236}">
                <a16:creationId xmlns:a16="http://schemas.microsoft.com/office/drawing/2014/main" id="{9D80275B-F00C-4222-81B9-DC944E95167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1083382-FD94-48D7-8FC4-F76B80ED4DA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532409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Unlicensed LTE deployment</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255292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a:t>Latest stats confirm that there is some interest in LAA, suggesting good coexistence may be important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14331763"/>
              </p:ext>
            </p:extLst>
          </p:nvPr>
        </p:nvGraphicFramePr>
        <p:xfrm>
          <a:off x="152400" y="1767840"/>
          <a:ext cx="8839198" cy="2956560"/>
        </p:xfrm>
        <a:graphic>
          <a:graphicData uri="http://schemas.openxmlformats.org/drawingml/2006/table">
            <a:tbl>
              <a:tblPr firstRow="1" bandRow="1">
                <a:tableStyleId>{21E4AEA4-8DFA-4A89-87EB-49C32662AFE0}</a:tableStyleId>
              </a:tblPr>
              <a:tblGrid>
                <a:gridCol w="778582">
                  <a:extLst>
                    <a:ext uri="{9D8B030D-6E8A-4147-A177-3AD203B41FA5}">
                      <a16:colId xmlns:a16="http://schemas.microsoft.com/office/drawing/2014/main" val="3409454223"/>
                    </a:ext>
                  </a:extLst>
                </a:gridCol>
                <a:gridCol w="1007577">
                  <a:extLst>
                    <a:ext uri="{9D8B030D-6E8A-4147-A177-3AD203B41FA5}">
                      <a16:colId xmlns:a16="http://schemas.microsoft.com/office/drawing/2014/main" val="1001302695"/>
                    </a:ext>
                  </a:extLst>
                </a:gridCol>
                <a:gridCol w="1007577">
                  <a:extLst>
                    <a:ext uri="{9D8B030D-6E8A-4147-A177-3AD203B41FA5}">
                      <a16:colId xmlns:a16="http://schemas.microsoft.com/office/drawing/2014/main" val="4129828934"/>
                    </a:ext>
                  </a:extLst>
                </a:gridCol>
                <a:gridCol w="1007577">
                  <a:extLst>
                    <a:ext uri="{9D8B030D-6E8A-4147-A177-3AD203B41FA5}">
                      <a16:colId xmlns:a16="http://schemas.microsoft.com/office/drawing/2014/main" val="175375953"/>
                    </a:ext>
                  </a:extLst>
                </a:gridCol>
                <a:gridCol w="1007577">
                  <a:extLst>
                    <a:ext uri="{9D8B030D-6E8A-4147-A177-3AD203B41FA5}">
                      <a16:colId xmlns:a16="http://schemas.microsoft.com/office/drawing/2014/main" val="3937962473"/>
                    </a:ext>
                  </a:extLst>
                </a:gridCol>
                <a:gridCol w="1007577">
                  <a:extLst>
                    <a:ext uri="{9D8B030D-6E8A-4147-A177-3AD203B41FA5}">
                      <a16:colId xmlns:a16="http://schemas.microsoft.com/office/drawing/2014/main" val="4245245893"/>
                    </a:ext>
                  </a:extLst>
                </a:gridCol>
                <a:gridCol w="1007577">
                  <a:extLst>
                    <a:ext uri="{9D8B030D-6E8A-4147-A177-3AD203B41FA5}">
                      <a16:colId xmlns:a16="http://schemas.microsoft.com/office/drawing/2014/main" val="1539556242"/>
                    </a:ext>
                  </a:extLst>
                </a:gridCol>
                <a:gridCol w="1007577">
                  <a:extLst>
                    <a:ext uri="{9D8B030D-6E8A-4147-A177-3AD203B41FA5}">
                      <a16:colId xmlns:a16="http://schemas.microsoft.com/office/drawing/2014/main" val="2641848087"/>
                    </a:ext>
                  </a:extLst>
                </a:gridCol>
                <a:gridCol w="1007577">
                  <a:extLst>
                    <a:ext uri="{9D8B030D-6E8A-4147-A177-3AD203B41FA5}">
                      <a16:colId xmlns:a16="http://schemas.microsoft.com/office/drawing/2014/main" val="2450901583"/>
                    </a:ext>
                  </a:extLst>
                </a:gridCol>
              </a:tblGrid>
              <a:tr h="385221">
                <a:tc>
                  <a:txBody>
                    <a:bodyPr/>
                    <a:lstStyle/>
                    <a:p>
                      <a:r>
                        <a:rPr lang="en-AU" sz="1400" dirty="0"/>
                        <a:t>Tech-</a:t>
                      </a:r>
                      <a:r>
                        <a:rPr lang="en-AU" sz="1400" dirty="0" err="1"/>
                        <a:t>nology</a:t>
                      </a:r>
                      <a:endParaRPr lang="en-AU" sz="1400" dirty="0"/>
                    </a:p>
                  </a:txBody>
                  <a:tcPr anchor="ctr"/>
                </a:tc>
                <a:tc>
                  <a:txBody>
                    <a:bodyPr/>
                    <a:lstStyle/>
                    <a:p>
                      <a:r>
                        <a:rPr lang="en-AU" sz="1400" dirty="0"/>
                        <a:t>Stage</a:t>
                      </a:r>
                    </a:p>
                  </a:txBody>
                  <a:tcPr anchor="ctr"/>
                </a:tc>
                <a:tc>
                  <a:txBody>
                    <a:bodyPr/>
                    <a:lstStyle/>
                    <a:p>
                      <a:pPr algn="ctr"/>
                      <a:r>
                        <a:rPr lang="en-AU" sz="1400" dirty="0"/>
                        <a:t>GSMA</a:t>
                      </a:r>
                      <a:r>
                        <a:rPr lang="en-AU" sz="1400" b="1" kern="1200" baseline="30000" dirty="0">
                          <a:solidFill>
                            <a:schemeClr val="lt1"/>
                          </a:solidFill>
                          <a:latin typeface="+mn-lt"/>
                          <a:ea typeface="+mn-ea"/>
                          <a:cs typeface="+mn-cs"/>
                        </a:rPr>
                        <a:t>1</a:t>
                      </a:r>
                      <a:br>
                        <a:rPr lang="en-AU" sz="1400" dirty="0"/>
                      </a:br>
                      <a:r>
                        <a:rPr lang="en-AU" sz="1400" dirty="0"/>
                        <a:t>(July ‘18)</a:t>
                      </a:r>
                    </a:p>
                  </a:txBody>
                  <a:tcPr anchor="ctr"/>
                </a:tc>
                <a:tc>
                  <a:txBody>
                    <a:bodyPr/>
                    <a:lstStyle/>
                    <a:p>
                      <a:pPr algn="ctr"/>
                      <a:r>
                        <a:rPr lang="en-AU" sz="1400" dirty="0"/>
                        <a:t>GSA</a:t>
                      </a:r>
                      <a:r>
                        <a:rPr lang="en-AU" sz="1400" b="1" kern="1200" baseline="30000" dirty="0">
                          <a:solidFill>
                            <a:schemeClr val="lt1"/>
                          </a:solidFill>
                          <a:latin typeface="+mn-lt"/>
                          <a:ea typeface="+mn-ea"/>
                          <a:cs typeface="+mn-cs"/>
                        </a:rPr>
                        <a:t>2</a:t>
                      </a:r>
                      <a:br>
                        <a:rPr lang="en-AU" sz="1400" dirty="0"/>
                      </a:br>
                      <a:r>
                        <a:rPr lang="en-AU" sz="1400" dirty="0"/>
                        <a:t>(Oct ‘18)</a:t>
                      </a:r>
                    </a:p>
                  </a:txBody>
                  <a:tcPr anchor="ctr"/>
                </a:tc>
                <a:tc>
                  <a:txBody>
                    <a:bodyPr/>
                    <a:lstStyle/>
                    <a:p>
                      <a:pPr algn="ctr"/>
                      <a:r>
                        <a:rPr lang="en-AU" sz="1400" dirty="0"/>
                        <a:t>GSA</a:t>
                      </a:r>
                      <a:r>
                        <a:rPr lang="en-AU" sz="1400" b="1" kern="1200" baseline="30000" dirty="0">
                          <a:solidFill>
                            <a:schemeClr val="lt1"/>
                          </a:solidFill>
                          <a:latin typeface="+mn-lt"/>
                          <a:ea typeface="+mn-ea"/>
                          <a:cs typeface="+mn-cs"/>
                        </a:rPr>
                        <a:t>3</a:t>
                      </a:r>
                      <a:br>
                        <a:rPr lang="en-AU" sz="1400" dirty="0"/>
                      </a:br>
                      <a:r>
                        <a:rPr lang="en-AU" sz="1400" dirty="0"/>
                        <a:t>(Jan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4</a:t>
                      </a:r>
                      <a:br>
                        <a:rPr lang="en-AU" sz="1400" dirty="0"/>
                      </a:br>
                      <a:r>
                        <a:rPr lang="en-AU" sz="1400" dirty="0"/>
                        <a:t>(Jul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5</a:t>
                      </a:r>
                      <a:br>
                        <a:rPr lang="en-AU" sz="1400" dirty="0"/>
                      </a:br>
                      <a:r>
                        <a:rPr lang="en-AU" sz="1400" dirty="0"/>
                        <a:t>(Nov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6</a:t>
                      </a:r>
                      <a:br>
                        <a:rPr lang="en-AU" sz="1400" dirty="0"/>
                      </a:br>
                      <a:r>
                        <a:rPr lang="en-AU" sz="1400" dirty="0"/>
                        <a:t>(Dec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7</a:t>
                      </a:r>
                      <a:br>
                        <a:rPr lang="en-AU" sz="1400" dirty="0"/>
                      </a:br>
                      <a:r>
                        <a:rPr lang="en-AU" sz="1400" dirty="0"/>
                        <a:t>(Mar ‘20)</a:t>
                      </a:r>
                    </a:p>
                  </a:txBody>
                  <a:tcPr anchor="ctr"/>
                </a:tc>
                <a:extLst>
                  <a:ext uri="{0D108BD9-81ED-4DB2-BD59-A6C34878D82A}">
                    <a16:rowId xmlns:a16="http://schemas.microsoft.com/office/drawing/2014/main" val="199255957"/>
                  </a:ext>
                </a:extLst>
              </a:tr>
              <a:tr h="275697">
                <a:tc rowSpan="2">
                  <a:txBody>
                    <a:bodyPr/>
                    <a:lstStyle/>
                    <a:p>
                      <a:r>
                        <a:rPr lang="en-AU" sz="1400" dirty="0"/>
                        <a:t>LAA</a:t>
                      </a:r>
                    </a:p>
                  </a:txBody>
                  <a:tcPr anchor="ctr"/>
                </a:tc>
                <a:tc>
                  <a:txBody>
                    <a:bodyPr/>
                    <a:lstStyle/>
                    <a:p>
                      <a:r>
                        <a:rPr lang="en-AU" sz="1400" dirty="0"/>
                        <a:t>Planned</a:t>
                      </a:r>
                    </a:p>
                  </a:txBody>
                  <a:tcPr anchor="ctr"/>
                </a:tc>
                <a:tc>
                  <a:txBody>
                    <a:bodyPr/>
                    <a:lstStyle/>
                    <a:p>
                      <a:pPr algn="ctr"/>
                      <a:r>
                        <a:rPr lang="en-AU" sz="1400" dirty="0">
                          <a:solidFill>
                            <a:schemeClr val="tx1"/>
                          </a:solidFill>
                        </a:rPr>
                        <a:t>23</a:t>
                      </a:r>
                    </a:p>
                  </a:txBody>
                  <a:tcPr anchor="ctr"/>
                </a:tc>
                <a:tc>
                  <a:txBody>
                    <a:bodyPr/>
                    <a:lstStyle/>
                    <a:p>
                      <a:pPr algn="ctr"/>
                      <a:r>
                        <a:rPr lang="en-AU" sz="1400" dirty="0">
                          <a:solidFill>
                            <a:schemeClr val="tx1"/>
                          </a:solidFill>
                        </a:rPr>
                        <a:t>22</a:t>
                      </a:r>
                    </a:p>
                  </a:txBody>
                  <a:tcPr anchor="ctr"/>
                </a:tc>
                <a:tc>
                  <a:txBody>
                    <a:bodyPr/>
                    <a:lstStyle/>
                    <a:p>
                      <a:pPr algn="ctr"/>
                      <a:r>
                        <a:rPr lang="en-AU" sz="1400" dirty="0">
                          <a:solidFill>
                            <a:schemeClr val="tx1"/>
                          </a:solidFill>
                        </a:rPr>
                        <a:t>26</a:t>
                      </a:r>
                    </a:p>
                  </a:txBody>
                  <a:tcPr anchor="ctr"/>
                </a:tc>
                <a:tc>
                  <a:txBody>
                    <a:bodyPr/>
                    <a:lstStyle/>
                    <a:p>
                      <a:pPr algn="ctr"/>
                      <a:r>
                        <a:rPr lang="en-AU" sz="1400" dirty="0">
                          <a:solidFill>
                            <a:schemeClr val="tx1"/>
                          </a:solidFill>
                        </a:rPr>
                        <a:t>29</a:t>
                      </a:r>
                    </a:p>
                  </a:txBody>
                  <a:tcPr anchor="ctr"/>
                </a:tc>
                <a:tc>
                  <a:txBody>
                    <a:bodyPr/>
                    <a:lstStyle/>
                    <a:p>
                      <a:pPr algn="ctr"/>
                      <a:r>
                        <a:rPr lang="en-AU" sz="1400" dirty="0">
                          <a:solidFill>
                            <a:schemeClr val="tx1"/>
                          </a:solidFill>
                        </a:rPr>
                        <a:t>30</a:t>
                      </a:r>
                    </a:p>
                  </a:txBody>
                  <a:tcPr anchor="ctr"/>
                </a:tc>
                <a:tc>
                  <a:txBody>
                    <a:bodyPr/>
                    <a:lstStyle/>
                    <a:p>
                      <a:pPr algn="ctr"/>
                      <a:r>
                        <a:rPr lang="en-AU" sz="1400" dirty="0">
                          <a:solidFill>
                            <a:schemeClr val="tx1"/>
                          </a:solidFill>
                        </a:rPr>
                        <a:t>29</a:t>
                      </a:r>
                    </a:p>
                  </a:txBody>
                  <a:tcPr anchor="ctr"/>
                </a:tc>
                <a:tc>
                  <a:txBody>
                    <a:bodyPr/>
                    <a:lstStyle/>
                    <a:p>
                      <a:pPr algn="ctr"/>
                      <a:r>
                        <a:rPr lang="en-US" sz="1400" dirty="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solidFill>
                            <a:schemeClr val="tx1"/>
                          </a:solidFill>
                        </a:rPr>
                        <a:t>4</a:t>
                      </a:r>
                    </a:p>
                  </a:txBody>
                  <a:tcPr anchor="ctr"/>
                </a:tc>
                <a:tc>
                  <a:txBody>
                    <a:bodyPr/>
                    <a:lstStyle/>
                    <a:p>
                      <a:pPr algn="ctr"/>
                      <a:r>
                        <a:rPr lang="en-AU" sz="1400" dirty="0">
                          <a:solidFill>
                            <a:schemeClr val="tx1"/>
                          </a:solidFill>
                        </a:rPr>
                        <a:t>6</a:t>
                      </a:r>
                    </a:p>
                  </a:txBody>
                  <a:tcPr anchor="ctr"/>
                </a:tc>
                <a:tc>
                  <a:txBody>
                    <a:bodyPr/>
                    <a:lstStyle/>
                    <a:p>
                      <a:pPr algn="ctr"/>
                      <a:r>
                        <a:rPr lang="en-AU" sz="1400" dirty="0">
                          <a:solidFill>
                            <a:schemeClr val="tx1"/>
                          </a:solidFill>
                        </a:rPr>
                        <a:t>6</a:t>
                      </a:r>
                    </a:p>
                  </a:txBody>
                  <a:tcPr anchor="ctr"/>
                </a:tc>
                <a:tc>
                  <a:txBody>
                    <a:bodyPr/>
                    <a:lstStyle/>
                    <a:p>
                      <a:pPr algn="ctr"/>
                      <a:r>
                        <a:rPr lang="en-AU" sz="1400" dirty="0">
                          <a:solidFill>
                            <a:schemeClr val="tx1"/>
                          </a:solidFill>
                        </a:rPr>
                        <a:t>8</a:t>
                      </a:r>
                    </a:p>
                  </a:txBody>
                  <a:tcPr anchor="ctr"/>
                </a:tc>
                <a:tc>
                  <a:txBody>
                    <a:bodyPr/>
                    <a:lstStyle/>
                    <a:p>
                      <a:pPr algn="ctr"/>
                      <a:r>
                        <a:rPr lang="en-AU" sz="1400" dirty="0">
                          <a:solidFill>
                            <a:schemeClr val="tx1"/>
                          </a:solidFill>
                        </a:rPr>
                        <a:t>8</a:t>
                      </a:r>
                    </a:p>
                  </a:txBody>
                  <a:tcPr anchor="ctr"/>
                </a:tc>
                <a:tc>
                  <a:txBody>
                    <a:bodyPr/>
                    <a:lstStyle/>
                    <a:p>
                      <a:pPr algn="ctr"/>
                      <a:r>
                        <a:rPr lang="en-AU" sz="1400" dirty="0">
                          <a:solidFill>
                            <a:schemeClr val="tx1"/>
                          </a:solidFill>
                        </a:rPr>
                        <a:t>8</a:t>
                      </a:r>
                    </a:p>
                  </a:txBody>
                  <a:tcPr anchor="ctr"/>
                </a:tc>
                <a:tc>
                  <a:txBody>
                    <a:bodyPr/>
                    <a:lstStyle/>
                    <a:p>
                      <a:pPr algn="ctr"/>
                      <a:r>
                        <a:rPr lang="en-US" sz="1400" dirty="0">
                          <a:solidFill>
                            <a:schemeClr val="tx1"/>
                          </a:solidFill>
                        </a:rPr>
                        <a:t>9</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a:t>eLAA</a:t>
                      </a:r>
                      <a:endParaRPr lang="en-AU" sz="1400" dirty="0"/>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a:t>
                      </a:r>
                    </a:p>
                  </a:txBody>
                  <a:tcPr anchor="ctr"/>
                </a:tc>
                <a:tc>
                  <a:txBody>
                    <a:bodyPr/>
                    <a:lstStyle/>
                    <a:p>
                      <a:pPr algn="ctr"/>
                      <a:r>
                        <a:rPr lang="en-US" sz="1400" dirty="0"/>
                        <a:t>0</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a:t>
                      </a:r>
                    </a:p>
                  </a:txBody>
                  <a:tcPr anchor="ctr"/>
                </a:tc>
                <a:tc>
                  <a:txBody>
                    <a:bodyPr/>
                    <a:lstStyle/>
                    <a:p>
                      <a:pPr algn="ctr"/>
                      <a:r>
                        <a:rPr lang="en-US" sz="1400" dirty="0"/>
                        <a:t>1</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a:t>LWA</a:t>
                      </a:r>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US" sz="1400" dirty="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US" sz="1400" dirty="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a:t>LTE-U</a:t>
                      </a:r>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9</a:t>
                      </a:r>
                    </a:p>
                  </a:txBody>
                  <a:tcPr anchor="ctr"/>
                </a:tc>
                <a:tc>
                  <a:txBody>
                    <a:bodyPr/>
                    <a:lstStyle/>
                    <a:p>
                      <a:pPr algn="ctr"/>
                      <a:r>
                        <a:rPr lang="en-US" sz="1400" dirty="0"/>
                        <a:t>9</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US" sz="1400" dirty="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25</a:t>
            </a:fld>
            <a:endParaRPr lang="en-US"/>
          </a:p>
        </p:txBody>
      </p:sp>
      <p:sp>
        <p:nvSpPr>
          <p:cNvPr id="8" name="Rectangle 7"/>
          <p:cNvSpPr/>
          <p:nvPr/>
        </p:nvSpPr>
        <p:spPr bwMode="auto">
          <a:xfrm>
            <a:off x="1524000" y="4724400"/>
            <a:ext cx="64770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100" baseline="30000" dirty="0">
                <a:latin typeface="+mj-lt"/>
              </a:rPr>
              <a:t>1	</a:t>
            </a:r>
            <a:r>
              <a:rPr lang="en-AU" sz="1100" dirty="0">
                <a:latin typeface="+mj-lt"/>
              </a:rPr>
              <a:t>GSMA (July 2018)</a:t>
            </a:r>
          </a:p>
          <a:p>
            <a:pPr eaLnBrk="0" hangingPunct="0">
              <a:spcBef>
                <a:spcPts val="700"/>
              </a:spcBef>
              <a:tabLst>
                <a:tab pos="182563" algn="l"/>
              </a:tabLst>
            </a:pPr>
            <a:r>
              <a:rPr lang="en-AU" sz="1100" baseline="30000" dirty="0">
                <a:latin typeface="+mj-lt"/>
              </a:rPr>
              <a:t>2</a:t>
            </a:r>
            <a:r>
              <a:rPr lang="en-AU" sz="1100" dirty="0">
                <a:latin typeface="+mj-lt"/>
              </a:rPr>
              <a:t>	GSA: Evolution from LTE to 5G: Global Market Status (Nov 2018)</a:t>
            </a:r>
          </a:p>
          <a:p>
            <a:pPr eaLnBrk="0" hangingPunct="0">
              <a:spcBef>
                <a:spcPts val="700"/>
              </a:spcBef>
              <a:tabLst>
                <a:tab pos="182563" algn="l"/>
              </a:tabLst>
            </a:pPr>
            <a:r>
              <a:rPr lang="en-AU" sz="1100" baseline="30000" dirty="0">
                <a:latin typeface="+mj-lt"/>
              </a:rPr>
              <a:t>3	</a:t>
            </a:r>
            <a:r>
              <a:rPr lang="en-AU" sz="1100" dirty="0">
                <a:latin typeface="+mj-lt"/>
              </a:rPr>
              <a:t>GSA: LTE in unlicensed and shared spectrum (Jan 2019)</a:t>
            </a:r>
          </a:p>
          <a:p>
            <a:pPr eaLnBrk="0" hangingPunct="0">
              <a:spcBef>
                <a:spcPts val="700"/>
              </a:spcBef>
              <a:tabLst>
                <a:tab pos="182563" algn="l"/>
              </a:tabLst>
            </a:pPr>
            <a:r>
              <a:rPr lang="en-AU" sz="1100" baseline="30000" dirty="0">
                <a:latin typeface="+mj-lt"/>
              </a:rPr>
              <a:t>4	</a:t>
            </a:r>
            <a:r>
              <a:rPr lang="en-AU" sz="1100" dirty="0">
                <a:latin typeface="+mj-lt"/>
              </a:rPr>
              <a:t>GSA: Evolution from LTE to 5G: Global Market Status (Aug 2019)</a:t>
            </a:r>
          </a:p>
          <a:p>
            <a:pPr eaLnBrk="0" hangingPunct="0">
              <a:spcBef>
                <a:spcPts val="700"/>
              </a:spcBef>
              <a:tabLst>
                <a:tab pos="182563" algn="l"/>
              </a:tabLst>
            </a:pPr>
            <a:r>
              <a:rPr lang="en-AU" sz="1100" baseline="30000" dirty="0">
                <a:latin typeface="+mj-lt"/>
              </a:rPr>
              <a:t>5</a:t>
            </a:r>
            <a:r>
              <a:rPr lang="en-AU" sz="1100" dirty="0">
                <a:latin typeface="+mj-lt"/>
              </a:rPr>
              <a:t>	GSA: LTE Unlicensed - LTE in Unlicensed and Shared Spectrum (Nov 2019)</a:t>
            </a:r>
          </a:p>
          <a:p>
            <a:pPr marL="228600" indent="-228600" eaLnBrk="0" hangingPunct="0">
              <a:spcBef>
                <a:spcPts val="700"/>
              </a:spcBef>
              <a:buAutoNum type="arabicPlain" startAt="6"/>
              <a:tabLst>
                <a:tab pos="182563" algn="l"/>
              </a:tabLst>
            </a:pPr>
            <a:r>
              <a:rPr lang="en-AU" sz="1100" dirty="0">
                <a:latin typeface="+mj-lt"/>
              </a:rPr>
              <a:t>GSA: LTE and 5G Market Statistics (Dec 2019)</a:t>
            </a:r>
          </a:p>
          <a:p>
            <a:pPr marL="228600" indent="-228600" eaLnBrk="0" hangingPunct="0">
              <a:spcBef>
                <a:spcPts val="700"/>
              </a:spcBef>
              <a:buFontTx/>
              <a:buAutoNum type="arabicPlain" startAt="6"/>
              <a:tabLst>
                <a:tab pos="182563" algn="l"/>
              </a:tabLst>
            </a:pPr>
            <a:r>
              <a:rPr lang="en-AU" sz="1100" dirty="0">
                <a:latin typeface="+mj-lt"/>
              </a:rPr>
              <a:t>GSA: LTE in Unlicensed Spectrum and Shared Spectrum (Mar 2020)</a:t>
            </a:r>
          </a:p>
          <a:p>
            <a:pPr marL="228600" indent="-228600" eaLnBrk="0" hangingPunct="0">
              <a:spcBef>
                <a:spcPts val="700"/>
              </a:spcBef>
              <a:buAutoNum type="arabicPlain" startAt="6"/>
              <a:tabLst>
                <a:tab pos="182563" algn="l"/>
              </a:tabLst>
            </a:pPr>
            <a:endParaRPr lang="en-AU" sz="1100" dirty="0">
              <a:latin typeface="+mj-lt"/>
            </a:endParaRPr>
          </a:p>
          <a:p>
            <a:pPr marL="228600" indent="-228600" eaLnBrk="0" hangingPunct="0">
              <a:spcBef>
                <a:spcPts val="700"/>
              </a:spcBef>
              <a:buAutoNum type="arabicPlain" startAt="6"/>
              <a:tabLst>
                <a:tab pos="182563" algn="l"/>
              </a:tabLst>
            </a:pPr>
            <a:endParaRPr lang="en-AU" sz="1100" dirty="0">
              <a:latin typeface="+mj-lt"/>
            </a:endParaRPr>
          </a:p>
          <a:p>
            <a:pPr eaLnBrk="0" hangingPunct="0">
              <a:spcBef>
                <a:spcPts val="700"/>
              </a:spcBef>
              <a:tabLst>
                <a:tab pos="182563" algn="l"/>
              </a:tabLst>
            </a:pPr>
            <a:endParaRPr lang="en-AU" sz="1100" dirty="0">
              <a:latin typeface="+mj-lt"/>
            </a:endParaRPr>
          </a:p>
          <a:p>
            <a:pPr marL="228600" indent="-228600" eaLnBrk="0" hangingPunct="0">
              <a:spcBef>
                <a:spcPts val="700"/>
              </a:spcBef>
              <a:buAutoNum type="arabicPlain" startAt="5"/>
              <a:tabLst>
                <a:tab pos="182563" algn="l"/>
              </a:tabLst>
            </a:pPr>
            <a:endParaRPr lang="en-AU" sz="1100" dirty="0">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number planned/testing and deployed LAA networks is slowly increasing (mostly!)</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02354263"/>
              </p:ext>
            </p:extLst>
          </p:nvPr>
        </p:nvGraphicFramePr>
        <p:xfrm>
          <a:off x="6096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2277572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ETSI BRAN 6 GHz issues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068492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6D8E-BE5A-470F-921C-2CFA556AAB80}"/>
              </a:ext>
            </a:extLst>
          </p:cNvPr>
          <p:cNvSpPr>
            <a:spLocks noGrp="1"/>
          </p:cNvSpPr>
          <p:nvPr>
            <p:ph type="title"/>
          </p:nvPr>
        </p:nvSpPr>
        <p:spPr/>
        <p:txBody>
          <a:bodyPr/>
          <a:lstStyle/>
          <a:p>
            <a:r>
              <a:rPr lang="en-AU" dirty="0"/>
              <a:t>BRAN#106 made very significant progress towards completing EN 303 687 (6 GHz)</a:t>
            </a:r>
          </a:p>
        </p:txBody>
      </p:sp>
      <p:sp>
        <p:nvSpPr>
          <p:cNvPr id="3" name="Content Placeholder 2">
            <a:extLst>
              <a:ext uri="{FF2B5EF4-FFF2-40B4-BE49-F238E27FC236}">
                <a16:creationId xmlns:a16="http://schemas.microsoft.com/office/drawing/2014/main" id="{8EEB3D39-B8A2-459E-BF93-1DFCBDA68E7B}"/>
              </a:ext>
            </a:extLst>
          </p:cNvPr>
          <p:cNvSpPr>
            <a:spLocks noGrp="1"/>
          </p:cNvSpPr>
          <p:nvPr>
            <p:ph idx="1"/>
          </p:nvPr>
        </p:nvSpPr>
        <p:spPr/>
        <p:txBody>
          <a:bodyPr/>
          <a:lstStyle/>
          <a:p>
            <a:r>
              <a:rPr lang="en-AU" dirty="0"/>
              <a:t>6 GHz issues discussed at BRAN#106</a:t>
            </a:r>
          </a:p>
          <a:p>
            <a:pPr lvl="1"/>
            <a:r>
              <a:rPr lang="en-AU" dirty="0"/>
              <a:t>There is reasonable hope that a compromise for 6 GHz operation will allow fast completion of EN 303 687 </a:t>
            </a:r>
          </a:p>
          <a:p>
            <a:pPr lvl="1"/>
            <a:r>
              <a:rPr lang="en-AU" dirty="0"/>
              <a:t>EN 303 687 could now complete very soon, although there is still some uncertainty </a:t>
            </a:r>
          </a:p>
          <a:p>
            <a:pPr lvl="1"/>
            <a:r>
              <a:rPr lang="en-AU" dirty="0"/>
              <a:t>Synchronous access is being discussed in ETSI BRAN and may be interesting for 802.11be</a:t>
            </a:r>
          </a:p>
          <a:p>
            <a:endParaRPr lang="en-AU" dirty="0"/>
          </a:p>
        </p:txBody>
      </p:sp>
      <p:sp>
        <p:nvSpPr>
          <p:cNvPr id="4" name="Footer Placeholder 3">
            <a:extLst>
              <a:ext uri="{FF2B5EF4-FFF2-40B4-BE49-F238E27FC236}">
                <a16:creationId xmlns:a16="http://schemas.microsoft.com/office/drawing/2014/main" id="{D711E5E2-4EC5-4815-B3A3-46CA5E3B843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B784013-4AD4-4DB7-93C8-69E92C09E08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7297682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160DD1-69E0-4428-9A93-00C78472B7DE}"/>
              </a:ext>
            </a:extLst>
          </p:cNvPr>
          <p:cNvSpPr>
            <a:spLocks noGrp="1"/>
          </p:cNvSpPr>
          <p:nvPr>
            <p:ph idx="1"/>
          </p:nvPr>
        </p:nvSpPr>
        <p:spPr/>
        <p:txBody>
          <a:bodyPr/>
          <a:lstStyle/>
          <a:p>
            <a:r>
              <a:rPr lang="en-AU" dirty="0"/>
              <a:t>6 GHz compromise</a:t>
            </a:r>
          </a:p>
        </p:txBody>
      </p:sp>
      <p:sp>
        <p:nvSpPr>
          <p:cNvPr id="3" name="Footer Placeholder 2">
            <a:extLst>
              <a:ext uri="{FF2B5EF4-FFF2-40B4-BE49-F238E27FC236}">
                <a16:creationId xmlns:a16="http://schemas.microsoft.com/office/drawing/2014/main" id="{945B24E1-5A05-4B53-9A04-13B85EB3E1D4}"/>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813A6263-D5C1-4EC7-8442-5484BAFCEE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499537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minutes</a:t>
            </a:r>
            <a:r>
              <a:rPr lang="en-AU" i="1" dirty="0"/>
              <a:t> </a:t>
            </a:r>
            <a:r>
              <a:rPr lang="en-AU" dirty="0"/>
              <a:t>today will be kept by our permanent SC secretary</a:t>
            </a:r>
          </a:p>
        </p:txBody>
      </p:sp>
      <p:sp>
        <p:nvSpPr>
          <p:cNvPr id="3" name="Content Placeholder 2"/>
          <p:cNvSpPr>
            <a:spLocks noGrp="1"/>
          </p:cNvSpPr>
          <p:nvPr>
            <p:ph idx="1"/>
          </p:nvPr>
        </p:nvSpPr>
        <p:spPr/>
        <p:txBody>
          <a:bodyPr/>
          <a:lstStyle/>
          <a:p>
            <a:pPr lvl="1"/>
            <a:r>
              <a:rPr lang="en-AU" dirty="0"/>
              <a:t>It is important to keep proper minutes of all Coexistence SC meetings</a:t>
            </a:r>
          </a:p>
          <a:p>
            <a:pPr lvl="1"/>
            <a:r>
              <a:rPr lang="en-AU" dirty="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EA72C-184E-4070-9D6A-F2566D89E9F2}"/>
              </a:ext>
            </a:extLst>
          </p:cNvPr>
          <p:cNvSpPr>
            <a:spLocks noGrp="1"/>
          </p:cNvSpPr>
          <p:nvPr>
            <p:ph type="title"/>
          </p:nvPr>
        </p:nvSpPr>
        <p:spPr>
          <a:xfrm>
            <a:off x="685800" y="685800"/>
            <a:ext cx="8153400" cy="1066800"/>
          </a:xfrm>
        </p:spPr>
        <p:txBody>
          <a:bodyPr/>
          <a:lstStyle/>
          <a:p>
            <a:r>
              <a:rPr lang="en-AU" dirty="0"/>
              <a:t>There is reasonable hope that a compromise for 6 GHz operation will allow fast completion of EN 303 687 </a:t>
            </a:r>
          </a:p>
        </p:txBody>
      </p:sp>
      <p:sp>
        <p:nvSpPr>
          <p:cNvPr id="3" name="Content Placeholder 2">
            <a:extLst>
              <a:ext uri="{FF2B5EF4-FFF2-40B4-BE49-F238E27FC236}">
                <a16:creationId xmlns:a16="http://schemas.microsoft.com/office/drawing/2014/main" id="{74572A50-6D9B-4F7F-81BC-324DED893D3F}"/>
              </a:ext>
            </a:extLst>
          </p:cNvPr>
          <p:cNvSpPr>
            <a:spLocks noGrp="1"/>
          </p:cNvSpPr>
          <p:nvPr>
            <p:ph idx="1"/>
          </p:nvPr>
        </p:nvSpPr>
        <p:spPr/>
        <p:txBody>
          <a:bodyPr/>
          <a:lstStyle/>
          <a:p>
            <a:r>
              <a:rPr lang="en-AU" dirty="0"/>
              <a:t>Executive summary</a:t>
            </a:r>
          </a:p>
          <a:p>
            <a:pPr lvl="1"/>
            <a:r>
              <a:rPr lang="en-AU" dirty="0"/>
              <a:t>There had been a long standing disagreement on the best LBT detection mechanism in 5 GHz</a:t>
            </a:r>
          </a:p>
          <a:p>
            <a:pPr lvl="1"/>
            <a:r>
              <a:rPr lang="en-AU" dirty="0"/>
              <a:t>The lack of legacy equipment in the 6 GHz band provided an opportunity for a different compromise</a:t>
            </a:r>
          </a:p>
          <a:p>
            <a:pPr lvl="1"/>
            <a:r>
              <a:rPr lang="en-AU" dirty="0"/>
              <a:t>ETSI BRAN have now agreed that 6 GHz will use ED-only at -72 dBm for LBT detection</a:t>
            </a:r>
          </a:p>
          <a:p>
            <a:pPr lvl="2"/>
            <a:r>
              <a:rPr lang="en-AU" dirty="0"/>
              <a:t>ETSI BRAN will formally notify IEEE 802.11 WG of the agreement for compromise in the 6 GHz band</a:t>
            </a:r>
          </a:p>
          <a:p>
            <a:pPr lvl="1"/>
            <a:r>
              <a:rPr lang="en-AU" dirty="0"/>
              <a:t>The different rules in different bands &amp; locations will enable refinements based on deployment experience</a:t>
            </a:r>
          </a:p>
          <a:p>
            <a:pPr lvl="1"/>
            <a:r>
              <a:rPr lang="en-AU" dirty="0"/>
              <a:t>EN 303 687 may still need future refinement to enable 802.11be related innovations</a:t>
            </a:r>
          </a:p>
          <a:p>
            <a:endParaRPr lang="en-AU" dirty="0"/>
          </a:p>
        </p:txBody>
      </p:sp>
      <p:sp>
        <p:nvSpPr>
          <p:cNvPr id="4" name="Footer Placeholder 3">
            <a:extLst>
              <a:ext uri="{FF2B5EF4-FFF2-40B4-BE49-F238E27FC236}">
                <a16:creationId xmlns:a16="http://schemas.microsoft.com/office/drawing/2014/main" id="{EBD514F5-E5D0-4138-9FA4-FE86B25AD428}"/>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7841B54-43E8-49FD-93EE-B27CA729585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6919681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89BF-C3C0-4610-8071-FAA45B860AEB}"/>
              </a:ext>
            </a:extLst>
          </p:cNvPr>
          <p:cNvSpPr>
            <a:spLocks noGrp="1"/>
          </p:cNvSpPr>
          <p:nvPr>
            <p:ph type="title"/>
          </p:nvPr>
        </p:nvSpPr>
        <p:spPr/>
        <p:txBody>
          <a:bodyPr/>
          <a:lstStyle/>
          <a:p>
            <a:r>
              <a:rPr lang="en-AU" dirty="0"/>
              <a:t>There had been a long standing disagreement on the best LBT detection mechanism in 5 GHz</a:t>
            </a:r>
          </a:p>
        </p:txBody>
      </p:sp>
      <p:sp>
        <p:nvSpPr>
          <p:cNvPr id="3" name="Content Placeholder 2">
            <a:extLst>
              <a:ext uri="{FF2B5EF4-FFF2-40B4-BE49-F238E27FC236}">
                <a16:creationId xmlns:a16="http://schemas.microsoft.com/office/drawing/2014/main" id="{2980FAFC-453E-4D42-89CC-61C398DA94AD}"/>
              </a:ext>
            </a:extLst>
          </p:cNvPr>
          <p:cNvSpPr>
            <a:spLocks noGrp="1"/>
          </p:cNvSpPr>
          <p:nvPr>
            <p:ph idx="1"/>
          </p:nvPr>
        </p:nvSpPr>
        <p:spPr/>
        <p:txBody>
          <a:bodyPr/>
          <a:lstStyle/>
          <a:p>
            <a:pPr lvl="1"/>
            <a:r>
              <a:rPr lang="en-AU" dirty="0"/>
              <a:t>A key issue for the Coex SC over its lifetime has been the question of how to undertake LBT detection of other systems in the 5 GHz band</a:t>
            </a:r>
          </a:p>
          <a:p>
            <a:pPr lvl="2"/>
            <a:r>
              <a:rPr lang="en-AU" dirty="0"/>
              <a:t>IEEE 802.11 has traditionally used PD/ED at -82/-62 dBm</a:t>
            </a:r>
          </a:p>
          <a:p>
            <a:pPr lvl="2"/>
            <a:r>
              <a:rPr lang="en-AU" dirty="0"/>
              <a:t>LAA/NR-U chose (eventually) to use ED-only at -72 dBm (scaled)</a:t>
            </a:r>
          </a:p>
          <a:p>
            <a:pPr lvl="2"/>
            <a:r>
              <a:rPr lang="en-AU" dirty="0"/>
              <a:t>ETSI BRAN chose to allow both in 5 GHz band</a:t>
            </a:r>
          </a:p>
          <a:p>
            <a:pPr lvl="1"/>
            <a:r>
              <a:rPr lang="en-AU" dirty="0"/>
              <a:t>There have been many contradictory assertions on the “best” LBT detection approach</a:t>
            </a:r>
          </a:p>
          <a:p>
            <a:pPr lvl="2"/>
            <a:r>
              <a:rPr lang="en-AU" dirty="0"/>
              <a:t>Simulation have been produced to “prove” just about every approach, but mainly proving that simulations should be treated with caution</a:t>
            </a:r>
          </a:p>
          <a:p>
            <a:pPr lvl="2"/>
            <a:r>
              <a:rPr lang="en-AU" dirty="0"/>
              <a:t>It seems likely that PD/ED with PD at -82 dBm was generally the “best” approach … as long as all systems used it symmetrically</a:t>
            </a:r>
          </a:p>
          <a:p>
            <a:pPr lvl="2"/>
            <a:r>
              <a:rPr lang="en-AU" dirty="0"/>
              <a:t>However, many 3GPP stakeholders reasonably objected to using PD based on the 802.11a preamble, meaning there was not symmetry</a:t>
            </a:r>
          </a:p>
          <a:p>
            <a:pPr lvl="2"/>
            <a:r>
              <a:rPr lang="en-AU" dirty="0"/>
              <a:t>This probably leaves PD/ED+ED-only as a non-optimum compromise in the</a:t>
            </a:r>
            <a:br>
              <a:rPr lang="en-AU" dirty="0"/>
            </a:br>
            <a:r>
              <a:rPr lang="en-AU" dirty="0"/>
              <a:t>5 GHz band</a:t>
            </a:r>
          </a:p>
          <a:p>
            <a:pPr lvl="2"/>
            <a:endParaRPr lang="en-AU" dirty="0"/>
          </a:p>
        </p:txBody>
      </p:sp>
      <p:sp>
        <p:nvSpPr>
          <p:cNvPr id="4" name="Footer Placeholder 3">
            <a:extLst>
              <a:ext uri="{FF2B5EF4-FFF2-40B4-BE49-F238E27FC236}">
                <a16:creationId xmlns:a16="http://schemas.microsoft.com/office/drawing/2014/main" id="{EB0F6314-81B4-4BA8-AF27-94AECA9DEE2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52343D3-51C5-4C5C-9E43-86071168E9D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078288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5C896-5171-48C5-9617-0B85EAEAC235}"/>
              </a:ext>
            </a:extLst>
          </p:cNvPr>
          <p:cNvSpPr>
            <a:spLocks noGrp="1"/>
          </p:cNvSpPr>
          <p:nvPr>
            <p:ph type="title"/>
          </p:nvPr>
        </p:nvSpPr>
        <p:spPr/>
        <p:txBody>
          <a:bodyPr/>
          <a:lstStyle/>
          <a:p>
            <a:r>
              <a:rPr lang="en-AU" dirty="0"/>
              <a:t>The lack of legacy equipment in the 6 GHz band provided an opportunity for a different compromise</a:t>
            </a:r>
          </a:p>
        </p:txBody>
      </p:sp>
      <p:sp>
        <p:nvSpPr>
          <p:cNvPr id="3" name="Content Placeholder 2">
            <a:extLst>
              <a:ext uri="{FF2B5EF4-FFF2-40B4-BE49-F238E27FC236}">
                <a16:creationId xmlns:a16="http://schemas.microsoft.com/office/drawing/2014/main" id="{96BC2CEE-4E61-44DE-A0B6-D70F4D7442D7}"/>
              </a:ext>
            </a:extLst>
          </p:cNvPr>
          <p:cNvSpPr>
            <a:spLocks noGrp="1"/>
          </p:cNvSpPr>
          <p:nvPr>
            <p:ph idx="1"/>
          </p:nvPr>
        </p:nvSpPr>
        <p:spPr/>
        <p:txBody>
          <a:bodyPr/>
          <a:lstStyle/>
          <a:p>
            <a:pPr lvl="1"/>
            <a:r>
              <a:rPr lang="en-AU" dirty="0"/>
              <a:t>The discussion about LBT detection in the 5 GHz band recently shifted into a 6GHz band context …</a:t>
            </a:r>
          </a:p>
          <a:p>
            <a:pPr lvl="1"/>
            <a:r>
              <a:rPr lang="en-AU" dirty="0"/>
              <a:t>… with the same old arguments! </a:t>
            </a:r>
            <a:r>
              <a:rPr lang="en-AU" dirty="0">
                <a:sym typeface="Wingdings" panose="05000000000000000000" pitchFamily="2" charset="2"/>
              </a:rPr>
              <a:t></a:t>
            </a:r>
            <a:endParaRPr lang="en-AU" dirty="0"/>
          </a:p>
          <a:p>
            <a:pPr lvl="1"/>
            <a:r>
              <a:rPr lang="en-AU" dirty="0"/>
              <a:t>However, a significant difference for operation in the 6 GHz band is that there is no legacy 802.11 gear using PD/ED (at least not yet) …</a:t>
            </a:r>
          </a:p>
          <a:p>
            <a:pPr lvl="1"/>
            <a:r>
              <a:rPr lang="en-AU" dirty="0"/>
              <a:t>… which provided an opportunity for a compromise in the 6 GHz band that is different from the PD/ED+ED-only compromise in the 5 GHz band</a:t>
            </a:r>
          </a:p>
          <a:p>
            <a:pPr lvl="1"/>
            <a:r>
              <a:rPr lang="en-AU" dirty="0"/>
              <a:t>The new compromise can focus on LBT detection symmetry in the 6 GHz rather than needing to enable PD for legacy support </a:t>
            </a:r>
          </a:p>
          <a:p>
            <a:endParaRPr lang="en-AU" dirty="0"/>
          </a:p>
        </p:txBody>
      </p:sp>
      <p:sp>
        <p:nvSpPr>
          <p:cNvPr id="4" name="Footer Placeholder 3">
            <a:extLst>
              <a:ext uri="{FF2B5EF4-FFF2-40B4-BE49-F238E27FC236}">
                <a16:creationId xmlns:a16="http://schemas.microsoft.com/office/drawing/2014/main" id="{24B98E61-F027-4F68-94A5-049C4FC7694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F8B4D3D-FC18-4FE3-A917-59031C8636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9715465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C6A6B-105D-433D-92D3-FE2A2DB6E61B}"/>
              </a:ext>
            </a:extLst>
          </p:cNvPr>
          <p:cNvSpPr>
            <a:spLocks noGrp="1"/>
          </p:cNvSpPr>
          <p:nvPr>
            <p:ph type="title"/>
          </p:nvPr>
        </p:nvSpPr>
        <p:spPr/>
        <p:txBody>
          <a:bodyPr/>
          <a:lstStyle/>
          <a:p>
            <a:r>
              <a:rPr lang="en-AU" dirty="0"/>
              <a:t>ETSI BRAN have now agreed that 6 GHz will use</a:t>
            </a:r>
            <a:br>
              <a:rPr lang="en-AU" dirty="0"/>
            </a:br>
            <a:r>
              <a:rPr lang="en-AU" dirty="0"/>
              <a:t>ED-only at -72 dBm for LBT detection</a:t>
            </a:r>
          </a:p>
        </p:txBody>
      </p:sp>
      <p:sp>
        <p:nvSpPr>
          <p:cNvPr id="3" name="Content Placeholder 2">
            <a:extLst>
              <a:ext uri="{FF2B5EF4-FFF2-40B4-BE49-F238E27FC236}">
                <a16:creationId xmlns:a16="http://schemas.microsoft.com/office/drawing/2014/main" id="{3AA29880-C6D5-4A40-ADC8-0F979CB97FAF}"/>
              </a:ext>
            </a:extLst>
          </p:cNvPr>
          <p:cNvSpPr>
            <a:spLocks noGrp="1"/>
          </p:cNvSpPr>
          <p:nvPr>
            <p:ph idx="1"/>
          </p:nvPr>
        </p:nvSpPr>
        <p:spPr/>
        <p:txBody>
          <a:bodyPr/>
          <a:lstStyle/>
          <a:p>
            <a:pPr lvl="1"/>
            <a:r>
              <a:rPr lang="en-AU" dirty="0"/>
              <a:t>A significant number of 3GPP &amp; Wi-Fi stakeholders worked together before BRAN#106 to develop a 6 GHz compromise</a:t>
            </a:r>
          </a:p>
          <a:p>
            <a:pPr lvl="2"/>
            <a:r>
              <a:rPr lang="en-GB" dirty="0"/>
              <a:t>Including Ericsson, HPE, Broadcom, CableLabs, Cisco, Huawei, Intel, Nokia, Ruckus</a:t>
            </a:r>
          </a:p>
          <a:p>
            <a:pPr lvl="2"/>
            <a:r>
              <a:rPr lang="en-GB" dirty="0"/>
              <a:t>Qualcomm did not support the compromise but did not object either</a:t>
            </a:r>
          </a:p>
          <a:p>
            <a:pPr lvl="2"/>
            <a:r>
              <a:rPr lang="en-GB" dirty="0"/>
              <a:t>Microsoft observed it was strange that companies who are arguing against any unlicensed access in FM57 in 6 GHz would also support this compromise</a:t>
            </a:r>
          </a:p>
          <a:p>
            <a:pPr lvl="2"/>
            <a:r>
              <a:rPr lang="en-GB" dirty="0"/>
              <a:t>Stuart Strickland (HPE) deserves plaudits for driving the compromise </a:t>
            </a:r>
          </a:p>
          <a:p>
            <a:pPr lvl="1"/>
            <a:r>
              <a:rPr lang="en-GB" dirty="0"/>
              <a:t>The compromise is documented in BRAN(20)106004r2, and proposes that LBT detection in 6 GHz be based on ED-only at -72 dBm</a:t>
            </a:r>
          </a:p>
          <a:p>
            <a:pPr lvl="2"/>
            <a:r>
              <a:rPr lang="en-GB" dirty="0"/>
              <a:t>The -72 dBm threshold is actually defined as a function of the </a:t>
            </a:r>
            <a:r>
              <a:rPr lang="en-US" i="1" dirty="0"/>
              <a:t>maximum configured transmit power</a:t>
            </a:r>
          </a:p>
          <a:p>
            <a:pPr lvl="3"/>
            <a:r>
              <a:rPr lang="en-US" dirty="0"/>
              <a:t>This needs to be clarified but it is believed to be the maximum </a:t>
            </a:r>
            <a:r>
              <a:rPr lang="en-US" dirty="0" err="1"/>
              <a:t>tx</a:t>
            </a:r>
            <a:r>
              <a:rPr lang="en-US" dirty="0"/>
              <a:t> power that a device can be operated in a particular configuration</a:t>
            </a:r>
          </a:p>
          <a:p>
            <a:pPr lvl="1"/>
            <a:endParaRPr lang="en-AU" dirty="0"/>
          </a:p>
          <a:p>
            <a:endParaRPr lang="en-AU" dirty="0"/>
          </a:p>
        </p:txBody>
      </p:sp>
      <p:sp>
        <p:nvSpPr>
          <p:cNvPr id="4" name="Footer Placeholder 3">
            <a:extLst>
              <a:ext uri="{FF2B5EF4-FFF2-40B4-BE49-F238E27FC236}">
                <a16:creationId xmlns:a16="http://schemas.microsoft.com/office/drawing/2014/main" id="{58022685-E0EE-4E53-8F0D-25F49C7A557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D82D758D-F855-4AF7-AFE3-48560B1FDCB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17207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610C0-3371-44B9-A8E3-B90B58876B9A}"/>
              </a:ext>
            </a:extLst>
          </p:cNvPr>
          <p:cNvSpPr>
            <a:spLocks noGrp="1"/>
          </p:cNvSpPr>
          <p:nvPr>
            <p:ph type="title"/>
          </p:nvPr>
        </p:nvSpPr>
        <p:spPr/>
        <p:txBody>
          <a:bodyPr/>
          <a:lstStyle/>
          <a:p>
            <a:r>
              <a:rPr lang="en-AU" dirty="0"/>
              <a:t>ETSI BRAN will formally notify IEEE 802.11 WG of the agreement for compromise in the 6 GHz band</a:t>
            </a:r>
          </a:p>
        </p:txBody>
      </p:sp>
      <p:sp>
        <p:nvSpPr>
          <p:cNvPr id="3" name="Content Placeholder 2">
            <a:extLst>
              <a:ext uri="{FF2B5EF4-FFF2-40B4-BE49-F238E27FC236}">
                <a16:creationId xmlns:a16="http://schemas.microsoft.com/office/drawing/2014/main" id="{CB49244E-1049-4AC3-9F7B-5CC24F87CAD7}"/>
              </a:ext>
            </a:extLst>
          </p:cNvPr>
          <p:cNvSpPr>
            <a:spLocks noGrp="1"/>
          </p:cNvSpPr>
          <p:nvPr>
            <p:ph idx="1"/>
          </p:nvPr>
        </p:nvSpPr>
        <p:spPr/>
        <p:txBody>
          <a:bodyPr/>
          <a:lstStyle/>
          <a:p>
            <a:pPr lvl="1"/>
            <a:r>
              <a:rPr lang="en-AU" dirty="0"/>
              <a:t>ETSI BRAN agreed on this compromise and also agreed to notify various organisations about the agreement</a:t>
            </a:r>
          </a:p>
          <a:p>
            <a:pPr lvl="2"/>
            <a:r>
              <a:rPr lang="en-AU" dirty="0"/>
              <a:t>EEE 802.11 WG, 3GPP RAN, 3GPP RAN1, WFA, WBA, GSMA &amp; 5G ACIA</a:t>
            </a:r>
          </a:p>
          <a:p>
            <a:pPr lvl="1"/>
            <a:r>
              <a:rPr lang="en-AU" dirty="0"/>
              <a:t>The draft LS text is contained in </a:t>
            </a:r>
            <a:r>
              <a:rPr lang="en-GB" dirty="0"/>
              <a:t>BRAN(20)0000004r2</a:t>
            </a:r>
          </a:p>
          <a:p>
            <a:pPr lvl="2"/>
            <a:r>
              <a:rPr lang="en-GB" dirty="0"/>
              <a:t>It does not appear the LS has yet been received by IEEE 802.11 WG (as of 6 July 2020)</a:t>
            </a:r>
          </a:p>
          <a:p>
            <a:pPr lvl="1"/>
            <a:r>
              <a:rPr lang="en-GB" dirty="0"/>
              <a:t>It does not appear that any LS reply is needed </a:t>
            </a:r>
            <a:endParaRPr lang="en-AU" dirty="0"/>
          </a:p>
        </p:txBody>
      </p:sp>
      <p:sp>
        <p:nvSpPr>
          <p:cNvPr id="4" name="Footer Placeholder 3">
            <a:extLst>
              <a:ext uri="{FF2B5EF4-FFF2-40B4-BE49-F238E27FC236}">
                <a16:creationId xmlns:a16="http://schemas.microsoft.com/office/drawing/2014/main" id="{C0089F56-BD60-4CDE-8319-3496016E01D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229897C-C8A1-4C39-AFF1-BE11475FE1A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980095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0F77-D1C8-4263-BA0E-CCBE6D01EB85}"/>
              </a:ext>
            </a:extLst>
          </p:cNvPr>
          <p:cNvSpPr>
            <a:spLocks noGrp="1"/>
          </p:cNvSpPr>
          <p:nvPr>
            <p:ph type="title"/>
          </p:nvPr>
        </p:nvSpPr>
        <p:spPr/>
        <p:txBody>
          <a:bodyPr/>
          <a:lstStyle/>
          <a:p>
            <a:r>
              <a:rPr lang="en-AU" dirty="0"/>
              <a:t>EN 303 687 may still need future refinement to enable 802.11be related innovations</a:t>
            </a:r>
          </a:p>
        </p:txBody>
      </p:sp>
      <p:sp>
        <p:nvSpPr>
          <p:cNvPr id="3" name="Content Placeholder 2">
            <a:extLst>
              <a:ext uri="{FF2B5EF4-FFF2-40B4-BE49-F238E27FC236}">
                <a16:creationId xmlns:a16="http://schemas.microsoft.com/office/drawing/2014/main" id="{C45B4CAD-DA9E-44F6-BC2A-618E64DDDCD9}"/>
              </a:ext>
            </a:extLst>
          </p:cNvPr>
          <p:cNvSpPr>
            <a:spLocks noGrp="1"/>
          </p:cNvSpPr>
          <p:nvPr>
            <p:ph idx="1"/>
          </p:nvPr>
        </p:nvSpPr>
        <p:spPr/>
        <p:txBody>
          <a:bodyPr/>
          <a:lstStyle/>
          <a:p>
            <a:pPr lvl="1"/>
            <a:r>
              <a:rPr lang="en-US" dirty="0"/>
              <a:t>The ETSI BRAN compromise does not have any direct impact on the IEEE 802.11 standard, but it will restrict how Wi-Fi device can operate in 6 GHz in Europe &amp; other parts of the world that follow European rules</a:t>
            </a:r>
          </a:p>
          <a:p>
            <a:pPr lvl="1"/>
            <a:r>
              <a:rPr lang="en-US" dirty="0"/>
              <a:t>It means that 802.11ax devices (and 802.11be devices) will always have to defer at an ED threshold of -72 dBm before transmission</a:t>
            </a:r>
          </a:p>
          <a:p>
            <a:pPr lvl="2"/>
            <a:r>
              <a:rPr lang="en-US" dirty="0" err="1"/>
              <a:t>ie</a:t>
            </a:r>
            <a:r>
              <a:rPr lang="en-US" dirty="0"/>
              <a:t> no use of an EDT of -62 dBm if PDT of -82 dBm</a:t>
            </a:r>
          </a:p>
          <a:p>
            <a:pPr lvl="1"/>
            <a:r>
              <a:rPr lang="en-US" dirty="0"/>
              <a:t>It also means that 802.11be devices in Europe will be need to use the form of LBT defined in EN 303 687 rather than any new mechanism</a:t>
            </a:r>
          </a:p>
          <a:p>
            <a:pPr lvl="2"/>
            <a:r>
              <a:rPr lang="en-US" dirty="0"/>
              <a:t>This represents a tradeoff because it restricts innovation by 802.11be, but it also protects 802.11ax/be from unilateral “innovations” from NR-U or other technologies, </a:t>
            </a:r>
            <a:r>
              <a:rPr lang="en-US" dirty="0" err="1"/>
              <a:t>eg</a:t>
            </a:r>
            <a:r>
              <a:rPr lang="en-US" dirty="0"/>
              <a:t> like LTE-U</a:t>
            </a:r>
          </a:p>
          <a:p>
            <a:pPr lvl="1"/>
            <a:r>
              <a:rPr lang="en-US" dirty="0"/>
              <a:t>If 802.11be requires the use of any other type of access, it will need to be negotiated in ETSI BRAN for incorporation into EN 303 687 in the future</a:t>
            </a:r>
          </a:p>
          <a:p>
            <a:endParaRPr lang="en-AU" dirty="0"/>
          </a:p>
        </p:txBody>
      </p:sp>
      <p:sp>
        <p:nvSpPr>
          <p:cNvPr id="4" name="Footer Placeholder 3">
            <a:extLst>
              <a:ext uri="{FF2B5EF4-FFF2-40B4-BE49-F238E27FC236}">
                <a16:creationId xmlns:a16="http://schemas.microsoft.com/office/drawing/2014/main" id="{3BB9151F-99FC-4289-B13A-AAFE79C0226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36DDE89-9D86-4EBF-BBAE-8C3C23FADB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0637353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1022B-D7D2-4C1D-95C3-63C2C2D519AB}"/>
              </a:ext>
            </a:extLst>
          </p:cNvPr>
          <p:cNvSpPr>
            <a:spLocks noGrp="1"/>
          </p:cNvSpPr>
          <p:nvPr>
            <p:ph type="title"/>
          </p:nvPr>
        </p:nvSpPr>
        <p:spPr>
          <a:xfrm>
            <a:off x="685800" y="685800"/>
            <a:ext cx="8305800" cy="1066800"/>
          </a:xfrm>
        </p:spPr>
        <p:txBody>
          <a:bodyPr/>
          <a:lstStyle/>
          <a:p>
            <a:r>
              <a:rPr lang="en-AU" dirty="0"/>
              <a:t>The different rules in different bands &amp; locations will enable refinements based on deployment experience</a:t>
            </a:r>
          </a:p>
        </p:txBody>
      </p:sp>
      <p:sp>
        <p:nvSpPr>
          <p:cNvPr id="3" name="Content Placeholder 2">
            <a:extLst>
              <a:ext uri="{FF2B5EF4-FFF2-40B4-BE49-F238E27FC236}">
                <a16:creationId xmlns:a16="http://schemas.microsoft.com/office/drawing/2014/main" id="{6D54605A-9109-4EF6-9F96-8D92558C16A9}"/>
              </a:ext>
            </a:extLst>
          </p:cNvPr>
          <p:cNvSpPr>
            <a:spLocks noGrp="1"/>
          </p:cNvSpPr>
          <p:nvPr>
            <p:ph idx="1"/>
          </p:nvPr>
        </p:nvSpPr>
        <p:spPr/>
        <p:txBody>
          <a:bodyPr/>
          <a:lstStyle/>
          <a:p>
            <a:pPr lvl="1"/>
            <a:r>
              <a:rPr lang="en-AU" dirty="0"/>
              <a:t>The current situations for LBT detection is</a:t>
            </a:r>
          </a:p>
          <a:p>
            <a:pPr lvl="2"/>
            <a:r>
              <a:rPr lang="en-AU" dirty="0"/>
              <a:t>Europe will use ED-only at -72 dBm for 6 GHz</a:t>
            </a:r>
          </a:p>
          <a:p>
            <a:pPr lvl="2"/>
            <a:r>
              <a:rPr lang="en-AU" dirty="0"/>
              <a:t>Europe will use ED-only at -72 dBm or PD/ED at -82/-62 dBm for 5 GHz</a:t>
            </a:r>
          </a:p>
          <a:p>
            <a:pPr lvl="2"/>
            <a:r>
              <a:rPr lang="en-AU" dirty="0"/>
              <a:t>US does not really have any equivalent rules</a:t>
            </a:r>
          </a:p>
          <a:p>
            <a:pPr lvl="1"/>
            <a:r>
              <a:rPr lang="en-AU" dirty="0"/>
              <a:t>This sets up the possibility of using deployment experience to determine the best type of LBT detection for sharing &amp; efficient spectrum use </a:t>
            </a:r>
          </a:p>
          <a:p>
            <a:pPr lvl="1"/>
            <a:r>
              <a:rPr lang="en-AU" dirty="0"/>
              <a:t>If it turns out that </a:t>
            </a:r>
            <a:r>
              <a:rPr lang="en-AU" dirty="0" err="1"/>
              <a:t>ED-only+PD</a:t>
            </a:r>
            <a:r>
              <a:rPr lang="en-AU" dirty="0"/>
              <a:t>/ED is better than ED-only then EN 303 687 requirements could be expanded to allow PD/ED too</a:t>
            </a:r>
          </a:p>
          <a:p>
            <a:pPr lvl="1"/>
            <a:r>
              <a:rPr lang="en-AU" dirty="0"/>
              <a:t>Similarly, if it turns out the risk of fewer LBT detection rules is acceptable based on US experience then EN 303 687 requirements could be loosed, maybe to allow ED-only at -62 dBm</a:t>
            </a:r>
          </a:p>
          <a:p>
            <a:pPr lvl="1"/>
            <a:r>
              <a:rPr lang="en-AU" dirty="0"/>
              <a:t>In the meantime, ED-only at -72 dBm for 6 GHz is a reasonable starting point</a:t>
            </a:r>
          </a:p>
        </p:txBody>
      </p:sp>
      <p:sp>
        <p:nvSpPr>
          <p:cNvPr id="4" name="Footer Placeholder 3">
            <a:extLst>
              <a:ext uri="{FF2B5EF4-FFF2-40B4-BE49-F238E27FC236}">
                <a16:creationId xmlns:a16="http://schemas.microsoft.com/office/drawing/2014/main" id="{C22E391B-9D9A-482D-8255-9A0A1EDE392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756A732-D868-4AA0-B0C1-C60F519FB33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2024629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160DD1-69E0-4428-9A93-00C78472B7DE}"/>
              </a:ext>
            </a:extLst>
          </p:cNvPr>
          <p:cNvSpPr>
            <a:spLocks noGrp="1"/>
          </p:cNvSpPr>
          <p:nvPr>
            <p:ph idx="1"/>
          </p:nvPr>
        </p:nvSpPr>
        <p:spPr/>
        <p:txBody>
          <a:bodyPr/>
          <a:lstStyle/>
          <a:p>
            <a:r>
              <a:rPr lang="en-AU" dirty="0"/>
              <a:t>EN 303 687 editing</a:t>
            </a:r>
          </a:p>
        </p:txBody>
      </p:sp>
      <p:sp>
        <p:nvSpPr>
          <p:cNvPr id="3" name="Footer Placeholder 2">
            <a:extLst>
              <a:ext uri="{FF2B5EF4-FFF2-40B4-BE49-F238E27FC236}">
                <a16:creationId xmlns:a16="http://schemas.microsoft.com/office/drawing/2014/main" id="{945B24E1-5A05-4B53-9A04-13B85EB3E1D4}"/>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813A6263-D5C1-4EC7-8442-5484BAFCEE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6209046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42775-18B9-4A0C-BB9D-3359E42EC7E5}"/>
              </a:ext>
            </a:extLst>
          </p:cNvPr>
          <p:cNvSpPr>
            <a:spLocks noGrp="1"/>
          </p:cNvSpPr>
          <p:nvPr>
            <p:ph type="title"/>
          </p:nvPr>
        </p:nvSpPr>
        <p:spPr/>
        <p:txBody>
          <a:bodyPr/>
          <a:lstStyle/>
          <a:p>
            <a:pPr lvl="1"/>
            <a:r>
              <a:rPr lang="en-AU" dirty="0"/>
              <a:t>EN 303 687 could now complete very soon, although there is still some uncertainty </a:t>
            </a:r>
          </a:p>
        </p:txBody>
      </p:sp>
      <p:sp>
        <p:nvSpPr>
          <p:cNvPr id="3" name="Content Placeholder 2">
            <a:extLst>
              <a:ext uri="{FF2B5EF4-FFF2-40B4-BE49-F238E27FC236}">
                <a16:creationId xmlns:a16="http://schemas.microsoft.com/office/drawing/2014/main" id="{93CF5C1F-BD39-4CD5-892D-D7725504000C}"/>
              </a:ext>
            </a:extLst>
          </p:cNvPr>
          <p:cNvSpPr>
            <a:spLocks noGrp="1"/>
          </p:cNvSpPr>
          <p:nvPr>
            <p:ph idx="1"/>
          </p:nvPr>
        </p:nvSpPr>
        <p:spPr/>
        <p:txBody>
          <a:bodyPr/>
          <a:lstStyle/>
          <a:p>
            <a:pPr lvl="1"/>
            <a:r>
              <a:rPr lang="en-AU" dirty="0"/>
              <a:t>It was believed by many that the compromise would allow EN 303 687 to be completed very quickly …</a:t>
            </a:r>
          </a:p>
          <a:p>
            <a:pPr lvl="1"/>
            <a:r>
              <a:rPr lang="en-AU" dirty="0"/>
              <a:t>… by simply copying all the LBT related clauses from EN 301 893</a:t>
            </a:r>
          </a:p>
          <a:p>
            <a:pPr lvl="1"/>
            <a:r>
              <a:rPr lang="en-AU" dirty="0"/>
              <a:t>Unfortunately, life is never simple …</a:t>
            </a:r>
          </a:p>
          <a:p>
            <a:pPr lvl="1"/>
            <a:r>
              <a:rPr lang="en-AU" dirty="0"/>
              <a:t>… with at least one 3GPP stakeholder now apparently wanting to carefully consider and possibly modify each LBT related clause</a:t>
            </a:r>
          </a:p>
          <a:p>
            <a:pPr lvl="1"/>
            <a:r>
              <a:rPr lang="en-AU" dirty="0"/>
              <a:t>It is hoped that their stance will change  soon …</a:t>
            </a:r>
          </a:p>
          <a:p>
            <a:pPr lvl="1"/>
            <a:r>
              <a:rPr lang="en-AU" dirty="0"/>
              <a:t>… otherwise there is a risk that EN 303 687 (6 GHz) will become as controversial and slow as EN 301 893 (5 GHz) despite the efforts by most parties to find a compromise in good faith</a:t>
            </a:r>
          </a:p>
          <a:p>
            <a:pPr lvl="1"/>
            <a:endParaRPr lang="en-AU" dirty="0"/>
          </a:p>
        </p:txBody>
      </p:sp>
      <p:sp>
        <p:nvSpPr>
          <p:cNvPr id="4" name="Footer Placeholder 3">
            <a:extLst>
              <a:ext uri="{FF2B5EF4-FFF2-40B4-BE49-F238E27FC236}">
                <a16:creationId xmlns:a16="http://schemas.microsoft.com/office/drawing/2014/main" id="{4206CDCC-6BA8-46D7-AAC7-E0AA8F10DAE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E454967-25F8-4931-BDF8-8A1F064E162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3090805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160DD1-69E0-4428-9A93-00C78472B7DE}"/>
              </a:ext>
            </a:extLst>
          </p:cNvPr>
          <p:cNvSpPr>
            <a:spLocks noGrp="1"/>
          </p:cNvSpPr>
          <p:nvPr>
            <p:ph idx="1"/>
          </p:nvPr>
        </p:nvSpPr>
        <p:spPr/>
        <p:txBody>
          <a:bodyPr/>
          <a:lstStyle/>
          <a:p>
            <a:r>
              <a:rPr lang="en-AU" dirty="0"/>
              <a:t>Synchronous access</a:t>
            </a:r>
          </a:p>
        </p:txBody>
      </p:sp>
      <p:sp>
        <p:nvSpPr>
          <p:cNvPr id="3" name="Footer Placeholder 2">
            <a:extLst>
              <a:ext uri="{FF2B5EF4-FFF2-40B4-BE49-F238E27FC236}">
                <a16:creationId xmlns:a16="http://schemas.microsoft.com/office/drawing/2014/main" id="{945B24E1-5A05-4B53-9A04-13B85EB3E1D4}"/>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813A6263-D5C1-4EC7-8442-5484BAFCEE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251723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7845249F-2465-4952-84E3-4A08F00E696C}"/>
              </a:ext>
            </a:extLst>
          </p:cNvPr>
          <p:cNvSpPr>
            <a:spLocks noGrp="1" noChangeArrowheads="1"/>
          </p:cNvSpPr>
          <p:nvPr>
            <p:ph type="title"/>
          </p:nvPr>
        </p:nvSpPr>
        <p:spPr>
          <a:xfrm>
            <a:off x="685800" y="685800"/>
            <a:ext cx="8305800" cy="1066800"/>
          </a:xfrm>
        </p:spPr>
        <p:txBody>
          <a:bodyPr/>
          <a:lstStyle/>
          <a:p>
            <a:r>
              <a:rPr lang="en-US" altLang="en-US" dirty="0"/>
              <a:t>Meetings shall be conducted in compliance with all applicable laws, including antitrust &amp; competition laws</a:t>
            </a:r>
          </a:p>
        </p:txBody>
      </p:sp>
      <p:sp>
        <p:nvSpPr>
          <p:cNvPr id="10243" name="Rectangle 1027">
            <a:extLst>
              <a:ext uri="{FF2B5EF4-FFF2-40B4-BE49-F238E27FC236}">
                <a16:creationId xmlns:a16="http://schemas.microsoft.com/office/drawing/2014/main" id="{4C4544FB-FEF3-466C-AD6B-6744D52CA26E}"/>
              </a:ext>
            </a:extLst>
          </p:cNvPr>
          <p:cNvSpPr>
            <a:spLocks noGrp="1" noChangeArrowheads="1"/>
          </p:cNvSpPr>
          <p:nvPr>
            <p:ph type="body" idx="1"/>
          </p:nvPr>
        </p:nvSpPr>
        <p:spPr>
          <a:xfrm>
            <a:off x="685800" y="1828800"/>
            <a:ext cx="7772400" cy="4114800"/>
          </a:xfrm>
        </p:spPr>
        <p:txBody>
          <a:bodyPr/>
          <a:lstStyle/>
          <a:p>
            <a:pPr lvl="1"/>
            <a:r>
              <a:rPr lang="en-US" altLang="en-US" dirty="0"/>
              <a:t>Don’t discuss the interpretation, validity, or essentiality of patents/patent claims</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pPr lvl="1"/>
            <a:r>
              <a:rPr lang="en-US" altLang="en-US" dirty="0"/>
              <a:t>For more details, see IEEE-SA Standards Board Ops Man, 5.3.10 and </a:t>
            </a:r>
            <a:r>
              <a:rPr lang="en-US" altLang="en-US" i="1" dirty="0"/>
              <a:t>Antitrust and Competition Policy: What You Need to Know</a:t>
            </a:r>
            <a:r>
              <a:rPr lang="en-US" altLang="en-US" dirty="0"/>
              <a:t> available </a:t>
            </a:r>
            <a:r>
              <a:rPr lang="en-US" altLang="en-US" dirty="0">
                <a:hlinkClick r:id="rId2"/>
              </a:rPr>
              <a:t>here</a:t>
            </a:r>
            <a:endParaRPr lang="en-US" altLang="en-US" dirty="0"/>
          </a:p>
          <a:p>
            <a:pPr lvl="1"/>
            <a:r>
              <a:rPr lang="en-US" altLang="en-US" dirty="0"/>
              <a:t>If you have questions, contact the IEEE-SA Standards Board Patent Committee Administrator at patcom@ieee.org</a:t>
            </a:r>
            <a:br>
              <a:rPr lang="en-US" altLang="en-US" dirty="0"/>
            </a:br>
            <a:endParaRPr lang="en-US" altLang="en-US" dirty="0"/>
          </a:p>
          <a:p>
            <a:endParaRPr lang="en-US" altLang="en-US" dirty="0"/>
          </a:p>
        </p:txBody>
      </p:sp>
      <p:sp>
        <p:nvSpPr>
          <p:cNvPr id="7" name="Rectangle 6">
            <a:extLst>
              <a:ext uri="{FF2B5EF4-FFF2-40B4-BE49-F238E27FC236}">
                <a16:creationId xmlns:a16="http://schemas.microsoft.com/office/drawing/2014/main" id="{BAF5A41B-0124-48EC-9B34-EFA3D404D446}"/>
              </a:ext>
            </a:extLst>
          </p:cNvPr>
          <p:cNvSpPr/>
          <p:nvPr/>
        </p:nvSpPr>
        <p:spPr bwMode="auto">
          <a:xfrm rot="2228405">
            <a:off x="7658099" y="15908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E1078-D1BA-4727-9782-03CF5E150EC1}"/>
              </a:ext>
            </a:extLst>
          </p:cNvPr>
          <p:cNvSpPr>
            <a:spLocks noGrp="1"/>
          </p:cNvSpPr>
          <p:nvPr>
            <p:ph type="title"/>
          </p:nvPr>
        </p:nvSpPr>
        <p:spPr/>
        <p:txBody>
          <a:bodyPr/>
          <a:lstStyle/>
          <a:p>
            <a:r>
              <a:rPr lang="en-AU" dirty="0"/>
              <a:t>Synchronous access is being discussed in ETSI BRAN and may be useful for 802.11be</a:t>
            </a:r>
          </a:p>
        </p:txBody>
      </p:sp>
      <p:sp>
        <p:nvSpPr>
          <p:cNvPr id="3" name="Content Placeholder 2">
            <a:extLst>
              <a:ext uri="{FF2B5EF4-FFF2-40B4-BE49-F238E27FC236}">
                <a16:creationId xmlns:a16="http://schemas.microsoft.com/office/drawing/2014/main" id="{5299ED67-CD00-4A40-A717-39087C13AD28}"/>
              </a:ext>
            </a:extLst>
          </p:cNvPr>
          <p:cNvSpPr>
            <a:spLocks noGrp="1"/>
          </p:cNvSpPr>
          <p:nvPr>
            <p:ph idx="1"/>
          </p:nvPr>
        </p:nvSpPr>
        <p:spPr/>
        <p:txBody>
          <a:bodyPr/>
          <a:lstStyle/>
          <a:p>
            <a:r>
              <a:rPr lang="en-AU" dirty="0"/>
              <a:t>Executive summary</a:t>
            </a:r>
          </a:p>
          <a:p>
            <a:pPr lvl="1"/>
            <a:r>
              <a:rPr lang="en-AU" dirty="0"/>
              <a:t>Qualcomm has been advocating a new synchronous access scheme since BRAN#104</a:t>
            </a:r>
          </a:p>
          <a:p>
            <a:pPr lvl="1"/>
            <a:r>
              <a:rPr lang="en-AU" dirty="0"/>
              <a:t>There were a variety of submissions related to synchronous access before BRAN#106</a:t>
            </a:r>
          </a:p>
          <a:p>
            <a:pPr lvl="1"/>
            <a:r>
              <a:rPr lang="en-AU" dirty="0"/>
              <a:t>There was significant discussion related to the  synchronous access proposal at BRAN#106</a:t>
            </a:r>
          </a:p>
          <a:p>
            <a:pPr lvl="1"/>
            <a:r>
              <a:rPr lang="en-AU" dirty="0"/>
              <a:t>The next steps for synchronous access are unclear but it may useful to consider for 802.11be operation</a:t>
            </a:r>
          </a:p>
        </p:txBody>
      </p:sp>
      <p:sp>
        <p:nvSpPr>
          <p:cNvPr id="4" name="Footer Placeholder 3">
            <a:extLst>
              <a:ext uri="{FF2B5EF4-FFF2-40B4-BE49-F238E27FC236}">
                <a16:creationId xmlns:a16="http://schemas.microsoft.com/office/drawing/2014/main" id="{0ECA8615-9E71-47DB-9B3E-8A59B16810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A214185-0D94-4ADD-A25A-89C0879C2F6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3930385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9AB7-0966-40B4-9254-EB28BD79D582}"/>
              </a:ext>
            </a:extLst>
          </p:cNvPr>
          <p:cNvSpPr>
            <a:spLocks noGrp="1"/>
          </p:cNvSpPr>
          <p:nvPr>
            <p:ph type="title"/>
          </p:nvPr>
        </p:nvSpPr>
        <p:spPr/>
        <p:txBody>
          <a:bodyPr/>
          <a:lstStyle/>
          <a:p>
            <a:r>
              <a:rPr lang="en-AU" dirty="0"/>
              <a:t>Qualcomm has been advocating a new synchronous access scheme since BRAN#104</a:t>
            </a:r>
          </a:p>
        </p:txBody>
      </p:sp>
      <p:sp>
        <p:nvSpPr>
          <p:cNvPr id="3" name="Content Placeholder 2">
            <a:extLst>
              <a:ext uri="{FF2B5EF4-FFF2-40B4-BE49-F238E27FC236}">
                <a16:creationId xmlns:a16="http://schemas.microsoft.com/office/drawing/2014/main" id="{8DC4F24E-3F7E-4755-BEF0-6E1C1252CFA7}"/>
              </a:ext>
            </a:extLst>
          </p:cNvPr>
          <p:cNvSpPr>
            <a:spLocks noGrp="1"/>
          </p:cNvSpPr>
          <p:nvPr>
            <p:ph idx="1"/>
          </p:nvPr>
        </p:nvSpPr>
        <p:spPr/>
        <p:txBody>
          <a:bodyPr/>
          <a:lstStyle/>
          <a:p>
            <a:r>
              <a:rPr lang="en-US" dirty="0"/>
              <a:t>Sync access submission</a:t>
            </a:r>
          </a:p>
          <a:p>
            <a:pPr lvl="1"/>
            <a:r>
              <a:rPr lang="en-US" dirty="0"/>
              <a:t>In BRAN#104 (Dec 2019), </a:t>
            </a:r>
            <a:r>
              <a:rPr lang="en-AU" dirty="0"/>
              <a:t>Qualcomm proposed a new </a:t>
            </a:r>
            <a:r>
              <a:rPr lang="en-AU" i="1" dirty="0"/>
              <a:t>synchronous access </a:t>
            </a:r>
            <a:r>
              <a:rPr lang="en-AU" dirty="0"/>
              <a:t>method</a:t>
            </a:r>
          </a:p>
          <a:p>
            <a:pPr lvl="2"/>
            <a:r>
              <a:rPr lang="en-US" dirty="0"/>
              <a:t>See BRAN(19)104018: </a:t>
            </a:r>
            <a:r>
              <a:rPr lang="en-US" i="1" dirty="0"/>
              <a:t>Technology neutral synchronous access </a:t>
            </a:r>
            <a:r>
              <a:rPr lang="en-US" dirty="0"/>
              <a:t>(Qualcomm)</a:t>
            </a:r>
          </a:p>
          <a:p>
            <a:r>
              <a:rPr lang="en-US" dirty="0"/>
              <a:t>Sync access summary</a:t>
            </a:r>
          </a:p>
          <a:p>
            <a:pPr lvl="1"/>
            <a:r>
              <a:rPr lang="en-AU" dirty="0"/>
              <a:t>The new synchronous access method for EN 303 687 (and EN 301 893?) builds on the LBT based </a:t>
            </a:r>
            <a:r>
              <a:rPr lang="en-AU" i="1" dirty="0"/>
              <a:t>LBE</a:t>
            </a:r>
            <a:r>
              <a:rPr lang="en-AU" dirty="0"/>
              <a:t> mechanism already in EN 301 893 </a:t>
            </a:r>
          </a:p>
          <a:p>
            <a:pPr lvl="2"/>
            <a:r>
              <a:rPr lang="en-AU" dirty="0"/>
              <a:t>Uses existing LBT to access the channel</a:t>
            </a:r>
          </a:p>
          <a:p>
            <a:pPr lvl="2"/>
            <a:r>
              <a:rPr lang="en-AU" dirty="0"/>
              <a:t>Always completes a COT on a 6 </a:t>
            </a:r>
            <a:r>
              <a:rPr lang="en-AU" dirty="0" err="1"/>
              <a:t>ms</a:t>
            </a:r>
            <a:r>
              <a:rPr lang="en-AU" dirty="0"/>
              <a:t> boundary established by a global clock </a:t>
            </a:r>
          </a:p>
          <a:p>
            <a:pPr lvl="2"/>
            <a:r>
              <a:rPr lang="en-AU" dirty="0"/>
              <a:t>Extends the COT length compared to normal async access</a:t>
            </a:r>
          </a:p>
          <a:p>
            <a:pPr lvl="3"/>
            <a:r>
              <a:rPr lang="en-AU" dirty="0"/>
              <a:t>Normal COT is &lt; 6 </a:t>
            </a:r>
            <a:r>
              <a:rPr lang="en-AU" dirty="0" err="1"/>
              <a:t>ms</a:t>
            </a:r>
            <a:endParaRPr lang="en-AU" dirty="0"/>
          </a:p>
          <a:p>
            <a:pPr lvl="3"/>
            <a:r>
              <a:rPr lang="en-AU" dirty="0"/>
              <a:t>Adjusted COT is &lt; 6 </a:t>
            </a:r>
            <a:r>
              <a:rPr lang="en-AU" dirty="0" err="1"/>
              <a:t>ms</a:t>
            </a:r>
            <a:r>
              <a:rPr lang="en-AU" dirty="0"/>
              <a:t> if COT is not busy at start of 6 </a:t>
            </a:r>
            <a:r>
              <a:rPr lang="en-AU" dirty="0" err="1"/>
              <a:t>ms</a:t>
            </a:r>
            <a:r>
              <a:rPr lang="en-AU" dirty="0"/>
              <a:t> slot in which COT starts</a:t>
            </a:r>
          </a:p>
          <a:p>
            <a:pPr lvl="3"/>
            <a:r>
              <a:rPr lang="en-AU" dirty="0"/>
              <a:t>Adjusted COT is &lt; 12 </a:t>
            </a:r>
            <a:r>
              <a:rPr lang="en-AU" dirty="0" err="1"/>
              <a:t>ms</a:t>
            </a:r>
            <a:r>
              <a:rPr lang="en-AU" dirty="0"/>
              <a:t> if COT is busy at start of 6 </a:t>
            </a:r>
            <a:r>
              <a:rPr lang="en-AU" dirty="0" err="1"/>
              <a:t>ms</a:t>
            </a:r>
            <a:r>
              <a:rPr lang="en-AU" dirty="0"/>
              <a:t> slot in which COT starts</a:t>
            </a:r>
          </a:p>
          <a:p>
            <a:pPr lvl="1"/>
            <a:endParaRPr lang="en-AU" dirty="0"/>
          </a:p>
          <a:p>
            <a:endParaRPr lang="en-AU" dirty="0"/>
          </a:p>
        </p:txBody>
      </p:sp>
      <p:sp>
        <p:nvSpPr>
          <p:cNvPr id="4" name="Footer Placeholder 3">
            <a:extLst>
              <a:ext uri="{FF2B5EF4-FFF2-40B4-BE49-F238E27FC236}">
                <a16:creationId xmlns:a16="http://schemas.microsoft.com/office/drawing/2014/main" id="{A0E402D5-5358-46D0-9353-5EA9B6B3C312}"/>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2269176-2130-48E4-AD30-99EE7B5FEF1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575608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D094C-BFA3-4225-815F-D32EC31046EF}"/>
              </a:ext>
            </a:extLst>
          </p:cNvPr>
          <p:cNvSpPr>
            <a:spLocks noGrp="1"/>
          </p:cNvSpPr>
          <p:nvPr>
            <p:ph type="title"/>
          </p:nvPr>
        </p:nvSpPr>
        <p:spPr/>
        <p:txBody>
          <a:bodyPr/>
          <a:lstStyle/>
          <a:p>
            <a:r>
              <a:rPr lang="en-AU" dirty="0"/>
              <a:t>Qualcomm has been advocating a new synchronous access scheme since BRAN#104</a:t>
            </a:r>
          </a:p>
        </p:txBody>
      </p:sp>
      <p:sp>
        <p:nvSpPr>
          <p:cNvPr id="3" name="Content Placeholder 2">
            <a:extLst>
              <a:ext uri="{FF2B5EF4-FFF2-40B4-BE49-F238E27FC236}">
                <a16:creationId xmlns:a16="http://schemas.microsoft.com/office/drawing/2014/main" id="{7FCA82D1-C004-4D02-9CAE-2599612EAA92}"/>
              </a:ext>
            </a:extLst>
          </p:cNvPr>
          <p:cNvSpPr>
            <a:spLocks noGrp="1"/>
          </p:cNvSpPr>
          <p:nvPr>
            <p:ph idx="1"/>
          </p:nvPr>
        </p:nvSpPr>
        <p:spPr/>
        <p:txBody>
          <a:bodyPr/>
          <a:lstStyle/>
          <a:p>
            <a:r>
              <a:rPr lang="en-AU" dirty="0"/>
              <a:t>Sync access claimed benefits </a:t>
            </a:r>
          </a:p>
          <a:p>
            <a:pPr lvl="1"/>
            <a:r>
              <a:rPr lang="en-AU" dirty="0"/>
              <a:t>It is claimed that this adjustment to the COT length will allow both sync &amp; async devices about the same access to the medium (on average) …</a:t>
            </a:r>
          </a:p>
          <a:p>
            <a:pPr lvl="1"/>
            <a:r>
              <a:rPr lang="en-AU" dirty="0"/>
              <a:t>… but with the benefit of synchronising devices being able to use advanced features like </a:t>
            </a:r>
            <a:r>
              <a:rPr lang="en-AU" dirty="0" err="1"/>
              <a:t>CoMP</a:t>
            </a:r>
            <a:r>
              <a:rPr lang="en-AU" dirty="0"/>
              <a:t> (</a:t>
            </a:r>
            <a:r>
              <a:rPr lang="en-GB" i="1" dirty="0"/>
              <a:t>Coordinated Multi-Point) </a:t>
            </a:r>
            <a:r>
              <a:rPr lang="en-GB" dirty="0"/>
              <a:t>more usefully</a:t>
            </a:r>
            <a:endParaRPr lang="en-AU" dirty="0"/>
          </a:p>
          <a:p>
            <a:pPr lvl="2"/>
            <a:r>
              <a:rPr lang="en-AU" dirty="0"/>
              <a:t>The completion of COTs on the 6 </a:t>
            </a:r>
            <a:r>
              <a:rPr lang="en-AU" dirty="0" err="1"/>
              <a:t>ms</a:t>
            </a:r>
            <a:r>
              <a:rPr lang="en-AU" dirty="0"/>
              <a:t> boundary by sync devices is claimed to tend to cause all devices to often transmit within the 6 </a:t>
            </a:r>
            <a:r>
              <a:rPr lang="en-AU" dirty="0" err="1"/>
              <a:t>ms</a:t>
            </a:r>
            <a:r>
              <a:rPr lang="en-AU" dirty="0"/>
              <a:t> globally defined slots (even async devices)</a:t>
            </a:r>
          </a:p>
          <a:p>
            <a:pPr lvl="3"/>
            <a:endParaRPr lang="en-AU" dirty="0"/>
          </a:p>
          <a:p>
            <a:endParaRPr lang="en-AU" dirty="0"/>
          </a:p>
        </p:txBody>
      </p:sp>
      <p:sp>
        <p:nvSpPr>
          <p:cNvPr id="4" name="Footer Placeholder 3">
            <a:extLst>
              <a:ext uri="{FF2B5EF4-FFF2-40B4-BE49-F238E27FC236}">
                <a16:creationId xmlns:a16="http://schemas.microsoft.com/office/drawing/2014/main" id="{DBD7C3FC-BB35-4C0D-ABAD-DAEA133F51A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AA9F1E8-3DED-45A0-BE3C-7128514D0C5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8004553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B9C15-A8C5-4409-8E69-2E04C6B8D838}"/>
              </a:ext>
            </a:extLst>
          </p:cNvPr>
          <p:cNvSpPr>
            <a:spLocks noGrp="1"/>
          </p:cNvSpPr>
          <p:nvPr>
            <p:ph type="title"/>
          </p:nvPr>
        </p:nvSpPr>
        <p:spPr/>
        <p:txBody>
          <a:bodyPr/>
          <a:lstStyle/>
          <a:p>
            <a:r>
              <a:rPr lang="en-AU" dirty="0"/>
              <a:t>There were a variety of submissions related to synchronous access before  BRAN#106</a:t>
            </a:r>
          </a:p>
        </p:txBody>
      </p:sp>
      <p:sp>
        <p:nvSpPr>
          <p:cNvPr id="3" name="Content Placeholder 2">
            <a:extLst>
              <a:ext uri="{FF2B5EF4-FFF2-40B4-BE49-F238E27FC236}">
                <a16:creationId xmlns:a16="http://schemas.microsoft.com/office/drawing/2014/main" id="{FAA882C7-E3B9-4844-8D6B-257F43B83C01}"/>
              </a:ext>
            </a:extLst>
          </p:cNvPr>
          <p:cNvSpPr>
            <a:spLocks noGrp="1"/>
          </p:cNvSpPr>
          <p:nvPr>
            <p:ph idx="1"/>
          </p:nvPr>
        </p:nvSpPr>
        <p:spPr/>
        <p:txBody>
          <a:bodyPr/>
          <a:lstStyle/>
          <a:p>
            <a:pPr lvl="1"/>
            <a:r>
              <a:rPr lang="en-AU" dirty="0"/>
              <a:t>Further documents related to sync access were submitted to the BRAN#104e teleconference, but not discussed</a:t>
            </a:r>
          </a:p>
          <a:p>
            <a:pPr lvl="2"/>
            <a:r>
              <a:rPr lang="en-AU" dirty="0"/>
              <a:t>BRAN(20)104e004 (Qualcomm) proposed draft text related to Qualcomm’s </a:t>
            </a:r>
            <a:r>
              <a:rPr lang="en-AU" i="1" dirty="0"/>
              <a:t>synchronous access </a:t>
            </a:r>
            <a:r>
              <a:rPr lang="en-AU" dirty="0"/>
              <a:t>proposal</a:t>
            </a:r>
          </a:p>
          <a:p>
            <a:pPr lvl="2"/>
            <a:r>
              <a:rPr lang="en-AU" dirty="0"/>
              <a:t>BRAN(20)104e007 (</a:t>
            </a:r>
            <a:r>
              <a:rPr lang="en-AU" dirty="0" err="1"/>
              <a:t>Mediatek</a:t>
            </a:r>
            <a:r>
              <a:rPr lang="en-AU" dirty="0"/>
              <a:t>) argued that BRAN should focus on </a:t>
            </a:r>
            <a:r>
              <a:rPr lang="en-AU" i="1" dirty="0"/>
              <a:t>FBE</a:t>
            </a:r>
            <a:r>
              <a:rPr lang="en-AU" dirty="0"/>
              <a:t> rather than Qualcomm’s synchronous access proposal</a:t>
            </a:r>
          </a:p>
          <a:p>
            <a:pPr lvl="1"/>
            <a:r>
              <a:rPr lang="en-AU" dirty="0"/>
              <a:t>There was discussion about sync access were submitted for the BRAN#105e teleconference</a:t>
            </a:r>
          </a:p>
          <a:p>
            <a:pPr lvl="2"/>
            <a:r>
              <a:rPr lang="en-US" dirty="0"/>
              <a:t>BRAN(20)105027 (Qualcomm) asserted that sync access requires COT extension to ensure fair access with async traffic</a:t>
            </a:r>
          </a:p>
          <a:p>
            <a:pPr lvl="2"/>
            <a:r>
              <a:rPr lang="en-US" dirty="0"/>
              <a:t>BRAN(20)105028 (Qualcomm) </a:t>
            </a:r>
            <a:r>
              <a:rPr lang="en-AU" dirty="0"/>
              <a:t>proposed draft text related to Qualcomm’s </a:t>
            </a:r>
            <a:r>
              <a:rPr lang="en-AU" i="1" dirty="0"/>
              <a:t>synchronous access </a:t>
            </a:r>
            <a:r>
              <a:rPr lang="en-AU" dirty="0"/>
              <a:t>proposal</a:t>
            </a:r>
          </a:p>
          <a:p>
            <a:pPr lvl="2"/>
            <a:r>
              <a:rPr lang="en-US" dirty="0"/>
              <a:t>BRAN(20)105044 (HPE) argued against acceptance of the proposal at this time</a:t>
            </a:r>
          </a:p>
          <a:p>
            <a:pPr lvl="2"/>
            <a:r>
              <a:rPr lang="en-US" dirty="0"/>
              <a:t>BRAN(20)105048 (Qualcomm) documented some simulations related to the sync access proposal</a:t>
            </a:r>
          </a:p>
          <a:p>
            <a:endParaRPr lang="en-AU" dirty="0"/>
          </a:p>
          <a:p>
            <a:endParaRPr lang="en-AU" dirty="0"/>
          </a:p>
        </p:txBody>
      </p:sp>
      <p:sp>
        <p:nvSpPr>
          <p:cNvPr id="4" name="Footer Placeholder 3">
            <a:extLst>
              <a:ext uri="{FF2B5EF4-FFF2-40B4-BE49-F238E27FC236}">
                <a16:creationId xmlns:a16="http://schemas.microsoft.com/office/drawing/2014/main" id="{0B572021-4F6E-4821-A2A2-C9A8871DADC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8DA009F-4D32-430E-93E5-F4C9DCFE1D5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9782117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B9C15-A8C5-4409-8E69-2E04C6B8D838}"/>
              </a:ext>
            </a:extLst>
          </p:cNvPr>
          <p:cNvSpPr>
            <a:spLocks noGrp="1"/>
          </p:cNvSpPr>
          <p:nvPr>
            <p:ph type="title"/>
          </p:nvPr>
        </p:nvSpPr>
        <p:spPr/>
        <p:txBody>
          <a:bodyPr/>
          <a:lstStyle/>
          <a:p>
            <a:r>
              <a:rPr lang="en-AU" dirty="0"/>
              <a:t>There was significant discussion related to the  synchronous access proposal at BRAN#106</a:t>
            </a:r>
          </a:p>
        </p:txBody>
      </p:sp>
      <p:sp>
        <p:nvSpPr>
          <p:cNvPr id="3" name="Content Placeholder 2">
            <a:extLst>
              <a:ext uri="{FF2B5EF4-FFF2-40B4-BE49-F238E27FC236}">
                <a16:creationId xmlns:a16="http://schemas.microsoft.com/office/drawing/2014/main" id="{FAA882C7-E3B9-4844-8D6B-257F43B83C01}"/>
              </a:ext>
            </a:extLst>
          </p:cNvPr>
          <p:cNvSpPr>
            <a:spLocks noGrp="1"/>
          </p:cNvSpPr>
          <p:nvPr>
            <p:ph idx="1"/>
          </p:nvPr>
        </p:nvSpPr>
        <p:spPr/>
        <p:txBody>
          <a:bodyPr/>
          <a:lstStyle/>
          <a:p>
            <a:pPr lvl="1"/>
            <a:r>
              <a:rPr lang="en-AU" dirty="0"/>
              <a:t>In BRAN#106 there was further discussion of sync access</a:t>
            </a:r>
          </a:p>
          <a:p>
            <a:pPr lvl="2"/>
            <a:r>
              <a:rPr lang="en-US" dirty="0"/>
              <a:t>BRAN(20)105044r1 (HPE) argued against acceptance of the sync access proposal at this time</a:t>
            </a:r>
          </a:p>
          <a:p>
            <a:pPr lvl="2"/>
            <a:r>
              <a:rPr lang="en-US" dirty="0"/>
              <a:t>BRAN(20)106011 (</a:t>
            </a:r>
            <a:r>
              <a:rPr lang="en-US" dirty="0" err="1"/>
              <a:t>Mediatek</a:t>
            </a:r>
            <a:r>
              <a:rPr lang="en-US" dirty="0"/>
              <a:t>) argued that the proposed COT extension to 12 </a:t>
            </a:r>
            <a:r>
              <a:rPr lang="en-US" dirty="0" err="1"/>
              <a:t>ms</a:t>
            </a:r>
            <a:r>
              <a:rPr lang="en-US" dirty="0"/>
              <a:t> was too much as tradeoff with normal 6 </a:t>
            </a:r>
            <a:r>
              <a:rPr lang="en-US" dirty="0" err="1"/>
              <a:t>ms</a:t>
            </a:r>
            <a:r>
              <a:rPr lang="en-US" dirty="0"/>
              <a:t> COT</a:t>
            </a:r>
          </a:p>
          <a:p>
            <a:pPr lvl="2"/>
            <a:r>
              <a:rPr lang="en-US" dirty="0"/>
              <a:t>BRAN(20)106012 (Intel) asserted that there was no clear benefit from sync and improvement came as expense of async</a:t>
            </a:r>
          </a:p>
          <a:p>
            <a:pPr lvl="2"/>
            <a:r>
              <a:rPr lang="en-US" dirty="0"/>
              <a:t>BRAN(20)106014 (Qualcomm) provided further simulation results and asserted testing would be relatively easy</a:t>
            </a:r>
          </a:p>
          <a:p>
            <a:pPr lvl="1"/>
            <a:r>
              <a:rPr lang="en-US" dirty="0"/>
              <a:t>The discussion during and after the presentations of the various submissions suggests interest and concern</a:t>
            </a:r>
          </a:p>
          <a:p>
            <a:pPr lvl="2"/>
            <a:r>
              <a:rPr lang="en-US" dirty="0"/>
              <a:t>There is certainly interest from many stakeholders …</a:t>
            </a:r>
          </a:p>
          <a:p>
            <a:pPr lvl="2"/>
            <a:r>
              <a:rPr lang="en-US" dirty="0"/>
              <a:t>… but there are also concerns about its immaturity and lack of extensive peer review</a:t>
            </a:r>
            <a:endParaRPr lang="en-AU" dirty="0"/>
          </a:p>
        </p:txBody>
      </p:sp>
      <p:sp>
        <p:nvSpPr>
          <p:cNvPr id="4" name="Footer Placeholder 3">
            <a:extLst>
              <a:ext uri="{FF2B5EF4-FFF2-40B4-BE49-F238E27FC236}">
                <a16:creationId xmlns:a16="http://schemas.microsoft.com/office/drawing/2014/main" id="{0B572021-4F6E-4821-A2A2-C9A8871DADC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8DA009F-4D32-430E-93E5-F4C9DCFE1D5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803549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F4E8B-0D7D-4887-97D1-5EC5FF3CD715}"/>
              </a:ext>
            </a:extLst>
          </p:cNvPr>
          <p:cNvSpPr>
            <a:spLocks noGrp="1"/>
          </p:cNvSpPr>
          <p:nvPr>
            <p:ph type="title"/>
          </p:nvPr>
        </p:nvSpPr>
        <p:spPr>
          <a:xfrm>
            <a:off x="685800" y="685800"/>
            <a:ext cx="8229600" cy="1066800"/>
          </a:xfrm>
        </p:spPr>
        <p:txBody>
          <a:bodyPr/>
          <a:lstStyle/>
          <a:p>
            <a:r>
              <a:rPr lang="en-AU" dirty="0"/>
              <a:t>The next steps for synchronous access are unclear but it may interesting to consider for 802.11be operation</a:t>
            </a:r>
          </a:p>
        </p:txBody>
      </p:sp>
      <p:sp>
        <p:nvSpPr>
          <p:cNvPr id="3" name="Content Placeholder 2">
            <a:extLst>
              <a:ext uri="{FF2B5EF4-FFF2-40B4-BE49-F238E27FC236}">
                <a16:creationId xmlns:a16="http://schemas.microsoft.com/office/drawing/2014/main" id="{9B3C445E-69B7-4BC3-9B62-F30490825B72}"/>
              </a:ext>
            </a:extLst>
          </p:cNvPr>
          <p:cNvSpPr>
            <a:spLocks noGrp="1"/>
          </p:cNvSpPr>
          <p:nvPr>
            <p:ph idx="1"/>
          </p:nvPr>
        </p:nvSpPr>
        <p:spPr/>
        <p:txBody>
          <a:bodyPr/>
          <a:lstStyle/>
          <a:p>
            <a:pPr lvl="1"/>
            <a:r>
              <a:rPr lang="en-AU" dirty="0"/>
              <a:t>It is not yet clear if synchronous access will be incorporated into EN 303 687 (6 GHz) or EN 301 893 (5 GHz) any time soon</a:t>
            </a:r>
          </a:p>
          <a:p>
            <a:pPr lvl="1"/>
            <a:r>
              <a:rPr lang="en-AU" dirty="0"/>
              <a:t>However, it is probably fair to say that there is interest in the synchronous access proposal, with most concerns based on the lack of proper review of the proposal and its potential impact</a:t>
            </a:r>
          </a:p>
          <a:p>
            <a:pPr lvl="1"/>
            <a:r>
              <a:rPr lang="en-AU" dirty="0"/>
              <a:t>That said, synchronous access may be interesting for 802.11be operation and so it is suggested that 802.11be stakeholders have a look</a:t>
            </a:r>
          </a:p>
          <a:p>
            <a:pPr lvl="2"/>
            <a:r>
              <a:rPr lang="en-AU" dirty="0"/>
              <a:t>If it is useful to NR-U it could easily be useful to 802.11be</a:t>
            </a:r>
          </a:p>
          <a:p>
            <a:pPr lvl="1"/>
            <a:endParaRPr lang="en-AU" dirty="0"/>
          </a:p>
        </p:txBody>
      </p:sp>
      <p:sp>
        <p:nvSpPr>
          <p:cNvPr id="4" name="Footer Placeholder 3">
            <a:extLst>
              <a:ext uri="{FF2B5EF4-FFF2-40B4-BE49-F238E27FC236}">
                <a16:creationId xmlns:a16="http://schemas.microsoft.com/office/drawing/2014/main" id="{B408F30A-BBBF-457D-8324-05F75529D91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65CBB4D-168A-4A2A-811A-A175B0D8C8A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875607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ETSI BRAN 5 GHz issues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9630012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3012-3323-486F-B8FD-6338097F6CE7}"/>
              </a:ext>
            </a:extLst>
          </p:cNvPr>
          <p:cNvSpPr>
            <a:spLocks noGrp="1"/>
          </p:cNvSpPr>
          <p:nvPr>
            <p:ph type="title"/>
          </p:nvPr>
        </p:nvSpPr>
        <p:spPr/>
        <p:txBody>
          <a:bodyPr/>
          <a:lstStyle/>
          <a:p>
            <a:r>
              <a:rPr lang="en-AU" dirty="0"/>
              <a:t>Progress in EN 301 893 (5 GHz) is still being held back by arguments about the same old issues</a:t>
            </a:r>
          </a:p>
        </p:txBody>
      </p:sp>
      <p:sp>
        <p:nvSpPr>
          <p:cNvPr id="3" name="Content Placeholder 2">
            <a:extLst>
              <a:ext uri="{FF2B5EF4-FFF2-40B4-BE49-F238E27FC236}">
                <a16:creationId xmlns:a16="http://schemas.microsoft.com/office/drawing/2014/main" id="{B4932F04-2930-431F-91BF-9F19D9DD7805}"/>
              </a:ext>
            </a:extLst>
          </p:cNvPr>
          <p:cNvSpPr>
            <a:spLocks noGrp="1"/>
          </p:cNvSpPr>
          <p:nvPr>
            <p:ph idx="1"/>
          </p:nvPr>
        </p:nvSpPr>
        <p:spPr>
          <a:xfrm>
            <a:off x="685800" y="1981200"/>
            <a:ext cx="5181600" cy="4114800"/>
          </a:xfrm>
        </p:spPr>
        <p:txBody>
          <a:bodyPr/>
          <a:lstStyle/>
          <a:p>
            <a:r>
              <a:rPr lang="en-AU" dirty="0"/>
              <a:t>Executive summary</a:t>
            </a:r>
          </a:p>
          <a:p>
            <a:pPr lvl="1"/>
            <a:r>
              <a:rPr lang="en-AU" dirty="0"/>
              <a:t>The PD/ED vs ED-only issue in 5 GHz remains unresolved for 802.11be devices</a:t>
            </a:r>
          </a:p>
          <a:p>
            <a:pPr lvl="2"/>
            <a:r>
              <a:rPr lang="en-AU" dirty="0"/>
              <a:t>Without an agreement to force 802.11be to use ED-only at -72 dBm, testing could be used as a weapon</a:t>
            </a:r>
          </a:p>
          <a:p>
            <a:pPr lvl="1"/>
            <a:r>
              <a:rPr lang="en-AU" dirty="0"/>
              <a:t>There is a new disagreement on LBT detection during multi-channel operation in 5 GHz</a:t>
            </a:r>
          </a:p>
          <a:p>
            <a:pPr lvl="1"/>
            <a:r>
              <a:rPr lang="en-AU" dirty="0"/>
              <a:t>There is ongoing disagreement PD &amp; ED testing with background noise</a:t>
            </a:r>
          </a:p>
          <a:p>
            <a:pPr lvl="1"/>
            <a:r>
              <a:rPr lang="en-AU" dirty="0"/>
              <a:t>It is likely FBE access in EN 301 893 will be refined to make it more useable</a:t>
            </a:r>
          </a:p>
          <a:p>
            <a:pPr lvl="1"/>
            <a:r>
              <a:rPr lang="en-AU" dirty="0"/>
              <a:t>[Spectral mask]</a:t>
            </a:r>
          </a:p>
          <a:p>
            <a:endParaRPr lang="en-AU" dirty="0"/>
          </a:p>
          <a:p>
            <a:endParaRPr lang="en-AU" dirty="0"/>
          </a:p>
        </p:txBody>
      </p:sp>
      <p:sp>
        <p:nvSpPr>
          <p:cNvPr id="4" name="Footer Placeholder 3">
            <a:extLst>
              <a:ext uri="{FF2B5EF4-FFF2-40B4-BE49-F238E27FC236}">
                <a16:creationId xmlns:a16="http://schemas.microsoft.com/office/drawing/2014/main" id="{C268F910-E59A-4E18-B7F3-A6A4CCBAF0D7}"/>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1B34D92-3555-477F-B119-7656AD7241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47</a:t>
            </a:fld>
            <a:endParaRPr lang="en-US"/>
          </a:p>
        </p:txBody>
      </p:sp>
      <p:sp>
        <p:nvSpPr>
          <p:cNvPr id="6" name="Rectangle 5">
            <a:extLst>
              <a:ext uri="{FF2B5EF4-FFF2-40B4-BE49-F238E27FC236}">
                <a16:creationId xmlns:a16="http://schemas.microsoft.com/office/drawing/2014/main" id="{DA4FCEB1-4245-448C-8001-52E4CF03979D}"/>
              </a:ext>
            </a:extLst>
          </p:cNvPr>
          <p:cNvSpPr/>
          <p:nvPr/>
        </p:nvSpPr>
        <p:spPr bwMode="auto">
          <a:xfrm>
            <a:off x="6324600" y="2209800"/>
            <a:ext cx="2514600" cy="411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spcBef>
                <a:spcPts val="800"/>
              </a:spcBef>
            </a:pPr>
            <a:r>
              <a:rPr lang="en-AU" sz="1800" dirty="0">
                <a:latin typeface="+mj-lt"/>
              </a:rPr>
              <a:t>This may lead to deadlock …</a:t>
            </a:r>
          </a:p>
          <a:p>
            <a:pPr>
              <a:spcBef>
                <a:spcPts val="800"/>
              </a:spcBef>
            </a:pPr>
            <a:r>
              <a:rPr lang="en-AU" sz="1800" dirty="0">
                <a:latin typeface="+mj-lt"/>
              </a:rPr>
              <a:t>… but deadlock is not necessarily a problem as Wi-Fi product continues to have access to the market based on the stable draft of EN 301 893</a:t>
            </a:r>
          </a:p>
        </p:txBody>
      </p:sp>
      <p:sp>
        <p:nvSpPr>
          <p:cNvPr id="7" name="Right Brace 6">
            <a:extLst>
              <a:ext uri="{FF2B5EF4-FFF2-40B4-BE49-F238E27FC236}">
                <a16:creationId xmlns:a16="http://schemas.microsoft.com/office/drawing/2014/main" id="{362D758E-C278-4718-84C4-9172165B016E}"/>
              </a:ext>
            </a:extLst>
          </p:cNvPr>
          <p:cNvSpPr/>
          <p:nvPr/>
        </p:nvSpPr>
        <p:spPr bwMode="auto">
          <a:xfrm>
            <a:off x="5867400" y="2209800"/>
            <a:ext cx="457200" cy="41148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031545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E0CB07-B894-4A93-8892-792D37C8923D}"/>
              </a:ext>
            </a:extLst>
          </p:cNvPr>
          <p:cNvSpPr>
            <a:spLocks noGrp="1"/>
          </p:cNvSpPr>
          <p:nvPr>
            <p:ph idx="1"/>
          </p:nvPr>
        </p:nvSpPr>
        <p:spPr/>
        <p:txBody>
          <a:bodyPr/>
          <a:lstStyle/>
          <a:p>
            <a:r>
              <a:rPr lang="en-AU" dirty="0"/>
              <a:t>PD/ED vs ED-only in 5 GHz</a:t>
            </a:r>
          </a:p>
        </p:txBody>
      </p:sp>
      <p:sp>
        <p:nvSpPr>
          <p:cNvPr id="3" name="Footer Placeholder 2">
            <a:extLst>
              <a:ext uri="{FF2B5EF4-FFF2-40B4-BE49-F238E27FC236}">
                <a16:creationId xmlns:a16="http://schemas.microsoft.com/office/drawing/2014/main" id="{4D8D057F-0EB3-40F1-8C18-29ABEAA27497}"/>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B2BCFC9-017D-48B2-96A8-50939D7DB4D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5688533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A3098-F5CC-48E5-A96D-DF91B2AC0A66}"/>
              </a:ext>
            </a:extLst>
          </p:cNvPr>
          <p:cNvSpPr>
            <a:spLocks noGrp="1"/>
          </p:cNvSpPr>
          <p:nvPr>
            <p:ph type="title"/>
          </p:nvPr>
        </p:nvSpPr>
        <p:spPr/>
        <p:txBody>
          <a:bodyPr/>
          <a:lstStyle/>
          <a:p>
            <a:r>
              <a:rPr lang="en-AU" dirty="0"/>
              <a:t>The PD/ED vs ED-only issue in 5 GHz remains unresolved for 802.11be devices</a:t>
            </a:r>
          </a:p>
        </p:txBody>
      </p:sp>
      <p:sp>
        <p:nvSpPr>
          <p:cNvPr id="3" name="Content Placeholder 2">
            <a:extLst>
              <a:ext uri="{FF2B5EF4-FFF2-40B4-BE49-F238E27FC236}">
                <a16:creationId xmlns:a16="http://schemas.microsoft.com/office/drawing/2014/main" id="{C3F6CE96-6487-46A6-9B8D-941A59A69A99}"/>
              </a:ext>
            </a:extLst>
          </p:cNvPr>
          <p:cNvSpPr>
            <a:spLocks noGrp="1"/>
          </p:cNvSpPr>
          <p:nvPr>
            <p:ph idx="1"/>
          </p:nvPr>
        </p:nvSpPr>
        <p:spPr/>
        <p:txBody>
          <a:bodyPr/>
          <a:lstStyle/>
          <a:p>
            <a:r>
              <a:rPr lang="en-AU" dirty="0"/>
              <a:t>Executive summary</a:t>
            </a:r>
          </a:p>
          <a:p>
            <a:pPr lvl="1"/>
            <a:r>
              <a:rPr lang="en-AU" dirty="0"/>
              <a:t>The issue of PD/ED vs ED-only as LBT detection mechanisms has been the key coexistence issue for years …</a:t>
            </a:r>
          </a:p>
          <a:p>
            <a:pPr lvl="1"/>
            <a:r>
              <a:rPr lang="en-AU" dirty="0"/>
              <a:t>In BRAN(20)106023, Ericsson proposed that PD/ED only be available to 802.11a/n/ac/</a:t>
            </a:r>
            <a:r>
              <a:rPr lang="en-AU" dirty="0" err="1"/>
              <a:t>ax</a:t>
            </a:r>
            <a:r>
              <a:rPr lang="en-AU" dirty="0"/>
              <a:t> (D6.0) devices</a:t>
            </a:r>
          </a:p>
          <a:p>
            <a:pPr lvl="2"/>
            <a:r>
              <a:rPr lang="en-AU" dirty="0" err="1"/>
              <a:t>ie</a:t>
            </a:r>
            <a:r>
              <a:rPr lang="en-AU" dirty="0"/>
              <a:t> not available to 802.11ax beyond D6.0, 802.11be or other technologies</a:t>
            </a:r>
          </a:p>
          <a:p>
            <a:pPr lvl="1"/>
            <a:r>
              <a:rPr lang="en-AU" dirty="0"/>
              <a:t>In BRAN(20)106031, Cisco asserted that almost every one of Ericsson’s justifications for this position are incorrect</a:t>
            </a:r>
          </a:p>
          <a:p>
            <a:pPr lvl="1"/>
            <a:r>
              <a:rPr lang="en-AU" dirty="0"/>
              <a:t>However, Cisco observed the two positions suggest a compromise if agreement can be found on the treatment of 802.11be </a:t>
            </a:r>
          </a:p>
          <a:p>
            <a:pPr lvl="1"/>
            <a:r>
              <a:rPr lang="en-AU" dirty="0"/>
              <a:t>Unfortunately, there was no agreement during BRAN#106 on a proposed compromise to allow 802.11be to use PD/ED</a:t>
            </a:r>
          </a:p>
        </p:txBody>
      </p:sp>
      <p:sp>
        <p:nvSpPr>
          <p:cNvPr id="4" name="Footer Placeholder 3">
            <a:extLst>
              <a:ext uri="{FF2B5EF4-FFF2-40B4-BE49-F238E27FC236}">
                <a16:creationId xmlns:a16="http://schemas.microsoft.com/office/drawing/2014/main" id="{C351CBCA-0A7B-4FE2-92FE-34C231B418B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CD300DD-E84F-451E-A251-E325EDE96FE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851711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lvl="1"/>
            <a:r>
              <a:rPr lang="en-US" dirty="0"/>
              <a:t>All participants in IEEE-SA activities are expected to adhere to the core principles underlying the:</a:t>
            </a:r>
          </a:p>
          <a:p>
            <a:pPr lvl="2"/>
            <a:r>
              <a:rPr lang="en-US" dirty="0">
                <a:hlinkClick r:id="rId2"/>
              </a:rPr>
              <a:t>IEEE Code of Ethics</a:t>
            </a:r>
            <a:endParaRPr lang="en-US" dirty="0"/>
          </a:p>
          <a:p>
            <a:pPr lvl="2"/>
            <a:r>
              <a:rPr lang="en-US" dirty="0">
                <a:hlinkClick r:id="rId3"/>
              </a:rPr>
              <a:t>IEEE Code of Conduct</a:t>
            </a:r>
            <a:endParaRPr lang="en-US" dirty="0"/>
          </a:p>
          <a:p>
            <a:pPr lvl="1"/>
            <a:r>
              <a:rPr lang="en-US" dirty="0"/>
              <a:t>The core principles of the IEEE Codes of Ethics &amp; Conduct are to:</a:t>
            </a:r>
          </a:p>
          <a:p>
            <a:pPr lvl="2"/>
            <a:r>
              <a:rPr lang="en-US" i="1" dirty="0"/>
              <a:t>Uphold the highest standards of integrity, responsible behavior, and ethical and professional conduct</a:t>
            </a:r>
          </a:p>
          <a:p>
            <a:pPr lvl="2"/>
            <a:r>
              <a:rPr lang="en-US" i="1" dirty="0"/>
              <a:t>Treat people fairly and with respect, to not engage in harassment, discrimination, or retaliation, and to protect people's privacy.</a:t>
            </a:r>
          </a:p>
          <a:p>
            <a:pPr lvl="2"/>
            <a:r>
              <a:rPr lang="en-US" i="1" dirty="0"/>
              <a:t>Avoid injuring others, their property, reputation, or employment by false or malicious action</a:t>
            </a:r>
          </a:p>
          <a:p>
            <a:pPr lvl="1"/>
            <a:r>
              <a:rPr lang="en-US" dirty="0"/>
              <a:t>The most recent versions of these Codes are available at</a:t>
            </a:r>
          </a:p>
          <a:p>
            <a:pPr lvl="2"/>
            <a:r>
              <a:rPr lang="en-US" dirty="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5</a:t>
            </a:fld>
            <a:endParaRPr lang="en-GB" dirty="0"/>
          </a:p>
        </p:txBody>
      </p:sp>
      <p:sp>
        <p:nvSpPr>
          <p:cNvPr id="7" name="Rectangle 6">
            <a:extLst>
              <a:ext uri="{FF2B5EF4-FFF2-40B4-BE49-F238E27FC236}">
                <a16:creationId xmlns:a16="http://schemas.microsoft.com/office/drawing/2014/main" id="{3DB4D861-E815-4748-A24F-3BEB008A00F1}"/>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955433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129FE-0231-43B0-9D95-FF13288E7DA4}"/>
              </a:ext>
            </a:extLst>
          </p:cNvPr>
          <p:cNvSpPr>
            <a:spLocks noGrp="1"/>
          </p:cNvSpPr>
          <p:nvPr>
            <p:ph type="title"/>
          </p:nvPr>
        </p:nvSpPr>
        <p:spPr>
          <a:xfrm>
            <a:off x="685800" y="685800"/>
            <a:ext cx="7772400" cy="1066800"/>
          </a:xfrm>
        </p:spPr>
        <p:txBody>
          <a:bodyPr/>
          <a:lstStyle/>
          <a:p>
            <a:r>
              <a:rPr lang="en-AU" dirty="0"/>
              <a:t>In BRAN(202)106023, Ericsson proposed that PD/ED only be available to 802.11a/n/ac/</a:t>
            </a:r>
            <a:r>
              <a:rPr lang="en-AU" dirty="0" err="1"/>
              <a:t>ax</a:t>
            </a:r>
            <a:r>
              <a:rPr lang="en-AU" dirty="0"/>
              <a:t> devices</a:t>
            </a:r>
            <a:br>
              <a:rPr lang="en-AU" dirty="0"/>
            </a:br>
            <a:endParaRPr lang="en-AU" dirty="0"/>
          </a:p>
        </p:txBody>
      </p:sp>
      <p:sp>
        <p:nvSpPr>
          <p:cNvPr id="4" name="Footer Placeholder 3">
            <a:extLst>
              <a:ext uri="{FF2B5EF4-FFF2-40B4-BE49-F238E27FC236}">
                <a16:creationId xmlns:a16="http://schemas.microsoft.com/office/drawing/2014/main" id="{BB6DED6C-81C5-4BF1-BAC1-5447E370AD3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C0E893D-72BD-4CD8-91D5-FFC39B5F9BC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50</a:t>
            </a:fld>
            <a:endParaRPr lang="en-US"/>
          </a:p>
        </p:txBody>
      </p:sp>
      <p:sp>
        <p:nvSpPr>
          <p:cNvPr id="6" name="Rectangle 5">
            <a:extLst>
              <a:ext uri="{FF2B5EF4-FFF2-40B4-BE49-F238E27FC236}">
                <a16:creationId xmlns:a16="http://schemas.microsoft.com/office/drawing/2014/main" id="{48D4B045-3F20-44CC-A3A2-458687D7A4F2}"/>
              </a:ext>
            </a:extLst>
          </p:cNvPr>
          <p:cNvSpPr/>
          <p:nvPr/>
        </p:nvSpPr>
        <p:spPr bwMode="auto">
          <a:xfrm>
            <a:off x="685800" y="1893253"/>
            <a:ext cx="37338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chemeClr val="tx1"/>
                </a:solidFill>
                <a:effectLst/>
                <a:latin typeface="+mj-lt"/>
              </a:rPr>
              <a:t>Ericsson recommendation</a:t>
            </a:r>
            <a:br>
              <a:rPr kumimoji="0" lang="en-AU" sz="1600" b="1" i="0" u="none" strike="noStrike" cap="none" normalizeH="0" baseline="0" dirty="0">
                <a:ln>
                  <a:noFill/>
                </a:ln>
                <a:solidFill>
                  <a:schemeClr val="tx1"/>
                </a:solidFill>
                <a:effectLst/>
                <a:latin typeface="+mj-lt"/>
              </a:rPr>
            </a:br>
            <a:r>
              <a:rPr kumimoji="0" lang="en-AU" sz="1600" b="1" i="0" u="none" strike="noStrike" cap="none" normalizeH="0" baseline="0" dirty="0">
                <a:ln>
                  <a:noFill/>
                </a:ln>
                <a:solidFill>
                  <a:schemeClr val="tx1"/>
                </a:solidFill>
                <a:effectLst/>
                <a:latin typeface="+mj-lt"/>
              </a:rPr>
              <a:t>for EN 301 893</a:t>
            </a:r>
          </a:p>
        </p:txBody>
      </p:sp>
      <p:sp>
        <p:nvSpPr>
          <p:cNvPr id="7" name="Rectangle 6">
            <a:extLst>
              <a:ext uri="{FF2B5EF4-FFF2-40B4-BE49-F238E27FC236}">
                <a16:creationId xmlns:a16="http://schemas.microsoft.com/office/drawing/2014/main" id="{E5FA2F1D-3BF6-4226-A3CD-D0A40406BE4F}"/>
              </a:ext>
            </a:extLst>
          </p:cNvPr>
          <p:cNvSpPr/>
          <p:nvPr/>
        </p:nvSpPr>
        <p:spPr bwMode="auto">
          <a:xfrm>
            <a:off x="4724400" y="1881506"/>
            <a:ext cx="37338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latin typeface="+mj-lt"/>
              </a:rPr>
              <a:t>Status quo</a:t>
            </a:r>
            <a:br>
              <a:rPr lang="en-AU" sz="1600" b="1" dirty="0">
                <a:latin typeface="+mj-lt"/>
              </a:rPr>
            </a:br>
            <a:r>
              <a:rPr lang="en-AU" sz="1600" b="1" dirty="0">
                <a:latin typeface="+mj-lt"/>
              </a:rPr>
              <a:t>in EN 3901 893</a:t>
            </a:r>
            <a:endParaRPr kumimoji="0" lang="en-AU" sz="1600" b="1" i="0" u="none" strike="noStrike" cap="none" normalizeH="0" baseline="0" dirty="0">
              <a:ln>
                <a:noFill/>
              </a:ln>
              <a:solidFill>
                <a:schemeClr val="tx1"/>
              </a:solidFill>
              <a:effectLst/>
              <a:latin typeface="+mj-lt"/>
            </a:endParaRPr>
          </a:p>
        </p:txBody>
      </p:sp>
      <p:sp>
        <p:nvSpPr>
          <p:cNvPr id="8" name="Rectangle 7">
            <a:extLst>
              <a:ext uri="{FF2B5EF4-FFF2-40B4-BE49-F238E27FC236}">
                <a16:creationId xmlns:a16="http://schemas.microsoft.com/office/drawing/2014/main" id="{0204BF4D-0AB2-4891-BFBD-06009C9AC07C}"/>
              </a:ext>
            </a:extLst>
          </p:cNvPr>
          <p:cNvSpPr/>
          <p:nvPr/>
        </p:nvSpPr>
        <p:spPr bwMode="auto">
          <a:xfrm>
            <a:off x="685800" y="2502853"/>
            <a:ext cx="3733800" cy="29073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a:spcBef>
                <a:spcPts val="800"/>
              </a:spcBef>
            </a:pPr>
            <a:r>
              <a:rPr lang="en-AU" sz="1600" b="1" dirty="0">
                <a:latin typeface="+mj-lt"/>
              </a:rPr>
              <a:t>Option 1</a:t>
            </a:r>
            <a:r>
              <a:rPr lang="en-AU" sz="1600" dirty="0">
                <a:latin typeface="+mj-lt"/>
              </a:rPr>
              <a:t> defines requirements for 802.11/n/ac/</a:t>
            </a:r>
            <a:r>
              <a:rPr lang="en-AU" sz="1600" dirty="0" err="1">
                <a:latin typeface="+mj-lt"/>
              </a:rPr>
              <a:t>ax</a:t>
            </a:r>
            <a:r>
              <a:rPr lang="en-AU" sz="1600" dirty="0">
                <a:latin typeface="+mj-lt"/>
              </a:rPr>
              <a:t> independently from those for other systems</a:t>
            </a:r>
          </a:p>
          <a:p>
            <a:pPr marL="182563" indent="-182563">
              <a:spcBef>
                <a:spcPts val="800"/>
              </a:spcBef>
              <a:buFont typeface="Arial" panose="020B0604020202020204" pitchFamily="34" charset="0"/>
              <a:buChar char="•"/>
            </a:pPr>
            <a:r>
              <a:rPr lang="en-AU" sz="1600" dirty="0">
                <a:latin typeface="+mj-lt"/>
              </a:rPr>
              <a:t>802.11a/n/ac/</a:t>
            </a:r>
            <a:r>
              <a:rPr lang="en-AU" sz="1600" dirty="0" err="1">
                <a:latin typeface="+mj-lt"/>
              </a:rPr>
              <a:t>ax</a:t>
            </a:r>
            <a:r>
              <a:rPr lang="en-AU" sz="1600" dirty="0">
                <a:latin typeface="+mj-lt"/>
              </a:rPr>
              <a:t> use the adaptivity mechanisms, including the </a:t>
            </a:r>
            <a:r>
              <a:rPr lang="en-AU" sz="1600" i="1" dirty="0">
                <a:latin typeface="+mj-lt"/>
              </a:rPr>
              <a:t>PDT</a:t>
            </a:r>
            <a:r>
              <a:rPr lang="en-AU" sz="1600" dirty="0">
                <a:latin typeface="+mj-lt"/>
              </a:rPr>
              <a:t>s &amp; </a:t>
            </a:r>
            <a:r>
              <a:rPr lang="en-AU" sz="1600" i="1" dirty="0">
                <a:latin typeface="+mj-lt"/>
              </a:rPr>
              <a:t>EDT</a:t>
            </a:r>
            <a:r>
              <a:rPr lang="en-AU" sz="1600" dirty="0">
                <a:latin typeface="+mj-lt"/>
              </a:rPr>
              <a:t>s defined in the 802.11a/n/ac standards and 802.11ax D6.0</a:t>
            </a:r>
          </a:p>
          <a:p>
            <a:pPr marL="182563" indent="-182563">
              <a:spcBef>
                <a:spcPts val="800"/>
              </a:spcBef>
              <a:buFont typeface="Arial" panose="020B0604020202020204" pitchFamily="34" charset="0"/>
              <a:buChar char="•"/>
            </a:pPr>
            <a:r>
              <a:rPr lang="en-AU" sz="1600" dirty="0">
                <a:latin typeface="+mj-lt"/>
              </a:rPr>
              <a:t>Other systems (including 802.11be) use </a:t>
            </a:r>
            <a:r>
              <a:rPr lang="en-AU" sz="1600" i="1" dirty="0">
                <a:latin typeface="+mj-lt"/>
              </a:rPr>
              <a:t>ED-only</a:t>
            </a:r>
            <a:r>
              <a:rPr lang="en-AU" sz="1600" dirty="0">
                <a:latin typeface="+mj-lt"/>
              </a:rPr>
              <a:t> adaptivity using an </a:t>
            </a:r>
            <a:r>
              <a:rPr lang="en-AU" sz="1600" i="1" dirty="0">
                <a:latin typeface="+mj-lt"/>
              </a:rPr>
              <a:t>EDT</a:t>
            </a:r>
            <a:r>
              <a:rPr lang="en-AU" sz="1600" dirty="0">
                <a:latin typeface="+mj-lt"/>
              </a:rPr>
              <a:t> of -72 dBm (scaled by max </a:t>
            </a:r>
            <a:r>
              <a:rPr lang="en-AU" sz="1600" dirty="0" err="1">
                <a:latin typeface="+mj-lt"/>
              </a:rPr>
              <a:t>tx</a:t>
            </a:r>
            <a:r>
              <a:rPr lang="en-AU" sz="1600" dirty="0">
                <a:latin typeface="+mj-lt"/>
              </a:rPr>
              <a:t> power)</a:t>
            </a:r>
          </a:p>
          <a:p>
            <a:endParaRPr lang="en-AU" sz="1600" dirty="0">
              <a:latin typeface="+mj-lt"/>
            </a:endParaRPr>
          </a:p>
        </p:txBody>
      </p:sp>
      <p:sp>
        <p:nvSpPr>
          <p:cNvPr id="9" name="Rectangle 8">
            <a:extLst>
              <a:ext uri="{FF2B5EF4-FFF2-40B4-BE49-F238E27FC236}">
                <a16:creationId xmlns:a16="http://schemas.microsoft.com/office/drawing/2014/main" id="{F6E96538-0399-42DD-8099-FC79DD564F01}"/>
              </a:ext>
            </a:extLst>
          </p:cNvPr>
          <p:cNvSpPr/>
          <p:nvPr/>
        </p:nvSpPr>
        <p:spPr bwMode="auto">
          <a:xfrm>
            <a:off x="4724400" y="2491106"/>
            <a:ext cx="3733800" cy="29073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a:spcBef>
                <a:spcPts val="800"/>
              </a:spcBef>
            </a:pPr>
            <a:r>
              <a:rPr lang="en-AU" sz="1600" b="1" dirty="0">
                <a:latin typeface="+mj-lt"/>
              </a:rPr>
              <a:t>Option 2</a:t>
            </a:r>
            <a:r>
              <a:rPr lang="en-AU" sz="1600" dirty="0">
                <a:latin typeface="+mj-lt"/>
              </a:rPr>
              <a:t> defines requirements in a </a:t>
            </a:r>
            <a:r>
              <a:rPr lang="en-AU" sz="1600" i="1" dirty="0">
                <a:latin typeface="+mj-lt"/>
              </a:rPr>
              <a:t>technology neutral </a:t>
            </a:r>
            <a:r>
              <a:rPr lang="en-AU" sz="1600" dirty="0">
                <a:latin typeface="+mj-lt"/>
              </a:rPr>
              <a:t>manner so that all systems can use either:</a:t>
            </a:r>
          </a:p>
          <a:p>
            <a:pPr marL="182563" indent="-182563">
              <a:spcBef>
                <a:spcPts val="800"/>
              </a:spcBef>
              <a:buFont typeface="Arial" panose="020B0604020202020204" pitchFamily="34" charset="0"/>
              <a:buChar char="•"/>
            </a:pPr>
            <a:r>
              <a:rPr lang="en-AU" sz="1600" i="1" dirty="0">
                <a:latin typeface="+mj-lt"/>
              </a:rPr>
              <a:t>PD/ED </a:t>
            </a:r>
            <a:r>
              <a:rPr lang="en-AU" sz="1600" dirty="0">
                <a:latin typeface="+mj-lt"/>
              </a:rPr>
              <a:t>adaptivity using a preamble definition based on IEEE 802.11-2016 clause 17.3.6; OR</a:t>
            </a:r>
          </a:p>
          <a:p>
            <a:pPr marL="182563" indent="-182563">
              <a:spcBef>
                <a:spcPts val="800"/>
              </a:spcBef>
              <a:buFont typeface="Arial" panose="020B0604020202020204" pitchFamily="34" charset="0"/>
              <a:buChar char="•"/>
            </a:pPr>
            <a:r>
              <a:rPr lang="en-AU" sz="1600" i="1" dirty="0">
                <a:latin typeface="+mj-lt"/>
              </a:rPr>
              <a:t>ED-only</a:t>
            </a:r>
            <a:r>
              <a:rPr lang="en-AU" sz="1600" dirty="0">
                <a:latin typeface="+mj-lt"/>
              </a:rPr>
              <a:t> adaptivity using an </a:t>
            </a:r>
            <a:r>
              <a:rPr lang="en-AU" sz="1600" i="1" dirty="0">
                <a:latin typeface="+mj-lt"/>
              </a:rPr>
              <a:t>EDT</a:t>
            </a:r>
            <a:r>
              <a:rPr lang="en-AU" sz="1600" dirty="0">
                <a:latin typeface="+mj-lt"/>
              </a:rPr>
              <a:t> of -72 dBm (scaled by max </a:t>
            </a:r>
            <a:r>
              <a:rPr lang="en-AU" sz="1600" dirty="0" err="1">
                <a:latin typeface="+mj-lt"/>
              </a:rPr>
              <a:t>tx</a:t>
            </a:r>
            <a:r>
              <a:rPr lang="en-AU" sz="1600" dirty="0">
                <a:latin typeface="+mj-lt"/>
              </a:rPr>
              <a:t> power)</a:t>
            </a:r>
          </a:p>
        </p:txBody>
      </p:sp>
      <p:sp>
        <p:nvSpPr>
          <p:cNvPr id="10" name="Rectangle 9">
            <a:extLst>
              <a:ext uri="{FF2B5EF4-FFF2-40B4-BE49-F238E27FC236}">
                <a16:creationId xmlns:a16="http://schemas.microsoft.com/office/drawing/2014/main" id="{5E6E2D03-AE4F-4735-843A-AA3AD7911491}"/>
              </a:ext>
            </a:extLst>
          </p:cNvPr>
          <p:cNvSpPr/>
          <p:nvPr/>
        </p:nvSpPr>
        <p:spPr bwMode="auto">
          <a:xfrm>
            <a:off x="3352800" y="5725160"/>
            <a:ext cx="37338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rgbClr val="FF0000"/>
                </a:solidFill>
                <a:effectLst/>
                <a:latin typeface="+mj-lt"/>
              </a:rPr>
              <a:t>Ericsson asserts can be achieved with limited/simplified testing</a:t>
            </a:r>
          </a:p>
        </p:txBody>
      </p:sp>
      <p:cxnSp>
        <p:nvCxnSpPr>
          <p:cNvPr id="12" name="Connector: Curved 11">
            <a:extLst>
              <a:ext uri="{FF2B5EF4-FFF2-40B4-BE49-F238E27FC236}">
                <a16:creationId xmlns:a16="http://schemas.microsoft.com/office/drawing/2014/main" id="{5B7CE958-C423-464D-96A1-04082E2A9BBF}"/>
              </a:ext>
            </a:extLst>
          </p:cNvPr>
          <p:cNvCxnSpPr>
            <a:cxnSpLocks/>
            <a:stCxn id="10" idx="1"/>
            <a:endCxn id="8" idx="2"/>
          </p:cNvCxnSpPr>
          <p:nvPr/>
        </p:nvCxnSpPr>
        <p:spPr bwMode="auto">
          <a:xfrm rot="10800000">
            <a:off x="2552700" y="5410200"/>
            <a:ext cx="800100" cy="619760"/>
          </a:xfrm>
          <a:prstGeom prst="curvedConnector2">
            <a:avLst/>
          </a:prstGeom>
          <a:solidFill>
            <a:schemeClr val="accent1"/>
          </a:solidFill>
          <a:ln w="5715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496280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069B7-7671-43E0-878B-E29AFEB35200}"/>
              </a:ext>
            </a:extLst>
          </p:cNvPr>
          <p:cNvSpPr>
            <a:spLocks noGrp="1"/>
          </p:cNvSpPr>
          <p:nvPr>
            <p:ph type="title"/>
          </p:nvPr>
        </p:nvSpPr>
        <p:spPr>
          <a:xfrm>
            <a:off x="685800" y="685800"/>
            <a:ext cx="8458200" cy="1066800"/>
          </a:xfrm>
        </p:spPr>
        <p:txBody>
          <a:bodyPr/>
          <a:lstStyle/>
          <a:p>
            <a:r>
              <a:rPr lang="en-AU" dirty="0"/>
              <a:t>Cisco observed the two positions suggest a compromise if agreement can be found on the treatment of 802.11be </a:t>
            </a:r>
          </a:p>
        </p:txBody>
      </p:sp>
      <p:sp>
        <p:nvSpPr>
          <p:cNvPr id="4" name="Footer Placeholder 3">
            <a:extLst>
              <a:ext uri="{FF2B5EF4-FFF2-40B4-BE49-F238E27FC236}">
                <a16:creationId xmlns:a16="http://schemas.microsoft.com/office/drawing/2014/main" id="{C6649A4A-D575-4BBC-90EB-812A33D63280}"/>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A33ADBC6-2247-49D4-861D-BB47E5BABD55}"/>
              </a:ext>
            </a:extLst>
          </p:cNvPr>
          <p:cNvSpPr>
            <a:spLocks noGrp="1"/>
          </p:cNvSpPr>
          <p:nvPr>
            <p:ph type="sldNum" sz="quarter" idx="11"/>
          </p:nvPr>
        </p:nvSpPr>
        <p:spPr>
          <a:xfrm>
            <a:off x="4213225" y="6523038"/>
            <a:ext cx="565150" cy="182562"/>
          </a:xfrm>
        </p:spPr>
        <p:txBody>
          <a:bodyPr/>
          <a:lstStyle/>
          <a:p>
            <a:pPr>
              <a:defRPr/>
            </a:pPr>
            <a:r>
              <a:rPr lang="en-US" dirty="0"/>
              <a:t>Slide </a:t>
            </a:r>
            <a:fld id="{EF4002E7-DB4D-4CC3-8382-1939D19420D8}" type="slidenum">
              <a:rPr lang="en-US" smtClean="0"/>
              <a:pPr>
                <a:defRPr/>
              </a:pPr>
              <a:t>51</a:t>
            </a:fld>
            <a:endParaRPr lang="en-US" dirty="0"/>
          </a:p>
        </p:txBody>
      </p:sp>
      <p:sp>
        <p:nvSpPr>
          <p:cNvPr id="6" name="Rectangle 5">
            <a:extLst>
              <a:ext uri="{FF2B5EF4-FFF2-40B4-BE49-F238E27FC236}">
                <a16:creationId xmlns:a16="http://schemas.microsoft.com/office/drawing/2014/main" id="{21D28356-E79B-489F-A4C8-6FBFAC42A829}"/>
              </a:ext>
            </a:extLst>
          </p:cNvPr>
          <p:cNvSpPr/>
          <p:nvPr/>
        </p:nvSpPr>
        <p:spPr bwMode="auto">
          <a:xfrm>
            <a:off x="685800" y="22098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Ericsson appear to accept simplified testing if </a:t>
            </a:r>
            <a:r>
              <a:rPr lang="en-AU" sz="1600" i="1" dirty="0">
                <a:latin typeface="+mj-lt"/>
              </a:rPr>
              <a:t>PD/ED</a:t>
            </a:r>
            <a:r>
              <a:rPr lang="en-AU" sz="1600" dirty="0">
                <a:latin typeface="+mj-lt"/>
              </a:rPr>
              <a:t> is restricted to 802.11a/n/ac/</a:t>
            </a:r>
            <a:r>
              <a:rPr lang="en-AU" sz="1600" dirty="0" err="1">
                <a:latin typeface="+mj-lt"/>
              </a:rPr>
              <a:t>ax</a:t>
            </a:r>
            <a:endParaRPr lang="en-AU" sz="1600" dirty="0">
              <a:latin typeface="+mj-lt"/>
            </a:endParaRPr>
          </a:p>
        </p:txBody>
      </p:sp>
      <p:sp>
        <p:nvSpPr>
          <p:cNvPr id="7" name="Rectangle 6">
            <a:extLst>
              <a:ext uri="{FF2B5EF4-FFF2-40B4-BE49-F238E27FC236}">
                <a16:creationId xmlns:a16="http://schemas.microsoft.com/office/drawing/2014/main" id="{B4FB1CF8-527D-45AF-B1F1-5EB30B7CCAF6}"/>
              </a:ext>
            </a:extLst>
          </p:cNvPr>
          <p:cNvSpPr/>
          <p:nvPr/>
        </p:nvSpPr>
        <p:spPr bwMode="auto">
          <a:xfrm>
            <a:off x="5105406" y="22098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The Wi-Fi industry are content with simplified testing and a Wi-Fi-only (</a:t>
            </a:r>
            <a:r>
              <a:rPr lang="en-AU" sz="1600" dirty="0" err="1">
                <a:latin typeface="+mj-lt"/>
              </a:rPr>
              <a:t>inc.</a:t>
            </a:r>
            <a:r>
              <a:rPr lang="en-AU" sz="1600" dirty="0">
                <a:latin typeface="+mj-lt"/>
              </a:rPr>
              <a:t> 802.11be) scope for </a:t>
            </a:r>
            <a:r>
              <a:rPr lang="en-AU" sz="1600" i="1" dirty="0">
                <a:latin typeface="+mj-lt"/>
              </a:rPr>
              <a:t>PD/ED </a:t>
            </a:r>
          </a:p>
        </p:txBody>
      </p:sp>
      <p:sp>
        <p:nvSpPr>
          <p:cNvPr id="8" name="Rectangle 7">
            <a:extLst>
              <a:ext uri="{FF2B5EF4-FFF2-40B4-BE49-F238E27FC236}">
                <a16:creationId xmlns:a16="http://schemas.microsoft.com/office/drawing/2014/main" id="{08F0FB7C-E84B-4988-AF0F-46D12C122C3D}"/>
              </a:ext>
            </a:extLst>
          </p:cNvPr>
          <p:cNvSpPr/>
          <p:nvPr/>
        </p:nvSpPr>
        <p:spPr bwMode="auto">
          <a:xfrm>
            <a:off x="2895600" y="3884816"/>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a:latin typeface="+mj-lt"/>
              </a:rPr>
              <a:t>The key issue in finding a compromise is the treatment of 802.11be</a:t>
            </a:r>
            <a:endParaRPr lang="en-AU" sz="1600" dirty="0">
              <a:latin typeface="+mj-lt"/>
            </a:endParaRPr>
          </a:p>
        </p:txBody>
      </p:sp>
      <p:sp>
        <p:nvSpPr>
          <p:cNvPr id="9" name="Rectangle 8">
            <a:extLst>
              <a:ext uri="{FF2B5EF4-FFF2-40B4-BE49-F238E27FC236}">
                <a16:creationId xmlns:a16="http://schemas.microsoft.com/office/drawing/2014/main" id="{A5EA034E-0F95-43A0-BB89-E5346B684B04}"/>
              </a:ext>
            </a:extLst>
          </p:cNvPr>
          <p:cNvSpPr/>
          <p:nvPr/>
        </p:nvSpPr>
        <p:spPr bwMode="auto">
          <a:xfrm>
            <a:off x="2895600" y="55626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There is a possible compromise if the various parties can agree to allow 802.11be to use </a:t>
            </a:r>
            <a:r>
              <a:rPr lang="en-AU" sz="1600" i="1" dirty="0">
                <a:latin typeface="+mj-lt"/>
              </a:rPr>
              <a:t>PD/ED</a:t>
            </a:r>
            <a:endParaRPr lang="en-AU" sz="1600" dirty="0">
              <a:latin typeface="+mj-lt"/>
            </a:endParaRPr>
          </a:p>
        </p:txBody>
      </p:sp>
      <p:sp>
        <p:nvSpPr>
          <p:cNvPr id="10" name="Rectangle 9">
            <a:extLst>
              <a:ext uri="{FF2B5EF4-FFF2-40B4-BE49-F238E27FC236}">
                <a16:creationId xmlns:a16="http://schemas.microsoft.com/office/drawing/2014/main" id="{78679F24-626C-4FE4-BA93-F6B8A296BF2D}"/>
              </a:ext>
            </a:extLst>
          </p:cNvPr>
          <p:cNvSpPr/>
          <p:nvPr/>
        </p:nvSpPr>
        <p:spPr bwMode="auto">
          <a:xfrm>
            <a:off x="685800" y="18288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Ericsson position</a:t>
            </a:r>
          </a:p>
        </p:txBody>
      </p:sp>
      <p:sp>
        <p:nvSpPr>
          <p:cNvPr id="11" name="Rectangle 10">
            <a:extLst>
              <a:ext uri="{FF2B5EF4-FFF2-40B4-BE49-F238E27FC236}">
                <a16:creationId xmlns:a16="http://schemas.microsoft.com/office/drawing/2014/main" id="{7AC7AB2C-3425-4C74-9C4B-8E6E5A363E0A}"/>
              </a:ext>
            </a:extLst>
          </p:cNvPr>
          <p:cNvSpPr/>
          <p:nvPr/>
        </p:nvSpPr>
        <p:spPr bwMode="auto">
          <a:xfrm>
            <a:off x="5105404" y="1829333"/>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Wi-Fi industry position</a:t>
            </a:r>
          </a:p>
        </p:txBody>
      </p:sp>
      <p:sp>
        <p:nvSpPr>
          <p:cNvPr id="12" name="Rectangle 11">
            <a:extLst>
              <a:ext uri="{FF2B5EF4-FFF2-40B4-BE49-F238E27FC236}">
                <a16:creationId xmlns:a16="http://schemas.microsoft.com/office/drawing/2014/main" id="{8C262D37-0C5F-4D9F-8A25-6C86A18FF835}"/>
              </a:ext>
            </a:extLst>
          </p:cNvPr>
          <p:cNvSpPr/>
          <p:nvPr/>
        </p:nvSpPr>
        <p:spPr bwMode="auto">
          <a:xfrm>
            <a:off x="2895600" y="35052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Key difference</a:t>
            </a:r>
          </a:p>
        </p:txBody>
      </p:sp>
      <p:sp>
        <p:nvSpPr>
          <p:cNvPr id="13" name="Rectangle 12">
            <a:extLst>
              <a:ext uri="{FF2B5EF4-FFF2-40B4-BE49-F238E27FC236}">
                <a16:creationId xmlns:a16="http://schemas.microsoft.com/office/drawing/2014/main" id="{62D7B682-831B-4DCA-9B01-8280CC5DF510}"/>
              </a:ext>
            </a:extLst>
          </p:cNvPr>
          <p:cNvSpPr/>
          <p:nvPr/>
        </p:nvSpPr>
        <p:spPr bwMode="auto">
          <a:xfrm>
            <a:off x="2895600" y="51816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Possible compromise</a:t>
            </a:r>
          </a:p>
        </p:txBody>
      </p:sp>
      <p:cxnSp>
        <p:nvCxnSpPr>
          <p:cNvPr id="15" name="Connector: Elbow 14">
            <a:extLst>
              <a:ext uri="{FF2B5EF4-FFF2-40B4-BE49-F238E27FC236}">
                <a16:creationId xmlns:a16="http://schemas.microsoft.com/office/drawing/2014/main" id="{E8309579-E0B3-4D6A-8A6D-557DF3A59E3D}"/>
              </a:ext>
            </a:extLst>
          </p:cNvPr>
          <p:cNvCxnSpPr>
            <a:stCxn id="6" idx="2"/>
            <a:endCxn id="8" idx="1"/>
          </p:cNvCxnSpPr>
          <p:nvPr/>
        </p:nvCxnSpPr>
        <p:spPr bwMode="auto">
          <a:xfrm rot="16200000" flipH="1">
            <a:off x="2000941" y="3409257"/>
            <a:ext cx="1255916" cy="533401"/>
          </a:xfrm>
          <a:prstGeom prst="bentConnector2">
            <a:avLst/>
          </a:prstGeom>
          <a:solidFill>
            <a:schemeClr val="accent1"/>
          </a:solidFill>
          <a:ln w="76200" cap="flat" cmpd="sng" algn="ctr">
            <a:solidFill>
              <a:schemeClr val="tx1"/>
            </a:solidFill>
            <a:prstDash val="solid"/>
            <a:round/>
            <a:headEnd type="none" w="sm" len="sm"/>
            <a:tailEnd type="triangle"/>
          </a:ln>
          <a:effectLst/>
        </p:spPr>
      </p:cxnSp>
      <p:cxnSp>
        <p:nvCxnSpPr>
          <p:cNvPr id="16" name="Connector: Elbow 15">
            <a:extLst>
              <a:ext uri="{FF2B5EF4-FFF2-40B4-BE49-F238E27FC236}">
                <a16:creationId xmlns:a16="http://schemas.microsoft.com/office/drawing/2014/main" id="{2529ACFD-B1B2-4329-A6D8-A6B1E6EBF899}"/>
              </a:ext>
            </a:extLst>
          </p:cNvPr>
          <p:cNvCxnSpPr>
            <a:cxnSpLocks/>
            <a:stCxn id="7" idx="2"/>
            <a:endCxn id="8" idx="3"/>
          </p:cNvCxnSpPr>
          <p:nvPr/>
        </p:nvCxnSpPr>
        <p:spPr bwMode="auto">
          <a:xfrm rot="5400000">
            <a:off x="5887144" y="3409255"/>
            <a:ext cx="1255916" cy="533407"/>
          </a:xfrm>
          <a:prstGeom prst="bentConnector2">
            <a:avLst/>
          </a:prstGeom>
          <a:solidFill>
            <a:schemeClr val="accent1"/>
          </a:solidFill>
          <a:ln w="76200" cap="flat" cmpd="sng" algn="ctr">
            <a:solidFill>
              <a:schemeClr val="tx1"/>
            </a:solidFill>
            <a:prstDash val="solid"/>
            <a:round/>
            <a:headEnd type="none" w="sm" len="sm"/>
            <a:tailEnd type="triangle"/>
          </a:ln>
          <a:effectLst/>
        </p:spPr>
      </p:cxnSp>
      <p:cxnSp>
        <p:nvCxnSpPr>
          <p:cNvPr id="25" name="Straight Arrow Connector 24">
            <a:extLst>
              <a:ext uri="{FF2B5EF4-FFF2-40B4-BE49-F238E27FC236}">
                <a16:creationId xmlns:a16="http://schemas.microsoft.com/office/drawing/2014/main" id="{51F04BB9-0B71-4959-878B-85EF8A1356A8}"/>
              </a:ext>
            </a:extLst>
          </p:cNvPr>
          <p:cNvCxnSpPr>
            <a:stCxn id="8" idx="2"/>
            <a:endCxn id="13" idx="0"/>
          </p:cNvCxnSpPr>
          <p:nvPr/>
        </p:nvCxnSpPr>
        <p:spPr bwMode="auto">
          <a:xfrm>
            <a:off x="4571999" y="4723016"/>
            <a:ext cx="0" cy="458584"/>
          </a:xfrm>
          <a:prstGeom prst="straightConnector1">
            <a:avLst/>
          </a:prstGeom>
          <a:solidFill>
            <a:schemeClr val="accent1"/>
          </a:solidFill>
          <a:ln w="762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8306089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FF214-1250-4957-A329-674632950C83}"/>
              </a:ext>
            </a:extLst>
          </p:cNvPr>
          <p:cNvSpPr>
            <a:spLocks noGrp="1"/>
          </p:cNvSpPr>
          <p:nvPr>
            <p:ph type="title"/>
          </p:nvPr>
        </p:nvSpPr>
        <p:spPr/>
        <p:txBody>
          <a:bodyPr/>
          <a:lstStyle/>
          <a:p>
            <a:r>
              <a:rPr lang="en-AU" dirty="0"/>
              <a:t>The key issue in finding a compromise between two positions is the treatment of 802.11be</a:t>
            </a:r>
          </a:p>
        </p:txBody>
      </p:sp>
      <p:sp>
        <p:nvSpPr>
          <p:cNvPr id="3" name="Content Placeholder 2">
            <a:extLst>
              <a:ext uri="{FF2B5EF4-FFF2-40B4-BE49-F238E27FC236}">
                <a16:creationId xmlns:a16="http://schemas.microsoft.com/office/drawing/2014/main" id="{D3F6E289-9DAE-4E67-A146-71F8FA044FBE}"/>
              </a:ext>
            </a:extLst>
          </p:cNvPr>
          <p:cNvSpPr>
            <a:spLocks noGrp="1"/>
          </p:cNvSpPr>
          <p:nvPr>
            <p:ph idx="1"/>
          </p:nvPr>
        </p:nvSpPr>
        <p:spPr/>
        <p:txBody>
          <a:bodyPr/>
          <a:lstStyle/>
          <a:p>
            <a:pPr lvl="1"/>
            <a:r>
              <a:rPr lang="en-AU" dirty="0"/>
              <a:t>The key difference in opinion is really the treatment of 802.11be</a:t>
            </a:r>
          </a:p>
          <a:p>
            <a:pPr lvl="2"/>
            <a:r>
              <a:rPr lang="en-AU" dirty="0"/>
              <a:t>It appears Ericsson want to draw a line at 802.11ax D6.0 using PD/ED because:</a:t>
            </a:r>
          </a:p>
          <a:p>
            <a:pPr lvl="3"/>
            <a:r>
              <a:rPr lang="en-AU" dirty="0"/>
              <a:t>They do not like the way </a:t>
            </a:r>
            <a:r>
              <a:rPr lang="en-AU" i="1" dirty="0"/>
              <a:t>PD/ED </a:t>
            </a:r>
            <a:r>
              <a:rPr lang="en-AU" dirty="0"/>
              <a:t>&amp; </a:t>
            </a:r>
            <a:r>
              <a:rPr lang="en-AU" i="1" dirty="0"/>
              <a:t>ED-only</a:t>
            </a:r>
            <a:r>
              <a:rPr lang="en-AU" dirty="0"/>
              <a:t> devices coexist, and would like to start the transition in 5GHz to </a:t>
            </a:r>
            <a:r>
              <a:rPr lang="en-AU" i="1" dirty="0"/>
              <a:t>ED-only</a:t>
            </a:r>
            <a:r>
              <a:rPr lang="en-AU" dirty="0"/>
              <a:t> as soon as possible, starting with 802.11be</a:t>
            </a:r>
          </a:p>
          <a:p>
            <a:pPr lvl="3"/>
            <a:r>
              <a:rPr lang="en-AU" dirty="0"/>
              <a:t>They believe there is a risk allowing 802.11be (or 802.11ax beyond draft 6.0) without it being fully defined</a:t>
            </a:r>
          </a:p>
          <a:p>
            <a:pPr lvl="2"/>
            <a:r>
              <a:rPr lang="en-AU" dirty="0"/>
              <a:t>Whereas the Wi-Fi community want to allow 802.11be to use PD/ED because:</a:t>
            </a:r>
          </a:p>
          <a:p>
            <a:pPr lvl="3"/>
            <a:r>
              <a:rPr lang="en-AU" dirty="0"/>
              <a:t>They believe </a:t>
            </a:r>
            <a:r>
              <a:rPr lang="en-AU" i="1" dirty="0"/>
              <a:t>PD/</a:t>
            </a:r>
            <a:r>
              <a:rPr lang="en-AU" dirty="0"/>
              <a:t>ED is a well proven coexistence mechanism in 5 GHz</a:t>
            </a:r>
          </a:p>
          <a:p>
            <a:pPr lvl="3"/>
            <a:r>
              <a:rPr lang="en-AU" dirty="0"/>
              <a:t>There is no reason to stop an 802.11be device using exactly the same </a:t>
            </a:r>
            <a:r>
              <a:rPr lang="en-AU" i="1" dirty="0"/>
              <a:t>PD/ED </a:t>
            </a:r>
            <a:r>
              <a:rPr lang="en-AU" dirty="0"/>
              <a:t>mechanism as a legacy 802.11a/n/ac/</a:t>
            </a:r>
            <a:r>
              <a:rPr lang="en-AU" dirty="0" err="1"/>
              <a:t>ax</a:t>
            </a:r>
            <a:r>
              <a:rPr lang="en-AU" dirty="0"/>
              <a:t> device</a:t>
            </a:r>
          </a:p>
          <a:p>
            <a:pPr lvl="1"/>
            <a:r>
              <a:rPr lang="en-AU" dirty="0"/>
              <a:t>If this issue can be resolved then a solution for EN 301 893 becomes possible … </a:t>
            </a:r>
          </a:p>
        </p:txBody>
      </p:sp>
      <p:sp>
        <p:nvSpPr>
          <p:cNvPr id="4" name="Footer Placeholder 3">
            <a:extLst>
              <a:ext uri="{FF2B5EF4-FFF2-40B4-BE49-F238E27FC236}">
                <a16:creationId xmlns:a16="http://schemas.microsoft.com/office/drawing/2014/main" id="{0778889E-9F1F-486A-B9F8-728BB0CE18B1}"/>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567EAD5F-A89D-4F15-98E8-661DCE6DB87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52</a:t>
            </a:fld>
            <a:endParaRPr lang="en-US" dirty="0"/>
          </a:p>
        </p:txBody>
      </p:sp>
    </p:spTree>
    <p:extLst>
      <p:ext uri="{BB962C8B-B14F-4D97-AF65-F5344CB8AC3E}">
        <p14:creationId xmlns:p14="http://schemas.microsoft.com/office/powerpoint/2010/main" val="22381905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F88C3-D293-4FB4-8DDC-EAE0827A4143}"/>
              </a:ext>
            </a:extLst>
          </p:cNvPr>
          <p:cNvSpPr>
            <a:spLocks noGrp="1"/>
          </p:cNvSpPr>
          <p:nvPr>
            <p:ph type="title"/>
          </p:nvPr>
        </p:nvSpPr>
        <p:spPr/>
        <p:txBody>
          <a:bodyPr/>
          <a:lstStyle/>
          <a:p>
            <a:r>
              <a:rPr lang="en-AU" dirty="0"/>
              <a:t>There is a possible compromise if the various parties can agree to allow 802.11be to use </a:t>
            </a:r>
            <a:r>
              <a:rPr lang="en-AU" i="1" dirty="0"/>
              <a:t>PD/ED</a:t>
            </a:r>
            <a:endParaRPr lang="en-AU" dirty="0"/>
          </a:p>
        </p:txBody>
      </p:sp>
      <p:sp>
        <p:nvSpPr>
          <p:cNvPr id="3" name="Content Placeholder 2">
            <a:extLst>
              <a:ext uri="{FF2B5EF4-FFF2-40B4-BE49-F238E27FC236}">
                <a16:creationId xmlns:a16="http://schemas.microsoft.com/office/drawing/2014/main" id="{3DFFA018-9E2B-4741-8DC1-932C07CF3B54}"/>
              </a:ext>
            </a:extLst>
          </p:cNvPr>
          <p:cNvSpPr>
            <a:spLocks noGrp="1"/>
          </p:cNvSpPr>
          <p:nvPr>
            <p:ph idx="1"/>
          </p:nvPr>
        </p:nvSpPr>
        <p:spPr/>
        <p:txBody>
          <a:bodyPr/>
          <a:lstStyle/>
          <a:p>
            <a:r>
              <a:rPr lang="en-AU" dirty="0"/>
              <a:t>Option 3 (the “compromise”) proposed by Cisco</a:t>
            </a:r>
          </a:p>
          <a:p>
            <a:pPr lvl="1"/>
            <a:r>
              <a:rPr lang="en-AU" dirty="0"/>
              <a:t>Use the definitions for </a:t>
            </a:r>
            <a:r>
              <a:rPr lang="en-AU" i="1" dirty="0"/>
              <a:t>EDT</a:t>
            </a:r>
            <a:r>
              <a:rPr lang="en-AU" dirty="0"/>
              <a:t> currently in EN 301 893 v2.1.37+</a:t>
            </a:r>
          </a:p>
          <a:p>
            <a:pPr lvl="2"/>
            <a:r>
              <a:rPr lang="en-AU" dirty="0"/>
              <a:t>They allow 802.11be to use </a:t>
            </a:r>
            <a:r>
              <a:rPr lang="en-AU" i="1" dirty="0"/>
              <a:t>PD/ED+ED-only </a:t>
            </a:r>
          </a:p>
          <a:p>
            <a:pPr lvl="1"/>
            <a:r>
              <a:rPr lang="en-AU" dirty="0"/>
              <a:t>Restrict the </a:t>
            </a:r>
            <a:r>
              <a:rPr lang="en-AU" i="1" dirty="0"/>
              <a:t>PD/ED </a:t>
            </a:r>
            <a:r>
              <a:rPr lang="en-AU" dirty="0"/>
              <a:t>option to Wi-Fi devices, </a:t>
            </a:r>
          </a:p>
          <a:p>
            <a:pPr lvl="2"/>
            <a:r>
              <a:rPr lang="en-AU" dirty="0"/>
              <a:t>Thus stop the use of </a:t>
            </a:r>
            <a:r>
              <a:rPr lang="en-AU" i="1" dirty="0"/>
              <a:t>PD/ED </a:t>
            </a:r>
            <a:r>
              <a:rPr lang="en-AU" dirty="0"/>
              <a:t>by other technologies, </a:t>
            </a:r>
            <a:r>
              <a:rPr lang="en-AU" dirty="0" err="1"/>
              <a:t>eg</a:t>
            </a:r>
            <a:r>
              <a:rPr lang="en-AU" dirty="0"/>
              <a:t> LAA/NR-U, etc</a:t>
            </a:r>
          </a:p>
          <a:p>
            <a:pPr lvl="2"/>
            <a:r>
              <a:rPr lang="en-AU" dirty="0"/>
              <a:t>Apply the restriction by defining a Wi-Fi device at a very high level as one that connects to another Wi-Fi device (so very easy testing) </a:t>
            </a:r>
          </a:p>
          <a:p>
            <a:pPr lvl="1"/>
            <a:r>
              <a:rPr lang="en-AU" dirty="0"/>
              <a:t>Define a simple test with the limited scope envisaged by Ericsson for </a:t>
            </a:r>
            <a:r>
              <a:rPr lang="en-AU" b="1" dirty="0"/>
              <a:t>Option 1</a:t>
            </a:r>
            <a:r>
              <a:rPr lang="en-AU" dirty="0"/>
              <a:t> to provide reasonable confidence of correct </a:t>
            </a:r>
            <a:r>
              <a:rPr lang="en-AU" i="1" dirty="0"/>
              <a:t>PD/ED </a:t>
            </a:r>
            <a:r>
              <a:rPr lang="en-AU" dirty="0"/>
              <a:t>operation</a:t>
            </a:r>
          </a:p>
        </p:txBody>
      </p:sp>
      <p:sp>
        <p:nvSpPr>
          <p:cNvPr id="4" name="Footer Placeholder 3">
            <a:extLst>
              <a:ext uri="{FF2B5EF4-FFF2-40B4-BE49-F238E27FC236}">
                <a16:creationId xmlns:a16="http://schemas.microsoft.com/office/drawing/2014/main" id="{773FC8FA-695D-4211-A544-AB2F487F6D89}"/>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A3D15745-D29A-44BC-ACE4-56504D88B2D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53</a:t>
            </a:fld>
            <a:endParaRPr lang="en-US" dirty="0"/>
          </a:p>
        </p:txBody>
      </p:sp>
    </p:spTree>
    <p:extLst>
      <p:ext uri="{BB962C8B-B14F-4D97-AF65-F5344CB8AC3E}">
        <p14:creationId xmlns:p14="http://schemas.microsoft.com/office/powerpoint/2010/main" val="19206327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2116B-24F4-488E-9C98-4C0134EF404B}"/>
              </a:ext>
            </a:extLst>
          </p:cNvPr>
          <p:cNvSpPr>
            <a:spLocks noGrp="1"/>
          </p:cNvSpPr>
          <p:nvPr>
            <p:ph type="title"/>
          </p:nvPr>
        </p:nvSpPr>
        <p:spPr>
          <a:xfrm>
            <a:off x="685800" y="685800"/>
            <a:ext cx="8305800" cy="1066800"/>
          </a:xfrm>
        </p:spPr>
        <p:txBody>
          <a:bodyPr/>
          <a:lstStyle/>
          <a:p>
            <a:r>
              <a:rPr lang="en-AU" dirty="0"/>
              <a:t>There was no agreement during BRAN#106 on a proposed compromise to allow 802.11be to use PD/ED</a:t>
            </a:r>
          </a:p>
        </p:txBody>
      </p:sp>
      <p:sp>
        <p:nvSpPr>
          <p:cNvPr id="3" name="Content Placeholder 2">
            <a:extLst>
              <a:ext uri="{FF2B5EF4-FFF2-40B4-BE49-F238E27FC236}">
                <a16:creationId xmlns:a16="http://schemas.microsoft.com/office/drawing/2014/main" id="{00650D6F-64A2-477B-A788-273BC6476D74}"/>
              </a:ext>
            </a:extLst>
          </p:cNvPr>
          <p:cNvSpPr>
            <a:spLocks noGrp="1"/>
          </p:cNvSpPr>
          <p:nvPr>
            <p:ph idx="1"/>
          </p:nvPr>
        </p:nvSpPr>
        <p:spPr/>
        <p:txBody>
          <a:bodyPr/>
          <a:lstStyle/>
          <a:p>
            <a:pPr lvl="1"/>
            <a:r>
              <a:rPr lang="en-AU" dirty="0"/>
              <a:t>The proposed compromise solution was discussed in BRAN#106 but there was no agreement</a:t>
            </a:r>
          </a:p>
          <a:p>
            <a:pPr lvl="1"/>
            <a:r>
              <a:rPr lang="en-AU" dirty="0"/>
              <a:t>The threatened alternative from Ericsson is that they will insist on detailed testing of every aspect of PD/ED</a:t>
            </a:r>
          </a:p>
          <a:p>
            <a:pPr lvl="1"/>
            <a:r>
              <a:rPr lang="en-AU" dirty="0"/>
              <a:t>Hopefully, agreement can be reached before BRAN#107 …</a:t>
            </a:r>
          </a:p>
          <a:p>
            <a:r>
              <a:rPr lang="en-AU" dirty="0"/>
              <a:t>Question:</a:t>
            </a:r>
          </a:p>
          <a:p>
            <a:pPr lvl="1"/>
            <a:r>
              <a:rPr lang="en-AU" dirty="0"/>
              <a:t>Would the Wi-Fi community be happy to restrict 802.11be to ED-only at</a:t>
            </a:r>
            <a:br>
              <a:rPr lang="en-AU" dirty="0"/>
            </a:br>
            <a:r>
              <a:rPr lang="en-AU" dirty="0"/>
              <a:t>-72 dBm in the 5 GHz band?</a:t>
            </a:r>
          </a:p>
          <a:p>
            <a:pPr lvl="2"/>
            <a:r>
              <a:rPr lang="en-AU" dirty="0"/>
              <a:t>ED-only at-72 dBm is likely to be the situation in the 6 GHz band</a:t>
            </a:r>
          </a:p>
          <a:p>
            <a:pPr lvl="2"/>
            <a:r>
              <a:rPr lang="en-AU" dirty="0"/>
              <a:t>802.11be will not hit the market for several years</a:t>
            </a:r>
          </a:p>
        </p:txBody>
      </p:sp>
      <p:sp>
        <p:nvSpPr>
          <p:cNvPr id="4" name="Footer Placeholder 3">
            <a:extLst>
              <a:ext uri="{FF2B5EF4-FFF2-40B4-BE49-F238E27FC236}">
                <a16:creationId xmlns:a16="http://schemas.microsoft.com/office/drawing/2014/main" id="{87E7DA4A-0685-4F84-B0F8-C30D9F5BEC88}"/>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D17FB7F-8B00-4759-BC93-D01AC2D5F8A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4271905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073472-7382-4777-BEA8-06F831793008}"/>
              </a:ext>
            </a:extLst>
          </p:cNvPr>
          <p:cNvSpPr>
            <a:spLocks noGrp="1"/>
          </p:cNvSpPr>
          <p:nvPr>
            <p:ph idx="1"/>
          </p:nvPr>
        </p:nvSpPr>
        <p:spPr/>
        <p:txBody>
          <a:bodyPr/>
          <a:lstStyle/>
          <a:p>
            <a:r>
              <a:rPr lang="en-AU" dirty="0"/>
              <a:t>Testing</a:t>
            </a:r>
          </a:p>
        </p:txBody>
      </p:sp>
      <p:sp>
        <p:nvSpPr>
          <p:cNvPr id="3" name="Footer Placeholder 2">
            <a:extLst>
              <a:ext uri="{FF2B5EF4-FFF2-40B4-BE49-F238E27FC236}">
                <a16:creationId xmlns:a16="http://schemas.microsoft.com/office/drawing/2014/main" id="{1C38A865-DFFA-41D3-92D3-FD115493DCCA}"/>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FE9536B3-71D4-4624-92AB-A8B5854D23E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111440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A4AEA-12B3-4F8D-A8B7-2DB7A251DFB3}"/>
              </a:ext>
            </a:extLst>
          </p:cNvPr>
          <p:cNvSpPr>
            <a:spLocks noGrp="1"/>
          </p:cNvSpPr>
          <p:nvPr>
            <p:ph type="title"/>
          </p:nvPr>
        </p:nvSpPr>
        <p:spPr>
          <a:xfrm>
            <a:off x="685800" y="685800"/>
            <a:ext cx="8305800" cy="1066800"/>
          </a:xfrm>
        </p:spPr>
        <p:txBody>
          <a:bodyPr/>
          <a:lstStyle/>
          <a:p>
            <a:r>
              <a:rPr lang="en-AU" dirty="0"/>
              <a:t>Without an agreement to force 802.11be to use ED-only at -72 dBm, testing could be used as a weapon</a:t>
            </a:r>
          </a:p>
        </p:txBody>
      </p:sp>
      <p:sp>
        <p:nvSpPr>
          <p:cNvPr id="3" name="Content Placeholder 2">
            <a:extLst>
              <a:ext uri="{FF2B5EF4-FFF2-40B4-BE49-F238E27FC236}">
                <a16:creationId xmlns:a16="http://schemas.microsoft.com/office/drawing/2014/main" id="{30D0B17F-BDA9-426A-B28E-33F7E96A5F83}"/>
              </a:ext>
            </a:extLst>
          </p:cNvPr>
          <p:cNvSpPr>
            <a:spLocks noGrp="1"/>
          </p:cNvSpPr>
          <p:nvPr>
            <p:ph idx="1"/>
          </p:nvPr>
        </p:nvSpPr>
        <p:spPr/>
        <p:txBody>
          <a:bodyPr/>
          <a:lstStyle/>
          <a:p>
            <a:pPr lvl="1"/>
            <a:r>
              <a:rPr lang="en-AU" dirty="0"/>
              <a:t>The threat from Ericsson if their proposal to force 802.11be to use ED-only at -72 dBm is not accepted is that they will insist on detailed testing on every last element of every requirement</a:t>
            </a:r>
          </a:p>
          <a:p>
            <a:pPr lvl="1"/>
            <a:r>
              <a:rPr lang="en-AU" dirty="0"/>
              <a:t>Examples of related debates include:</a:t>
            </a:r>
          </a:p>
          <a:p>
            <a:pPr lvl="2"/>
            <a:r>
              <a:rPr lang="en-AU" dirty="0"/>
              <a:t>PD testing</a:t>
            </a:r>
          </a:p>
          <a:p>
            <a:pPr lvl="3"/>
            <a:r>
              <a:rPr lang="en-AU" dirty="0"/>
              <a:t>See BRAN(20)106006 (Ericsson), BRAN(20)106045 (Intel), … and many more</a:t>
            </a:r>
          </a:p>
          <a:p>
            <a:pPr lvl="2"/>
            <a:r>
              <a:rPr lang="en-AU" dirty="0"/>
              <a:t>PD/ED to ED-only mode switch testing </a:t>
            </a:r>
          </a:p>
          <a:p>
            <a:pPr lvl="3"/>
            <a:r>
              <a:rPr lang="en-AU" dirty="0"/>
              <a:t>See BRAN(20)106013 (Ericsson), BRAN(20)106027r1 (Cisco)</a:t>
            </a:r>
          </a:p>
          <a:p>
            <a:pPr lvl="2"/>
            <a:r>
              <a:rPr lang="en-AU" dirty="0"/>
              <a:t>Threshold testing with background noise</a:t>
            </a:r>
          </a:p>
          <a:p>
            <a:pPr lvl="3"/>
            <a:r>
              <a:rPr lang="en-AU" dirty="0"/>
              <a:t>See later in this deck</a:t>
            </a:r>
          </a:p>
          <a:p>
            <a:pPr lvl="1"/>
            <a:r>
              <a:rPr lang="en-AU" dirty="0"/>
              <a:t>In BRAN(20)106027r1, Cisco suggested that ETSI BRAN needs to adopt a more pragmatic approach to testing, rather than testing everything</a:t>
            </a:r>
          </a:p>
          <a:p>
            <a:pPr lvl="1"/>
            <a:r>
              <a:rPr lang="en-AU" dirty="0"/>
              <a:t>After limited discussion in BRAN#106, there was no resolution of the question of pragmatic vs detailed testing</a:t>
            </a:r>
          </a:p>
          <a:p>
            <a:pPr lvl="1"/>
            <a:endParaRPr lang="en-AU" dirty="0"/>
          </a:p>
        </p:txBody>
      </p:sp>
      <p:sp>
        <p:nvSpPr>
          <p:cNvPr id="4" name="Footer Placeholder 3">
            <a:extLst>
              <a:ext uri="{FF2B5EF4-FFF2-40B4-BE49-F238E27FC236}">
                <a16:creationId xmlns:a16="http://schemas.microsoft.com/office/drawing/2014/main" id="{3B2EB4BB-60D8-4F6D-9468-CDFF7D98D33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C38598F-34B7-476E-8018-1B1827388FE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8559866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rrow: Down 10">
            <a:extLst>
              <a:ext uri="{FF2B5EF4-FFF2-40B4-BE49-F238E27FC236}">
                <a16:creationId xmlns:a16="http://schemas.microsoft.com/office/drawing/2014/main" id="{7D32EDD5-D505-4DFC-A88B-4B46CF7AAFC4}"/>
              </a:ext>
            </a:extLst>
          </p:cNvPr>
          <p:cNvSpPr/>
          <p:nvPr/>
        </p:nvSpPr>
        <p:spPr bwMode="auto">
          <a:xfrm>
            <a:off x="1524000"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2" name="Arrow: Down 11">
            <a:extLst>
              <a:ext uri="{FF2B5EF4-FFF2-40B4-BE49-F238E27FC236}">
                <a16:creationId xmlns:a16="http://schemas.microsoft.com/office/drawing/2014/main" id="{F596A0C2-D493-4574-A4E3-550FE4BA378F}"/>
              </a:ext>
            </a:extLst>
          </p:cNvPr>
          <p:cNvSpPr/>
          <p:nvPr/>
        </p:nvSpPr>
        <p:spPr bwMode="auto">
          <a:xfrm>
            <a:off x="4301021"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3" name="Arrow: Down 12">
            <a:extLst>
              <a:ext uri="{FF2B5EF4-FFF2-40B4-BE49-F238E27FC236}">
                <a16:creationId xmlns:a16="http://schemas.microsoft.com/office/drawing/2014/main" id="{8693B5EA-A275-4800-818D-610100DA7371}"/>
              </a:ext>
            </a:extLst>
          </p:cNvPr>
          <p:cNvSpPr/>
          <p:nvPr/>
        </p:nvSpPr>
        <p:spPr bwMode="auto">
          <a:xfrm>
            <a:off x="7000057"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2" name="Title 1">
            <a:extLst>
              <a:ext uri="{FF2B5EF4-FFF2-40B4-BE49-F238E27FC236}">
                <a16:creationId xmlns:a16="http://schemas.microsoft.com/office/drawing/2014/main" id="{F3279C08-0B6C-4013-9B50-EFC3D571865A}"/>
              </a:ext>
            </a:extLst>
          </p:cNvPr>
          <p:cNvSpPr>
            <a:spLocks noGrp="1"/>
          </p:cNvSpPr>
          <p:nvPr>
            <p:ph type="title"/>
          </p:nvPr>
        </p:nvSpPr>
        <p:spPr>
          <a:xfrm>
            <a:off x="685799" y="685800"/>
            <a:ext cx="8010523" cy="1066800"/>
          </a:xfrm>
        </p:spPr>
        <p:txBody>
          <a:bodyPr/>
          <a:lstStyle/>
          <a:p>
            <a:pPr lvl="1"/>
            <a:r>
              <a:rPr lang="en-AU" dirty="0"/>
              <a:t>A </a:t>
            </a:r>
            <a:r>
              <a:rPr lang="en-AU" i="1" dirty="0"/>
              <a:t>pragmatic </a:t>
            </a:r>
            <a:r>
              <a:rPr lang="en-AU" dirty="0"/>
              <a:t>regime provides a good balance between </a:t>
            </a:r>
            <a:r>
              <a:rPr lang="en-AU" i="1" dirty="0"/>
              <a:t>technical requirements </a:t>
            </a:r>
            <a:r>
              <a:rPr lang="en-AU" dirty="0"/>
              <a:t>&amp; testing</a:t>
            </a:r>
          </a:p>
        </p:txBody>
      </p:sp>
      <p:sp>
        <p:nvSpPr>
          <p:cNvPr id="4" name="Footer Placeholder 3">
            <a:extLst>
              <a:ext uri="{FF2B5EF4-FFF2-40B4-BE49-F238E27FC236}">
                <a16:creationId xmlns:a16="http://schemas.microsoft.com/office/drawing/2014/main" id="{D4D754B0-A874-4EB1-B7F4-C1C75B1A8CD8}"/>
              </a:ext>
            </a:extLst>
          </p:cNvPr>
          <p:cNvSpPr>
            <a:spLocks noGrp="1"/>
          </p:cNvSpPr>
          <p:nvPr>
            <p:ph type="ftr" sz="quarter" idx="10"/>
          </p:nvPr>
        </p:nvSpPr>
        <p:spPr>
          <a:xfrm>
            <a:off x="8160808" y="6520934"/>
            <a:ext cx="383117" cy="184666"/>
          </a:xfrm>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5F901A17-FF3E-43D8-AA18-AB27C089FFE1}"/>
              </a:ext>
            </a:extLst>
          </p:cNvPr>
          <p:cNvSpPr>
            <a:spLocks noGrp="1"/>
          </p:cNvSpPr>
          <p:nvPr>
            <p:ph type="sldNum" sz="quarter" idx="11"/>
          </p:nvPr>
        </p:nvSpPr>
        <p:spPr>
          <a:xfrm>
            <a:off x="4327525" y="6520934"/>
            <a:ext cx="565150" cy="182562"/>
          </a:xfrm>
        </p:spPr>
        <p:txBody>
          <a:bodyPr/>
          <a:lstStyle/>
          <a:p>
            <a:pPr>
              <a:defRPr/>
            </a:pPr>
            <a:r>
              <a:rPr lang="en-US"/>
              <a:t>Slide </a:t>
            </a:r>
            <a:fld id="{EF4002E7-DB4D-4CC3-8382-1939D19420D8}" type="slidenum">
              <a:rPr lang="en-US" smtClean="0"/>
              <a:pPr>
                <a:defRPr/>
              </a:pPr>
              <a:t>57</a:t>
            </a:fld>
            <a:endParaRPr lang="en-US" dirty="0"/>
          </a:p>
        </p:txBody>
      </p:sp>
      <p:sp>
        <p:nvSpPr>
          <p:cNvPr id="6" name="Rectangle: Rounded Corners 5">
            <a:extLst>
              <a:ext uri="{FF2B5EF4-FFF2-40B4-BE49-F238E27FC236}">
                <a16:creationId xmlns:a16="http://schemas.microsoft.com/office/drawing/2014/main" id="{20204F17-150D-41CF-86A0-2959883D2428}"/>
              </a:ext>
            </a:extLst>
          </p:cNvPr>
          <p:cNvSpPr/>
          <p:nvPr/>
        </p:nvSpPr>
        <p:spPr bwMode="auto">
          <a:xfrm>
            <a:off x="457200"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No testing </a:t>
            </a:r>
            <a:r>
              <a:rPr lang="en-AU" sz="1600" b="1" dirty="0">
                <a:latin typeface="+mj-lt"/>
              </a:rPr>
              <a:t>regime </a:t>
            </a:r>
          </a:p>
          <a:p>
            <a:pPr algn="ctr" eaLnBrk="0" hangingPunct="0">
              <a:spcBef>
                <a:spcPts val="800"/>
              </a:spcBef>
            </a:pPr>
            <a:r>
              <a:rPr lang="en-AU" sz="1600" dirty="0">
                <a:solidFill>
                  <a:srgbClr val="FF6600"/>
                </a:solidFill>
                <a:latin typeface="+mj-lt"/>
              </a:rPr>
              <a:t>The </a:t>
            </a:r>
            <a:r>
              <a:rPr lang="en-AU" sz="1600" i="1" dirty="0">
                <a:solidFill>
                  <a:srgbClr val="FF6600"/>
                </a:solidFill>
                <a:latin typeface="+mj-lt"/>
              </a:rPr>
              <a:t>status quo: test very little or nothing</a:t>
            </a:r>
          </a:p>
          <a:p>
            <a:pPr eaLnBrk="0" hangingPunct="0">
              <a:spcBef>
                <a:spcPts val="800"/>
              </a:spcBef>
            </a:pPr>
            <a:br>
              <a:rPr lang="en-AU" sz="1600" dirty="0">
                <a:solidFill>
                  <a:srgbClr val="00B050"/>
                </a:solidFill>
                <a:latin typeface="+mj-lt"/>
              </a:rPr>
            </a:br>
            <a:r>
              <a:rPr lang="en-AU" sz="1600" dirty="0">
                <a:solidFill>
                  <a:srgbClr val="00B050"/>
                </a:solidFill>
                <a:latin typeface="+mj-lt"/>
              </a:rPr>
              <a:t>Provides guidance,  </a:t>
            </a:r>
            <a:r>
              <a:rPr lang="en-AU" sz="1600" dirty="0">
                <a:solidFill>
                  <a:srgbClr val="FF0000"/>
                </a:solidFill>
                <a:latin typeface="+mj-lt"/>
              </a:rPr>
              <a:t>but never tests any </a:t>
            </a:r>
            <a:r>
              <a:rPr lang="en-AU" sz="1600" i="1" dirty="0">
                <a:solidFill>
                  <a:srgbClr val="FF0000"/>
                </a:solidFill>
                <a:latin typeface="+mj-lt"/>
              </a:rPr>
              <a:t>technical requirements</a:t>
            </a:r>
            <a:endParaRPr kumimoji="0" lang="en-AU" sz="1600" b="0" i="1" u="none" strike="noStrike" cap="none" normalizeH="0" baseline="0" dirty="0">
              <a:ln>
                <a:noFill/>
              </a:ln>
              <a:solidFill>
                <a:srgbClr val="FF0000"/>
              </a:solidFill>
              <a:effectLst/>
              <a:latin typeface="+mj-lt"/>
            </a:endParaRPr>
          </a:p>
        </p:txBody>
      </p:sp>
      <p:sp>
        <p:nvSpPr>
          <p:cNvPr id="7" name="Rectangle: Rounded Corners 6">
            <a:extLst>
              <a:ext uri="{FF2B5EF4-FFF2-40B4-BE49-F238E27FC236}">
                <a16:creationId xmlns:a16="http://schemas.microsoft.com/office/drawing/2014/main" id="{53015AB1-A68B-472A-B3E2-F8A23E60F24C}"/>
              </a:ext>
            </a:extLst>
          </p:cNvPr>
          <p:cNvSpPr/>
          <p:nvPr/>
        </p:nvSpPr>
        <p:spPr bwMode="auto">
          <a:xfrm>
            <a:off x="3179740"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Full testing </a:t>
            </a:r>
            <a:r>
              <a:rPr lang="en-AU" sz="1600" b="1" dirty="0">
                <a:latin typeface="+mj-lt"/>
              </a:rPr>
              <a:t>regime</a:t>
            </a:r>
          </a:p>
          <a:p>
            <a:pPr algn="ctr" eaLnBrk="0" hangingPunct="0">
              <a:spcBef>
                <a:spcPts val="800"/>
              </a:spcBef>
            </a:pPr>
            <a:r>
              <a:rPr lang="en-AU" sz="1600" dirty="0">
                <a:solidFill>
                  <a:srgbClr val="FF0000"/>
                </a:solidFill>
                <a:latin typeface="+mj-lt"/>
              </a:rPr>
              <a:t>Test every last detail of every </a:t>
            </a:r>
            <a:r>
              <a:rPr lang="en-AU" sz="1600" i="1" dirty="0">
                <a:solidFill>
                  <a:srgbClr val="FF0000"/>
                </a:solidFill>
                <a:latin typeface="+mj-lt"/>
              </a:rPr>
              <a:t>technical requirement</a:t>
            </a:r>
          </a:p>
          <a:p>
            <a:pPr algn="ctr" eaLnBrk="0" hangingPunct="0">
              <a:spcBef>
                <a:spcPts val="800"/>
              </a:spcBef>
            </a:pPr>
            <a:r>
              <a:rPr lang="en-AU" sz="1600" dirty="0">
                <a:solidFill>
                  <a:srgbClr val="FF0000"/>
                </a:solidFill>
                <a:latin typeface="+mj-lt"/>
              </a:rPr>
              <a:t>Takes too long, and results in complex &amp; expensive tests</a:t>
            </a:r>
            <a:endParaRPr kumimoji="0" lang="en-AU" sz="1600" b="0" i="0" u="none" strike="noStrike" cap="none" normalizeH="0" baseline="0" dirty="0">
              <a:ln>
                <a:noFill/>
              </a:ln>
              <a:solidFill>
                <a:srgbClr val="FF0000"/>
              </a:solidFill>
              <a:effectLst/>
              <a:latin typeface="+mj-lt"/>
            </a:endParaRPr>
          </a:p>
        </p:txBody>
      </p:sp>
      <p:sp>
        <p:nvSpPr>
          <p:cNvPr id="8" name="Rectangle: Rounded Corners 7">
            <a:extLst>
              <a:ext uri="{FF2B5EF4-FFF2-40B4-BE49-F238E27FC236}">
                <a16:creationId xmlns:a16="http://schemas.microsoft.com/office/drawing/2014/main" id="{8078FE3F-89C5-4DD8-A04F-D543339FF87B}"/>
              </a:ext>
            </a:extLst>
          </p:cNvPr>
          <p:cNvSpPr/>
          <p:nvPr/>
        </p:nvSpPr>
        <p:spPr bwMode="auto">
          <a:xfrm>
            <a:off x="5913391"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800"/>
              </a:spcBef>
            </a:pPr>
            <a:r>
              <a:rPr lang="en-AU" sz="1600" b="1" i="1" dirty="0">
                <a:latin typeface="+mj-lt"/>
              </a:rPr>
              <a:t>Simple</a:t>
            </a:r>
            <a:r>
              <a:rPr lang="en-AU" sz="1600" b="1" dirty="0">
                <a:latin typeface="+mj-lt"/>
              </a:rPr>
              <a:t> testing regime</a:t>
            </a:r>
          </a:p>
          <a:p>
            <a:pPr algn="ctr" eaLnBrk="0" hangingPunct="0">
              <a:spcBef>
                <a:spcPts val="800"/>
              </a:spcBef>
            </a:pPr>
            <a:r>
              <a:rPr lang="en-AU" sz="1600" dirty="0">
                <a:solidFill>
                  <a:srgbClr val="FF0000"/>
                </a:solidFill>
                <a:latin typeface="+mj-lt"/>
              </a:rPr>
              <a:t>Include only </a:t>
            </a:r>
            <a:r>
              <a:rPr lang="en-AU" sz="1600" i="1" dirty="0">
                <a:solidFill>
                  <a:srgbClr val="FF0000"/>
                </a:solidFill>
                <a:latin typeface="+mj-lt"/>
              </a:rPr>
              <a:t>technical requirements</a:t>
            </a:r>
            <a:r>
              <a:rPr lang="en-AU" sz="1600" dirty="0">
                <a:solidFill>
                  <a:srgbClr val="FF0000"/>
                </a:solidFill>
                <a:latin typeface="+mj-lt"/>
              </a:rPr>
              <a:t> that can be tested easily</a:t>
            </a:r>
          </a:p>
          <a:p>
            <a:pPr eaLnBrk="0" hangingPunct="0">
              <a:spcBef>
                <a:spcPts val="800"/>
              </a:spcBef>
            </a:pPr>
            <a:r>
              <a:rPr lang="en-AU" sz="1600" dirty="0">
                <a:solidFill>
                  <a:srgbClr val="FF0000"/>
                </a:solidFill>
                <a:latin typeface="+mj-lt"/>
              </a:rPr>
              <a:t>Doesn’t promote or test the efficient use of the spectrum</a:t>
            </a:r>
            <a:endParaRPr kumimoji="0" lang="en-AU" sz="1600" b="0" i="0" u="none" strike="noStrike" cap="none" normalizeH="0" baseline="0" dirty="0">
              <a:ln>
                <a:noFill/>
              </a:ln>
              <a:solidFill>
                <a:srgbClr val="FF0000"/>
              </a:solidFill>
              <a:effectLst/>
              <a:latin typeface="+mj-lt"/>
            </a:endParaRPr>
          </a:p>
        </p:txBody>
      </p:sp>
      <p:sp>
        <p:nvSpPr>
          <p:cNvPr id="10" name="Rectangle: Rounded Corners 9">
            <a:extLst>
              <a:ext uri="{FF2B5EF4-FFF2-40B4-BE49-F238E27FC236}">
                <a16:creationId xmlns:a16="http://schemas.microsoft.com/office/drawing/2014/main" id="{63021F3D-2608-408F-A13A-C722B3E01A32}"/>
              </a:ext>
            </a:extLst>
          </p:cNvPr>
          <p:cNvSpPr/>
          <p:nvPr/>
        </p:nvSpPr>
        <p:spPr bwMode="auto">
          <a:xfrm>
            <a:off x="533400" y="4572000"/>
            <a:ext cx="8010524" cy="15240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Pragmatic </a:t>
            </a:r>
            <a:r>
              <a:rPr lang="en-AU" sz="1600" b="1" dirty="0">
                <a:latin typeface="+mj-lt"/>
              </a:rPr>
              <a:t>regime </a:t>
            </a:r>
          </a:p>
          <a:p>
            <a:pPr algn="ctr" eaLnBrk="0" hangingPunct="0">
              <a:spcBef>
                <a:spcPts val="800"/>
              </a:spcBef>
            </a:pPr>
            <a:r>
              <a:rPr lang="en-AU" sz="1600" dirty="0">
                <a:solidFill>
                  <a:srgbClr val="00B050"/>
                </a:solidFill>
                <a:latin typeface="+mj-lt"/>
              </a:rPr>
              <a:t>Test as many of </a:t>
            </a:r>
            <a:r>
              <a:rPr lang="en-AU" sz="1600" i="1" dirty="0">
                <a:solidFill>
                  <a:srgbClr val="00B050"/>
                </a:solidFill>
                <a:latin typeface="+mj-lt"/>
              </a:rPr>
              <a:t>technical requirements </a:t>
            </a:r>
            <a:r>
              <a:rPr lang="en-AU" sz="1600" dirty="0">
                <a:solidFill>
                  <a:srgbClr val="00B050"/>
                </a:solidFill>
                <a:latin typeface="+mj-lt"/>
              </a:rPr>
              <a:t>as useful and practical</a:t>
            </a:r>
            <a:endParaRPr lang="en-AU" sz="1600" i="1" dirty="0">
              <a:solidFill>
                <a:srgbClr val="00B050"/>
              </a:solidFill>
              <a:latin typeface="+mj-lt"/>
            </a:endParaRPr>
          </a:p>
          <a:p>
            <a:pPr eaLnBrk="0" hangingPunct="0">
              <a:spcBef>
                <a:spcPts val="800"/>
              </a:spcBef>
            </a:pPr>
            <a:r>
              <a:rPr lang="en-AU" sz="1600" dirty="0">
                <a:solidFill>
                  <a:srgbClr val="00B050"/>
                </a:solidFill>
                <a:latin typeface="+mj-lt"/>
              </a:rPr>
              <a:t>A </a:t>
            </a:r>
            <a:r>
              <a:rPr lang="en-AU" sz="1600" i="1" dirty="0">
                <a:solidFill>
                  <a:srgbClr val="00B050"/>
                </a:solidFill>
                <a:latin typeface="+mj-lt"/>
              </a:rPr>
              <a:t>pragmatic </a:t>
            </a:r>
            <a:r>
              <a:rPr lang="en-AU" sz="1600" dirty="0">
                <a:solidFill>
                  <a:srgbClr val="00B050"/>
                </a:solidFill>
                <a:latin typeface="+mj-lt"/>
              </a:rPr>
              <a:t>regime for EN 301 893 promotes the efficient use of the spectrum in a timely and practical manner, with expansion of testing based on real issues</a:t>
            </a:r>
            <a:endParaRPr kumimoji="0" lang="en-AU" sz="1600" b="0" i="0" u="none" strike="noStrike" cap="none" normalizeH="0" baseline="0" dirty="0">
              <a:ln>
                <a:noFill/>
              </a:ln>
              <a:solidFill>
                <a:srgbClr val="00B050"/>
              </a:solidFill>
              <a:effectLst/>
              <a:latin typeface="+mj-lt"/>
            </a:endParaRPr>
          </a:p>
        </p:txBody>
      </p:sp>
      <p:sp>
        <p:nvSpPr>
          <p:cNvPr id="20" name="Rectangle 19">
            <a:extLst>
              <a:ext uri="{FF2B5EF4-FFF2-40B4-BE49-F238E27FC236}">
                <a16:creationId xmlns:a16="http://schemas.microsoft.com/office/drawing/2014/main" id="{A3CC3818-005F-442B-AA07-115F12FC1738}"/>
              </a:ext>
            </a:extLst>
          </p:cNvPr>
          <p:cNvSpPr/>
          <p:nvPr/>
        </p:nvSpPr>
        <p:spPr bwMode="auto">
          <a:xfrm>
            <a:off x="445033" y="1524000"/>
            <a:ext cx="8098891"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solidFill>
                  <a:srgbClr val="FF0000"/>
                </a:solidFill>
                <a:latin typeface="+mj-lt"/>
              </a:rPr>
              <a:t>Three options below are all unsatisfactory in various ways</a:t>
            </a:r>
            <a:endParaRPr kumimoji="0" lang="en-AU" sz="1600" b="1" i="0" u="none" strike="noStrike" cap="none" normalizeH="0" baseline="0" dirty="0">
              <a:ln>
                <a:noFill/>
              </a:ln>
              <a:solidFill>
                <a:srgbClr val="FF0000"/>
              </a:solidFill>
              <a:effectLst/>
              <a:latin typeface="+mj-lt"/>
            </a:endParaRPr>
          </a:p>
        </p:txBody>
      </p:sp>
      <p:sp>
        <p:nvSpPr>
          <p:cNvPr id="21" name="Rectangle 20">
            <a:extLst>
              <a:ext uri="{FF2B5EF4-FFF2-40B4-BE49-F238E27FC236}">
                <a16:creationId xmlns:a16="http://schemas.microsoft.com/office/drawing/2014/main" id="{8B7F5122-04FB-402E-8E69-A731BA6D2F9F}"/>
              </a:ext>
            </a:extLst>
          </p:cNvPr>
          <p:cNvSpPr/>
          <p:nvPr/>
        </p:nvSpPr>
        <p:spPr bwMode="auto">
          <a:xfrm>
            <a:off x="533401" y="6096000"/>
            <a:ext cx="8010523"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solidFill>
                  <a:srgbClr val="00B050"/>
                </a:solidFill>
                <a:latin typeface="+mj-lt"/>
              </a:rPr>
              <a:t>Option above pragmatically satisfies the </a:t>
            </a:r>
            <a:r>
              <a:rPr lang="en-AU" sz="1600" b="1" i="1" dirty="0">
                <a:solidFill>
                  <a:srgbClr val="00B050"/>
                </a:solidFill>
                <a:latin typeface="+mj-lt"/>
              </a:rPr>
              <a:t>essential requirements </a:t>
            </a:r>
            <a:r>
              <a:rPr lang="en-AU" sz="1600" b="1" dirty="0">
                <a:solidFill>
                  <a:srgbClr val="00B050"/>
                </a:solidFill>
                <a:latin typeface="+mj-lt"/>
              </a:rPr>
              <a:t>in RED</a:t>
            </a:r>
            <a:endParaRPr kumimoji="0" lang="en-AU" sz="1600" b="1" i="0" u="none" strike="noStrike" cap="none" normalizeH="0" baseline="0" dirty="0">
              <a:ln>
                <a:noFill/>
              </a:ln>
              <a:solidFill>
                <a:srgbClr val="00B050"/>
              </a:solidFill>
              <a:effectLst/>
              <a:latin typeface="+mj-lt"/>
            </a:endParaRPr>
          </a:p>
        </p:txBody>
      </p:sp>
    </p:spTree>
    <p:extLst>
      <p:ext uri="{BB962C8B-B14F-4D97-AF65-F5344CB8AC3E}">
        <p14:creationId xmlns:p14="http://schemas.microsoft.com/office/powerpoint/2010/main" val="26708622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9B1740-77BB-4DD2-94D5-5F03A626DF52}"/>
              </a:ext>
            </a:extLst>
          </p:cNvPr>
          <p:cNvSpPr>
            <a:spLocks noGrp="1"/>
          </p:cNvSpPr>
          <p:nvPr>
            <p:ph idx="1"/>
          </p:nvPr>
        </p:nvSpPr>
        <p:spPr/>
        <p:txBody>
          <a:bodyPr/>
          <a:lstStyle/>
          <a:p>
            <a:r>
              <a:rPr lang="en-AU" dirty="0"/>
              <a:t>Multi-channel operation</a:t>
            </a:r>
          </a:p>
        </p:txBody>
      </p:sp>
      <p:sp>
        <p:nvSpPr>
          <p:cNvPr id="3" name="Footer Placeholder 2">
            <a:extLst>
              <a:ext uri="{FF2B5EF4-FFF2-40B4-BE49-F238E27FC236}">
                <a16:creationId xmlns:a16="http://schemas.microsoft.com/office/drawing/2014/main" id="{7C10EA4F-DCAD-4461-AD02-BC02E4351E32}"/>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55F3E87C-55B7-488C-AEB9-4B854486E96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9628409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11B6-08FB-40D6-A217-D45DE6AF75EA}"/>
              </a:ext>
            </a:extLst>
          </p:cNvPr>
          <p:cNvSpPr>
            <a:spLocks noGrp="1"/>
          </p:cNvSpPr>
          <p:nvPr>
            <p:ph type="title"/>
          </p:nvPr>
        </p:nvSpPr>
        <p:spPr/>
        <p:txBody>
          <a:bodyPr/>
          <a:lstStyle/>
          <a:p>
            <a:r>
              <a:rPr lang="en-AU" dirty="0"/>
              <a:t>There is a new disagreement on LBT detection during multi-channel operation in 5 GHz</a:t>
            </a:r>
            <a:br>
              <a:rPr lang="en-AU" dirty="0"/>
            </a:br>
            <a:endParaRPr lang="en-AU" dirty="0"/>
          </a:p>
        </p:txBody>
      </p:sp>
      <p:sp>
        <p:nvSpPr>
          <p:cNvPr id="3" name="Content Placeholder 2">
            <a:extLst>
              <a:ext uri="{FF2B5EF4-FFF2-40B4-BE49-F238E27FC236}">
                <a16:creationId xmlns:a16="http://schemas.microsoft.com/office/drawing/2014/main" id="{D3DECA63-DF54-4B17-98D1-40232D5D55A1}"/>
              </a:ext>
            </a:extLst>
          </p:cNvPr>
          <p:cNvSpPr>
            <a:spLocks noGrp="1"/>
          </p:cNvSpPr>
          <p:nvPr>
            <p:ph idx="1"/>
          </p:nvPr>
        </p:nvSpPr>
        <p:spPr/>
        <p:txBody>
          <a:bodyPr/>
          <a:lstStyle/>
          <a:p>
            <a:pPr lvl="1"/>
            <a:r>
              <a:rPr lang="en-AU" dirty="0"/>
              <a:t>In BRAN(20)106013, Ericsson proposed that all sensing on secondary channels occur using ED-only at -72 dBm</a:t>
            </a:r>
          </a:p>
          <a:p>
            <a:pPr lvl="2"/>
            <a:r>
              <a:rPr lang="en-AU" dirty="0"/>
              <a:t>It is asserted that it is unfair to NR-U that that Wi-Fi PD is not possible in secondary channel</a:t>
            </a:r>
          </a:p>
          <a:p>
            <a:pPr lvl="1"/>
            <a:r>
              <a:rPr lang="en-AU" dirty="0"/>
              <a:t>In BRAN(20)106026r1, Cisco notes the case for changing the </a:t>
            </a:r>
            <a:r>
              <a:rPr lang="en-AU" i="1" dirty="0"/>
              <a:t>status quo </a:t>
            </a:r>
            <a:r>
              <a:rPr lang="en-AU" dirty="0"/>
              <a:t>for multi-channel access is not well justified</a:t>
            </a:r>
          </a:p>
          <a:p>
            <a:pPr lvl="2"/>
            <a:r>
              <a:rPr lang="en-AU" dirty="0"/>
              <a:t>Contrary to Ericsson’s assertion, PD is possible in a secondary channel, albeit not likely</a:t>
            </a:r>
          </a:p>
          <a:p>
            <a:pPr lvl="2"/>
            <a:r>
              <a:rPr lang="en-AU" dirty="0"/>
              <a:t>Wi-Fi also either uses ED at -72 dBm or mid packet detection at -72 dBm (with ED at -62 dBm as a backup), which is more conservative that current requirements in the EN 301 893 draft</a:t>
            </a:r>
          </a:p>
          <a:p>
            <a:pPr lvl="2"/>
            <a:r>
              <a:rPr lang="en-AU" dirty="0"/>
              <a:t>It is unreasonable to change the multi-channel rules that have been in place for at least 4 years</a:t>
            </a:r>
          </a:p>
          <a:p>
            <a:pPr lvl="1"/>
            <a:r>
              <a:rPr lang="en-AU" dirty="0"/>
              <a:t>There was no agreement on this issue</a:t>
            </a:r>
          </a:p>
        </p:txBody>
      </p:sp>
      <p:sp>
        <p:nvSpPr>
          <p:cNvPr id="4" name="Footer Placeholder 3">
            <a:extLst>
              <a:ext uri="{FF2B5EF4-FFF2-40B4-BE49-F238E27FC236}">
                <a16:creationId xmlns:a16="http://schemas.microsoft.com/office/drawing/2014/main" id="{3D95F52A-7761-4415-8317-ED6F881A91D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A4ADC55-BE8A-4EAF-AED4-2DBD3114BB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601142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a:t>Participants in the IEEE-SA “individual process” shall act independently of others, including employers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lvl="1"/>
            <a:r>
              <a:rPr lang="en-US" dirty="0"/>
              <a:t>This means participants:</a:t>
            </a:r>
          </a:p>
          <a:p>
            <a:pPr lvl="2"/>
            <a:r>
              <a:rPr lang="en-US" b="1" dirty="0">
                <a:solidFill>
                  <a:srgbClr val="00B050"/>
                </a:solidFill>
              </a:rPr>
              <a:t>Shall act &amp; vote </a:t>
            </a:r>
            <a:r>
              <a:rPr lang="en-US" dirty="0"/>
              <a:t>based on their personal &amp; independent opinions derived from their expertise, knowledge, and qualifications</a:t>
            </a:r>
          </a:p>
          <a:p>
            <a:pPr lvl="2"/>
            <a:r>
              <a:rPr lang="en-US" b="1" dirty="0">
                <a:solidFill>
                  <a:srgbClr val="FF0000"/>
                </a:solidFill>
              </a:rPr>
              <a:t>Shall not act or vote </a:t>
            </a:r>
            <a:r>
              <a:rPr lang="en-US" dirty="0"/>
              <a:t>based on any obligation to or any direction from any other person or organization, including an employer or client, regardless of any external commitments, agreements, contracts, or orders</a:t>
            </a:r>
          </a:p>
          <a:p>
            <a:pPr lvl="2"/>
            <a:r>
              <a:rPr lang="en-US" b="1" dirty="0">
                <a:solidFill>
                  <a:srgbClr val="FF0000"/>
                </a:solidFill>
              </a:rPr>
              <a:t>Shall not direct</a:t>
            </a:r>
            <a:r>
              <a:rPr lang="en-US" dirty="0"/>
              <a:t> the actions or votes of other participants or retaliate against other participants for fulfilling their responsibility to act &amp; vote based on their personal &amp; independently developed opinions</a:t>
            </a:r>
          </a:p>
          <a:p>
            <a:pPr lvl="1"/>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6</a:t>
            </a:fld>
            <a:endParaRPr lang="en-GB" dirty="0"/>
          </a:p>
        </p:txBody>
      </p:sp>
      <p:sp>
        <p:nvSpPr>
          <p:cNvPr id="6" name="Rectangle 5"/>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06605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4F5208-6778-41C0-8508-2E1F3B9E0B31}"/>
              </a:ext>
            </a:extLst>
          </p:cNvPr>
          <p:cNvSpPr>
            <a:spLocks noGrp="1"/>
          </p:cNvSpPr>
          <p:nvPr>
            <p:ph idx="1"/>
          </p:nvPr>
        </p:nvSpPr>
        <p:spPr/>
        <p:txBody>
          <a:bodyPr/>
          <a:lstStyle/>
          <a:p>
            <a:r>
              <a:rPr lang="en-AU" dirty="0"/>
              <a:t>Floating thresholds</a:t>
            </a:r>
          </a:p>
        </p:txBody>
      </p:sp>
      <p:sp>
        <p:nvSpPr>
          <p:cNvPr id="3" name="Footer Placeholder 2">
            <a:extLst>
              <a:ext uri="{FF2B5EF4-FFF2-40B4-BE49-F238E27FC236}">
                <a16:creationId xmlns:a16="http://schemas.microsoft.com/office/drawing/2014/main" id="{728C08AB-C6E9-4D2F-B57F-80EC7B339F0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9E2D1A81-4938-4163-9123-8E431FCE79F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4877373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E5B248F-76AF-4D71-81CD-C4187044371E}"/>
              </a:ext>
            </a:extLst>
          </p:cNvPr>
          <p:cNvSpPr>
            <a:spLocks noGrp="1"/>
          </p:cNvSpPr>
          <p:nvPr>
            <p:ph type="title"/>
          </p:nvPr>
        </p:nvSpPr>
        <p:spPr/>
        <p:txBody>
          <a:bodyPr/>
          <a:lstStyle/>
          <a:p>
            <a:r>
              <a:rPr lang="en-AU" dirty="0"/>
              <a:t>There is ongoing disagreement PD &amp; ED testing with background noise</a:t>
            </a:r>
          </a:p>
        </p:txBody>
      </p:sp>
      <p:sp>
        <p:nvSpPr>
          <p:cNvPr id="3" name="Content Placeholder 2">
            <a:extLst>
              <a:ext uri="{FF2B5EF4-FFF2-40B4-BE49-F238E27FC236}">
                <a16:creationId xmlns:a16="http://schemas.microsoft.com/office/drawing/2014/main" id="{CD8BFDD1-A159-4A88-AC46-38BE0FCE229A}"/>
              </a:ext>
            </a:extLst>
          </p:cNvPr>
          <p:cNvSpPr>
            <a:spLocks noGrp="1"/>
          </p:cNvSpPr>
          <p:nvPr>
            <p:ph idx="1"/>
          </p:nvPr>
        </p:nvSpPr>
        <p:spPr/>
        <p:txBody>
          <a:bodyPr/>
          <a:lstStyle/>
          <a:p>
            <a:pPr lvl="1"/>
            <a:r>
              <a:rPr lang="en-AU" dirty="0"/>
              <a:t>EN 301 893 expresses the PDT (and EDT) as an absolute level</a:t>
            </a:r>
          </a:p>
          <a:p>
            <a:pPr lvl="1"/>
            <a:r>
              <a:rPr lang="en-AU" dirty="0"/>
              <a:t>For some time, Ericsson has expressed a concern that some Wi-Fi devices implement thresholds relative to the noise floor</a:t>
            </a:r>
          </a:p>
          <a:p>
            <a:pPr lvl="2"/>
            <a:r>
              <a:rPr lang="en-AU" dirty="0"/>
              <a:t>See BRAN(20)106005 for details</a:t>
            </a:r>
          </a:p>
          <a:p>
            <a:pPr lvl="1"/>
            <a:r>
              <a:rPr lang="en-AU" dirty="0"/>
              <a:t>Previously, Ericsson had previously proposed that the PD &amp; ED tests be run both with/without background noise of -90 dBm as a way of catching these devices</a:t>
            </a:r>
          </a:p>
          <a:p>
            <a:pPr lvl="1"/>
            <a:r>
              <a:rPr lang="en-AU" dirty="0"/>
              <a:t>Broadcom &amp; Qualcomm undertook testing of a variety of typical Wi-Fi devices &amp; determined that they would all pass with background noise level of -90 dBm</a:t>
            </a:r>
          </a:p>
          <a:p>
            <a:pPr lvl="1"/>
            <a:r>
              <a:rPr lang="en-AU" dirty="0"/>
              <a:t>In BRAN#106, Ericsson changed their proposal to require testing with background noise at -88 dBm, without any justification</a:t>
            </a:r>
          </a:p>
          <a:p>
            <a:pPr lvl="1"/>
            <a:r>
              <a:rPr lang="en-AU" dirty="0"/>
              <a:t>It seems likely that disagreement on this topic will continue</a:t>
            </a:r>
          </a:p>
        </p:txBody>
      </p:sp>
      <p:sp>
        <p:nvSpPr>
          <p:cNvPr id="4" name="Footer Placeholder 3">
            <a:extLst>
              <a:ext uri="{FF2B5EF4-FFF2-40B4-BE49-F238E27FC236}">
                <a16:creationId xmlns:a16="http://schemas.microsoft.com/office/drawing/2014/main" id="{9B36D2A1-7FC3-49E2-9671-718E5ACFBA08}"/>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12B93C8B-DD5B-4C0D-A833-EED7986B644D}"/>
              </a:ext>
            </a:extLst>
          </p:cNvPr>
          <p:cNvSpPr>
            <a:spLocks noGrp="1"/>
          </p:cNvSpPr>
          <p:nvPr>
            <p:ph type="sldNum" sz="quarter" idx="11"/>
          </p:nvPr>
        </p:nvSpPr>
        <p:spPr/>
        <p:txBody>
          <a:bodyPr/>
          <a:lstStyle/>
          <a:p>
            <a:r>
              <a:rPr lang="en-US"/>
              <a:t>Slide </a:t>
            </a:r>
            <a:fld id="{EF4002E7-DB4D-4CC3-8382-1939D19420D8}" type="slidenum">
              <a:rPr lang="en-US" smtClean="0"/>
              <a:pPr/>
              <a:t>61</a:t>
            </a:fld>
            <a:endParaRPr lang="en-US"/>
          </a:p>
        </p:txBody>
      </p:sp>
    </p:spTree>
    <p:extLst>
      <p:ext uri="{BB962C8B-B14F-4D97-AF65-F5344CB8AC3E}">
        <p14:creationId xmlns:p14="http://schemas.microsoft.com/office/powerpoint/2010/main" val="29317908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2174FC-E541-440A-BE54-9DF4EEA34A52}"/>
              </a:ext>
            </a:extLst>
          </p:cNvPr>
          <p:cNvSpPr>
            <a:spLocks noGrp="1"/>
          </p:cNvSpPr>
          <p:nvPr>
            <p:ph idx="1"/>
          </p:nvPr>
        </p:nvSpPr>
        <p:spPr/>
        <p:txBody>
          <a:bodyPr/>
          <a:lstStyle/>
          <a:p>
            <a:r>
              <a:rPr lang="en-AU" dirty="0"/>
              <a:t>FBE</a:t>
            </a:r>
          </a:p>
        </p:txBody>
      </p:sp>
      <p:sp>
        <p:nvSpPr>
          <p:cNvPr id="3" name="Footer Placeholder 2">
            <a:extLst>
              <a:ext uri="{FF2B5EF4-FFF2-40B4-BE49-F238E27FC236}">
                <a16:creationId xmlns:a16="http://schemas.microsoft.com/office/drawing/2014/main" id="{9BAA8BB0-F401-498E-9E95-B624846C65F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5338C0A-7904-4B9B-93E3-2D835AE70A6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0433807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77568-13CC-478C-80CF-B8F1BA8D1827}"/>
              </a:ext>
            </a:extLst>
          </p:cNvPr>
          <p:cNvSpPr>
            <a:spLocks noGrp="1"/>
          </p:cNvSpPr>
          <p:nvPr>
            <p:ph type="title"/>
          </p:nvPr>
        </p:nvSpPr>
        <p:spPr/>
        <p:txBody>
          <a:bodyPr/>
          <a:lstStyle/>
          <a:p>
            <a:r>
              <a:rPr lang="en-AU" dirty="0"/>
              <a:t>It is likely FBE access in EN 301 893 will be refined to make it more useable</a:t>
            </a:r>
          </a:p>
        </p:txBody>
      </p:sp>
      <p:sp>
        <p:nvSpPr>
          <p:cNvPr id="3" name="Content Placeholder 2">
            <a:extLst>
              <a:ext uri="{FF2B5EF4-FFF2-40B4-BE49-F238E27FC236}">
                <a16:creationId xmlns:a16="http://schemas.microsoft.com/office/drawing/2014/main" id="{44730A58-4828-434A-B79D-7AE4095BD7D9}"/>
              </a:ext>
            </a:extLst>
          </p:cNvPr>
          <p:cNvSpPr>
            <a:spLocks noGrp="1"/>
          </p:cNvSpPr>
          <p:nvPr>
            <p:ph idx="1"/>
          </p:nvPr>
        </p:nvSpPr>
        <p:spPr/>
        <p:txBody>
          <a:bodyPr/>
          <a:lstStyle/>
          <a:p>
            <a:pPr lvl="1"/>
            <a:r>
              <a:rPr lang="en-AU" dirty="0"/>
              <a:t>In BRAN(20)106010, </a:t>
            </a:r>
            <a:r>
              <a:rPr lang="en-AU" dirty="0" err="1"/>
              <a:t>Mediatek</a:t>
            </a:r>
            <a:r>
              <a:rPr lang="en-AU" dirty="0"/>
              <a:t> proposed refinements to the current FBE (Frame Based) mechanism that would allow independent FBE systems access to a channel</a:t>
            </a:r>
          </a:p>
          <a:p>
            <a:pPr lvl="2"/>
            <a:r>
              <a:rPr lang="en-AU" dirty="0"/>
              <a:t>Currently, two FBE systems would collide with no resolution</a:t>
            </a:r>
          </a:p>
          <a:p>
            <a:pPr lvl="2"/>
            <a:r>
              <a:rPr lang="en-AU" dirty="0"/>
              <a:t>The new scheme would allow collision resolution between FBE systems</a:t>
            </a:r>
          </a:p>
          <a:p>
            <a:pPr lvl="1"/>
            <a:r>
              <a:rPr lang="en-AU" dirty="0"/>
              <a:t>During BRAN#106 there were some objections, but that mainly reflected a lack of understanding on what </a:t>
            </a:r>
            <a:r>
              <a:rPr lang="en-AU" dirty="0" err="1"/>
              <a:t>Mediatek</a:t>
            </a:r>
            <a:r>
              <a:rPr lang="en-AU" dirty="0"/>
              <a:t> were proposing and why</a:t>
            </a:r>
          </a:p>
          <a:p>
            <a:pPr lvl="1"/>
            <a:r>
              <a:rPr lang="en-AU" dirty="0"/>
              <a:t>It is likely that </a:t>
            </a:r>
            <a:r>
              <a:rPr lang="en-AU" dirty="0" err="1"/>
              <a:t>Mediatek</a:t>
            </a:r>
            <a:r>
              <a:rPr lang="en-AU" dirty="0"/>
              <a:t> will make further proposals …</a:t>
            </a:r>
          </a:p>
          <a:p>
            <a:pPr lvl="1"/>
            <a:r>
              <a:rPr lang="en-AU" dirty="0"/>
              <a:t>It is believed this refinement to FBE will  not have adverse affect on Wi-Fi</a:t>
            </a:r>
          </a:p>
        </p:txBody>
      </p:sp>
      <p:sp>
        <p:nvSpPr>
          <p:cNvPr id="4" name="Footer Placeholder 3">
            <a:extLst>
              <a:ext uri="{FF2B5EF4-FFF2-40B4-BE49-F238E27FC236}">
                <a16:creationId xmlns:a16="http://schemas.microsoft.com/office/drawing/2014/main" id="{7776EC9C-AAAA-487C-8854-B4E4B292A39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53DB762-DF0E-412F-B256-73344D27436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937849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Relationship topics</a:t>
            </a:r>
          </a:p>
          <a:p>
            <a:pPr marL="342900" lvl="1" indent="-342900" algn="ctr">
              <a:buNone/>
            </a:pPr>
            <a:r>
              <a:rPr lang="en-AU" sz="2400" b="1" dirty="0">
                <a:solidFill>
                  <a:srgbClr val="FF0000"/>
                </a:solidFill>
              </a:rPr>
              <a:t>ETSI BRAN activities</a:t>
            </a:r>
          </a:p>
          <a:p>
            <a:pPr marL="342900" lvl="1" indent="-342900" algn="ctr">
              <a:buNone/>
            </a:pPr>
            <a:r>
              <a:rPr lang="en-AU" sz="2400" b="1" dirty="0">
                <a:solidFill>
                  <a:srgbClr val="FF0000"/>
                </a:solidFill>
              </a:rPr>
              <a:t>Next meetings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2355859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will next meet virtually at BRAN#107 in September 2020</a:t>
            </a:r>
          </a:p>
        </p:txBody>
      </p:sp>
      <p:sp>
        <p:nvSpPr>
          <p:cNvPr id="3" name="Content Placeholder 2"/>
          <p:cNvSpPr>
            <a:spLocks noGrp="1"/>
          </p:cNvSpPr>
          <p:nvPr>
            <p:ph idx="1"/>
          </p:nvPr>
        </p:nvSpPr>
        <p:spPr/>
        <p:txBody>
          <a:bodyPr/>
          <a:lstStyle/>
          <a:p>
            <a:r>
              <a:rPr lang="en-GB" dirty="0"/>
              <a:t>ETSI BRAN meeting schedule</a:t>
            </a:r>
          </a:p>
          <a:p>
            <a:pPr lvl="1"/>
            <a:r>
              <a:rPr lang="en-GB" dirty="0"/>
              <a:t>BRAN#107</a:t>
            </a:r>
          </a:p>
          <a:p>
            <a:pPr lvl="2"/>
            <a:r>
              <a:rPr lang="en-GB" dirty="0"/>
              <a:t>24 September 2020 – 2 October 2020 </a:t>
            </a:r>
          </a:p>
          <a:p>
            <a:pPr lvl="2"/>
            <a:r>
              <a:rPr lang="en-GB" dirty="0"/>
              <a:t>Virtual</a:t>
            </a:r>
          </a:p>
          <a:p>
            <a:pPr lvl="1"/>
            <a:r>
              <a:rPr lang="en-GB" dirty="0"/>
              <a:t>BRAN#108</a:t>
            </a:r>
          </a:p>
          <a:p>
            <a:pPr lvl="2"/>
            <a:r>
              <a:rPr lang="en-GB" dirty="0"/>
              <a:t>7 December 2020 – 11 December 2020 </a:t>
            </a:r>
          </a:p>
          <a:p>
            <a:pPr lvl="2"/>
            <a:r>
              <a:rPr lang="en-GB" dirty="0"/>
              <a:t>Virtual</a:t>
            </a:r>
          </a:p>
          <a:p>
            <a:pPr lvl="1"/>
            <a:r>
              <a:rPr lang="en-GB" dirty="0"/>
              <a:t>#BRAN109</a:t>
            </a:r>
          </a:p>
          <a:p>
            <a:pPr lvl="2"/>
            <a:r>
              <a:rPr lang="en-GB" dirty="0"/>
              <a:t>22 February 2021 – 26 February 2021</a:t>
            </a:r>
          </a:p>
          <a:p>
            <a:pPr lvl="2"/>
            <a:r>
              <a:rPr lang="en-AU" dirty="0"/>
              <a:t>Sophia-Antipolis, FR?</a:t>
            </a:r>
            <a:endParaRPr lang="en-GB" dirty="0"/>
          </a:p>
          <a:p>
            <a:pPr lvl="1"/>
            <a:r>
              <a:rPr lang="en-GB" dirty="0"/>
              <a:t>#BRAN110</a:t>
            </a:r>
          </a:p>
          <a:p>
            <a:pPr lvl="2"/>
            <a:r>
              <a:rPr lang="en-GB" dirty="0"/>
              <a:t>7 June 2021 – 11 June 2021</a:t>
            </a:r>
          </a:p>
          <a:p>
            <a:pPr lvl="2"/>
            <a:r>
              <a:rPr lang="en-AU" dirty="0"/>
              <a:t>Sophia-Antipolis, FR?</a:t>
            </a:r>
            <a:endParaRPr lang="en-GB" dirty="0"/>
          </a:p>
          <a:p>
            <a:pPr lvl="1"/>
            <a:endParaRPr lang="en-GB" dirty="0">
              <a:solidFill>
                <a:srgbClr val="FF0000"/>
              </a:solidFill>
            </a:endParaRPr>
          </a:p>
          <a:p>
            <a:pPr lvl="2"/>
            <a:endParaRPr lang="en-GB" dirty="0">
              <a:solidFill>
                <a:srgbClr val="FF0000"/>
              </a:solidFill>
            </a:endParaRPr>
          </a:p>
          <a:p>
            <a:pPr lvl="2"/>
            <a:endParaRPr lang="en-GB" dirty="0"/>
          </a:p>
          <a:p>
            <a:pPr lvl="2"/>
            <a:endParaRPr lang="en-GB" dirty="0"/>
          </a:p>
          <a:p>
            <a:pPr lvl="2"/>
            <a:endParaRPr lang="en-GB" dirty="0"/>
          </a:p>
          <a:p>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65</a:t>
            </a:fld>
            <a:endParaRPr lang="en-US"/>
          </a:p>
        </p:txBody>
      </p:sp>
    </p:spTree>
    <p:extLst>
      <p:ext uri="{BB962C8B-B14F-4D97-AF65-F5344CB8AC3E}">
        <p14:creationId xmlns:p14="http://schemas.microsoft.com/office/powerpoint/2010/main" val="4163461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Extension of SC charter</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0297216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discuss and consider a new scope to extend its life beyond 802.11ax (again)</a:t>
            </a:r>
          </a:p>
        </p:txBody>
      </p:sp>
      <p:sp>
        <p:nvSpPr>
          <p:cNvPr id="3" name="Content Placeholder 2"/>
          <p:cNvSpPr>
            <a:spLocks noGrp="1"/>
          </p:cNvSpPr>
          <p:nvPr>
            <p:ph idx="1"/>
          </p:nvPr>
        </p:nvSpPr>
        <p:spPr/>
        <p:txBody>
          <a:bodyPr/>
          <a:lstStyle/>
          <a:p>
            <a:pPr lvl="1"/>
            <a:r>
              <a:rPr lang="en-AU" dirty="0"/>
              <a:t>The question of coexistence between Wi-Fi and various LTE based technologies has been “hot” for the last 4+ years</a:t>
            </a:r>
          </a:p>
          <a:p>
            <a:pPr lvl="1"/>
            <a:r>
              <a:rPr lang="en-AU" dirty="0"/>
              <a:t>The Coex SC is scheduled to close when 802.11ax completes SA Ballot in 2020</a:t>
            </a:r>
          </a:p>
          <a:p>
            <a:pPr lvl="1"/>
            <a:r>
              <a:rPr lang="en-AU" dirty="0"/>
              <a:t>However, here is no reason to think that coexistence will not remain a vitally important issue beyond the completion of IEEE 802.11ax as:</a:t>
            </a:r>
          </a:p>
          <a:p>
            <a:pPr lvl="2"/>
            <a:r>
              <a:rPr lang="en-AU" dirty="0"/>
              <a:t>IEEE 802.11be is developed</a:t>
            </a:r>
          </a:p>
          <a:p>
            <a:pPr lvl="2"/>
            <a:r>
              <a:rPr lang="en-AU" dirty="0"/>
              <a:t>ETSI BRAN develops a Harmonised standard for 6 GHz operation</a:t>
            </a:r>
          </a:p>
          <a:p>
            <a:pPr lvl="1"/>
            <a:r>
              <a:rPr lang="en-AU" dirty="0"/>
              <a:t>As the ratification of IEEE 802.11ax get closer the Coex SC may want to consider a scope extension</a:t>
            </a:r>
          </a:p>
          <a:p>
            <a:pPr lvl="1"/>
            <a:r>
              <a:rPr lang="en-AU" dirty="0"/>
              <a:t>There was discussion in relation to expanding the scope of the Coex SC in Irvine in Jan 2020, but at the time … it appeared that many in the SC wanted to wait until they had a chance to consider the issues</a:t>
            </a:r>
          </a:p>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42759255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agreed </a:t>
            </a:r>
            <a:r>
              <a:rPr lang="en-AU" i="1" dirty="0"/>
              <a:t>Coex SC </a:t>
            </a:r>
            <a:r>
              <a:rPr lang="en-AU" dirty="0"/>
              <a:t>scope focuses on ensuring 802.11ax has fair access to global unlicensed spectrum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68</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spectrum</a:t>
            </a:r>
            <a:endParaRPr kumimoji="0" lang="en-AU" sz="1600" b="1" u="none" strike="noStrike" cap="none" normalizeH="0" baseline="0" dirty="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mechanisms</a:t>
            </a: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17104783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has potential coexistence work related to 802.11be &amp; 6 GHz</a:t>
            </a:r>
          </a:p>
        </p:txBody>
      </p:sp>
      <p:sp>
        <p:nvSpPr>
          <p:cNvPr id="3" name="Content Placeholder 2"/>
          <p:cNvSpPr>
            <a:spLocks noGrp="1"/>
          </p:cNvSpPr>
          <p:nvPr>
            <p:ph idx="1"/>
          </p:nvPr>
        </p:nvSpPr>
        <p:spPr/>
        <p:txBody>
          <a:bodyPr/>
          <a:lstStyle/>
          <a:p>
            <a:r>
              <a:rPr lang="en-AU" dirty="0"/>
              <a:t>Why should the Coex SC charter be extended?</a:t>
            </a:r>
          </a:p>
          <a:p>
            <a:pPr lvl="1"/>
            <a:r>
              <a:rPr lang="en-AU" dirty="0"/>
              <a:t>The existing Coex SC charter is mostly constrained to 802.11ax &amp; 5 GHz coexistence, despite potential coexistence issues with 802.11be &amp; 6 GHz</a:t>
            </a:r>
          </a:p>
          <a:p>
            <a:pPr lvl="2"/>
            <a:r>
              <a:rPr lang="en-AU" dirty="0"/>
              <a:t>It does not cover coexistence with 802.11be (the next big thing </a:t>
            </a:r>
            <a:r>
              <a:rPr lang="en-AU" dirty="0">
                <a:sym typeface="Wingdings" panose="05000000000000000000" pitchFamily="2" charset="2"/>
              </a:rPr>
              <a:t>)</a:t>
            </a:r>
            <a:endParaRPr lang="en-AU" dirty="0"/>
          </a:p>
          <a:p>
            <a:pPr lvl="2"/>
            <a:r>
              <a:rPr lang="en-AU" dirty="0"/>
              <a:t>It did not explicitly cover coexistence in 6 GHz (the other next big thing </a:t>
            </a:r>
            <a:r>
              <a:rPr lang="en-AU" dirty="0">
                <a:sym typeface="Wingdings" panose="05000000000000000000" pitchFamily="2" charset="2"/>
              </a:rPr>
              <a:t>)</a:t>
            </a:r>
            <a:endParaRPr lang="en-AU" dirty="0"/>
          </a:p>
          <a:p>
            <a:pPr lvl="3"/>
            <a:r>
              <a:rPr lang="en-AU" dirty="0"/>
              <a:t>It could be argued that is does implicitly cover 6 GHz with the 802.11ax PAR extension covering 6 GHz  </a:t>
            </a:r>
          </a:p>
          <a:p>
            <a:pPr lvl="1"/>
            <a:r>
              <a:rPr lang="en-AU" dirty="0"/>
              <a:t>There is likely to be relevant material to review from other organisations related to coexistence</a:t>
            </a:r>
          </a:p>
          <a:p>
            <a:pPr lvl="2"/>
            <a:r>
              <a:rPr lang="en-AU" dirty="0"/>
              <a:t>3GPP RAN1 will probably not provide as much to review as in the past because  the NR-U spec is completed (although they are talking about revisions, particularly into 6 GHz)</a:t>
            </a:r>
          </a:p>
          <a:p>
            <a:pPr lvl="2"/>
            <a:r>
              <a:rPr lang="en-AU" dirty="0"/>
              <a:t>ETSI BRAN will continue providing material as the 5 GHz HS (EN 301 893) is completed and the 6 GHz HS (</a:t>
            </a:r>
            <a:r>
              <a:rPr lang="en-GB" dirty="0"/>
              <a:t>EN 303 687) is developed</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788727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2"/>
            <a:r>
              <a:rPr lang="en-US" dirty="0"/>
              <a:t>This means no participant </a:t>
            </a:r>
            <a:r>
              <a:rPr lang="en-US" i="1" dirty="0"/>
              <a:t>may</a:t>
            </a:r>
            <a:r>
              <a:rPr lang="en-US" dirty="0"/>
              <a:t> </a:t>
            </a:r>
            <a:r>
              <a:rPr lang="en-US" i="1" dirty="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a:t>This rule applies equally to those participating in a standards development project and to that project’s leadership group</a:t>
            </a:r>
          </a:p>
          <a:p>
            <a:pPr lvl="1"/>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7</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6503914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may discuss a possible new scope for a rechartered Coex SC </a:t>
            </a:r>
          </a:p>
        </p:txBody>
      </p:sp>
      <p:sp>
        <p:nvSpPr>
          <p:cNvPr id="3" name="Content Placeholder 2"/>
          <p:cNvSpPr>
            <a:spLocks noGrp="1"/>
          </p:cNvSpPr>
          <p:nvPr>
            <p:ph idx="1"/>
          </p:nvPr>
        </p:nvSpPr>
        <p:spPr/>
        <p:txBody>
          <a:bodyPr/>
          <a:lstStyle/>
          <a:p>
            <a:r>
              <a:rPr lang="en-AU" dirty="0"/>
              <a:t>Possible new scope for Coexistence SC charter extension</a:t>
            </a:r>
          </a:p>
          <a:p>
            <a:pPr lvl="1"/>
            <a:r>
              <a:rPr lang="en-AU" i="1" dirty="0"/>
              <a:t>The Coex SC shall promote the establishment of an environment and the use of mechanisms that enable IEEE 802.11 technologies to have “fair access” to global unlicensed spectrum</a:t>
            </a:r>
          </a:p>
          <a:p>
            <a:pPr lvl="1"/>
            <a:r>
              <a:rPr lang="en-AU" i="1" dirty="0"/>
              <a:t>The Coex SC should focus particularly on coexistence, for example of 802.11ax &amp; 802.11be with LAA &amp; NR-U in the 5 GHz and 6 GHz bands</a:t>
            </a:r>
          </a:p>
          <a:p>
            <a:pPr lvl="1"/>
            <a:r>
              <a:rPr lang="en-AU" i="1" dirty="0"/>
              <a:t>The Coex SC may consider coexistence with other technologies and in other bands as directed by the Chair of the 802.11 WG</a:t>
            </a:r>
          </a:p>
          <a:p>
            <a:r>
              <a:rPr lang="en-AU" dirty="0"/>
              <a:t>Possible close down criteria for Coexistence SC</a:t>
            </a:r>
          </a:p>
          <a:p>
            <a:pPr lvl="1"/>
            <a:r>
              <a:rPr lang="en-AU" i="1" dirty="0"/>
              <a:t>The Coex SC will close when it is determined by the 802.11 WG that the SC 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26069173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consider approving the extension of its charter</a:t>
            </a:r>
          </a:p>
        </p:txBody>
      </p:sp>
      <p:sp>
        <p:nvSpPr>
          <p:cNvPr id="3" name="Content Placeholder 2"/>
          <p:cNvSpPr>
            <a:spLocks noGrp="1"/>
          </p:cNvSpPr>
          <p:nvPr>
            <p:ph idx="1"/>
          </p:nvPr>
        </p:nvSpPr>
        <p:spPr/>
        <p:txBody>
          <a:bodyPr/>
          <a:lstStyle/>
          <a:p>
            <a:r>
              <a:rPr lang="en-AU" dirty="0"/>
              <a:t>Possible motion</a:t>
            </a:r>
          </a:p>
          <a:p>
            <a:pPr lvl="1"/>
            <a:r>
              <a:rPr lang="en-AU" i="1" dirty="0"/>
              <a:t>The IEEE 802.11 Coex SC recommends to the IEEE 802.11 WG that the Coex SC charter is revised as shown in &lt;see previous slide&gt;</a:t>
            </a:r>
          </a:p>
          <a:p>
            <a:pPr lvl="1"/>
            <a:r>
              <a:rPr lang="en-AU" dirty="0"/>
              <a:t>Moved:</a:t>
            </a:r>
          </a:p>
          <a:p>
            <a:pPr lvl="1"/>
            <a:r>
              <a:rPr lang="en-AU" dirty="0"/>
              <a:t>Seconded:</a:t>
            </a:r>
          </a:p>
          <a:p>
            <a:pPr lvl="1"/>
            <a:r>
              <a:rPr lang="en-AU" dirty="0"/>
              <a:t>Result:</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34255376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Plans for next meeting</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15068819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continue its normal business in Sept 2020 virtually</a:t>
            </a:r>
          </a:p>
        </p:txBody>
      </p:sp>
      <p:sp>
        <p:nvSpPr>
          <p:cNvPr id="3" name="Content Placeholder 2"/>
          <p:cNvSpPr>
            <a:spLocks noGrp="1"/>
          </p:cNvSpPr>
          <p:nvPr>
            <p:ph idx="1"/>
          </p:nvPr>
        </p:nvSpPr>
        <p:spPr/>
        <p:txBody>
          <a:bodyPr/>
          <a:lstStyle/>
          <a:p>
            <a:r>
              <a:rPr lang="en-AU" dirty="0"/>
              <a:t>Possible agenda items</a:t>
            </a:r>
          </a:p>
          <a:p>
            <a:pPr lvl="1"/>
            <a:r>
              <a:rPr lang="en-AU" dirty="0"/>
              <a:t>Review ETSI BRAN </a:t>
            </a:r>
            <a:r>
              <a:rPr lang="en-AU" dirty="0" err="1"/>
              <a:t>coex</a:t>
            </a:r>
            <a:r>
              <a:rPr lang="en-AU" dirty="0"/>
              <a:t> activities</a:t>
            </a:r>
          </a:p>
          <a:p>
            <a:pPr lvl="2"/>
            <a:r>
              <a:rPr lang="en-AU" dirty="0"/>
              <a:t>EN 301 893 (5 GHz)</a:t>
            </a:r>
          </a:p>
          <a:p>
            <a:pPr lvl="2"/>
            <a:r>
              <a:rPr lang="en-AU" dirty="0"/>
              <a:t>EN 303 687 (6 GHz)</a:t>
            </a:r>
          </a:p>
          <a:p>
            <a:pPr lvl="1"/>
            <a:r>
              <a:rPr lang="en-AU" dirty="0"/>
              <a:t>Rechartering of the Coex SC</a:t>
            </a:r>
          </a:p>
          <a:p>
            <a:pPr lvl="1"/>
            <a:r>
              <a:rPr lang="en-AU" dirty="0"/>
              <a:t>…</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24619790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IEEE 802.11 Coexistence SC </a:t>
            </a:r>
            <a:r>
              <a:rPr lang="en-AU" dirty="0"/>
              <a:t>virtual</a:t>
            </a:r>
            <a:r>
              <a:rPr lang="en-AU" i="1" dirty="0"/>
              <a:t> </a:t>
            </a:r>
            <a:r>
              <a:rPr lang="en-AU" dirty="0"/>
              <a:t>meeting in Jul 2020 is adjourned!</a:t>
            </a:r>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562155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dirty="0"/>
              <a:t>By participating in this activity, you agree to comply with the IEEE Code of Ethics, all applicable laws, and all IEEE policies and procedures including, but not limited to, the IEEE SA Copyright Policy. </a:t>
            </a:r>
          </a:p>
          <a:p>
            <a:pPr lvl="2"/>
            <a:r>
              <a:rPr lang="en-US" altLang="en-US" dirty="0"/>
              <a:t>Previously Published material (copyright assertion indicated) shall not be presented/submitted to the Working Group nor incorporated into a Working Group draft unless permission is granted. </a:t>
            </a:r>
          </a:p>
          <a:p>
            <a:pPr lvl="2"/>
            <a:r>
              <a:rPr lang="en-US" altLang="en-US" dirty="0"/>
              <a:t>Prior to presentation or submission, you shall notify the Working Group Chair of previously Published material and should assist the Chair in obtaining copyright permission acceptable to IEEE SA.</a:t>
            </a:r>
          </a:p>
          <a:p>
            <a:pPr lvl="2"/>
            <a:r>
              <a:rPr lang="en-US" altLang="en-US" dirty="0"/>
              <a:t>For material that is not previously Published, IEEE is automatically granted a license to use any material that is presented or submitted.</a:t>
            </a:r>
          </a:p>
        </p:txBody>
      </p:sp>
      <p:sp>
        <p:nvSpPr>
          <p:cNvPr id="6" name="Footer Placeholder 5"/>
          <p:cNvSpPr>
            <a:spLocks noGrp="1"/>
          </p:cNvSpPr>
          <p:nvPr>
            <p:ph type="ftr" idx="10"/>
          </p:nvPr>
        </p:nvSpPr>
        <p:spPr/>
        <p:txBody>
          <a:bodyPr/>
          <a:lstStyle/>
          <a:p>
            <a:r>
              <a:rPr lang="en-US"/>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8</a:t>
            </a:fld>
            <a:endParaRPr lang="en-US" altLang="en-US"/>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4428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t>The IEEE SA Copyright Policy is described in the IEEE SA Standards Board Bylaws and IEEE SA Standards Board Operations Manual</a:t>
            </a:r>
          </a:p>
          <a:p>
            <a:pPr lvl="2"/>
            <a:r>
              <a:rPr lang="en-US"/>
              <a:t>IEEE SA Copyright Policy, see:</a:t>
            </a:r>
          </a:p>
          <a:p>
            <a:pPr lvl="3"/>
            <a:r>
              <a:rPr lang="en-US">
                <a:hlinkClick r:id="rId2"/>
              </a:rPr>
              <a:t>Clause 7</a:t>
            </a:r>
            <a:r>
              <a:rPr lang="en-US"/>
              <a:t> of the IEEE SA Standards Board Bylaws</a:t>
            </a:r>
          </a:p>
          <a:p>
            <a:pPr lvl="3"/>
            <a:r>
              <a:rPr lang="en-US">
                <a:hlinkClick r:id="rId3"/>
              </a:rPr>
              <a:t>Clause 6.1</a:t>
            </a:r>
            <a:r>
              <a:rPr lang="en-US"/>
              <a:t> of the IEEE SA Standards Board Operations Manual</a:t>
            </a:r>
          </a:p>
          <a:p>
            <a:pPr lvl="1"/>
            <a:r>
              <a:rPr lang="en-US">
                <a:hlinkClick r:id="rId4"/>
              </a:rPr>
              <a:t>IEEE SA Copyright Permission</a:t>
            </a:r>
            <a:endParaRPr lang="en-US"/>
          </a:p>
          <a:p>
            <a:pPr lvl="1"/>
            <a:r>
              <a:rPr lang="en-US">
                <a:hlinkClick r:id="rId5"/>
              </a:rPr>
              <a:t>IEEE SA Copyright FAQs</a:t>
            </a:r>
            <a:endParaRPr lang="en-US"/>
          </a:p>
          <a:p>
            <a:pPr lvl="1"/>
            <a:r>
              <a:rPr lang="en-US">
                <a:hlinkClick r:id="rId6"/>
              </a:rPr>
              <a:t>IEEE SA Best Practices for IEEE Standards Development</a:t>
            </a:r>
            <a:r>
              <a:rPr lang="en-US"/>
              <a:t> </a:t>
            </a:r>
          </a:p>
          <a:p>
            <a:pPr lvl="1"/>
            <a:r>
              <a:rPr lang="en-US"/>
              <a:t>Distribution of Draft Standards (see </a:t>
            </a:r>
            <a:r>
              <a:rPr lang="en-US">
                <a:hlinkClick r:id="rId3"/>
              </a:rPr>
              <a:t>Clause 6.1.3</a:t>
            </a:r>
            <a:r>
              <a:rPr lang="en-US"/>
              <a:t> of the SASB Operations Manual)</a:t>
            </a:r>
            <a:endParaRPr lang="en-US" dirty="0"/>
          </a:p>
        </p:txBody>
      </p:sp>
      <p:sp>
        <p:nvSpPr>
          <p:cNvPr id="6" name="Footer Placeholder 5"/>
          <p:cNvSpPr>
            <a:spLocks noGrp="1"/>
          </p:cNvSpPr>
          <p:nvPr>
            <p:ph type="ftr" idx="10"/>
          </p:nvPr>
        </p:nvSpPr>
        <p:spPr/>
        <p:txBody>
          <a:bodyPr/>
          <a:lstStyle/>
          <a:p>
            <a:r>
              <a:rPr lang="en-US"/>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9</a:t>
            </a:fld>
            <a:endParaRPr lang="en-US" altLang="en-US"/>
          </a:p>
        </p:txBody>
      </p:sp>
      <p:sp>
        <p:nvSpPr>
          <p:cNvPr id="7" name="Rectangle 6"/>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4186943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E645426CC3C3348B900E57479C898EF" ma:contentTypeVersion="0" ma:contentTypeDescription="Create a new document." ma:contentTypeScope="" ma:versionID="eec9c406aa6125049084a2fc1c7aa4fe">
  <xsd:schema xmlns:xsd="http://www.w3.org/2001/XMLSchema" xmlns:xs="http://www.w3.org/2001/XMLSchema" xmlns:p="http://schemas.microsoft.com/office/2006/metadata/properties" targetNamespace="http://schemas.microsoft.com/office/2006/metadata/properties" ma:root="true" ma:fieldsID="9dcaf901f5b2c892a8e11b310041ca9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20A1CA-E773-4E8B-B272-7C4819948743}">
  <ds:schemaRefs>
    <ds:schemaRef ds:uri="http://purl.org/dc/dcmitype/"/>
    <ds:schemaRef ds:uri="http://schemas.microsoft.com/office/2006/metadata/properties"/>
    <ds:schemaRef ds:uri="http://www.w3.org/XML/1998/namespace"/>
    <ds:schemaRef ds:uri="http://purl.org/dc/elements/1.1/"/>
    <ds:schemaRef ds:uri="http://schemas.microsoft.com/office/infopath/2007/PartnerControls"/>
    <ds:schemaRef ds:uri="http://schemas.microsoft.com/office/2006/documentManagement/types"/>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517F4EA0-2A51-462E-A391-19C57F7003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6FAB900-7467-4130-B404-E9BDBB9A20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7451</Words>
  <Application>Microsoft Office PowerPoint</Application>
  <PresentationFormat>On-screen Show (4:3)</PresentationFormat>
  <Paragraphs>714</Paragraphs>
  <Slides>74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74</vt:i4>
      </vt:variant>
    </vt:vector>
  </HeadingPairs>
  <TitlesOfParts>
    <vt:vector size="77" baseType="lpstr">
      <vt:lpstr>Arial</vt:lpstr>
      <vt:lpstr>Times New Roman</vt:lpstr>
      <vt:lpstr>802-11-Submission</vt:lpstr>
      <vt:lpstr>Agenda for IEEE 802.11 Coexistence SC virtual meeting in July 2020</vt:lpstr>
      <vt:lpstr>Welcome to the 1st virtual plenary meeting of the Coex SC in July 2020</vt:lpstr>
      <vt:lpstr>Coex SC minutes today will be kept by our permanent SC secretary</vt:lpstr>
      <vt:lpstr>Meetings shall be conducted in compliance with all applicable laws, including antitrust &amp; competition laws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Copyright Policy</vt:lpstr>
      <vt:lpstr>IEEE SA Copyright Policy</vt:lpstr>
      <vt:lpstr>The Coex SC will meet one during the virtual IEEE 802 plenary meeting in July 2020</vt:lpstr>
      <vt:lpstr>The Coex SC will consider a proposed agenda for its virtual meeting in July 2020</vt:lpstr>
      <vt:lpstr>PowerPoint Presentation</vt:lpstr>
      <vt:lpstr>The agreed Coex SC scope focuses on ensuring 802.11ax has fair access to global unlicensed spectrum </vt:lpstr>
      <vt:lpstr>Coex SC will close when determined by the 802.11 WG or 802.11ax is ratified</vt:lpstr>
      <vt:lpstr>PowerPoint Presentation</vt:lpstr>
      <vt:lpstr>The Coex SC will consider approval of its meeting minutes from Irvine in Jan 2020</vt:lpstr>
      <vt:lpstr>PowerPoint Presentation</vt:lpstr>
      <vt:lpstr>Coex SC held a teleconference to discuss a LS received from ETSI ERM TG11</vt:lpstr>
      <vt:lpstr>The Coex SC will consider approval of its teleconference minutes from 4 June 2020</vt:lpstr>
      <vt:lpstr>Only a small number of comments have been received on clause 8.1</vt:lpstr>
      <vt:lpstr>Comments from Dick Roy on clause 8.1</vt:lpstr>
      <vt:lpstr>Comments from Dick Roy on clause 8.1</vt:lpstr>
      <vt:lpstr>The Coex SC may consider approving a LS response to ETSI ERM TG11</vt:lpstr>
      <vt:lpstr>PowerPoint Presentation</vt:lpstr>
      <vt:lpstr>Latest stats confirm that there is some interest in LAA, suggesting good coexistence may be important</vt:lpstr>
      <vt:lpstr>The number planned/testing and deployed LAA networks is slowly increasing (mostly!)</vt:lpstr>
      <vt:lpstr>PowerPoint Presentation</vt:lpstr>
      <vt:lpstr>BRAN#106 made very significant progress towards completing EN 303 687 (6 GHz)</vt:lpstr>
      <vt:lpstr>PowerPoint Presentation</vt:lpstr>
      <vt:lpstr>There is reasonable hope that a compromise for 6 GHz operation will allow fast completion of EN 303 687 </vt:lpstr>
      <vt:lpstr>There had been a long standing disagreement on the best LBT detection mechanism in 5 GHz</vt:lpstr>
      <vt:lpstr>The lack of legacy equipment in the 6 GHz band provided an opportunity for a different compromise</vt:lpstr>
      <vt:lpstr>ETSI BRAN have now agreed that 6 GHz will use ED-only at -72 dBm for LBT detection</vt:lpstr>
      <vt:lpstr>ETSI BRAN will formally notify IEEE 802.11 WG of the agreement for compromise in the 6 GHz band</vt:lpstr>
      <vt:lpstr>EN 303 687 may still need future refinement to enable 802.11be related innovations</vt:lpstr>
      <vt:lpstr>The different rules in different bands &amp; locations will enable refinements based on deployment experience</vt:lpstr>
      <vt:lpstr>PowerPoint Presentation</vt:lpstr>
      <vt:lpstr>EN 303 687 could now complete very soon, although there is still some uncertainty </vt:lpstr>
      <vt:lpstr>PowerPoint Presentation</vt:lpstr>
      <vt:lpstr>Synchronous access is being discussed in ETSI BRAN and may be useful for 802.11be</vt:lpstr>
      <vt:lpstr>Qualcomm has been advocating a new synchronous access scheme since BRAN#104</vt:lpstr>
      <vt:lpstr>Qualcomm has been advocating a new synchronous access scheme since BRAN#104</vt:lpstr>
      <vt:lpstr>There were a variety of submissions related to synchronous access before  BRAN#106</vt:lpstr>
      <vt:lpstr>There was significant discussion related to the  synchronous access proposal at BRAN#106</vt:lpstr>
      <vt:lpstr>The next steps for synchronous access are unclear but it may interesting to consider for 802.11be operation</vt:lpstr>
      <vt:lpstr>PowerPoint Presentation</vt:lpstr>
      <vt:lpstr>Progress in EN 301 893 (5 GHz) is still being held back by arguments about the same old issues</vt:lpstr>
      <vt:lpstr>PowerPoint Presentation</vt:lpstr>
      <vt:lpstr>The PD/ED vs ED-only issue in 5 GHz remains unresolved for 802.11be devices</vt:lpstr>
      <vt:lpstr>In BRAN(202)106023, Ericsson proposed that PD/ED only be available to 802.11a/n/ac/ax devices </vt:lpstr>
      <vt:lpstr>Cisco observed the two positions suggest a compromise if agreement can be found on the treatment of 802.11be </vt:lpstr>
      <vt:lpstr>The key issue in finding a compromise between two positions is the treatment of 802.11be</vt:lpstr>
      <vt:lpstr>There is a possible compromise if the various parties can agree to allow 802.11be to use PD/ED</vt:lpstr>
      <vt:lpstr>There was no agreement during BRAN#106 on a proposed compromise to allow 802.11be to use PD/ED</vt:lpstr>
      <vt:lpstr>PowerPoint Presentation</vt:lpstr>
      <vt:lpstr>Without an agreement to force 802.11be to use ED-only at -72 dBm, testing could be used as a weapon</vt:lpstr>
      <vt:lpstr>A pragmatic regime provides a good balance between technical requirements &amp; testing</vt:lpstr>
      <vt:lpstr>PowerPoint Presentation</vt:lpstr>
      <vt:lpstr>There is a new disagreement on LBT detection during multi-channel operation in 5 GHz </vt:lpstr>
      <vt:lpstr>PowerPoint Presentation</vt:lpstr>
      <vt:lpstr>There is ongoing disagreement PD &amp; ED testing with background noise</vt:lpstr>
      <vt:lpstr>PowerPoint Presentation</vt:lpstr>
      <vt:lpstr>It is likely FBE access in EN 301 893 will be refined to make it more useable</vt:lpstr>
      <vt:lpstr>PowerPoint Presentation</vt:lpstr>
      <vt:lpstr>ETSI BRAN will next meet virtually at BRAN#107 in September 2020</vt:lpstr>
      <vt:lpstr>PowerPoint Presentation</vt:lpstr>
      <vt:lpstr>The Coex SC may discuss and consider a new scope to extend its life beyond 802.11ax (again)</vt:lpstr>
      <vt:lpstr>The agreed Coex SC scope focuses on ensuring 802.11ax has fair access to global unlicensed spectrum </vt:lpstr>
      <vt:lpstr>The Coex SC has potential coexistence work related to 802.11be &amp; 6 GHz</vt:lpstr>
      <vt:lpstr>The SC may discuss a possible new scope for a rechartered Coex SC </vt:lpstr>
      <vt:lpstr>The Coex SC may consider approving the extension of its charter</vt:lpstr>
      <vt:lpstr>PowerPoint Presentation</vt:lpstr>
      <vt:lpstr>The Coex SC will continue its normal business in Sept 2020 virtually</vt:lpstr>
      <vt:lpstr>The IEEE 802.11 Coexistence SC virtual meeting in Jul 2020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2020-07-07T03:50:31Z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0x0101008E645426CC3C3348B900E57479C898EF</vt:lpwstr>
  </property>
</Properties>
</file>