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15"/>
  </p:notesMasterIdLst>
  <p:handoutMasterIdLst>
    <p:handoutMasterId r:id="rId16"/>
  </p:handoutMasterIdLst>
  <p:sldIdLst>
    <p:sldId id="256" r:id="rId2"/>
    <p:sldId id="257" r:id="rId3"/>
    <p:sldId id="265" r:id="rId4"/>
    <p:sldId id="270" r:id="rId5"/>
    <p:sldId id="266" r:id="rId6"/>
    <p:sldId id="267" r:id="rId7"/>
    <p:sldId id="271" r:id="rId8"/>
    <p:sldId id="273" r:id="rId9"/>
    <p:sldId id="268" r:id="rId10"/>
    <p:sldId id="272" r:id="rId11"/>
    <p:sldId id="269" r:id="rId12"/>
    <p:sldId id="264" r:id="rId13"/>
    <p:sldId id="274" r:id="rId14"/>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0" autoAdjust="0"/>
    <p:restoredTop sz="93817" autoAdjust="0"/>
  </p:normalViewPr>
  <p:slideViewPr>
    <p:cSldViewPr>
      <p:cViewPr varScale="1">
        <p:scale>
          <a:sx n="103" d="100"/>
          <a:sy n="103" d="100"/>
        </p:scale>
        <p:origin x="2544" y="108"/>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notesViewPr>
    <p:cSldViewPr>
      <p:cViewPr varScale="1">
        <p:scale>
          <a:sx n="59" d="100"/>
          <a:sy n="59" d="100"/>
        </p:scale>
        <p:origin x="-1752" y="-72"/>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handoutMaster" Target="handoutMasters/handoutMaster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9/16/2020</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141357272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dirty="0"/>
              <a:t>Simultaneous </a:t>
            </a:r>
            <a:r>
              <a:rPr lang="en-US" dirty="0" err="1"/>
              <a:t>tx</a:t>
            </a:r>
            <a:r>
              <a:rPr lang="en-US" dirty="0"/>
              <a:t>/</a:t>
            </a:r>
            <a:r>
              <a:rPr lang="en-US" dirty="0" err="1"/>
              <a:t>tx</a:t>
            </a:r>
            <a:r>
              <a:rPr lang="en-US" dirty="0"/>
              <a:t> case includes </a:t>
            </a:r>
            <a:r>
              <a:rPr lang="en-US" sz="1200" dirty="0"/>
              <a:t>the collision case (e.g., when an UL RTS collide) as that case is similar to collision in single link.</a:t>
            </a:r>
          </a:p>
          <a:p>
            <a:endParaRPr lang="en-US" dirty="0"/>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7</a:t>
            </a:fld>
            <a:endParaRPr lang="en-US"/>
          </a:p>
        </p:txBody>
      </p:sp>
    </p:spTree>
    <p:extLst>
      <p:ext uri="{BB962C8B-B14F-4D97-AF65-F5344CB8AC3E}">
        <p14:creationId xmlns:p14="http://schemas.microsoft.com/office/powerpoint/2010/main" val="35977511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p:nvPr>
        </p:nvSpPr>
        <p:spPr/>
        <p:txBody>
          <a:bodyPr/>
          <a:lstStyle/>
          <a:p>
            <a:r>
              <a:rPr lang="en-US"/>
              <a:t>doc.: IEEE 802.11-yy/xxxxr0</a:t>
            </a:r>
          </a:p>
        </p:txBody>
      </p:sp>
      <p:sp>
        <p:nvSpPr>
          <p:cNvPr id="5" name="Date Placeholder 4"/>
          <p:cNvSpPr>
            <a:spLocks noGrp="1"/>
          </p:cNvSpPr>
          <p:nvPr>
            <p:ph type="dt"/>
          </p:nvPr>
        </p:nvSpPr>
        <p:spPr/>
        <p:txBody>
          <a:bodyPr/>
          <a:lstStyle/>
          <a:p>
            <a:r>
              <a:rPr lang="en-US"/>
              <a:t>Month Year</a:t>
            </a:r>
          </a:p>
        </p:txBody>
      </p:sp>
      <p:sp>
        <p:nvSpPr>
          <p:cNvPr id="6" name="Footer Placeholder 5"/>
          <p:cNvSpPr>
            <a:spLocks noGrp="1"/>
          </p:cNvSpPr>
          <p:nvPr>
            <p:ph type="ftr"/>
          </p:nvPr>
        </p:nvSpPr>
        <p:spPr/>
        <p:txBody>
          <a:bodyPr/>
          <a:lstStyle/>
          <a:p>
            <a:r>
              <a:rPr lang="en-US"/>
              <a:t>John Doe, Some Company</a:t>
            </a:r>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a:p>
        </p:txBody>
      </p:sp>
    </p:spTree>
    <p:extLst>
      <p:ext uri="{BB962C8B-B14F-4D97-AF65-F5344CB8AC3E}">
        <p14:creationId xmlns:p14="http://schemas.microsoft.com/office/powerpoint/2010/main" val="252244791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E6AF579C-E269-44CC-A9F4-B7D1E2EA3836}" type="slidenum">
              <a:rPr lang="en-US"/>
              <a:pPr/>
              <a:t>12</a:t>
            </a:fld>
            <a:endParaRPr lang="en-US"/>
          </a:p>
        </p:txBody>
      </p:sp>
      <p:sp>
        <p:nvSpPr>
          <p:cNvPr id="20481" name="Rectangle 1"/>
          <p:cNvSpPr txBox="1">
            <a:spLocks noGrp="1" noRot="1" noChangeAspect="1" noChangeArrowheads="1"/>
          </p:cNvSpPr>
          <p:nvPr>
            <p:ph type="sldImg"/>
          </p:nvPr>
        </p:nvSpPr>
        <p:spPr bwMode="auto">
          <a:xfrm>
            <a:off x="1154113" y="701675"/>
            <a:ext cx="4625975" cy="3468688"/>
          </a:xfrm>
          <a:prstGeom prst="rect">
            <a:avLst/>
          </a:prstGeom>
          <a:solidFill>
            <a:srgbClr val="FFFFFF"/>
          </a:solidFill>
          <a:ln>
            <a:solidFill>
              <a:srgbClr val="000000"/>
            </a:solidFill>
            <a:miter lim="800000"/>
            <a:headEnd/>
            <a:tailEnd/>
          </a:ln>
        </p:spPr>
      </p:sp>
      <p:sp>
        <p:nvSpPr>
          <p:cNvPr id="20482"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62544687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etal, Intel</a:t>
            </a:r>
            <a:endParaRPr lang="en-GB" dirty="0"/>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a:t>July 2020</a:t>
            </a:r>
            <a:endParaRPr lang="en-GB"/>
          </a:p>
        </p:txBody>
      </p:sp>
      <p:sp>
        <p:nvSpPr>
          <p:cNvPr id="6" name="Footer Placeholder 5"/>
          <p:cNvSpPr>
            <a:spLocks noGrp="1"/>
          </p:cNvSpPr>
          <p:nvPr>
            <p:ph type="ftr" idx="11"/>
          </p:nvPr>
        </p:nvSpPr>
        <p:spPr/>
        <p:txBody>
          <a:bodyPr/>
          <a:lstStyle>
            <a:lvl1pPr>
              <a:defRPr/>
            </a:lvl1pPr>
          </a:lstStyle>
          <a:p>
            <a:r>
              <a:rPr lang="en-GB"/>
              <a:t>Dibakar Das etal, Intel</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a:t>July 2020</a:t>
            </a:r>
            <a:endParaRPr lang="en-GB"/>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a:t>Dibakar Das etal, Intel</a:t>
            </a:r>
            <a:endParaRPr lang="en-GB" dirty="0"/>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a:t>July 2020</a:t>
            </a:r>
            <a:endParaRPr lang="en-GB"/>
          </a:p>
        </p:txBody>
      </p:sp>
      <p:sp>
        <p:nvSpPr>
          <p:cNvPr id="4" name="Footer Placeholder 3"/>
          <p:cNvSpPr>
            <a:spLocks noGrp="1"/>
          </p:cNvSpPr>
          <p:nvPr>
            <p:ph type="ftr" idx="11"/>
          </p:nvPr>
        </p:nvSpPr>
        <p:spPr/>
        <p:txBody>
          <a:bodyPr/>
          <a:lstStyle>
            <a:lvl1pPr>
              <a:defRPr/>
            </a:lvl1pPr>
          </a:lstStyle>
          <a:p>
            <a:r>
              <a:rPr lang="en-GB"/>
              <a:t>Dibakar Das etal, Intel</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a:t>July 2020</a:t>
            </a:r>
            <a:endParaRPr lang="en-GB"/>
          </a:p>
        </p:txBody>
      </p:sp>
      <p:sp>
        <p:nvSpPr>
          <p:cNvPr id="3" name="Footer Placeholder 2"/>
          <p:cNvSpPr>
            <a:spLocks noGrp="1"/>
          </p:cNvSpPr>
          <p:nvPr>
            <p:ph type="ftr" idx="11"/>
          </p:nvPr>
        </p:nvSpPr>
        <p:spPr/>
        <p:txBody>
          <a:bodyPr/>
          <a:lstStyle>
            <a:lvl1pPr>
              <a:defRPr/>
            </a:lvl1pPr>
          </a:lstStyle>
          <a:p>
            <a:r>
              <a:rPr lang="en-GB"/>
              <a:t>Dibakar Das etal, Intel</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a:t>July 2020</a:t>
            </a:r>
            <a:endParaRPr lang="en-GB"/>
          </a:p>
        </p:txBody>
      </p:sp>
      <p:sp>
        <p:nvSpPr>
          <p:cNvPr id="5" name="Footer Placeholder 4"/>
          <p:cNvSpPr>
            <a:spLocks noGrp="1"/>
          </p:cNvSpPr>
          <p:nvPr>
            <p:ph type="ftr" idx="11"/>
          </p:nvPr>
        </p:nvSpPr>
        <p:spPr/>
        <p:txBody>
          <a:bodyPr/>
          <a:lstStyle>
            <a:lvl1pPr>
              <a:defRPr/>
            </a:lvl1pPr>
          </a:lstStyle>
          <a:p>
            <a:r>
              <a:rPr lang="en-GB"/>
              <a:t>Dibakar Das etal, Intel</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July 2020</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Dibakar Das etal, Intel</a:t>
            </a:r>
            <a:endParaRPr lang="en-GB" dirty="0"/>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802.11-20/1009r4</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1.emf"/><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July 2020</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a:t>Dibakar Das etal, Intel</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Blindness issue for non-STR operations-</a:t>
            </a:r>
            <a:r>
              <a:rPr lang="en-GB" dirty="0" err="1"/>
              <a:t>followup</a:t>
            </a:r>
            <a:endParaRPr lang="en-GB" dirty="0"/>
          </a:p>
        </p:txBody>
      </p:sp>
      <p:sp>
        <p:nvSpPr>
          <p:cNvPr id="3074" name="Rectangle 2"/>
          <p:cNvSpPr>
            <a:spLocks noGrp="1" noChangeArrowheads="1"/>
          </p:cNvSpPr>
          <p:nvPr>
            <p:ph type="body" idx="1"/>
          </p:nvPr>
        </p:nvSpPr>
        <p:spPr>
          <a:xfrm>
            <a:off x="696912" y="1789112"/>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2020-07-03</a:t>
            </a:r>
          </a:p>
        </p:txBody>
      </p:sp>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a:solidFill>
                  <a:srgbClr val="000000"/>
                </a:solidFill>
              </a:rPr>
              <a:t>Authors:</a:t>
            </a:r>
          </a:p>
        </p:txBody>
      </p:sp>
      <p:graphicFrame>
        <p:nvGraphicFramePr>
          <p:cNvPr id="10" name="Table 9">
            <a:extLst>
              <a:ext uri="{FF2B5EF4-FFF2-40B4-BE49-F238E27FC236}">
                <a16:creationId xmlns:a16="http://schemas.microsoft.com/office/drawing/2014/main" id="{350016ED-642B-4C47-8A19-61BFD88AB809}"/>
              </a:ext>
            </a:extLst>
          </p:cNvPr>
          <p:cNvGraphicFramePr>
            <a:graphicFrameLocks noGrp="1"/>
          </p:cNvGraphicFramePr>
          <p:nvPr>
            <p:extLst>
              <p:ext uri="{D42A27DB-BD31-4B8C-83A1-F6EECF244321}">
                <p14:modId xmlns:p14="http://schemas.microsoft.com/office/powerpoint/2010/main" val="1025458780"/>
              </p:ext>
            </p:extLst>
          </p:nvPr>
        </p:nvGraphicFramePr>
        <p:xfrm>
          <a:off x="721360" y="2683137"/>
          <a:ext cx="7247255" cy="2404650"/>
        </p:xfrm>
        <a:graphic>
          <a:graphicData uri="http://schemas.openxmlformats.org/drawingml/2006/table">
            <a:tbl>
              <a:tblPr firstRow="1" bandRow="1">
                <a:tableStyleId>{21E4AEA4-8DFA-4A89-87EB-49C32662AFE0}</a:tableStyleId>
              </a:tblPr>
              <a:tblGrid>
                <a:gridCol w="1303655">
                  <a:extLst>
                    <a:ext uri="{9D8B030D-6E8A-4147-A177-3AD203B41FA5}">
                      <a16:colId xmlns:a16="http://schemas.microsoft.com/office/drawing/2014/main" val="20000"/>
                    </a:ext>
                  </a:extLst>
                </a:gridCol>
                <a:gridCol w="990600">
                  <a:extLst>
                    <a:ext uri="{9D8B030D-6E8A-4147-A177-3AD203B41FA5}">
                      <a16:colId xmlns:a16="http://schemas.microsoft.com/office/drawing/2014/main" val="20001"/>
                    </a:ext>
                  </a:extLst>
                </a:gridCol>
                <a:gridCol w="2057400">
                  <a:extLst>
                    <a:ext uri="{9D8B030D-6E8A-4147-A177-3AD203B41FA5}">
                      <a16:colId xmlns:a16="http://schemas.microsoft.com/office/drawing/2014/main" val="20002"/>
                    </a:ext>
                  </a:extLst>
                </a:gridCol>
                <a:gridCol w="685800">
                  <a:extLst>
                    <a:ext uri="{9D8B030D-6E8A-4147-A177-3AD203B41FA5}">
                      <a16:colId xmlns:a16="http://schemas.microsoft.com/office/drawing/2014/main" val="20003"/>
                    </a:ext>
                  </a:extLst>
                </a:gridCol>
                <a:gridCol w="2209800">
                  <a:extLst>
                    <a:ext uri="{9D8B030D-6E8A-4147-A177-3AD203B41FA5}">
                      <a16:colId xmlns:a16="http://schemas.microsoft.com/office/drawing/2014/main" val="20004"/>
                    </a:ext>
                  </a:extLst>
                </a:gridCol>
              </a:tblGrid>
              <a:tr h="324032">
                <a:tc>
                  <a:txBody>
                    <a:bodyPr/>
                    <a:lstStyle/>
                    <a:p>
                      <a:pPr algn="ctr"/>
                      <a:r>
                        <a:rPr lang="en-US" sz="1200" dirty="0">
                          <a:solidFill>
                            <a:schemeClr val="tx1"/>
                          </a:solidFill>
                        </a:rPr>
                        <a:t>Name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Affiliations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Address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Phone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200" dirty="0">
                          <a:solidFill>
                            <a:schemeClr val="tx1"/>
                          </a:solidFill>
                        </a:rPr>
                        <a:t>Email</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0"/>
                  </a:ext>
                </a:extLst>
              </a:tr>
              <a:tr h="245897">
                <a:tc>
                  <a:txBody>
                    <a:bodyPr/>
                    <a:lstStyle/>
                    <a:p>
                      <a:pPr algn="ctr"/>
                      <a:r>
                        <a:rPr lang="en-US" sz="1100" dirty="0"/>
                        <a:t>Dibakar Das</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4">
                  <a:txBody>
                    <a:bodyPr/>
                    <a:lstStyle/>
                    <a:p>
                      <a:pPr algn="ctr"/>
                      <a:r>
                        <a:rPr lang="en-US" sz="1100" dirty="0"/>
                        <a:t>Intel</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Dibakar.das@intel.com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1"/>
                  </a:ext>
                </a:extLst>
              </a:tr>
              <a:tr h="267058">
                <a:tc>
                  <a:txBody>
                    <a:bodyPr/>
                    <a:lstStyle/>
                    <a:p>
                      <a:pPr algn="ctr"/>
                      <a:r>
                        <a:rPr lang="en-US" sz="1100" dirty="0"/>
                        <a:t>Dmitry Akhmetov</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96283733"/>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Laurent Cariou</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0002"/>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Po-kai Huang</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endParaRPr lang="en-US"/>
                    </a:p>
                  </a:txBody>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754585805"/>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Duncan Ho</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Qualcomm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t>dho@qti.qualcomm.com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668267204"/>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dirty="0"/>
                        <a:t>George Cherian</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Qualcomm</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t>gcherian@qti.qualcomm.com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535810429"/>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err="1">
                          <a:solidFill>
                            <a:schemeClr val="dk1"/>
                          </a:solidFill>
                          <a:effectLst/>
                          <a:latin typeface="+mn-lt"/>
                          <a:ea typeface="+mn-ea"/>
                          <a:cs typeface="+mn-cs"/>
                        </a:rPr>
                        <a:t>Yongho</a:t>
                      </a:r>
                      <a:r>
                        <a:rPr lang="en-US" sz="1100" kern="1200" dirty="0">
                          <a:solidFill>
                            <a:schemeClr val="dk1"/>
                          </a:solidFill>
                          <a:effectLst/>
                          <a:latin typeface="+mn-lt"/>
                          <a:ea typeface="+mn-ea"/>
                          <a:cs typeface="+mn-cs"/>
                        </a:rPr>
                        <a:t> Seok</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err="1"/>
                        <a:t>Mediatek</a:t>
                      </a:r>
                      <a:endParaRPr lang="en-US" sz="11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en-US" sz="1100" dirty="0"/>
                        <a:t>Yongho.Seok@mediatek.com</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4197447285"/>
                  </a:ext>
                </a:extLst>
              </a:tr>
              <a:tr h="245897">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sz="1100" kern="1200" dirty="0">
                          <a:solidFill>
                            <a:schemeClr val="dk1"/>
                          </a:solidFill>
                          <a:effectLst/>
                          <a:latin typeface="+mn-lt"/>
                          <a:ea typeface="+mn-ea"/>
                          <a:cs typeface="+mn-cs"/>
                        </a:rPr>
                        <a:t>Sharan Naribole</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ctr"/>
                      <a:r>
                        <a:rPr lang="en-US" sz="1100" dirty="0"/>
                        <a:t>Samsung</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fi-FI" sz="1100" dirty="0"/>
                        <a:t>n.sharan@samsung.com</a:t>
                      </a:r>
                      <a:endParaRPr lang="en-US" sz="11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050493890"/>
                  </a:ext>
                </a:extLst>
              </a:tr>
            </a:tbl>
          </a:graphicData>
        </a:graphic>
      </p:graphicFrame>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CB12A3D-6CA5-4800-9C14-161FD2B72AED}"/>
              </a:ext>
            </a:extLst>
          </p:cNvPr>
          <p:cNvSpPr>
            <a:spLocks noGrp="1"/>
          </p:cNvSpPr>
          <p:nvPr>
            <p:ph type="title"/>
          </p:nvPr>
        </p:nvSpPr>
        <p:spPr/>
        <p:txBody>
          <a:bodyPr/>
          <a:lstStyle/>
          <a:p>
            <a:r>
              <a:rPr lang="en-US" dirty="0"/>
              <a:t>Summary</a:t>
            </a:r>
          </a:p>
        </p:txBody>
      </p:sp>
      <p:sp>
        <p:nvSpPr>
          <p:cNvPr id="3" name="Content Placeholder 2">
            <a:extLst>
              <a:ext uri="{FF2B5EF4-FFF2-40B4-BE49-F238E27FC236}">
                <a16:creationId xmlns:a16="http://schemas.microsoft.com/office/drawing/2014/main" id="{D5627984-FB3B-414C-9514-831C5CE8D566}"/>
              </a:ext>
            </a:extLst>
          </p:cNvPr>
          <p:cNvSpPr>
            <a:spLocks noGrp="1"/>
          </p:cNvSpPr>
          <p:nvPr>
            <p:ph idx="1"/>
          </p:nvPr>
        </p:nvSpPr>
        <p:spPr/>
        <p:txBody>
          <a:bodyPr/>
          <a:lstStyle/>
          <a:p>
            <a:pPr>
              <a:buFont typeface="Arial" panose="020B0604020202020204" pitchFamily="34" charset="0"/>
              <a:buChar char="•"/>
            </a:pPr>
            <a:r>
              <a:rPr lang="en-US" dirty="0"/>
              <a:t>Proposed a simple solution to resolve non-STR MLO blindness for typical cases that attempt to find a balance from STA perspective and BSS perspective. </a:t>
            </a:r>
          </a:p>
        </p:txBody>
      </p:sp>
      <p:sp>
        <p:nvSpPr>
          <p:cNvPr id="4" name="Slide Number Placeholder 3">
            <a:extLst>
              <a:ext uri="{FF2B5EF4-FFF2-40B4-BE49-F238E27FC236}">
                <a16:creationId xmlns:a16="http://schemas.microsoft.com/office/drawing/2014/main" id="{ADE042A9-6D2C-42E7-AE03-5E66D086FDA4}"/>
              </a:ext>
            </a:extLst>
          </p:cNvPr>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a:extLst>
              <a:ext uri="{FF2B5EF4-FFF2-40B4-BE49-F238E27FC236}">
                <a16:creationId xmlns:a16="http://schemas.microsoft.com/office/drawing/2014/main" id="{D9A37BB6-0FC9-4520-9E3D-86B9440FD898}"/>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A8320C5C-BE98-4E08-975E-7A3B1747E4E9}"/>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458135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C4125-78F9-40D0-A471-F0E852F7E35A}"/>
              </a:ext>
            </a:extLst>
          </p:cNvPr>
          <p:cNvSpPr>
            <a:spLocks noGrp="1"/>
          </p:cNvSpPr>
          <p:nvPr>
            <p:ph type="title"/>
          </p:nvPr>
        </p:nvSpPr>
        <p:spPr/>
        <p:txBody>
          <a:bodyPr/>
          <a:lstStyle/>
          <a:p>
            <a:r>
              <a:rPr lang="en-US" dirty="0"/>
              <a:t>SP</a:t>
            </a:r>
          </a:p>
        </p:txBody>
      </p:sp>
      <p:sp>
        <p:nvSpPr>
          <p:cNvPr id="3" name="Content Placeholder 2">
            <a:extLst>
              <a:ext uri="{FF2B5EF4-FFF2-40B4-BE49-F238E27FC236}">
                <a16:creationId xmlns:a16="http://schemas.microsoft.com/office/drawing/2014/main" id="{6A52B262-765B-4299-AEA2-B03B9FCE01EE}"/>
              </a:ext>
            </a:extLst>
          </p:cNvPr>
          <p:cNvSpPr>
            <a:spLocks noGrp="1"/>
          </p:cNvSpPr>
          <p:nvPr>
            <p:ph idx="1"/>
          </p:nvPr>
        </p:nvSpPr>
        <p:spPr>
          <a:xfrm>
            <a:off x="381396" y="1524000"/>
            <a:ext cx="8379619" cy="4113213"/>
          </a:xfrm>
        </p:spPr>
        <p:txBody>
          <a:bodyPr/>
          <a:lstStyle/>
          <a:p>
            <a:r>
              <a:rPr lang="en-US" sz="1300" dirty="0"/>
              <a:t>Do you agree to add the following to 11be SFD R1:  if during a transmission of a STA (STA-1) of a non-STR non-AP MLD, another STA (STA-2) of the same MLD cannot detect its medium state when required (due to STA-1’s UL transmission interference), STA-2 shall start a </a:t>
            </a:r>
            <a:r>
              <a:rPr lang="en-US" sz="1300" dirty="0" err="1"/>
              <a:t>MediumSyncDelay</a:t>
            </a:r>
            <a:r>
              <a:rPr lang="en-US" sz="1300" dirty="0"/>
              <a:t> timer at the end of STA-1's transmission, unless the STA-2 ended a transmission at the same time:</a:t>
            </a:r>
          </a:p>
          <a:p>
            <a:pPr lvl="1">
              <a:buFont typeface="Arial" panose="020B0604020202020204" pitchFamily="34" charset="0"/>
              <a:buChar char="•"/>
            </a:pPr>
            <a:r>
              <a:rPr lang="en-US" sz="1300" dirty="0"/>
              <a:t>the </a:t>
            </a:r>
            <a:r>
              <a:rPr lang="en-US" sz="1300" dirty="0" err="1"/>
              <a:t>MediumSyncDelay</a:t>
            </a:r>
            <a:r>
              <a:rPr lang="en-US" sz="1300" dirty="0"/>
              <a:t> timer expires after a duration value that is either assigned by AP or specified in spec or if at least either of the following events happens:</a:t>
            </a:r>
          </a:p>
          <a:p>
            <a:pPr lvl="2">
              <a:buFont typeface="Arial" panose="020B0604020202020204" pitchFamily="34" charset="0"/>
              <a:buChar char="•"/>
            </a:pPr>
            <a:r>
              <a:rPr lang="en-US" sz="1300" dirty="0"/>
              <a:t>any received PPDU with a valid MPDU</a:t>
            </a:r>
          </a:p>
          <a:p>
            <a:pPr lvl="2">
              <a:buFont typeface="Arial" panose="020B0604020202020204" pitchFamily="34" charset="0"/>
              <a:buChar char="•"/>
            </a:pPr>
            <a:r>
              <a:rPr lang="en-US" sz="1300" dirty="0"/>
              <a:t>a received PPDU with a valid </a:t>
            </a:r>
            <a:r>
              <a:rPr lang="en-US" sz="1300" dirty="0" err="1"/>
              <a:t>TxOP_duration</a:t>
            </a:r>
            <a:endParaRPr lang="en-US" sz="1300" dirty="0"/>
          </a:p>
          <a:p>
            <a:r>
              <a:rPr lang="en-US" sz="1300" dirty="0"/>
              <a:t>                  whichever happens first</a:t>
            </a:r>
          </a:p>
          <a:p>
            <a:pPr lvl="1">
              <a:buFont typeface="Arial" panose="020B0604020202020204" pitchFamily="34" charset="0"/>
              <a:buChar char="•"/>
            </a:pPr>
            <a:r>
              <a:rPr lang="en-US" sz="1300" dirty="0"/>
              <a:t>while the </a:t>
            </a:r>
            <a:r>
              <a:rPr lang="en-US" sz="1300" dirty="0" err="1"/>
              <a:t>MediumSyncDelay</a:t>
            </a:r>
            <a:r>
              <a:rPr lang="en-US" sz="1300" dirty="0"/>
              <a:t> timer is running the STA is only allowed to attempt to initiate up to number of </a:t>
            </a:r>
            <a:r>
              <a:rPr lang="en-US" sz="1300" dirty="0" err="1"/>
              <a:t>TxOPs</a:t>
            </a:r>
            <a:r>
              <a:rPr lang="en-US" sz="1300" dirty="0"/>
              <a:t> assigned by the AP (at least 1) and shall attempt to initiate that </a:t>
            </a:r>
            <a:r>
              <a:rPr lang="en-US" sz="1300" dirty="0" err="1"/>
              <a:t>TxOP</a:t>
            </a:r>
            <a:r>
              <a:rPr lang="en-US" sz="1300" dirty="0"/>
              <a:t> with the transmission of an RTS frame using regular EDCA </a:t>
            </a:r>
            <a:r>
              <a:rPr lang="en-US" sz="1300" dirty="0" err="1"/>
              <a:t>backoff</a:t>
            </a:r>
            <a:r>
              <a:rPr lang="en-US" sz="1300" dirty="0"/>
              <a:t> using baseline CCA but a TBD ED threshold value</a:t>
            </a:r>
          </a:p>
          <a:p>
            <a:pPr lvl="2">
              <a:buFont typeface="Arial" panose="020B0604020202020204" pitchFamily="34" charset="0"/>
              <a:buChar char="•"/>
            </a:pPr>
            <a:r>
              <a:rPr lang="en-US" sz="1300" dirty="0"/>
              <a:t>The TBD ED threshold value has a default value specified in the spec (e.g., -62dBm) but can also be assigned by the AP MLD within a limited range such as between -82dBm and -62dBm</a:t>
            </a:r>
          </a:p>
          <a:p>
            <a:pPr lvl="1">
              <a:buFont typeface="Arial" panose="020B0604020202020204" pitchFamily="34" charset="0"/>
              <a:buChar char="•"/>
            </a:pPr>
            <a:r>
              <a:rPr lang="en-US" sz="1300" u="sng" dirty="0"/>
              <a:t>If the channel was busy immediately after the blind period, additional TBD rules to use RTS may apply.</a:t>
            </a:r>
            <a:endParaRPr lang="en-US" sz="1300" dirty="0"/>
          </a:p>
          <a:p>
            <a:r>
              <a:rPr lang="en-US" sz="1300" dirty="0"/>
              <a:t>      Note:</a:t>
            </a:r>
          </a:p>
          <a:p>
            <a:pPr lvl="1">
              <a:buFont typeface="Arial" panose="020B0604020202020204" pitchFamily="34" charset="0"/>
              <a:buChar char="•"/>
            </a:pPr>
            <a:r>
              <a:rPr lang="en-US" sz="1300" u="sng" dirty="0"/>
              <a:t>If either the intra-BSS NAV or the inter-BSS NAV is non-zero in STA-2 at the end of transmission of STA-1, STA-2 does not transmit any PPDU using EDCA until the NAV expires. </a:t>
            </a:r>
            <a:endParaRPr lang="en-US" sz="1300" dirty="0"/>
          </a:p>
          <a:p>
            <a:pPr lvl="1">
              <a:buFont typeface="Arial" panose="020B0604020202020204" pitchFamily="34" charset="0"/>
              <a:buChar char="•"/>
            </a:pPr>
            <a:r>
              <a:rPr lang="en-US" sz="1300" u="sng" dirty="0"/>
              <a:t>If either the intra-BSS NAV or the inter-BSS NAV is non-zero in STA-2 at the end of transmission of STA-1, there could be further TBD conditions and requirements to expire the </a:t>
            </a:r>
            <a:r>
              <a:rPr lang="en-US" sz="1300" u="sng" dirty="0" err="1"/>
              <a:t>MediumSyncDelay</a:t>
            </a:r>
            <a:r>
              <a:rPr lang="en-US" sz="1300" u="sng" dirty="0"/>
              <a:t> timer.</a:t>
            </a:r>
            <a:endParaRPr lang="en-US" sz="1300" dirty="0"/>
          </a:p>
          <a:p>
            <a:endParaRPr lang="en-US" dirty="0"/>
          </a:p>
        </p:txBody>
      </p:sp>
      <p:sp>
        <p:nvSpPr>
          <p:cNvPr id="4" name="Slide Number Placeholder 3">
            <a:extLst>
              <a:ext uri="{FF2B5EF4-FFF2-40B4-BE49-F238E27FC236}">
                <a16:creationId xmlns:a16="http://schemas.microsoft.com/office/drawing/2014/main" id="{84085376-FEB7-4E57-9DC4-A53860221A07}"/>
              </a:ext>
            </a:extLst>
          </p:cNvPr>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a:extLst>
              <a:ext uri="{FF2B5EF4-FFF2-40B4-BE49-F238E27FC236}">
                <a16:creationId xmlns:a16="http://schemas.microsoft.com/office/drawing/2014/main" id="{9948E3DA-AD4B-4B4C-8463-42109EA37831}"/>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39EFDA7D-B4E5-4D1C-BFF0-7A1CFAB27C5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28330710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714348" y="357166"/>
            <a:ext cx="2374889" cy="273050"/>
          </a:xfrm>
        </p:spPr>
        <p:txBody>
          <a:bodyPr/>
          <a:lstStyle/>
          <a:p>
            <a:r>
              <a:rPr lang="en-US"/>
              <a:t>July 2020</a:t>
            </a:r>
            <a:endParaRPr lang="en-GB"/>
          </a:p>
        </p:txBody>
      </p:sp>
      <p:sp>
        <p:nvSpPr>
          <p:cNvPr id="5" name="Footer Placeholder 4"/>
          <p:cNvSpPr>
            <a:spLocks noGrp="1"/>
          </p:cNvSpPr>
          <p:nvPr>
            <p:ph type="ftr" idx="14"/>
          </p:nvPr>
        </p:nvSpPr>
        <p:spPr>
          <a:xfrm>
            <a:off x="6215074" y="6475413"/>
            <a:ext cx="2327264" cy="180975"/>
          </a:xfrm>
        </p:spPr>
        <p:txBody>
          <a:bodyPr/>
          <a:lstStyle/>
          <a:p>
            <a:r>
              <a:rPr lang="en-GB"/>
              <a:t>Dibakar Das etal, Intel</a:t>
            </a:r>
            <a:endParaRPr lang="en-GB" dirty="0"/>
          </a:p>
        </p:txBody>
      </p:sp>
      <p:sp>
        <p:nvSpPr>
          <p:cNvPr id="6" name="Slide Number Placeholder 5"/>
          <p:cNvSpPr>
            <a:spLocks noGrp="1"/>
          </p:cNvSpPr>
          <p:nvPr>
            <p:ph type="sldNum" idx="12"/>
          </p:nvPr>
        </p:nvSpPr>
        <p:spPr/>
        <p:txBody>
          <a:bodyPr/>
          <a:lstStyle/>
          <a:p>
            <a:r>
              <a:rPr lang="en-GB"/>
              <a:t>Slide </a:t>
            </a:r>
            <a:fld id="{531D307C-65C7-4BB3-B44A-1501D36803F7}" type="slidenum">
              <a:rPr lang="en-GB"/>
              <a:pPr/>
              <a:t>12</a:t>
            </a:fld>
            <a:endParaRPr lang="en-GB"/>
          </a:p>
        </p:txBody>
      </p:sp>
      <p:sp>
        <p:nvSpPr>
          <p:cNvPr id="11265"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References</a:t>
            </a:r>
          </a:p>
        </p:txBody>
      </p:sp>
      <p:sp>
        <p:nvSpPr>
          <p:cNvPr id="11266" name="Rectangle 2"/>
          <p:cNvSpPr>
            <a:spLocks noGrp="1" noChangeArrowheads="1"/>
          </p:cNvSpPr>
          <p:nvPr>
            <p:ph type="body" idx="1"/>
          </p:nvPr>
        </p:nvSpPr>
        <p:spPr>
          <a:xfrm>
            <a:off x="685800" y="1981200"/>
            <a:ext cx="7772400" cy="4208463"/>
          </a:xfrm>
          <a:ln/>
        </p:spPr>
        <p:txBody>
          <a:bodyPr/>
          <a:lstStyle/>
          <a:p>
            <a:pPr>
              <a:buFont typeface="Arial" panose="020B0604020202020204" pitchFamily="34" charset="0"/>
              <a:buChar char="•"/>
            </a:pPr>
            <a:r>
              <a:rPr lang="en-US" dirty="0"/>
              <a:t>11-20-044r1-</a:t>
            </a:r>
            <a:r>
              <a:rPr lang="en-GB" dirty="0"/>
              <a:t>MLA: Non-STR STA </a:t>
            </a:r>
            <a:r>
              <a:rPr lang="en-GB" dirty="0" err="1"/>
              <a:t>Behaviors</a:t>
            </a:r>
            <a:endParaRPr lang="en-GB" dirty="0"/>
          </a:p>
          <a:p>
            <a:pPr>
              <a:buFont typeface="Arial" panose="020B0604020202020204" pitchFamily="34" charset="0"/>
              <a:buChar char="•"/>
            </a:pPr>
            <a:r>
              <a:rPr lang="en-GB" dirty="0"/>
              <a:t>11-20-490r0-Impact of channel blindness during ML </a:t>
            </a:r>
            <a:endParaRPr lang="en-US"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8DC4125-78F9-40D0-A471-F0E852F7E35A}"/>
              </a:ext>
            </a:extLst>
          </p:cNvPr>
          <p:cNvSpPr>
            <a:spLocks noGrp="1"/>
          </p:cNvSpPr>
          <p:nvPr>
            <p:ph type="title"/>
          </p:nvPr>
        </p:nvSpPr>
        <p:spPr/>
        <p:txBody>
          <a:bodyPr/>
          <a:lstStyle/>
          <a:p>
            <a:r>
              <a:rPr lang="en-US" dirty="0"/>
              <a:t>SP changes relative to r3</a:t>
            </a:r>
          </a:p>
        </p:txBody>
      </p:sp>
      <p:sp>
        <p:nvSpPr>
          <p:cNvPr id="3" name="Content Placeholder 2">
            <a:extLst>
              <a:ext uri="{FF2B5EF4-FFF2-40B4-BE49-F238E27FC236}">
                <a16:creationId xmlns:a16="http://schemas.microsoft.com/office/drawing/2014/main" id="{6A52B262-765B-4299-AEA2-B03B9FCE01EE}"/>
              </a:ext>
            </a:extLst>
          </p:cNvPr>
          <p:cNvSpPr>
            <a:spLocks noGrp="1"/>
          </p:cNvSpPr>
          <p:nvPr>
            <p:ph idx="1"/>
          </p:nvPr>
        </p:nvSpPr>
        <p:spPr>
          <a:xfrm>
            <a:off x="152401" y="1524000"/>
            <a:ext cx="8686800" cy="4113213"/>
          </a:xfrm>
        </p:spPr>
        <p:txBody>
          <a:bodyPr/>
          <a:lstStyle/>
          <a:p>
            <a:r>
              <a:rPr lang="en-US" sz="1200" dirty="0"/>
              <a:t>Do you agree </a:t>
            </a:r>
            <a:r>
              <a:rPr lang="en-US" sz="1200" dirty="0">
                <a:highlight>
                  <a:srgbClr val="FFFF00"/>
                </a:highlight>
              </a:rPr>
              <a:t>to add the following to 11be SFD R1</a:t>
            </a:r>
            <a:r>
              <a:rPr lang="en-US" sz="1200" dirty="0"/>
              <a:t>:  if during a transmission of a STA (STA-1) of a non-STR non-AP MLD, another STA (STA-2) of the same MLD cannot detect its medium state when required (due to STA-1’s UL transmission interference), STA-2 shall start a </a:t>
            </a:r>
            <a:r>
              <a:rPr lang="en-US" sz="1200" dirty="0" err="1"/>
              <a:t>MediumSyncDelay</a:t>
            </a:r>
            <a:r>
              <a:rPr lang="en-US" sz="1200" dirty="0"/>
              <a:t> timer at the end of </a:t>
            </a:r>
            <a:r>
              <a:rPr lang="en-US" sz="1200" strike="sngStrike" dirty="0">
                <a:highlight>
                  <a:srgbClr val="FFFF00"/>
                </a:highlight>
              </a:rPr>
              <a:t>the</a:t>
            </a:r>
            <a:r>
              <a:rPr lang="en-US" sz="1200" dirty="0">
                <a:highlight>
                  <a:srgbClr val="FFFF00"/>
                </a:highlight>
              </a:rPr>
              <a:t> STA-1's </a:t>
            </a:r>
            <a:r>
              <a:rPr lang="en-US" sz="1200" dirty="0"/>
              <a:t>transmission, unless the STA-2 ended a transmission at the same time:</a:t>
            </a:r>
          </a:p>
          <a:p>
            <a:pPr lvl="1">
              <a:buFont typeface="Arial" panose="020B0604020202020204" pitchFamily="34" charset="0"/>
              <a:buChar char="•"/>
            </a:pPr>
            <a:r>
              <a:rPr lang="en-US" sz="1200" dirty="0"/>
              <a:t>the </a:t>
            </a:r>
            <a:r>
              <a:rPr lang="en-US" sz="1200" dirty="0" err="1"/>
              <a:t>MediumSyncDelay</a:t>
            </a:r>
            <a:r>
              <a:rPr lang="en-US" sz="1200" dirty="0"/>
              <a:t> timer expires after a duration value that is either assigned by AP or specified in spec or if at least either of the following events happens:</a:t>
            </a:r>
          </a:p>
          <a:p>
            <a:pPr lvl="2">
              <a:buFont typeface="Arial" panose="020B0604020202020204" pitchFamily="34" charset="0"/>
              <a:buChar char="•"/>
            </a:pPr>
            <a:r>
              <a:rPr lang="en-US" sz="1200" dirty="0"/>
              <a:t>any received PPDU with a valid MPDU</a:t>
            </a:r>
          </a:p>
          <a:p>
            <a:pPr lvl="2">
              <a:buFont typeface="Arial" panose="020B0604020202020204" pitchFamily="34" charset="0"/>
              <a:buChar char="•"/>
            </a:pPr>
            <a:r>
              <a:rPr lang="en-US" sz="1200" dirty="0"/>
              <a:t>a received PPDU with a valid </a:t>
            </a:r>
            <a:r>
              <a:rPr lang="en-US" sz="1200" dirty="0" err="1"/>
              <a:t>TxOP_duration</a:t>
            </a:r>
            <a:endParaRPr lang="en-US" sz="1200" dirty="0"/>
          </a:p>
          <a:p>
            <a:r>
              <a:rPr lang="en-US" sz="1200" dirty="0"/>
              <a:t>            whichever happens first</a:t>
            </a:r>
          </a:p>
          <a:p>
            <a:pPr lvl="1">
              <a:buFont typeface="Arial" panose="020B0604020202020204" pitchFamily="34" charset="0"/>
              <a:buChar char="•"/>
            </a:pPr>
            <a:r>
              <a:rPr lang="en-US" sz="1200" dirty="0"/>
              <a:t>while the </a:t>
            </a:r>
            <a:r>
              <a:rPr lang="en-US" sz="1200" dirty="0" err="1"/>
              <a:t>MediumSyncDelay</a:t>
            </a:r>
            <a:r>
              <a:rPr lang="en-US" sz="1200" dirty="0"/>
              <a:t> timer is running the STA is only allowed to attempt to initiate up to number of </a:t>
            </a:r>
            <a:r>
              <a:rPr lang="en-US" sz="1200" dirty="0" err="1"/>
              <a:t>TxOPs</a:t>
            </a:r>
            <a:r>
              <a:rPr lang="en-US" sz="1200" dirty="0"/>
              <a:t> assigned by the AP (at least 1) and shall attempt to initiate that </a:t>
            </a:r>
            <a:r>
              <a:rPr lang="en-US" sz="1200" dirty="0" err="1"/>
              <a:t>TxOP</a:t>
            </a:r>
            <a:r>
              <a:rPr lang="en-US" sz="1200" dirty="0"/>
              <a:t> with the transmission of an RTS frame using regular EDCA </a:t>
            </a:r>
            <a:r>
              <a:rPr lang="en-US" sz="1200" dirty="0" err="1"/>
              <a:t>backoff</a:t>
            </a:r>
            <a:r>
              <a:rPr lang="en-US" sz="1200" dirty="0"/>
              <a:t> using baseline CCA but a TBD ED threshold value</a:t>
            </a:r>
          </a:p>
          <a:p>
            <a:pPr lvl="2">
              <a:buFont typeface="Arial" panose="020B0604020202020204" pitchFamily="34" charset="0"/>
              <a:buChar char="•"/>
            </a:pPr>
            <a:r>
              <a:rPr lang="en-US" sz="1000" dirty="0">
                <a:highlight>
                  <a:srgbClr val="FFFF00"/>
                </a:highlight>
              </a:rPr>
              <a:t>The TBD ED threshold value has a default value specified in the spec (e.g., -62dBm) but can also be assigned by the AP MLD within a limited range such as between -82dBm and -62dBm</a:t>
            </a:r>
          </a:p>
          <a:p>
            <a:pPr lvl="1">
              <a:buFont typeface="Arial" panose="020B0604020202020204" pitchFamily="34" charset="0"/>
              <a:buChar char="•"/>
            </a:pPr>
            <a:r>
              <a:rPr lang="en-US" sz="1200" u="sng" dirty="0"/>
              <a:t>If the channel was busy immediately after the blind period, additional TBD rules to use RTS may apply.</a:t>
            </a:r>
            <a:endParaRPr lang="en-US" sz="1200" dirty="0"/>
          </a:p>
          <a:p>
            <a:r>
              <a:rPr lang="en-US" sz="1200" dirty="0"/>
              <a:t>        Note:</a:t>
            </a:r>
          </a:p>
          <a:p>
            <a:pPr lvl="1">
              <a:buFont typeface="Arial" panose="020B0604020202020204" pitchFamily="34" charset="0"/>
              <a:buChar char="•"/>
            </a:pPr>
            <a:r>
              <a:rPr lang="en-US" sz="1200" u="sng" dirty="0">
                <a:highlight>
                  <a:srgbClr val="FFFF00"/>
                </a:highlight>
              </a:rPr>
              <a:t>If either the intra-BSS NAV or the inter-BSS NAV is non-zero in STA-2 at the end of transmission of STA-1, STA-2 does not transmit any PPDU using EDCA until the NAV expires. </a:t>
            </a:r>
            <a:endParaRPr lang="en-US" sz="1200" dirty="0">
              <a:highlight>
                <a:srgbClr val="FFFF00"/>
              </a:highlight>
            </a:endParaRPr>
          </a:p>
          <a:p>
            <a:pPr lvl="1">
              <a:buFont typeface="Arial" panose="020B0604020202020204" pitchFamily="34" charset="0"/>
              <a:buChar char="•"/>
            </a:pPr>
            <a:r>
              <a:rPr lang="en-US" sz="1200" strike="sngStrike" dirty="0">
                <a:highlight>
                  <a:srgbClr val="FFFF00"/>
                </a:highlight>
              </a:rPr>
              <a:t>The TBD ED threshold value has a default value specified in the spec (e.g., -62dBm) but can also be assigned by the AP MLD within a limited range such as between -82dBm and -62dBm</a:t>
            </a:r>
            <a:endParaRPr lang="en-US" sz="1200" dirty="0">
              <a:highlight>
                <a:srgbClr val="FFFF00"/>
              </a:highlight>
            </a:endParaRPr>
          </a:p>
          <a:p>
            <a:pPr lvl="1">
              <a:buFont typeface="Arial" panose="020B0604020202020204" pitchFamily="34" charset="0"/>
              <a:buChar char="•"/>
            </a:pPr>
            <a:r>
              <a:rPr lang="en-US" sz="1200" u="sng" dirty="0"/>
              <a:t>If either the intra-BSS NAV or the inter-BSS NAV is non-zero in STA-2 at the end of transmission of STA-1, there could be further TBD conditions and requirements to expire the </a:t>
            </a:r>
            <a:r>
              <a:rPr lang="en-US" sz="1200" u="sng" dirty="0" err="1"/>
              <a:t>MediumSyncDelay</a:t>
            </a:r>
            <a:r>
              <a:rPr lang="en-US" sz="1200" u="sng" dirty="0"/>
              <a:t> timer.</a:t>
            </a:r>
            <a:endParaRPr lang="en-US" sz="1200" dirty="0"/>
          </a:p>
          <a:p>
            <a:endParaRPr lang="en-US" dirty="0"/>
          </a:p>
        </p:txBody>
      </p:sp>
      <p:sp>
        <p:nvSpPr>
          <p:cNvPr id="4" name="Slide Number Placeholder 3">
            <a:extLst>
              <a:ext uri="{FF2B5EF4-FFF2-40B4-BE49-F238E27FC236}">
                <a16:creationId xmlns:a16="http://schemas.microsoft.com/office/drawing/2014/main" id="{84085376-FEB7-4E57-9DC4-A53860221A07}"/>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9948E3DA-AD4B-4B4C-8463-42109EA37831}"/>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39EFDA7D-B4E5-4D1C-BFF0-7A1CFAB27C5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9665490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idx="15"/>
          </p:nvPr>
        </p:nvSpPr>
        <p:spPr>
          <a:xfrm>
            <a:off x="696912" y="333375"/>
            <a:ext cx="2589203" cy="273050"/>
          </a:xfrm>
        </p:spPr>
        <p:txBody>
          <a:bodyPr/>
          <a:lstStyle/>
          <a:p>
            <a:r>
              <a:rPr lang="en-US"/>
              <a:t>July 2020</a:t>
            </a:r>
            <a:endParaRPr lang="en-GB" dirty="0"/>
          </a:p>
        </p:txBody>
      </p:sp>
      <p:sp>
        <p:nvSpPr>
          <p:cNvPr id="5" name="Footer Placeholder 4"/>
          <p:cNvSpPr>
            <a:spLocks noGrp="1"/>
          </p:cNvSpPr>
          <p:nvPr>
            <p:ph type="ftr" idx="14"/>
          </p:nvPr>
        </p:nvSpPr>
        <p:spPr>
          <a:xfrm>
            <a:off x="5500694" y="6475413"/>
            <a:ext cx="3041644" cy="180975"/>
          </a:xfrm>
        </p:spPr>
        <p:txBody>
          <a:bodyPr/>
          <a:lstStyle/>
          <a:p>
            <a:r>
              <a:rPr lang="en-GB"/>
              <a:t>Dibakar Das etal, Intel</a:t>
            </a:r>
            <a:endParaRPr lang="en-GB"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4097"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type="body" idx="1"/>
          </p:nvPr>
        </p:nvSpPr>
        <p:spPr>
          <a:xfrm>
            <a:off x="685800" y="1981200"/>
            <a:ext cx="7772400" cy="4114800"/>
          </a:xfrm>
          <a:ln/>
        </p:spPr>
        <p:txBody>
          <a:bodyPr/>
          <a:lstStyle/>
          <a:p>
            <a:pPr>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dirty="0"/>
              <a:t>Follow up on the blindness issue during Tx of ML</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C2722A-F5E2-461C-9593-37158F84EF54}"/>
              </a:ext>
            </a:extLst>
          </p:cNvPr>
          <p:cNvSpPr>
            <a:spLocks noGrp="1"/>
          </p:cNvSpPr>
          <p:nvPr>
            <p:ph type="title"/>
          </p:nvPr>
        </p:nvSpPr>
        <p:spPr/>
        <p:txBody>
          <a:bodyPr/>
          <a:lstStyle/>
          <a:p>
            <a:r>
              <a:rPr lang="en-US" dirty="0"/>
              <a:t>Introduction</a:t>
            </a:r>
          </a:p>
        </p:txBody>
      </p:sp>
      <p:sp>
        <p:nvSpPr>
          <p:cNvPr id="3" name="Content Placeholder 2">
            <a:extLst>
              <a:ext uri="{FF2B5EF4-FFF2-40B4-BE49-F238E27FC236}">
                <a16:creationId xmlns:a16="http://schemas.microsoft.com/office/drawing/2014/main" id="{D8AB76DD-893C-40BE-82EB-246B65EF31A0}"/>
              </a:ext>
            </a:extLst>
          </p:cNvPr>
          <p:cNvSpPr>
            <a:spLocks noGrp="1"/>
          </p:cNvSpPr>
          <p:nvPr>
            <p:ph idx="1"/>
          </p:nvPr>
        </p:nvSpPr>
        <p:spPr>
          <a:xfrm>
            <a:off x="494506" y="1676401"/>
            <a:ext cx="7887494" cy="1659724"/>
          </a:xfrm>
        </p:spPr>
        <p:txBody>
          <a:bodyPr/>
          <a:lstStyle/>
          <a:p>
            <a:pPr>
              <a:buFont typeface="Arial" panose="020B0604020202020204" pitchFamily="34" charset="0"/>
              <a:buChar char="•"/>
            </a:pPr>
            <a:r>
              <a:rPr lang="en-US" sz="1200" dirty="0"/>
              <a:t>We have agreed to allow non-STR operation in SFD: </a:t>
            </a:r>
          </a:p>
          <a:p>
            <a:pPr lvl="1">
              <a:buFont typeface="Arial" panose="020B0604020202020204" pitchFamily="34" charset="0"/>
              <a:buChar char="•"/>
            </a:pPr>
            <a:r>
              <a:rPr lang="en-US" sz="1200" dirty="0"/>
              <a:t>“</a:t>
            </a:r>
            <a:r>
              <a:rPr lang="en-GB" sz="1200" dirty="0"/>
              <a:t>802.11be shall allow a MLD that has constraints to simultaneously transmit and receive on a pair of links to operate over </a:t>
            </a:r>
            <a:r>
              <a:rPr lang="en-GB" sz="1200" u="sng" dirty="0"/>
              <a:t>this pair of links</a:t>
            </a:r>
          </a:p>
          <a:p>
            <a:pPr lvl="2">
              <a:buFont typeface="Arial" panose="020B0604020202020204" pitchFamily="34" charset="0"/>
              <a:buChar char="•"/>
            </a:pPr>
            <a:r>
              <a:rPr lang="en-GB" sz="1200" u="sng" dirty="0" err="1">
                <a:solidFill>
                  <a:srgbClr val="FF0000"/>
                </a:solidFill>
              </a:rPr>
              <a:t>Signaling</a:t>
            </a:r>
            <a:r>
              <a:rPr lang="en-GB" sz="1200" u="sng" dirty="0">
                <a:solidFill>
                  <a:srgbClr val="FF0000"/>
                </a:solidFill>
              </a:rPr>
              <a:t> of these constraints is TBD.”</a:t>
            </a:r>
          </a:p>
          <a:p>
            <a:pPr>
              <a:buFont typeface="Arial" panose="020B0604020202020204" pitchFamily="34" charset="0"/>
              <a:buChar char="•"/>
            </a:pPr>
            <a:r>
              <a:rPr lang="en-GB" sz="1200" b="0" dirty="0">
                <a:solidFill>
                  <a:schemeClr val="tx1"/>
                </a:solidFill>
              </a:rPr>
              <a:t>When non-STR STA is </a:t>
            </a:r>
            <a:r>
              <a:rPr lang="en-GB" sz="1200" b="0" dirty="0" err="1">
                <a:solidFill>
                  <a:schemeClr val="tx1"/>
                </a:solidFill>
              </a:rPr>
              <a:t>txing</a:t>
            </a:r>
            <a:r>
              <a:rPr lang="en-GB" sz="1200" b="0" dirty="0">
                <a:solidFill>
                  <a:schemeClr val="tx1"/>
                </a:solidFill>
              </a:rPr>
              <a:t> in link-1 it may miss frames transmitted on link 2.</a:t>
            </a:r>
          </a:p>
          <a:p>
            <a:pPr>
              <a:buFont typeface="Arial" panose="020B0604020202020204" pitchFamily="34" charset="0"/>
              <a:buChar char="•"/>
            </a:pPr>
            <a:r>
              <a:rPr lang="en-GB" sz="1200" b="0" dirty="0">
                <a:solidFill>
                  <a:schemeClr val="tx1"/>
                </a:solidFill>
              </a:rPr>
              <a:t>As a result, when the transmission is over, the STA may falsely detect medium in link 2 to be idle (e.g., if the RSSI is between -82 and -62 dBm) and transmit during an ongoing activity on the other link =&gt; hidden node problem due to non-STR operation. </a:t>
            </a:r>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81A3E38D-792F-49AC-9A83-1A46A0D066F3}"/>
              </a:ext>
            </a:extLst>
          </p:cNvPr>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a:extLst>
              <a:ext uri="{FF2B5EF4-FFF2-40B4-BE49-F238E27FC236}">
                <a16:creationId xmlns:a16="http://schemas.microsoft.com/office/drawing/2014/main" id="{5ABE913C-37B9-44D7-AB4E-97E967C53AF9}"/>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26957002-F141-4DE5-8158-FFE4160EB4DE}"/>
              </a:ext>
            </a:extLst>
          </p:cNvPr>
          <p:cNvSpPr>
            <a:spLocks noGrp="1"/>
          </p:cNvSpPr>
          <p:nvPr>
            <p:ph type="dt" idx="15"/>
          </p:nvPr>
        </p:nvSpPr>
        <p:spPr/>
        <p:txBody>
          <a:bodyPr/>
          <a:lstStyle/>
          <a:p>
            <a:r>
              <a:rPr lang="en-US"/>
              <a:t>July 2020</a:t>
            </a:r>
            <a:endParaRPr lang="en-GB" dirty="0"/>
          </a:p>
        </p:txBody>
      </p:sp>
      <p:grpSp>
        <p:nvGrpSpPr>
          <p:cNvPr id="7" name="Group 6">
            <a:extLst>
              <a:ext uri="{FF2B5EF4-FFF2-40B4-BE49-F238E27FC236}">
                <a16:creationId xmlns:a16="http://schemas.microsoft.com/office/drawing/2014/main" id="{541044F8-E41B-425C-A51F-DD5809958E30}"/>
              </a:ext>
            </a:extLst>
          </p:cNvPr>
          <p:cNvGrpSpPr/>
          <p:nvPr/>
        </p:nvGrpSpPr>
        <p:grpSpPr>
          <a:xfrm>
            <a:off x="30303" y="3637061"/>
            <a:ext cx="8815900" cy="2526296"/>
            <a:chOff x="532922" y="4401150"/>
            <a:chExt cx="8815900" cy="2526296"/>
          </a:xfrm>
        </p:grpSpPr>
        <p:sp>
          <p:nvSpPr>
            <p:cNvPr id="8" name="TextBox 7">
              <a:extLst>
                <a:ext uri="{FF2B5EF4-FFF2-40B4-BE49-F238E27FC236}">
                  <a16:creationId xmlns:a16="http://schemas.microsoft.com/office/drawing/2014/main" id="{AA6FAEEF-D3AC-4E89-979A-D6F57EBE80EE}"/>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cxnSp>
          <p:nvCxnSpPr>
            <p:cNvPr id="9" name="Straight Connector 8">
              <a:extLst>
                <a:ext uri="{FF2B5EF4-FFF2-40B4-BE49-F238E27FC236}">
                  <a16:creationId xmlns:a16="http://schemas.microsoft.com/office/drawing/2014/main" id="{66A29431-87A8-4A4D-9ECB-71EABAFB274F}"/>
                </a:ext>
              </a:extLst>
            </p:cNvPr>
            <p:cNvCxnSpPr/>
            <p:nvPr/>
          </p:nvCxnSpPr>
          <p:spPr bwMode="auto">
            <a:xfrm>
              <a:off x="2220793" y="5777590"/>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0" name="Rectangle 9">
              <a:extLst>
                <a:ext uri="{FF2B5EF4-FFF2-40B4-BE49-F238E27FC236}">
                  <a16:creationId xmlns:a16="http://schemas.microsoft.com/office/drawing/2014/main" id="{DD8DAD79-EF4E-4022-A0FF-83BEEF04E784}"/>
                </a:ext>
              </a:extLst>
            </p:cNvPr>
            <p:cNvSpPr/>
            <p:nvPr/>
          </p:nvSpPr>
          <p:spPr bwMode="auto">
            <a:xfrm rot="16200000">
              <a:off x="1220" y="5131783"/>
              <a:ext cx="2197615"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1" name="TextBox 10">
              <a:extLst>
                <a:ext uri="{FF2B5EF4-FFF2-40B4-BE49-F238E27FC236}">
                  <a16:creationId xmlns:a16="http://schemas.microsoft.com/office/drawing/2014/main" id="{D7E32654-4F5F-4BC5-A9FA-F76841D813C6}"/>
                </a:ext>
              </a:extLst>
            </p:cNvPr>
            <p:cNvSpPr txBox="1"/>
            <p:nvPr/>
          </p:nvSpPr>
          <p:spPr>
            <a:xfrm>
              <a:off x="532922" y="6650447"/>
              <a:ext cx="884642"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AP MLD</a:t>
              </a:r>
            </a:p>
          </p:txBody>
        </p:sp>
        <p:sp>
          <p:nvSpPr>
            <p:cNvPr id="12" name="Rectangle 11">
              <a:extLst>
                <a:ext uri="{FF2B5EF4-FFF2-40B4-BE49-F238E27FC236}">
                  <a16:creationId xmlns:a16="http://schemas.microsoft.com/office/drawing/2014/main" id="{AB10B1FF-0E9A-4A97-AD83-BE162BF430D7}"/>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13" name="Rectangle 12">
              <a:extLst>
                <a:ext uri="{FF2B5EF4-FFF2-40B4-BE49-F238E27FC236}">
                  <a16:creationId xmlns:a16="http://schemas.microsoft.com/office/drawing/2014/main" id="{1338CD31-21F8-4125-AA24-8C84B75FECEA}"/>
                </a:ext>
              </a:extLst>
            </p:cNvPr>
            <p:cNvSpPr/>
            <p:nvPr/>
          </p:nvSpPr>
          <p:spPr bwMode="auto">
            <a:xfrm>
              <a:off x="906562" y="5777590"/>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14" name="TextBox 13">
              <a:extLst>
                <a:ext uri="{FF2B5EF4-FFF2-40B4-BE49-F238E27FC236}">
                  <a16:creationId xmlns:a16="http://schemas.microsoft.com/office/drawing/2014/main" id="{786E3A58-2973-44B1-9080-C03252211404}"/>
                </a:ext>
              </a:extLst>
            </p:cNvPr>
            <p:cNvSpPr txBox="1"/>
            <p:nvPr/>
          </p:nvSpPr>
          <p:spPr>
            <a:xfrm>
              <a:off x="8400965" y="4773605"/>
              <a:ext cx="94785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Non-AP MLD 1</a:t>
              </a:r>
            </a:p>
          </p:txBody>
        </p:sp>
        <p:sp>
          <p:nvSpPr>
            <p:cNvPr id="15" name="Rectangle 14">
              <a:extLst>
                <a:ext uri="{FF2B5EF4-FFF2-40B4-BE49-F238E27FC236}">
                  <a16:creationId xmlns:a16="http://schemas.microsoft.com/office/drawing/2014/main" id="{C3F89908-8BC5-4420-9730-F7F25B7FBCE1}"/>
                </a:ext>
              </a:extLst>
            </p:cNvPr>
            <p:cNvSpPr/>
            <p:nvPr/>
          </p:nvSpPr>
          <p:spPr bwMode="auto">
            <a:xfrm rot="16200000">
              <a:off x="7402925" y="4598871"/>
              <a:ext cx="1293943"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6" name="Rectangle 15">
              <a:extLst>
                <a:ext uri="{FF2B5EF4-FFF2-40B4-BE49-F238E27FC236}">
                  <a16:creationId xmlns:a16="http://schemas.microsoft.com/office/drawing/2014/main" id="{17D1E3C8-36D1-478B-8D43-40315F949F0C}"/>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17" name="Rectangle 16">
              <a:extLst>
                <a:ext uri="{FF2B5EF4-FFF2-40B4-BE49-F238E27FC236}">
                  <a16:creationId xmlns:a16="http://schemas.microsoft.com/office/drawing/2014/main" id="{28012758-9738-4983-8A69-0F9DD02E6C81}"/>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18" name="TextBox 17">
              <a:extLst>
                <a:ext uri="{FF2B5EF4-FFF2-40B4-BE49-F238E27FC236}">
                  <a16:creationId xmlns:a16="http://schemas.microsoft.com/office/drawing/2014/main" id="{2B282497-4D1D-4507-8E88-D3AC3FDD2B1D}"/>
                </a:ext>
              </a:extLst>
            </p:cNvPr>
            <p:cNvSpPr txBox="1"/>
            <p:nvPr/>
          </p:nvSpPr>
          <p:spPr>
            <a:xfrm>
              <a:off x="1397361" y="5143529"/>
              <a:ext cx="149510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 (from STA-2 perspective)</a:t>
              </a:r>
            </a:p>
          </p:txBody>
        </p:sp>
        <p:sp>
          <p:nvSpPr>
            <p:cNvPr id="19" name="TextBox 18">
              <a:extLst>
                <a:ext uri="{FF2B5EF4-FFF2-40B4-BE49-F238E27FC236}">
                  <a16:creationId xmlns:a16="http://schemas.microsoft.com/office/drawing/2014/main" id="{21241926-1D51-4F21-9F57-E240F2C5E128}"/>
                </a:ext>
              </a:extLst>
            </p:cNvPr>
            <p:cNvSpPr txBox="1"/>
            <p:nvPr/>
          </p:nvSpPr>
          <p:spPr>
            <a:xfrm>
              <a:off x="7162547" y="5713360"/>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cxnSp>
          <p:nvCxnSpPr>
            <p:cNvPr id="20" name="Straight Connector 19">
              <a:extLst>
                <a:ext uri="{FF2B5EF4-FFF2-40B4-BE49-F238E27FC236}">
                  <a16:creationId xmlns:a16="http://schemas.microsoft.com/office/drawing/2014/main" id="{36E608D8-883F-4AFA-912A-A2455A52E0AD}"/>
                </a:ext>
              </a:extLst>
            </p:cNvPr>
            <p:cNvCxnSpPr/>
            <p:nvPr/>
          </p:nvCxnSpPr>
          <p:spPr bwMode="auto">
            <a:xfrm>
              <a:off x="2276022" y="5053762"/>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21" name="Rectangle 20">
            <a:extLst>
              <a:ext uri="{FF2B5EF4-FFF2-40B4-BE49-F238E27FC236}">
                <a16:creationId xmlns:a16="http://schemas.microsoft.com/office/drawing/2014/main" id="{7FF3B4F2-4740-440B-B64A-E583AA4FC1BE}"/>
              </a:ext>
            </a:extLst>
          </p:cNvPr>
          <p:cNvSpPr/>
          <p:nvPr/>
        </p:nvSpPr>
        <p:spPr bwMode="auto">
          <a:xfrm>
            <a:off x="1312998" y="5823010"/>
            <a:ext cx="1675445"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 STA-2 not blind </a:t>
            </a:r>
          </a:p>
        </p:txBody>
      </p:sp>
      <p:sp>
        <p:nvSpPr>
          <p:cNvPr id="22" name="Rectangle 21">
            <a:extLst>
              <a:ext uri="{FF2B5EF4-FFF2-40B4-BE49-F238E27FC236}">
                <a16:creationId xmlns:a16="http://schemas.microsoft.com/office/drawing/2014/main" id="{165E9F87-8CD1-4CEA-8398-3A0B1A9AEE1A}"/>
              </a:ext>
            </a:extLst>
          </p:cNvPr>
          <p:cNvSpPr/>
          <p:nvPr/>
        </p:nvSpPr>
        <p:spPr bwMode="auto">
          <a:xfrm>
            <a:off x="1749426" y="4779668"/>
            <a:ext cx="713624" cy="22304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3" name="Rectangle 22">
            <a:extLst>
              <a:ext uri="{FF2B5EF4-FFF2-40B4-BE49-F238E27FC236}">
                <a16:creationId xmlns:a16="http://schemas.microsoft.com/office/drawing/2014/main" id="{16E598D9-1B50-464F-808C-116BAEEF899F}"/>
              </a:ext>
            </a:extLst>
          </p:cNvPr>
          <p:cNvSpPr/>
          <p:nvPr/>
        </p:nvSpPr>
        <p:spPr bwMode="auto">
          <a:xfrm>
            <a:off x="1670362" y="4091330"/>
            <a:ext cx="4346264" cy="223068"/>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4" name="Rectangle 23">
            <a:extLst>
              <a:ext uri="{FF2B5EF4-FFF2-40B4-BE49-F238E27FC236}">
                <a16:creationId xmlns:a16="http://schemas.microsoft.com/office/drawing/2014/main" id="{F5FEB830-F6C9-44D4-8E05-D9992F12BB7F}"/>
              </a:ext>
            </a:extLst>
          </p:cNvPr>
          <p:cNvSpPr/>
          <p:nvPr/>
        </p:nvSpPr>
        <p:spPr bwMode="auto">
          <a:xfrm>
            <a:off x="1235797" y="5891184"/>
            <a:ext cx="237638" cy="272173"/>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5" name="Rectangle 24">
            <a:extLst>
              <a:ext uri="{FF2B5EF4-FFF2-40B4-BE49-F238E27FC236}">
                <a16:creationId xmlns:a16="http://schemas.microsoft.com/office/drawing/2014/main" id="{518AA206-36E0-4879-A151-A4EF04DD4CB0}"/>
              </a:ext>
            </a:extLst>
          </p:cNvPr>
          <p:cNvSpPr/>
          <p:nvPr/>
        </p:nvSpPr>
        <p:spPr bwMode="auto">
          <a:xfrm>
            <a:off x="3626941" y="5949121"/>
            <a:ext cx="237638" cy="292314"/>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6" name="Rectangle 25">
            <a:extLst>
              <a:ext uri="{FF2B5EF4-FFF2-40B4-BE49-F238E27FC236}">
                <a16:creationId xmlns:a16="http://schemas.microsoft.com/office/drawing/2014/main" id="{8E2DDD53-97A0-4A20-BC87-AF7AC2685D35}"/>
              </a:ext>
            </a:extLst>
          </p:cNvPr>
          <p:cNvSpPr/>
          <p:nvPr/>
        </p:nvSpPr>
        <p:spPr bwMode="auto">
          <a:xfrm>
            <a:off x="3764320" y="5887736"/>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 STA-2 blind  </a:t>
            </a:r>
          </a:p>
        </p:txBody>
      </p:sp>
      <p:sp>
        <p:nvSpPr>
          <p:cNvPr id="27" name="Rectangle 26">
            <a:extLst>
              <a:ext uri="{FF2B5EF4-FFF2-40B4-BE49-F238E27FC236}">
                <a16:creationId xmlns:a16="http://schemas.microsoft.com/office/drawing/2014/main" id="{3293A830-99C8-4D4A-9F93-8D39DF16FF92}"/>
              </a:ext>
            </a:extLst>
          </p:cNvPr>
          <p:cNvSpPr/>
          <p:nvPr/>
        </p:nvSpPr>
        <p:spPr bwMode="auto">
          <a:xfrm>
            <a:off x="1749426" y="3654791"/>
            <a:ext cx="713624"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RTS (TA: STA1, RA: AP1) </a:t>
            </a:r>
          </a:p>
        </p:txBody>
      </p:sp>
      <p:sp>
        <p:nvSpPr>
          <p:cNvPr id="28" name="Rectangle 27">
            <a:extLst>
              <a:ext uri="{FF2B5EF4-FFF2-40B4-BE49-F238E27FC236}">
                <a16:creationId xmlns:a16="http://schemas.microsoft.com/office/drawing/2014/main" id="{4DDC5380-09D6-40BE-8A6F-064C763F14B4}"/>
              </a:ext>
            </a:extLst>
          </p:cNvPr>
          <p:cNvSpPr/>
          <p:nvPr/>
        </p:nvSpPr>
        <p:spPr bwMode="auto">
          <a:xfrm>
            <a:off x="2577683" y="3665180"/>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CTS (RA: STA1) </a:t>
            </a:r>
          </a:p>
        </p:txBody>
      </p:sp>
      <p:sp>
        <p:nvSpPr>
          <p:cNvPr id="29" name="Rectangle 28">
            <a:extLst>
              <a:ext uri="{FF2B5EF4-FFF2-40B4-BE49-F238E27FC236}">
                <a16:creationId xmlns:a16="http://schemas.microsoft.com/office/drawing/2014/main" id="{16CB1505-96D5-4072-B8BD-BF24DDC60E8F}"/>
              </a:ext>
            </a:extLst>
          </p:cNvPr>
          <p:cNvSpPr/>
          <p:nvPr/>
        </p:nvSpPr>
        <p:spPr bwMode="auto">
          <a:xfrm>
            <a:off x="3343224" y="3654425"/>
            <a:ext cx="1530401"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STA1, RA: AP1) </a:t>
            </a:r>
          </a:p>
        </p:txBody>
      </p:sp>
      <p:sp>
        <p:nvSpPr>
          <p:cNvPr id="30" name="Rectangle 29">
            <a:extLst>
              <a:ext uri="{FF2B5EF4-FFF2-40B4-BE49-F238E27FC236}">
                <a16:creationId xmlns:a16="http://schemas.microsoft.com/office/drawing/2014/main" id="{8E391CD3-7643-4B91-B19D-2F9C545330F1}"/>
              </a:ext>
            </a:extLst>
          </p:cNvPr>
          <p:cNvSpPr/>
          <p:nvPr/>
        </p:nvSpPr>
        <p:spPr bwMode="auto">
          <a:xfrm>
            <a:off x="4991848" y="3653768"/>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STA1) </a:t>
            </a:r>
          </a:p>
        </p:txBody>
      </p:sp>
      <p:sp>
        <p:nvSpPr>
          <p:cNvPr id="31" name="Rectangle 30">
            <a:extLst>
              <a:ext uri="{FF2B5EF4-FFF2-40B4-BE49-F238E27FC236}">
                <a16:creationId xmlns:a16="http://schemas.microsoft.com/office/drawing/2014/main" id="{CC00B4FF-BF8B-4AC0-AB61-EF4C909845A1}"/>
              </a:ext>
            </a:extLst>
          </p:cNvPr>
          <p:cNvSpPr/>
          <p:nvPr/>
        </p:nvSpPr>
        <p:spPr bwMode="auto">
          <a:xfrm>
            <a:off x="2469495" y="4777275"/>
            <a:ext cx="872090" cy="223046"/>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2" name="Rectangle 31">
            <a:extLst>
              <a:ext uri="{FF2B5EF4-FFF2-40B4-BE49-F238E27FC236}">
                <a16:creationId xmlns:a16="http://schemas.microsoft.com/office/drawing/2014/main" id="{5B8674D9-9757-491E-A6C5-6C5019A3B78E}"/>
              </a:ext>
            </a:extLst>
          </p:cNvPr>
          <p:cNvSpPr/>
          <p:nvPr/>
        </p:nvSpPr>
        <p:spPr bwMode="auto">
          <a:xfrm>
            <a:off x="3349669" y="4777274"/>
            <a:ext cx="1523956" cy="222394"/>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3" name="Rectangle 32">
            <a:extLst>
              <a:ext uri="{FF2B5EF4-FFF2-40B4-BE49-F238E27FC236}">
                <a16:creationId xmlns:a16="http://schemas.microsoft.com/office/drawing/2014/main" id="{84AA27F2-E282-486E-8F18-73369B1FD957}"/>
              </a:ext>
            </a:extLst>
          </p:cNvPr>
          <p:cNvSpPr/>
          <p:nvPr/>
        </p:nvSpPr>
        <p:spPr bwMode="auto">
          <a:xfrm>
            <a:off x="4881709" y="4779668"/>
            <a:ext cx="1668317" cy="237205"/>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cxnSp>
        <p:nvCxnSpPr>
          <p:cNvPr id="34" name="Straight Connector 33">
            <a:extLst>
              <a:ext uri="{FF2B5EF4-FFF2-40B4-BE49-F238E27FC236}">
                <a16:creationId xmlns:a16="http://schemas.microsoft.com/office/drawing/2014/main" id="{01C1A928-2ED1-4CA4-BB43-E3B694D86C88}"/>
              </a:ext>
            </a:extLst>
          </p:cNvPr>
          <p:cNvCxnSpPr/>
          <p:nvPr/>
        </p:nvCxnSpPr>
        <p:spPr bwMode="auto">
          <a:xfrm>
            <a:off x="1638959" y="5729338"/>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37" name="TextBox 36">
            <a:extLst>
              <a:ext uri="{FF2B5EF4-FFF2-40B4-BE49-F238E27FC236}">
                <a16:creationId xmlns:a16="http://schemas.microsoft.com/office/drawing/2014/main" id="{4B6615B4-8F31-4F27-81DE-BBE7CB59321C}"/>
              </a:ext>
            </a:extLst>
          </p:cNvPr>
          <p:cNvSpPr txBox="1"/>
          <p:nvPr/>
        </p:nvSpPr>
        <p:spPr>
          <a:xfrm>
            <a:off x="7803549" y="5521537"/>
            <a:ext cx="94785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Non-AP MLD 2</a:t>
            </a:r>
          </a:p>
        </p:txBody>
      </p:sp>
      <p:sp>
        <p:nvSpPr>
          <p:cNvPr id="38" name="Rectangle 37">
            <a:extLst>
              <a:ext uri="{FF2B5EF4-FFF2-40B4-BE49-F238E27FC236}">
                <a16:creationId xmlns:a16="http://schemas.microsoft.com/office/drawing/2014/main" id="{8FC920D2-2C32-4044-B09F-C19466DCC658}"/>
              </a:ext>
            </a:extLst>
          </p:cNvPr>
          <p:cNvSpPr/>
          <p:nvPr/>
        </p:nvSpPr>
        <p:spPr bwMode="auto">
          <a:xfrm rot="16200000">
            <a:off x="7215202" y="5277855"/>
            <a:ext cx="461666"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39" name="Rectangle 38">
            <a:extLst>
              <a:ext uri="{FF2B5EF4-FFF2-40B4-BE49-F238E27FC236}">
                <a16:creationId xmlns:a16="http://schemas.microsoft.com/office/drawing/2014/main" id="{52A90661-813E-44FC-871E-9B17324C3CE8}"/>
              </a:ext>
            </a:extLst>
          </p:cNvPr>
          <p:cNvSpPr/>
          <p:nvPr/>
        </p:nvSpPr>
        <p:spPr bwMode="auto">
          <a:xfrm>
            <a:off x="7069602" y="5551755"/>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3</a:t>
            </a:r>
          </a:p>
        </p:txBody>
      </p:sp>
      <p:sp>
        <p:nvSpPr>
          <p:cNvPr id="40" name="Rectangle 39">
            <a:extLst>
              <a:ext uri="{FF2B5EF4-FFF2-40B4-BE49-F238E27FC236}">
                <a16:creationId xmlns:a16="http://schemas.microsoft.com/office/drawing/2014/main" id="{D9A8440F-46F5-4A43-8C54-0D9F0FCEBAF6}"/>
              </a:ext>
            </a:extLst>
          </p:cNvPr>
          <p:cNvSpPr/>
          <p:nvPr/>
        </p:nvSpPr>
        <p:spPr bwMode="auto">
          <a:xfrm>
            <a:off x="3424244" y="5279712"/>
            <a:ext cx="528770" cy="44962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RTS (TA: STA3)</a:t>
            </a:r>
          </a:p>
        </p:txBody>
      </p:sp>
      <p:sp>
        <p:nvSpPr>
          <p:cNvPr id="41" name="Rectangle 40">
            <a:extLst>
              <a:ext uri="{FF2B5EF4-FFF2-40B4-BE49-F238E27FC236}">
                <a16:creationId xmlns:a16="http://schemas.microsoft.com/office/drawing/2014/main" id="{395C2A0C-EAC9-43B7-AEA7-08B5299A8D00}"/>
              </a:ext>
            </a:extLst>
          </p:cNvPr>
          <p:cNvSpPr/>
          <p:nvPr/>
        </p:nvSpPr>
        <p:spPr bwMode="auto">
          <a:xfrm>
            <a:off x="4017040" y="5279712"/>
            <a:ext cx="468725" cy="449626"/>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CTS (RA: STA3) </a:t>
            </a:r>
          </a:p>
        </p:txBody>
      </p:sp>
      <p:sp>
        <p:nvSpPr>
          <p:cNvPr id="42" name="Rectangle 41">
            <a:extLst>
              <a:ext uri="{FF2B5EF4-FFF2-40B4-BE49-F238E27FC236}">
                <a16:creationId xmlns:a16="http://schemas.microsoft.com/office/drawing/2014/main" id="{8C96A1BF-4E9A-4EBE-BCA9-E343E3EBEB5F}"/>
              </a:ext>
            </a:extLst>
          </p:cNvPr>
          <p:cNvSpPr/>
          <p:nvPr/>
        </p:nvSpPr>
        <p:spPr bwMode="auto">
          <a:xfrm>
            <a:off x="4527329" y="5277455"/>
            <a:ext cx="2022697" cy="461667"/>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STA3, RA: AP2) </a:t>
            </a:r>
          </a:p>
        </p:txBody>
      </p:sp>
      <p:sp>
        <p:nvSpPr>
          <p:cNvPr id="43" name="Rectangle 42">
            <a:extLst>
              <a:ext uri="{FF2B5EF4-FFF2-40B4-BE49-F238E27FC236}">
                <a16:creationId xmlns:a16="http://schemas.microsoft.com/office/drawing/2014/main" id="{76315F71-C925-437A-A7F8-3815E386900B}"/>
              </a:ext>
            </a:extLst>
          </p:cNvPr>
          <p:cNvSpPr/>
          <p:nvPr/>
        </p:nvSpPr>
        <p:spPr bwMode="auto">
          <a:xfrm>
            <a:off x="5708192" y="4619703"/>
            <a:ext cx="633699" cy="37996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RTS (TA: STA2)</a:t>
            </a:r>
          </a:p>
        </p:txBody>
      </p:sp>
      <p:sp>
        <p:nvSpPr>
          <p:cNvPr id="44" name="Right Brace 43">
            <a:extLst>
              <a:ext uri="{FF2B5EF4-FFF2-40B4-BE49-F238E27FC236}">
                <a16:creationId xmlns:a16="http://schemas.microsoft.com/office/drawing/2014/main" id="{470D3384-F412-4F7E-B988-627E8FE3AAAD}"/>
              </a:ext>
            </a:extLst>
          </p:cNvPr>
          <p:cNvSpPr/>
          <p:nvPr/>
        </p:nvSpPr>
        <p:spPr bwMode="auto">
          <a:xfrm rot="5400000">
            <a:off x="5895099" y="5665224"/>
            <a:ext cx="148720" cy="522533"/>
          </a:xfrm>
          <a:prstGeom prst="rightBrace">
            <a:avLst>
              <a:gd name="adj1" fmla="val 33356"/>
              <a:gd name="adj2" fmla="val 50000"/>
            </a:avLst>
          </a:prstGeom>
          <a:no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defTabSz="914400">
              <a:buClrTx/>
              <a:buSzTx/>
            </a:pPr>
            <a:endParaRPr lang="en-US" sz="1200">
              <a:solidFill>
                <a:srgbClr val="000000"/>
              </a:solidFill>
              <a:latin typeface="Times New Roman" pitchFamily="18" charset="0"/>
              <a:ea typeface="+mn-ea"/>
            </a:endParaRPr>
          </a:p>
        </p:txBody>
      </p:sp>
      <p:sp>
        <p:nvSpPr>
          <p:cNvPr id="45" name="Rectangle 44">
            <a:extLst>
              <a:ext uri="{FF2B5EF4-FFF2-40B4-BE49-F238E27FC236}">
                <a16:creationId xmlns:a16="http://schemas.microsoft.com/office/drawing/2014/main" id="{616888B2-17B0-41E1-BDBF-FA317D760014}"/>
              </a:ext>
            </a:extLst>
          </p:cNvPr>
          <p:cNvSpPr/>
          <p:nvPr/>
        </p:nvSpPr>
        <p:spPr bwMode="auto">
          <a:xfrm>
            <a:off x="5461814" y="5940060"/>
            <a:ext cx="1264885"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b="1" dirty="0">
                <a:solidFill>
                  <a:srgbClr val="FF0000"/>
                </a:solidFill>
                <a:latin typeface="Times New Roman" pitchFamily="18" charset="0"/>
                <a:ea typeface="+mn-ea"/>
              </a:rPr>
              <a:t>Collision at AP 2</a:t>
            </a:r>
          </a:p>
        </p:txBody>
      </p:sp>
      <p:sp>
        <p:nvSpPr>
          <p:cNvPr id="46" name="TextBox 45">
            <a:extLst>
              <a:ext uri="{FF2B5EF4-FFF2-40B4-BE49-F238E27FC236}">
                <a16:creationId xmlns:a16="http://schemas.microsoft.com/office/drawing/2014/main" id="{C0B2F287-7D77-43E2-9F95-E5C9319CD495}"/>
              </a:ext>
            </a:extLst>
          </p:cNvPr>
          <p:cNvSpPr txBox="1"/>
          <p:nvPr/>
        </p:nvSpPr>
        <p:spPr>
          <a:xfrm>
            <a:off x="937056" y="5188846"/>
            <a:ext cx="149510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 (from STA-3 perspective)</a:t>
            </a:r>
          </a:p>
        </p:txBody>
      </p:sp>
    </p:spTree>
    <p:extLst>
      <p:ext uri="{BB962C8B-B14F-4D97-AF65-F5344CB8AC3E}">
        <p14:creationId xmlns:p14="http://schemas.microsoft.com/office/powerpoint/2010/main" val="18003953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F417A91-EC70-45A7-B50D-E3A19FF218F3}"/>
              </a:ext>
            </a:extLst>
          </p:cNvPr>
          <p:cNvSpPr>
            <a:spLocks noGrp="1"/>
          </p:cNvSpPr>
          <p:nvPr>
            <p:ph type="title"/>
          </p:nvPr>
        </p:nvSpPr>
        <p:spPr/>
        <p:txBody>
          <a:bodyPr/>
          <a:lstStyle/>
          <a:p>
            <a:r>
              <a:rPr lang="en-US" dirty="0"/>
              <a:t>Background (</a:t>
            </a:r>
            <a:r>
              <a:rPr lang="en-US" dirty="0" err="1"/>
              <a:t>NAVsyncdelay</a:t>
            </a:r>
            <a:r>
              <a:rPr lang="en-US" dirty="0"/>
              <a:t>)</a:t>
            </a:r>
          </a:p>
        </p:txBody>
      </p:sp>
      <p:sp>
        <p:nvSpPr>
          <p:cNvPr id="3" name="Content Placeholder 2">
            <a:extLst>
              <a:ext uri="{FF2B5EF4-FFF2-40B4-BE49-F238E27FC236}">
                <a16:creationId xmlns:a16="http://schemas.microsoft.com/office/drawing/2014/main" id="{D2B38D93-D6ED-42E6-A5CF-2E3220C31CB9}"/>
              </a:ext>
            </a:extLst>
          </p:cNvPr>
          <p:cNvSpPr>
            <a:spLocks noGrp="1"/>
          </p:cNvSpPr>
          <p:nvPr>
            <p:ph idx="1"/>
          </p:nvPr>
        </p:nvSpPr>
        <p:spPr/>
        <p:txBody>
          <a:bodyPr/>
          <a:lstStyle/>
          <a:p>
            <a:pPr>
              <a:buFont typeface="Arial" panose="020B0604020202020204" pitchFamily="34" charset="0"/>
              <a:buChar char="•"/>
            </a:pPr>
            <a:r>
              <a:rPr lang="en-US" sz="1600" dirty="0"/>
              <a:t>For other STAs on the same channel, the impact of non-STR STA coming out of blindness and performing channel access is similar to the case of STA coming out of Doze to awake and doing the same.</a:t>
            </a:r>
          </a:p>
          <a:p>
            <a:pPr>
              <a:buFont typeface="Arial" panose="020B0604020202020204" pitchFamily="34" charset="0"/>
              <a:buChar char="•"/>
            </a:pPr>
            <a:r>
              <a:rPr lang="en-US" sz="1600" dirty="0"/>
              <a:t>Currently, the spec proposes to use the </a:t>
            </a:r>
            <a:r>
              <a:rPr lang="en-US" sz="1600" dirty="0" err="1"/>
              <a:t>NAVSyncDelay</a:t>
            </a:r>
            <a:r>
              <a:rPr lang="en-US" sz="1600" dirty="0"/>
              <a:t> timer to solve this problem for Doze-to-Awake transitions.</a:t>
            </a:r>
          </a:p>
          <a:p>
            <a:pPr lvl="1">
              <a:buFont typeface="Arial" panose="020B0604020202020204" pitchFamily="34" charset="0"/>
              <a:buChar char="•"/>
            </a:pPr>
            <a:r>
              <a:rPr lang="en-US" sz="1200" dirty="0"/>
              <a:t>The  timer value is set by non-AP STA.</a:t>
            </a:r>
          </a:p>
          <a:p>
            <a:pPr lvl="1">
              <a:buFont typeface="Arial" panose="020B0604020202020204" pitchFamily="34" charset="0"/>
              <a:buChar char="•"/>
            </a:pPr>
            <a:r>
              <a:rPr lang="en-US" sz="1200" dirty="0"/>
              <a:t>The usage is defined in </a:t>
            </a:r>
            <a:r>
              <a:rPr lang="en-US" sz="1200" dirty="0" err="1"/>
              <a:t>REVmd</a:t>
            </a:r>
            <a:r>
              <a:rPr lang="en-US" sz="1200" dirty="0"/>
              <a:t> as: “A (11ah)non-S1G STA that is changing from doze to awake state in order to transmit shall perform CCA until a frame is detected by which it can set its NAV, or until a period of time indicated by the </a:t>
            </a:r>
            <a:r>
              <a:rPr lang="en-US" sz="1200" dirty="0" err="1"/>
              <a:t>NAVSyncDelay</a:t>
            </a:r>
            <a:r>
              <a:rPr lang="en-US" sz="1200" dirty="0"/>
              <a:t> from the MLME-</a:t>
            </a:r>
            <a:r>
              <a:rPr lang="en-US" sz="1200" dirty="0" err="1"/>
              <a:t>JOIN.request</a:t>
            </a:r>
            <a:r>
              <a:rPr lang="en-US" sz="1200" dirty="0"/>
              <a:t> primitive has transpired.”</a:t>
            </a:r>
          </a:p>
          <a:p>
            <a:pPr>
              <a:buFont typeface="Arial" panose="020B0604020202020204" pitchFamily="34" charset="0"/>
              <a:buChar char="•"/>
            </a:pPr>
            <a:r>
              <a:rPr lang="en-US" sz="1600" dirty="0"/>
              <a:t>Typically the </a:t>
            </a:r>
            <a:r>
              <a:rPr lang="en-US" sz="1600" dirty="0" err="1"/>
              <a:t>NAVSyncDelay</a:t>
            </a:r>
            <a:r>
              <a:rPr lang="en-US" sz="1600" dirty="0"/>
              <a:t> value is set by STA to be zero. This does not cause significant problems because the STA does not go from Doze to Awake frequently.</a:t>
            </a:r>
          </a:p>
          <a:p>
            <a:pPr>
              <a:buFont typeface="Arial" panose="020B0604020202020204" pitchFamily="34" charset="0"/>
              <a:buChar char="•"/>
            </a:pPr>
            <a:r>
              <a:rPr lang="en-US" sz="1600" dirty="0"/>
              <a:t>For non-STR operation we expect higher frequency of such transitions.  </a:t>
            </a:r>
            <a:endParaRPr lang="en-US" sz="1200"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B842085F-4685-455A-9914-8D3F57AD4C73}"/>
              </a:ext>
            </a:extLst>
          </p:cNvPr>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a:extLst>
              <a:ext uri="{FF2B5EF4-FFF2-40B4-BE49-F238E27FC236}">
                <a16:creationId xmlns:a16="http://schemas.microsoft.com/office/drawing/2014/main" id="{3520E53D-DCC9-4686-9946-5989FB01DDE2}"/>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82598690-6932-4BA0-853E-553397BBEC3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330414574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6E7935F-37E1-475C-8E59-ADA5F69359F8}"/>
              </a:ext>
            </a:extLst>
          </p:cNvPr>
          <p:cNvSpPr>
            <a:spLocks noGrp="1"/>
          </p:cNvSpPr>
          <p:nvPr>
            <p:ph type="title"/>
          </p:nvPr>
        </p:nvSpPr>
        <p:spPr/>
        <p:txBody>
          <a:bodyPr/>
          <a:lstStyle/>
          <a:p>
            <a:r>
              <a:rPr lang="en-US" dirty="0"/>
              <a:t>Recap of solutions proposed</a:t>
            </a:r>
          </a:p>
        </p:txBody>
      </p:sp>
      <p:sp>
        <p:nvSpPr>
          <p:cNvPr id="3" name="Content Placeholder 2">
            <a:extLst>
              <a:ext uri="{FF2B5EF4-FFF2-40B4-BE49-F238E27FC236}">
                <a16:creationId xmlns:a16="http://schemas.microsoft.com/office/drawing/2014/main" id="{B267363E-A704-4E41-8684-3D2704ED2D3C}"/>
              </a:ext>
            </a:extLst>
          </p:cNvPr>
          <p:cNvSpPr>
            <a:spLocks noGrp="1"/>
          </p:cNvSpPr>
          <p:nvPr>
            <p:ph idx="1"/>
          </p:nvPr>
        </p:nvSpPr>
        <p:spPr>
          <a:xfrm>
            <a:off x="685800" y="1981201"/>
            <a:ext cx="7770813" cy="1371600"/>
          </a:xfrm>
        </p:spPr>
        <p:txBody>
          <a:bodyPr/>
          <a:lstStyle/>
          <a:p>
            <a:pPr>
              <a:buFont typeface="Arial" panose="020B0604020202020204" pitchFamily="34" charset="0"/>
              <a:buChar char="•"/>
            </a:pPr>
            <a:r>
              <a:rPr lang="en-US" sz="1800" dirty="0"/>
              <a:t>In </a:t>
            </a:r>
            <a:r>
              <a:rPr lang="en-US" sz="1800" b="0" dirty="0"/>
              <a:t>490r0 </a:t>
            </a:r>
            <a:r>
              <a:rPr lang="en-US" sz="1800" dirty="0"/>
              <a:t>we analyzed the problem and proposed a solution to address it mainly from the associated BSS perspective. </a:t>
            </a:r>
          </a:p>
          <a:p>
            <a:pPr lvl="1">
              <a:buFont typeface="Arial" panose="020B0604020202020204" pitchFamily="34" charset="0"/>
              <a:buChar char="•"/>
            </a:pPr>
            <a:r>
              <a:rPr lang="en-US" sz="1600" dirty="0"/>
              <a:t>After blindness is over, STA refrains from transmitting for some timer value (similar to </a:t>
            </a:r>
            <a:r>
              <a:rPr lang="en-US" sz="1600" dirty="0" err="1"/>
              <a:t>NAVSyncDelay</a:t>
            </a:r>
            <a:r>
              <a:rPr lang="en-US" sz="1600" dirty="0"/>
              <a:t>) except for 1 RTS frame. </a:t>
            </a:r>
          </a:p>
          <a:p>
            <a:pPr>
              <a:buFont typeface="Arial" panose="020B0604020202020204" pitchFamily="34" charset="0"/>
              <a:buChar char="•"/>
            </a:pPr>
            <a:r>
              <a:rPr lang="en-US" sz="1800" dirty="0"/>
              <a:t>Concurrently in 444r1, two options were presented to address the problem from overall network perspective.</a:t>
            </a:r>
          </a:p>
          <a:p>
            <a:pPr lvl="1">
              <a:buFont typeface="Arial" panose="020B0604020202020204" pitchFamily="34" charset="0"/>
              <a:buChar char="•"/>
            </a:pPr>
            <a:r>
              <a:rPr lang="en-US" sz="1600" dirty="0"/>
              <a:t>Option 1: Similar to </a:t>
            </a:r>
            <a:r>
              <a:rPr lang="en-US" sz="1600" dirty="0" err="1"/>
              <a:t>NAVSyncDelay</a:t>
            </a:r>
            <a:r>
              <a:rPr lang="en-US" sz="1600" dirty="0"/>
              <a:t>, start a fixed timer during which countdown is prohibited. It expires after decoding preamble and/or NAV.</a:t>
            </a:r>
          </a:p>
          <a:p>
            <a:pPr lvl="1">
              <a:buFont typeface="Arial" panose="020B0604020202020204" pitchFamily="34" charset="0"/>
              <a:buChar char="•"/>
            </a:pPr>
            <a:r>
              <a:rPr lang="en-US" sz="1600" dirty="0"/>
              <a:t>Option 2: Lower ED level after transmission to -82 dBm. </a:t>
            </a:r>
          </a:p>
        </p:txBody>
      </p:sp>
      <p:sp>
        <p:nvSpPr>
          <p:cNvPr id="4" name="Slide Number Placeholder 3">
            <a:extLst>
              <a:ext uri="{FF2B5EF4-FFF2-40B4-BE49-F238E27FC236}">
                <a16:creationId xmlns:a16="http://schemas.microsoft.com/office/drawing/2014/main" id="{991023DC-32BF-4C06-95C9-6DF505380A14}"/>
              </a:ext>
            </a:extLst>
          </p:cNvPr>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a:extLst>
              <a:ext uri="{FF2B5EF4-FFF2-40B4-BE49-F238E27FC236}">
                <a16:creationId xmlns:a16="http://schemas.microsoft.com/office/drawing/2014/main" id="{3166C969-E0AF-495D-BA63-BEEF384EB634}"/>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1BD8792E-3528-40AB-A2DF-561A77418315}"/>
              </a:ext>
            </a:extLst>
          </p:cNvPr>
          <p:cNvSpPr>
            <a:spLocks noGrp="1"/>
          </p:cNvSpPr>
          <p:nvPr>
            <p:ph type="dt" idx="15"/>
          </p:nvPr>
        </p:nvSpPr>
        <p:spPr/>
        <p:txBody>
          <a:bodyPr/>
          <a:lstStyle/>
          <a:p>
            <a:r>
              <a:rPr lang="en-US"/>
              <a:t>July 2020</a:t>
            </a:r>
            <a:endParaRPr lang="en-GB" dirty="0"/>
          </a:p>
        </p:txBody>
      </p:sp>
      <p:pic>
        <p:nvPicPr>
          <p:cNvPr id="7" name="Picture 6">
            <a:extLst>
              <a:ext uri="{FF2B5EF4-FFF2-40B4-BE49-F238E27FC236}">
                <a16:creationId xmlns:a16="http://schemas.microsoft.com/office/drawing/2014/main" id="{129E6F08-84D5-422C-B2EE-B42B19C20F13}"/>
              </a:ext>
            </a:extLst>
          </p:cNvPr>
          <p:cNvPicPr>
            <a:picLocks noChangeAspect="1"/>
          </p:cNvPicPr>
          <p:nvPr/>
        </p:nvPicPr>
        <p:blipFill>
          <a:blip r:embed="rId2"/>
          <a:stretch>
            <a:fillRect/>
          </a:stretch>
        </p:blipFill>
        <p:spPr>
          <a:xfrm>
            <a:off x="601662" y="4701488"/>
            <a:ext cx="6929326" cy="1954900"/>
          </a:xfrm>
          <a:prstGeom prst="rect">
            <a:avLst/>
          </a:prstGeom>
        </p:spPr>
      </p:pic>
      <p:sp>
        <p:nvSpPr>
          <p:cNvPr id="8" name="TextBox 7">
            <a:extLst>
              <a:ext uri="{FF2B5EF4-FFF2-40B4-BE49-F238E27FC236}">
                <a16:creationId xmlns:a16="http://schemas.microsoft.com/office/drawing/2014/main" id="{FB1AB59B-12DC-4DAE-A81F-98BFC2172F74}"/>
              </a:ext>
            </a:extLst>
          </p:cNvPr>
          <p:cNvSpPr txBox="1"/>
          <p:nvPr/>
        </p:nvSpPr>
        <p:spPr>
          <a:xfrm>
            <a:off x="7315200" y="5263439"/>
            <a:ext cx="1640737" cy="830997"/>
          </a:xfrm>
          <a:prstGeom prst="rect">
            <a:avLst/>
          </a:prstGeom>
          <a:noFill/>
        </p:spPr>
        <p:txBody>
          <a:bodyPr wrap="square" rtlCol="0">
            <a:spAutoFit/>
          </a:bodyPr>
          <a:lstStyle/>
          <a:p>
            <a:r>
              <a:rPr lang="en-US" sz="1600" dirty="0">
                <a:solidFill>
                  <a:schemeClr val="tx1"/>
                </a:solidFill>
              </a:rPr>
              <a:t>Example of option 1 solution in 444r1.</a:t>
            </a:r>
          </a:p>
        </p:txBody>
      </p:sp>
    </p:spTree>
    <p:extLst>
      <p:ext uri="{BB962C8B-B14F-4D97-AF65-F5344CB8AC3E}">
        <p14:creationId xmlns:p14="http://schemas.microsoft.com/office/powerpoint/2010/main" val="245981837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564DC1-BC35-4FA7-BB45-7C1679C6B4A7}"/>
              </a:ext>
            </a:extLst>
          </p:cNvPr>
          <p:cNvSpPr>
            <a:spLocks noGrp="1"/>
          </p:cNvSpPr>
          <p:nvPr>
            <p:ph type="title"/>
          </p:nvPr>
        </p:nvSpPr>
        <p:spPr/>
        <p:txBody>
          <a:bodyPr/>
          <a:lstStyle/>
          <a:p>
            <a:r>
              <a:rPr lang="en-US" dirty="0"/>
              <a:t>Revised solution</a:t>
            </a:r>
          </a:p>
        </p:txBody>
      </p:sp>
      <p:sp>
        <p:nvSpPr>
          <p:cNvPr id="3" name="Content Placeholder 2">
            <a:extLst>
              <a:ext uri="{FF2B5EF4-FFF2-40B4-BE49-F238E27FC236}">
                <a16:creationId xmlns:a16="http://schemas.microsoft.com/office/drawing/2014/main" id="{248E3165-8190-40B4-962B-5B7E241B256A}"/>
              </a:ext>
            </a:extLst>
          </p:cNvPr>
          <p:cNvSpPr>
            <a:spLocks noGrp="1"/>
          </p:cNvSpPr>
          <p:nvPr>
            <p:ph idx="1"/>
          </p:nvPr>
        </p:nvSpPr>
        <p:spPr>
          <a:xfrm>
            <a:off x="265906" y="1814246"/>
            <a:ext cx="8420894" cy="4113213"/>
          </a:xfrm>
        </p:spPr>
        <p:txBody>
          <a:bodyPr/>
          <a:lstStyle/>
          <a:p>
            <a:pPr>
              <a:buFont typeface="Arial" panose="020B0604020202020204" pitchFamily="34" charset="0"/>
              <a:buChar char="•"/>
            </a:pPr>
            <a:r>
              <a:rPr lang="en-US" sz="2000" dirty="0"/>
              <a:t>The solution in 490r0 prioritizes non-STR STA MLD performance while that in 444r1 is more protective of the network performance.  </a:t>
            </a:r>
          </a:p>
          <a:p>
            <a:pPr>
              <a:buFont typeface="Arial" panose="020B0604020202020204" pitchFamily="34" charset="0"/>
              <a:buChar char="•"/>
            </a:pPr>
            <a:r>
              <a:rPr lang="en-US" sz="2000" dirty="0"/>
              <a:t>To balance the two requirements we propose a joint solution:</a:t>
            </a:r>
          </a:p>
          <a:p>
            <a:pPr lvl="1">
              <a:buFont typeface="Arial" panose="020B0604020202020204" pitchFamily="34" charset="0"/>
              <a:buChar char="•"/>
            </a:pPr>
            <a:r>
              <a:rPr lang="en-US" sz="1400" dirty="0"/>
              <a:t>Every non-STR STA start a timer, following the end of a transmission on the other link except in some cases where it is assumed to have the medium state information (see next slide). </a:t>
            </a:r>
          </a:p>
          <a:p>
            <a:pPr lvl="2">
              <a:buFont typeface="Arial" panose="020B0604020202020204" pitchFamily="34" charset="0"/>
              <a:buChar char="•"/>
            </a:pPr>
            <a:r>
              <a:rPr lang="en-US" sz="1200" dirty="0"/>
              <a:t>The value of this timer can be specified in spec or configured by AP.</a:t>
            </a:r>
          </a:p>
          <a:p>
            <a:pPr lvl="1">
              <a:buFont typeface="Arial" panose="020B0604020202020204" pitchFamily="34" charset="0"/>
              <a:buChar char="•"/>
            </a:pPr>
            <a:r>
              <a:rPr lang="en-US" sz="1400" dirty="0"/>
              <a:t>While the timer is running, STA can do EDCA using baseline CCA but a TBD ED threshold value (e.g., between -62 and -82dBm) whose value can be configured by AP; otherwise set to some default value (e.g., -62dBm). For example, </a:t>
            </a:r>
            <a:r>
              <a:rPr lang="en-US" sz="1400" u="sng" dirty="0"/>
              <a:t>managed</a:t>
            </a:r>
            <a:r>
              <a:rPr lang="en-US" sz="1400" dirty="0"/>
              <a:t> APs configure ED threshold to a non-default value, stand-alone APs use default value. </a:t>
            </a:r>
          </a:p>
          <a:p>
            <a:pPr lvl="1">
              <a:buFont typeface="Arial" panose="020B0604020202020204" pitchFamily="34" charset="0"/>
              <a:buChar char="•"/>
            </a:pPr>
            <a:r>
              <a:rPr lang="en-US" sz="1400" dirty="0"/>
              <a:t>The first frame after EDCA countdown is an RTS frame; the max number of RTSs that STA can transmit while timer is running is configured by AP (at least 1) </a:t>
            </a:r>
          </a:p>
          <a:p>
            <a:pPr lvl="2">
              <a:buFont typeface="Arial" panose="020B0604020202020204" pitchFamily="34" charset="0"/>
              <a:buChar char="•"/>
            </a:pPr>
            <a:r>
              <a:rPr lang="en-US" sz="1200" dirty="0"/>
              <a:t>Improves STA UL throughput/latency.  </a:t>
            </a:r>
          </a:p>
          <a:p>
            <a:pPr lvl="1">
              <a:buFont typeface="Arial" panose="020B0604020202020204" pitchFamily="34" charset="0"/>
              <a:buChar char="•"/>
            </a:pPr>
            <a:r>
              <a:rPr lang="en-US" sz="1400" dirty="0"/>
              <a:t>The timer expires early if at least either of the following events happens:</a:t>
            </a:r>
          </a:p>
          <a:p>
            <a:pPr marL="1200150" lvl="2" indent="-285750">
              <a:buFont typeface="Arial" panose="020B0604020202020204" pitchFamily="34" charset="0"/>
              <a:buChar char="•"/>
            </a:pPr>
            <a:r>
              <a:rPr lang="en-US" sz="1200" dirty="0"/>
              <a:t>any received PPDU with a valid MPDU (including response CTS to any </a:t>
            </a:r>
            <a:r>
              <a:rPr lang="en-US" sz="1200" dirty="0" err="1"/>
              <a:t>txmitted</a:t>
            </a:r>
            <a:r>
              <a:rPr lang="en-US" sz="1200" dirty="0"/>
              <a:t> RTS) </a:t>
            </a:r>
          </a:p>
          <a:p>
            <a:pPr marL="1200150" lvl="2" indent="-285750">
              <a:buFont typeface="Arial" panose="020B0604020202020204" pitchFamily="34" charset="0"/>
              <a:buChar char="•"/>
            </a:pPr>
            <a:r>
              <a:rPr lang="en-US" sz="1200" dirty="0"/>
              <a:t>a received PPDU with a valid </a:t>
            </a:r>
            <a:r>
              <a:rPr lang="en-US" sz="1200" dirty="0" err="1"/>
              <a:t>TxOP_duration</a:t>
            </a:r>
            <a:endParaRPr lang="en-US" sz="1200" dirty="0"/>
          </a:p>
          <a:p>
            <a:pPr lvl="1">
              <a:buFont typeface="Arial" panose="020B0604020202020204" pitchFamily="34" charset="0"/>
              <a:buChar char="•"/>
            </a:pPr>
            <a:endParaRPr lang="en-US" sz="1600" dirty="0"/>
          </a:p>
          <a:p>
            <a:pPr lvl="1">
              <a:buFont typeface="Arial" panose="020B0604020202020204" pitchFamily="34" charset="0"/>
              <a:buChar char="•"/>
            </a:pPr>
            <a:endParaRPr lang="en-US" sz="1600" dirty="0"/>
          </a:p>
          <a:p>
            <a:pPr marL="457200" lvl="1" indent="0"/>
            <a:r>
              <a:rPr lang="en-US" sz="1600" dirty="0"/>
              <a:t> </a:t>
            </a:r>
          </a:p>
        </p:txBody>
      </p:sp>
      <p:sp>
        <p:nvSpPr>
          <p:cNvPr id="4" name="Slide Number Placeholder 3">
            <a:extLst>
              <a:ext uri="{FF2B5EF4-FFF2-40B4-BE49-F238E27FC236}">
                <a16:creationId xmlns:a16="http://schemas.microsoft.com/office/drawing/2014/main" id="{2489A069-7668-4244-A76C-CC04F3058C7E}"/>
              </a:ext>
            </a:extLst>
          </p:cNvPr>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a:extLst>
              <a:ext uri="{FF2B5EF4-FFF2-40B4-BE49-F238E27FC236}">
                <a16:creationId xmlns:a16="http://schemas.microsoft.com/office/drawing/2014/main" id="{B62CC4CA-BF78-4608-918A-B11D0ADAA500}"/>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C57163A9-8C02-4EE1-8590-F745FD20525B}"/>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49517672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B8FF5C-4C0D-4C27-B756-3B2553982208}"/>
              </a:ext>
            </a:extLst>
          </p:cNvPr>
          <p:cNvSpPr>
            <a:spLocks noGrp="1"/>
          </p:cNvSpPr>
          <p:nvPr>
            <p:ph type="title"/>
          </p:nvPr>
        </p:nvSpPr>
        <p:spPr/>
        <p:txBody>
          <a:bodyPr/>
          <a:lstStyle/>
          <a:p>
            <a:r>
              <a:rPr lang="en-US" dirty="0"/>
              <a:t>Revised solution (contd.)</a:t>
            </a:r>
          </a:p>
        </p:txBody>
      </p:sp>
      <p:sp>
        <p:nvSpPr>
          <p:cNvPr id="3" name="Content Placeholder 2">
            <a:extLst>
              <a:ext uri="{FF2B5EF4-FFF2-40B4-BE49-F238E27FC236}">
                <a16:creationId xmlns:a16="http://schemas.microsoft.com/office/drawing/2014/main" id="{EF5C74DE-8A48-4C04-9F6D-8D5A2D486CC9}"/>
              </a:ext>
            </a:extLst>
          </p:cNvPr>
          <p:cNvSpPr>
            <a:spLocks noGrp="1"/>
          </p:cNvSpPr>
          <p:nvPr>
            <p:ph idx="1"/>
          </p:nvPr>
        </p:nvSpPr>
        <p:spPr>
          <a:xfrm>
            <a:off x="669721" y="1600201"/>
            <a:ext cx="7770813" cy="1600200"/>
          </a:xfrm>
        </p:spPr>
        <p:txBody>
          <a:bodyPr/>
          <a:lstStyle/>
          <a:p>
            <a:pPr>
              <a:buFont typeface="Arial" panose="020B0604020202020204" pitchFamily="34" charset="0"/>
              <a:buChar char="•"/>
            </a:pPr>
            <a:r>
              <a:rPr lang="en-US" sz="1800" dirty="0"/>
              <a:t>Medium state information is assumed to be “known” if STA-2 just transmitted PPDUs with end-time alignment on both links.  </a:t>
            </a:r>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a:buFont typeface="Arial" panose="020B0604020202020204" pitchFamily="34" charset="0"/>
              <a:buChar char="•"/>
            </a:pPr>
            <a:endParaRPr lang="en-US" sz="1800" dirty="0"/>
          </a:p>
          <a:p>
            <a:pPr marL="0" indent="0"/>
            <a:endParaRPr lang="en-US" sz="1800" dirty="0"/>
          </a:p>
          <a:p>
            <a:pPr>
              <a:buFont typeface="Arial" panose="020B0604020202020204" pitchFamily="34" charset="0"/>
              <a:buChar char="•"/>
            </a:pPr>
            <a:r>
              <a:rPr lang="en-US" sz="1800" dirty="0"/>
              <a:t>Medium state information can also be assumed to be known if the NAV counter is non-zero at the end of transmission. </a:t>
            </a:r>
          </a:p>
          <a:p>
            <a:pPr lvl="1">
              <a:buFont typeface="Arial" panose="020B0604020202020204" pitchFamily="34" charset="0"/>
              <a:buChar char="•"/>
            </a:pPr>
            <a:endParaRPr lang="en-US" dirty="0"/>
          </a:p>
          <a:p>
            <a:pPr>
              <a:buFont typeface="Arial" panose="020B0604020202020204" pitchFamily="34" charset="0"/>
              <a:buChar char="•"/>
            </a:pPr>
            <a:endParaRPr lang="en-US" dirty="0"/>
          </a:p>
        </p:txBody>
      </p:sp>
      <p:sp>
        <p:nvSpPr>
          <p:cNvPr id="4" name="Slide Number Placeholder 3">
            <a:extLst>
              <a:ext uri="{FF2B5EF4-FFF2-40B4-BE49-F238E27FC236}">
                <a16:creationId xmlns:a16="http://schemas.microsoft.com/office/drawing/2014/main" id="{4F7E093B-BD72-4C6B-BFEB-37FB96E8B46A}"/>
              </a:ext>
            </a:extLst>
          </p:cNvPr>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a:extLst>
              <a:ext uri="{FF2B5EF4-FFF2-40B4-BE49-F238E27FC236}">
                <a16:creationId xmlns:a16="http://schemas.microsoft.com/office/drawing/2014/main" id="{5D14C570-EDC8-49CD-9904-5F12A231EBCF}"/>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43833BEA-959F-4E7D-8590-DD83C9A88CCB}"/>
              </a:ext>
            </a:extLst>
          </p:cNvPr>
          <p:cNvSpPr>
            <a:spLocks noGrp="1"/>
          </p:cNvSpPr>
          <p:nvPr>
            <p:ph type="dt" idx="15"/>
          </p:nvPr>
        </p:nvSpPr>
        <p:spPr/>
        <p:txBody>
          <a:bodyPr/>
          <a:lstStyle/>
          <a:p>
            <a:r>
              <a:rPr lang="en-US"/>
              <a:t>July 2020</a:t>
            </a:r>
            <a:endParaRPr lang="en-GB" dirty="0"/>
          </a:p>
        </p:txBody>
      </p:sp>
      <p:grpSp>
        <p:nvGrpSpPr>
          <p:cNvPr id="9" name="Group 8">
            <a:extLst>
              <a:ext uri="{FF2B5EF4-FFF2-40B4-BE49-F238E27FC236}">
                <a16:creationId xmlns:a16="http://schemas.microsoft.com/office/drawing/2014/main" id="{3CA5DBF3-0822-4ED6-A5E9-CF73367F7DDC}"/>
              </a:ext>
            </a:extLst>
          </p:cNvPr>
          <p:cNvGrpSpPr/>
          <p:nvPr/>
        </p:nvGrpSpPr>
        <p:grpSpPr>
          <a:xfrm>
            <a:off x="149679" y="2462969"/>
            <a:ext cx="8641174" cy="1588667"/>
            <a:chOff x="707648" y="4401150"/>
            <a:chExt cx="8641174" cy="1588667"/>
          </a:xfrm>
        </p:grpSpPr>
        <p:sp>
          <p:nvSpPr>
            <p:cNvPr id="10" name="TextBox 9">
              <a:extLst>
                <a:ext uri="{FF2B5EF4-FFF2-40B4-BE49-F238E27FC236}">
                  <a16:creationId xmlns:a16="http://schemas.microsoft.com/office/drawing/2014/main" id="{AF32D48A-7912-40E8-9853-38D0B55AEA6D}"/>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cxnSp>
          <p:nvCxnSpPr>
            <p:cNvPr id="11" name="Straight Connector 10">
              <a:extLst>
                <a:ext uri="{FF2B5EF4-FFF2-40B4-BE49-F238E27FC236}">
                  <a16:creationId xmlns:a16="http://schemas.microsoft.com/office/drawing/2014/main" id="{36D142AE-755F-4465-B64A-1EF3BBDF8FC7}"/>
                </a:ext>
              </a:extLst>
            </p:cNvPr>
            <p:cNvCxnSpPr/>
            <p:nvPr/>
          </p:nvCxnSpPr>
          <p:spPr bwMode="auto">
            <a:xfrm>
              <a:off x="2236376" y="5643542"/>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2" name="Rectangle 11">
              <a:extLst>
                <a:ext uri="{FF2B5EF4-FFF2-40B4-BE49-F238E27FC236}">
                  <a16:creationId xmlns:a16="http://schemas.microsoft.com/office/drawing/2014/main" id="{9BB17BC0-13C9-46A1-AD6C-DD3B433D0A64}"/>
                </a:ext>
              </a:extLst>
            </p:cNvPr>
            <p:cNvSpPr/>
            <p:nvPr/>
          </p:nvSpPr>
          <p:spPr bwMode="auto">
            <a:xfrm rot="16200000">
              <a:off x="453067" y="4679937"/>
              <a:ext cx="1293924"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3" name="TextBox 12">
              <a:extLst>
                <a:ext uri="{FF2B5EF4-FFF2-40B4-BE49-F238E27FC236}">
                  <a16:creationId xmlns:a16="http://schemas.microsoft.com/office/drawing/2014/main" id="{AFC65A23-C4F2-4E97-B342-54D7EE528EF6}"/>
                </a:ext>
              </a:extLst>
            </p:cNvPr>
            <p:cNvSpPr txBox="1"/>
            <p:nvPr/>
          </p:nvSpPr>
          <p:spPr>
            <a:xfrm>
              <a:off x="707648" y="5712818"/>
              <a:ext cx="884642"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AP MLD</a:t>
              </a:r>
            </a:p>
          </p:txBody>
        </p:sp>
        <p:sp>
          <p:nvSpPr>
            <p:cNvPr id="14" name="Rectangle 13">
              <a:extLst>
                <a:ext uri="{FF2B5EF4-FFF2-40B4-BE49-F238E27FC236}">
                  <a16:creationId xmlns:a16="http://schemas.microsoft.com/office/drawing/2014/main" id="{23A1ABEF-43AB-4EDC-A86A-49A12E0A45B1}"/>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15" name="Rectangle 14">
              <a:extLst>
                <a:ext uri="{FF2B5EF4-FFF2-40B4-BE49-F238E27FC236}">
                  <a16:creationId xmlns:a16="http://schemas.microsoft.com/office/drawing/2014/main" id="{A753FEB0-5360-44A0-912C-F6186840E243}"/>
                </a:ext>
              </a:extLst>
            </p:cNvPr>
            <p:cNvSpPr/>
            <p:nvPr/>
          </p:nvSpPr>
          <p:spPr bwMode="auto">
            <a:xfrm>
              <a:off x="847991" y="5248977"/>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16" name="TextBox 15">
              <a:extLst>
                <a:ext uri="{FF2B5EF4-FFF2-40B4-BE49-F238E27FC236}">
                  <a16:creationId xmlns:a16="http://schemas.microsoft.com/office/drawing/2014/main" id="{BD3629CB-752B-4B92-9684-442C58B2E3F8}"/>
                </a:ext>
              </a:extLst>
            </p:cNvPr>
            <p:cNvSpPr txBox="1"/>
            <p:nvPr/>
          </p:nvSpPr>
          <p:spPr>
            <a:xfrm>
              <a:off x="8400965" y="4773605"/>
              <a:ext cx="947857" cy="646331"/>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Non-STR Non-AP MLD 1</a:t>
              </a:r>
            </a:p>
          </p:txBody>
        </p:sp>
        <p:sp>
          <p:nvSpPr>
            <p:cNvPr id="17" name="Rectangle 16">
              <a:extLst>
                <a:ext uri="{FF2B5EF4-FFF2-40B4-BE49-F238E27FC236}">
                  <a16:creationId xmlns:a16="http://schemas.microsoft.com/office/drawing/2014/main" id="{D0C7EBC2-DA75-4462-BA71-1DCDD0A43028}"/>
                </a:ext>
              </a:extLst>
            </p:cNvPr>
            <p:cNvSpPr/>
            <p:nvPr/>
          </p:nvSpPr>
          <p:spPr bwMode="auto">
            <a:xfrm rot="16200000">
              <a:off x="7402925" y="4598871"/>
              <a:ext cx="1293943"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8" name="Rectangle 17">
              <a:extLst>
                <a:ext uri="{FF2B5EF4-FFF2-40B4-BE49-F238E27FC236}">
                  <a16:creationId xmlns:a16="http://schemas.microsoft.com/office/drawing/2014/main" id="{C7F848A3-C670-4800-9012-4CAD00FCF25E}"/>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19" name="Rectangle 18">
              <a:extLst>
                <a:ext uri="{FF2B5EF4-FFF2-40B4-BE49-F238E27FC236}">
                  <a16:creationId xmlns:a16="http://schemas.microsoft.com/office/drawing/2014/main" id="{1FC6ED77-CD8B-4993-AC1E-E2664FA05D60}"/>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20" name="TextBox 19">
              <a:extLst>
                <a:ext uri="{FF2B5EF4-FFF2-40B4-BE49-F238E27FC236}">
                  <a16:creationId xmlns:a16="http://schemas.microsoft.com/office/drawing/2014/main" id="{173AB08A-CEE6-4F81-9BC8-18FE71CEF738}"/>
                </a:ext>
              </a:extLst>
            </p:cNvPr>
            <p:cNvSpPr txBox="1"/>
            <p:nvPr/>
          </p:nvSpPr>
          <p:spPr>
            <a:xfrm>
              <a:off x="1149969" y="5177612"/>
              <a:ext cx="1495107"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a:t>
              </a:r>
            </a:p>
          </p:txBody>
        </p:sp>
        <p:sp>
          <p:nvSpPr>
            <p:cNvPr id="21" name="TextBox 20">
              <a:extLst>
                <a:ext uri="{FF2B5EF4-FFF2-40B4-BE49-F238E27FC236}">
                  <a16:creationId xmlns:a16="http://schemas.microsoft.com/office/drawing/2014/main" id="{8810E40F-69CF-4415-B627-47641E4AC049}"/>
                </a:ext>
              </a:extLst>
            </p:cNvPr>
            <p:cNvSpPr txBox="1"/>
            <p:nvPr/>
          </p:nvSpPr>
          <p:spPr>
            <a:xfrm>
              <a:off x="7022867" y="5643542"/>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cxnSp>
          <p:nvCxnSpPr>
            <p:cNvPr id="22" name="Straight Connector 21">
              <a:extLst>
                <a:ext uri="{FF2B5EF4-FFF2-40B4-BE49-F238E27FC236}">
                  <a16:creationId xmlns:a16="http://schemas.microsoft.com/office/drawing/2014/main" id="{8F4DA799-F42D-4043-BB47-DE0C4B48D44D}"/>
                </a:ext>
              </a:extLst>
            </p:cNvPr>
            <p:cNvCxnSpPr/>
            <p:nvPr/>
          </p:nvCxnSpPr>
          <p:spPr bwMode="auto">
            <a:xfrm>
              <a:off x="2247009" y="4942888"/>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23" name="Rectangle 22">
            <a:extLst>
              <a:ext uri="{FF2B5EF4-FFF2-40B4-BE49-F238E27FC236}">
                <a16:creationId xmlns:a16="http://schemas.microsoft.com/office/drawing/2014/main" id="{D76CAD75-5535-4254-887D-4AFB39B9C63B}"/>
              </a:ext>
            </a:extLst>
          </p:cNvPr>
          <p:cNvSpPr/>
          <p:nvPr/>
        </p:nvSpPr>
        <p:spPr bwMode="auto">
          <a:xfrm>
            <a:off x="2057400" y="2341779"/>
            <a:ext cx="1530401"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AP1, RA: </a:t>
            </a:r>
            <a:r>
              <a:rPr lang="en-US" sz="1000" dirty="0"/>
              <a:t>STA</a:t>
            </a:r>
            <a:r>
              <a:rPr kumimoji="0" lang="en-US" sz="1000" b="0" i="0" u="none" strike="noStrike" cap="none" normalizeH="0" baseline="0" dirty="0">
                <a:ln>
                  <a:noFill/>
                </a:ln>
                <a:solidFill>
                  <a:schemeClr val="bg1"/>
                </a:solidFill>
                <a:effectLst/>
                <a:latin typeface="Times New Roman" pitchFamily="16" charset="0"/>
                <a:ea typeface="MS Gothic" charset="-128"/>
              </a:rPr>
              <a:t>1) </a:t>
            </a:r>
          </a:p>
        </p:txBody>
      </p:sp>
      <p:sp>
        <p:nvSpPr>
          <p:cNvPr id="24" name="Rectangle 23">
            <a:extLst>
              <a:ext uri="{FF2B5EF4-FFF2-40B4-BE49-F238E27FC236}">
                <a16:creationId xmlns:a16="http://schemas.microsoft.com/office/drawing/2014/main" id="{41B6E98B-D902-4E29-91F6-4D3A5F771EF6}"/>
              </a:ext>
            </a:extLst>
          </p:cNvPr>
          <p:cNvSpPr/>
          <p:nvPr/>
        </p:nvSpPr>
        <p:spPr bwMode="auto">
          <a:xfrm>
            <a:off x="2494010" y="3066256"/>
            <a:ext cx="1093792" cy="639105"/>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a:t>
            </a:r>
            <a:r>
              <a:rPr lang="en-US" sz="1000" dirty="0"/>
              <a:t>AP2</a:t>
            </a:r>
            <a:r>
              <a:rPr kumimoji="0" lang="en-US" sz="1000" b="0" i="0" u="none" strike="noStrike" cap="none" normalizeH="0" baseline="0" dirty="0">
                <a:ln>
                  <a:noFill/>
                </a:ln>
                <a:solidFill>
                  <a:schemeClr val="bg1"/>
                </a:solidFill>
                <a:effectLst/>
                <a:latin typeface="Times New Roman" pitchFamily="16" charset="0"/>
                <a:ea typeface="MS Gothic" charset="-128"/>
              </a:rPr>
              <a:t>, RA: STA2) </a:t>
            </a:r>
          </a:p>
        </p:txBody>
      </p:sp>
      <p:sp>
        <p:nvSpPr>
          <p:cNvPr id="25" name="Rectangle 24">
            <a:extLst>
              <a:ext uri="{FF2B5EF4-FFF2-40B4-BE49-F238E27FC236}">
                <a16:creationId xmlns:a16="http://schemas.microsoft.com/office/drawing/2014/main" id="{63821301-5A2D-4667-B2FE-8BF55E4D20FB}"/>
              </a:ext>
            </a:extLst>
          </p:cNvPr>
          <p:cNvSpPr/>
          <p:nvPr/>
        </p:nvSpPr>
        <p:spPr bwMode="auto">
          <a:xfrm>
            <a:off x="4234419" y="2357438"/>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AP1) </a:t>
            </a:r>
          </a:p>
        </p:txBody>
      </p:sp>
      <p:sp>
        <p:nvSpPr>
          <p:cNvPr id="26" name="Rectangle 25">
            <a:extLst>
              <a:ext uri="{FF2B5EF4-FFF2-40B4-BE49-F238E27FC236}">
                <a16:creationId xmlns:a16="http://schemas.microsoft.com/office/drawing/2014/main" id="{5024929E-AEF6-4DF1-A7F1-C55DF166218A}"/>
              </a:ext>
            </a:extLst>
          </p:cNvPr>
          <p:cNvSpPr/>
          <p:nvPr/>
        </p:nvSpPr>
        <p:spPr bwMode="auto">
          <a:xfrm>
            <a:off x="4253742" y="3062174"/>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AP2) </a:t>
            </a:r>
          </a:p>
        </p:txBody>
      </p:sp>
      <p:cxnSp>
        <p:nvCxnSpPr>
          <p:cNvPr id="31" name="Straight Arrow Connector 30">
            <a:extLst>
              <a:ext uri="{FF2B5EF4-FFF2-40B4-BE49-F238E27FC236}">
                <a16:creationId xmlns:a16="http://schemas.microsoft.com/office/drawing/2014/main" id="{AE56C796-AF28-47D2-A137-FC6124C3089E}"/>
              </a:ext>
            </a:extLst>
          </p:cNvPr>
          <p:cNvCxnSpPr/>
          <p:nvPr/>
        </p:nvCxnSpPr>
        <p:spPr bwMode="auto">
          <a:xfrm>
            <a:off x="3587801" y="2681072"/>
            <a:ext cx="63447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32" name="TextBox 31">
            <a:extLst>
              <a:ext uri="{FF2B5EF4-FFF2-40B4-BE49-F238E27FC236}">
                <a16:creationId xmlns:a16="http://schemas.microsoft.com/office/drawing/2014/main" id="{4EEDD303-98A6-453B-A9A5-A9C83F9863DC}"/>
              </a:ext>
            </a:extLst>
          </p:cNvPr>
          <p:cNvSpPr txBox="1"/>
          <p:nvPr/>
        </p:nvSpPr>
        <p:spPr>
          <a:xfrm>
            <a:off x="3605327" y="2303859"/>
            <a:ext cx="542136" cy="307777"/>
          </a:xfrm>
          <a:prstGeom prst="rect">
            <a:avLst/>
          </a:prstGeom>
          <a:noFill/>
        </p:spPr>
        <p:txBody>
          <a:bodyPr wrap="none" rtlCol="0">
            <a:spAutoFit/>
          </a:bodyPr>
          <a:lstStyle/>
          <a:p>
            <a:r>
              <a:rPr lang="en-US" sz="1400" dirty="0">
                <a:solidFill>
                  <a:schemeClr val="tx1"/>
                </a:solidFill>
              </a:rPr>
              <a:t>SIFS</a:t>
            </a:r>
          </a:p>
        </p:txBody>
      </p:sp>
      <p:sp>
        <p:nvSpPr>
          <p:cNvPr id="33" name="TextBox 32">
            <a:extLst>
              <a:ext uri="{FF2B5EF4-FFF2-40B4-BE49-F238E27FC236}">
                <a16:creationId xmlns:a16="http://schemas.microsoft.com/office/drawing/2014/main" id="{5711B194-9862-4CC7-9214-3CB6F1340283}"/>
              </a:ext>
            </a:extLst>
          </p:cNvPr>
          <p:cNvSpPr txBox="1"/>
          <p:nvPr/>
        </p:nvSpPr>
        <p:spPr>
          <a:xfrm>
            <a:off x="3633971" y="3143580"/>
            <a:ext cx="542136" cy="307777"/>
          </a:xfrm>
          <a:prstGeom prst="rect">
            <a:avLst/>
          </a:prstGeom>
          <a:noFill/>
        </p:spPr>
        <p:txBody>
          <a:bodyPr wrap="none" rtlCol="0">
            <a:spAutoFit/>
          </a:bodyPr>
          <a:lstStyle/>
          <a:p>
            <a:r>
              <a:rPr lang="en-US" sz="1400" dirty="0">
                <a:solidFill>
                  <a:schemeClr val="tx1"/>
                </a:solidFill>
              </a:rPr>
              <a:t>SIFS</a:t>
            </a:r>
          </a:p>
        </p:txBody>
      </p:sp>
      <p:cxnSp>
        <p:nvCxnSpPr>
          <p:cNvPr id="34" name="Straight Arrow Connector 33">
            <a:extLst>
              <a:ext uri="{FF2B5EF4-FFF2-40B4-BE49-F238E27FC236}">
                <a16:creationId xmlns:a16="http://schemas.microsoft.com/office/drawing/2014/main" id="{B4A45D7A-EBFE-4C3C-81E3-FC1C1163162D}"/>
              </a:ext>
            </a:extLst>
          </p:cNvPr>
          <p:cNvCxnSpPr/>
          <p:nvPr/>
        </p:nvCxnSpPr>
        <p:spPr bwMode="auto">
          <a:xfrm>
            <a:off x="3605327" y="3385808"/>
            <a:ext cx="63447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42" name="TextBox 41">
            <a:extLst>
              <a:ext uri="{FF2B5EF4-FFF2-40B4-BE49-F238E27FC236}">
                <a16:creationId xmlns:a16="http://schemas.microsoft.com/office/drawing/2014/main" id="{352BE0FF-2CB1-4DF2-A6F0-268E00846544}"/>
              </a:ext>
            </a:extLst>
          </p:cNvPr>
          <p:cNvSpPr txBox="1"/>
          <p:nvPr/>
        </p:nvSpPr>
        <p:spPr>
          <a:xfrm>
            <a:off x="4902550" y="2977821"/>
            <a:ext cx="1738383" cy="523220"/>
          </a:xfrm>
          <a:prstGeom prst="rect">
            <a:avLst/>
          </a:prstGeom>
          <a:noFill/>
        </p:spPr>
        <p:txBody>
          <a:bodyPr wrap="square" rtlCol="0">
            <a:spAutoFit/>
          </a:bodyPr>
          <a:lstStyle/>
          <a:p>
            <a:r>
              <a:rPr lang="en-US" sz="1400" dirty="0">
                <a:solidFill>
                  <a:schemeClr val="tx1"/>
                </a:solidFill>
              </a:rPr>
              <a:t>STA-1 and 2 resume regular EDCA</a:t>
            </a:r>
          </a:p>
        </p:txBody>
      </p:sp>
      <p:grpSp>
        <p:nvGrpSpPr>
          <p:cNvPr id="43" name="Group 42">
            <a:extLst>
              <a:ext uri="{FF2B5EF4-FFF2-40B4-BE49-F238E27FC236}">
                <a16:creationId xmlns:a16="http://schemas.microsoft.com/office/drawing/2014/main" id="{071A781C-3B6B-4B20-A410-67DD9F89CC22}"/>
              </a:ext>
            </a:extLst>
          </p:cNvPr>
          <p:cNvGrpSpPr/>
          <p:nvPr/>
        </p:nvGrpSpPr>
        <p:grpSpPr>
          <a:xfrm>
            <a:off x="24401" y="4810707"/>
            <a:ext cx="8641174" cy="1588667"/>
            <a:chOff x="707648" y="4401150"/>
            <a:chExt cx="8641174" cy="1588667"/>
          </a:xfrm>
        </p:grpSpPr>
        <p:sp>
          <p:nvSpPr>
            <p:cNvPr id="44" name="TextBox 43">
              <a:extLst>
                <a:ext uri="{FF2B5EF4-FFF2-40B4-BE49-F238E27FC236}">
                  <a16:creationId xmlns:a16="http://schemas.microsoft.com/office/drawing/2014/main" id="{E55537A1-24EC-425E-8238-57D774EE21F5}"/>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cxnSp>
          <p:nvCxnSpPr>
            <p:cNvPr id="45" name="Straight Connector 44">
              <a:extLst>
                <a:ext uri="{FF2B5EF4-FFF2-40B4-BE49-F238E27FC236}">
                  <a16:creationId xmlns:a16="http://schemas.microsoft.com/office/drawing/2014/main" id="{6180A5ED-D0BA-486C-88F6-578FB2952359}"/>
                </a:ext>
              </a:extLst>
            </p:cNvPr>
            <p:cNvCxnSpPr/>
            <p:nvPr/>
          </p:nvCxnSpPr>
          <p:spPr bwMode="auto">
            <a:xfrm>
              <a:off x="2236376" y="5643542"/>
              <a:ext cx="5087741"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46" name="Rectangle 45">
              <a:extLst>
                <a:ext uri="{FF2B5EF4-FFF2-40B4-BE49-F238E27FC236}">
                  <a16:creationId xmlns:a16="http://schemas.microsoft.com/office/drawing/2014/main" id="{DFE07C7E-CF4A-4D8E-A28F-CFC175FF3431}"/>
                </a:ext>
              </a:extLst>
            </p:cNvPr>
            <p:cNvSpPr/>
            <p:nvPr/>
          </p:nvSpPr>
          <p:spPr bwMode="auto">
            <a:xfrm rot="16200000">
              <a:off x="453067" y="4679937"/>
              <a:ext cx="1293924"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47" name="TextBox 46">
              <a:extLst>
                <a:ext uri="{FF2B5EF4-FFF2-40B4-BE49-F238E27FC236}">
                  <a16:creationId xmlns:a16="http://schemas.microsoft.com/office/drawing/2014/main" id="{D38FF3DD-7A94-4FB7-A064-6640A6FB6C5B}"/>
                </a:ext>
              </a:extLst>
            </p:cNvPr>
            <p:cNvSpPr txBox="1"/>
            <p:nvPr/>
          </p:nvSpPr>
          <p:spPr>
            <a:xfrm>
              <a:off x="707648" y="5712818"/>
              <a:ext cx="884642"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AP MLD</a:t>
              </a:r>
            </a:p>
          </p:txBody>
        </p:sp>
        <p:sp>
          <p:nvSpPr>
            <p:cNvPr id="48" name="Rectangle 47">
              <a:extLst>
                <a:ext uri="{FF2B5EF4-FFF2-40B4-BE49-F238E27FC236}">
                  <a16:creationId xmlns:a16="http://schemas.microsoft.com/office/drawing/2014/main" id="{314DAFE5-0C16-4B8C-8E80-2AFB7CD2FD8A}"/>
                </a:ext>
              </a:extLst>
            </p:cNvPr>
            <p:cNvSpPr/>
            <p:nvPr/>
          </p:nvSpPr>
          <p:spPr bwMode="auto">
            <a:xfrm>
              <a:off x="847992" y="4579502"/>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49" name="Rectangle 48">
              <a:extLst>
                <a:ext uri="{FF2B5EF4-FFF2-40B4-BE49-F238E27FC236}">
                  <a16:creationId xmlns:a16="http://schemas.microsoft.com/office/drawing/2014/main" id="{10E951AF-29E2-4F3F-B8E2-F301FB5CB6CB}"/>
                </a:ext>
              </a:extLst>
            </p:cNvPr>
            <p:cNvSpPr/>
            <p:nvPr/>
          </p:nvSpPr>
          <p:spPr bwMode="auto">
            <a:xfrm>
              <a:off x="847991" y="5248977"/>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50" name="TextBox 49">
              <a:extLst>
                <a:ext uri="{FF2B5EF4-FFF2-40B4-BE49-F238E27FC236}">
                  <a16:creationId xmlns:a16="http://schemas.microsoft.com/office/drawing/2014/main" id="{91E9B234-B4FE-49DD-811C-1ECBE7451C65}"/>
                </a:ext>
              </a:extLst>
            </p:cNvPr>
            <p:cNvSpPr txBox="1"/>
            <p:nvPr/>
          </p:nvSpPr>
          <p:spPr>
            <a:xfrm>
              <a:off x="8400965" y="4773605"/>
              <a:ext cx="947857" cy="646331"/>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Non-STR Non-AP MLD 1</a:t>
              </a:r>
            </a:p>
          </p:txBody>
        </p:sp>
        <p:sp>
          <p:nvSpPr>
            <p:cNvPr id="51" name="Rectangle 50">
              <a:extLst>
                <a:ext uri="{FF2B5EF4-FFF2-40B4-BE49-F238E27FC236}">
                  <a16:creationId xmlns:a16="http://schemas.microsoft.com/office/drawing/2014/main" id="{0FFDBC8B-267D-479F-9C0A-369A3571400F}"/>
                </a:ext>
              </a:extLst>
            </p:cNvPr>
            <p:cNvSpPr/>
            <p:nvPr/>
          </p:nvSpPr>
          <p:spPr bwMode="auto">
            <a:xfrm rot="16200000">
              <a:off x="7402925" y="4598871"/>
              <a:ext cx="1293943"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52" name="Rectangle 51">
              <a:extLst>
                <a:ext uri="{FF2B5EF4-FFF2-40B4-BE49-F238E27FC236}">
                  <a16:creationId xmlns:a16="http://schemas.microsoft.com/office/drawing/2014/main" id="{B3F6C203-5101-401F-88AA-DD063B5B6A78}"/>
                </a:ext>
              </a:extLst>
            </p:cNvPr>
            <p:cNvSpPr/>
            <p:nvPr/>
          </p:nvSpPr>
          <p:spPr bwMode="auto">
            <a:xfrm>
              <a:off x="7669733" y="4579502"/>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53" name="Rectangle 52">
              <a:extLst>
                <a:ext uri="{FF2B5EF4-FFF2-40B4-BE49-F238E27FC236}">
                  <a16:creationId xmlns:a16="http://schemas.microsoft.com/office/drawing/2014/main" id="{8EBA90E8-9456-4C42-AC7F-54D99DABEC91}"/>
                </a:ext>
              </a:extLst>
            </p:cNvPr>
            <p:cNvSpPr/>
            <p:nvPr/>
          </p:nvSpPr>
          <p:spPr bwMode="auto">
            <a:xfrm>
              <a:off x="7669733" y="5260533"/>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54" name="TextBox 53">
              <a:extLst>
                <a:ext uri="{FF2B5EF4-FFF2-40B4-BE49-F238E27FC236}">
                  <a16:creationId xmlns:a16="http://schemas.microsoft.com/office/drawing/2014/main" id="{895ABC77-0E9C-4BE2-A0EC-D718EAC53225}"/>
                </a:ext>
              </a:extLst>
            </p:cNvPr>
            <p:cNvSpPr txBox="1"/>
            <p:nvPr/>
          </p:nvSpPr>
          <p:spPr>
            <a:xfrm>
              <a:off x="1149969" y="5177612"/>
              <a:ext cx="1495107"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a:t>
              </a:r>
            </a:p>
          </p:txBody>
        </p:sp>
        <p:sp>
          <p:nvSpPr>
            <p:cNvPr id="55" name="TextBox 54">
              <a:extLst>
                <a:ext uri="{FF2B5EF4-FFF2-40B4-BE49-F238E27FC236}">
                  <a16:creationId xmlns:a16="http://schemas.microsoft.com/office/drawing/2014/main" id="{4FAFEDFC-341D-4A11-9986-B320A5E40088}"/>
                </a:ext>
              </a:extLst>
            </p:cNvPr>
            <p:cNvSpPr txBox="1"/>
            <p:nvPr/>
          </p:nvSpPr>
          <p:spPr>
            <a:xfrm>
              <a:off x="7022867" y="5643542"/>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cxnSp>
          <p:nvCxnSpPr>
            <p:cNvPr id="56" name="Straight Connector 55">
              <a:extLst>
                <a:ext uri="{FF2B5EF4-FFF2-40B4-BE49-F238E27FC236}">
                  <a16:creationId xmlns:a16="http://schemas.microsoft.com/office/drawing/2014/main" id="{F8197D4E-AA0D-49BC-B461-72E3974B3B48}"/>
                </a:ext>
              </a:extLst>
            </p:cNvPr>
            <p:cNvCxnSpPr/>
            <p:nvPr/>
          </p:nvCxnSpPr>
          <p:spPr bwMode="auto">
            <a:xfrm>
              <a:off x="2247009" y="4942888"/>
              <a:ext cx="5077108" cy="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57" name="Rectangle 56">
            <a:extLst>
              <a:ext uri="{FF2B5EF4-FFF2-40B4-BE49-F238E27FC236}">
                <a16:creationId xmlns:a16="http://schemas.microsoft.com/office/drawing/2014/main" id="{C4881477-E63D-45E2-84E0-7764AE5F6095}"/>
              </a:ext>
            </a:extLst>
          </p:cNvPr>
          <p:cNvSpPr/>
          <p:nvPr/>
        </p:nvSpPr>
        <p:spPr bwMode="auto">
          <a:xfrm>
            <a:off x="2750436" y="4708445"/>
            <a:ext cx="1530401" cy="63591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(RA: AP1, TA: </a:t>
            </a:r>
            <a:r>
              <a:rPr lang="en-US" sz="1000" dirty="0"/>
              <a:t>STA</a:t>
            </a:r>
            <a:r>
              <a:rPr kumimoji="0" lang="en-US" sz="1000" b="0" i="0" u="none" strike="noStrike" cap="none" normalizeH="0" baseline="0" dirty="0">
                <a:ln>
                  <a:noFill/>
                </a:ln>
                <a:solidFill>
                  <a:schemeClr val="bg1"/>
                </a:solidFill>
                <a:effectLst/>
                <a:latin typeface="Times New Roman" pitchFamily="16" charset="0"/>
                <a:ea typeface="MS Gothic" charset="-128"/>
              </a:rPr>
              <a:t>1) </a:t>
            </a:r>
          </a:p>
        </p:txBody>
      </p:sp>
      <p:sp>
        <p:nvSpPr>
          <p:cNvPr id="59" name="Rectangle 58">
            <a:extLst>
              <a:ext uri="{FF2B5EF4-FFF2-40B4-BE49-F238E27FC236}">
                <a16:creationId xmlns:a16="http://schemas.microsoft.com/office/drawing/2014/main" id="{6D1CFEC8-7DA1-4B3A-BCCD-DB47996EA001}"/>
              </a:ext>
            </a:extLst>
          </p:cNvPr>
          <p:cNvSpPr/>
          <p:nvPr/>
        </p:nvSpPr>
        <p:spPr bwMode="auto">
          <a:xfrm>
            <a:off x="4897319" y="4705175"/>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STA1) </a:t>
            </a:r>
          </a:p>
        </p:txBody>
      </p:sp>
      <p:cxnSp>
        <p:nvCxnSpPr>
          <p:cNvPr id="61" name="Straight Arrow Connector 60">
            <a:extLst>
              <a:ext uri="{FF2B5EF4-FFF2-40B4-BE49-F238E27FC236}">
                <a16:creationId xmlns:a16="http://schemas.microsoft.com/office/drawing/2014/main" id="{D7531EB7-F6B2-4CD8-A7AC-D10FD10F5CDE}"/>
              </a:ext>
            </a:extLst>
          </p:cNvPr>
          <p:cNvCxnSpPr/>
          <p:nvPr/>
        </p:nvCxnSpPr>
        <p:spPr bwMode="auto">
          <a:xfrm>
            <a:off x="4262843" y="5034955"/>
            <a:ext cx="634476" cy="0"/>
          </a:xfrm>
          <a:prstGeom prst="straightConnector1">
            <a:avLst/>
          </a:prstGeom>
          <a:solidFill>
            <a:srgbClr val="00B8FF"/>
          </a:solidFill>
          <a:ln w="9525" cap="flat" cmpd="sng" algn="ctr">
            <a:solidFill>
              <a:schemeClr val="tx1"/>
            </a:solidFill>
            <a:prstDash val="solid"/>
            <a:round/>
            <a:headEnd type="triangle"/>
            <a:tailEnd type="triangle"/>
          </a:ln>
          <a:effectLst/>
        </p:spPr>
      </p:cxnSp>
      <p:sp>
        <p:nvSpPr>
          <p:cNvPr id="62" name="TextBox 61">
            <a:extLst>
              <a:ext uri="{FF2B5EF4-FFF2-40B4-BE49-F238E27FC236}">
                <a16:creationId xmlns:a16="http://schemas.microsoft.com/office/drawing/2014/main" id="{2ADC5F95-3959-481C-A53A-E9F9B67C8E2C}"/>
              </a:ext>
            </a:extLst>
          </p:cNvPr>
          <p:cNvSpPr txBox="1"/>
          <p:nvPr/>
        </p:nvSpPr>
        <p:spPr>
          <a:xfrm>
            <a:off x="4284059" y="4776243"/>
            <a:ext cx="542136" cy="307777"/>
          </a:xfrm>
          <a:prstGeom prst="rect">
            <a:avLst/>
          </a:prstGeom>
          <a:noFill/>
        </p:spPr>
        <p:txBody>
          <a:bodyPr wrap="none" rtlCol="0">
            <a:spAutoFit/>
          </a:bodyPr>
          <a:lstStyle/>
          <a:p>
            <a:r>
              <a:rPr lang="en-US" sz="1400" dirty="0">
                <a:solidFill>
                  <a:schemeClr val="tx1"/>
                </a:solidFill>
              </a:rPr>
              <a:t>SIFS</a:t>
            </a:r>
          </a:p>
        </p:txBody>
      </p:sp>
      <p:sp>
        <p:nvSpPr>
          <p:cNvPr id="65" name="TextBox 64">
            <a:extLst>
              <a:ext uri="{FF2B5EF4-FFF2-40B4-BE49-F238E27FC236}">
                <a16:creationId xmlns:a16="http://schemas.microsoft.com/office/drawing/2014/main" id="{5DFB97B1-FC70-4105-AF2B-10969170B2E7}"/>
              </a:ext>
            </a:extLst>
          </p:cNvPr>
          <p:cNvSpPr txBox="1"/>
          <p:nvPr/>
        </p:nvSpPr>
        <p:spPr>
          <a:xfrm>
            <a:off x="4231122" y="6032492"/>
            <a:ext cx="1738383" cy="400110"/>
          </a:xfrm>
          <a:prstGeom prst="rect">
            <a:avLst/>
          </a:prstGeom>
          <a:noFill/>
        </p:spPr>
        <p:txBody>
          <a:bodyPr wrap="square" rtlCol="0">
            <a:spAutoFit/>
          </a:bodyPr>
          <a:lstStyle/>
          <a:p>
            <a:r>
              <a:rPr lang="en-US" sz="1000" dirty="0">
                <a:solidFill>
                  <a:schemeClr val="tx1"/>
                </a:solidFill>
              </a:rPr>
              <a:t>STA-2 does not start timer at end of STA-1 </a:t>
            </a:r>
            <a:r>
              <a:rPr lang="en-US" sz="1000" dirty="0" err="1">
                <a:solidFill>
                  <a:schemeClr val="tx1"/>
                </a:solidFill>
              </a:rPr>
              <a:t>tx</a:t>
            </a:r>
            <a:endParaRPr lang="en-US" sz="1000" dirty="0">
              <a:solidFill>
                <a:schemeClr val="tx1"/>
              </a:solidFill>
            </a:endParaRPr>
          </a:p>
        </p:txBody>
      </p:sp>
      <p:cxnSp>
        <p:nvCxnSpPr>
          <p:cNvPr id="67" name="Straight Arrow Connector 66">
            <a:extLst>
              <a:ext uri="{FF2B5EF4-FFF2-40B4-BE49-F238E27FC236}">
                <a16:creationId xmlns:a16="http://schemas.microsoft.com/office/drawing/2014/main" id="{E6A2E4BE-0766-49AC-BD6B-DA439EAA5AF1}"/>
              </a:ext>
            </a:extLst>
          </p:cNvPr>
          <p:cNvCxnSpPr/>
          <p:nvPr/>
        </p:nvCxnSpPr>
        <p:spPr bwMode="auto">
          <a:xfrm flipV="1">
            <a:off x="4271610" y="4834360"/>
            <a:ext cx="17994" cy="1465133"/>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69" name="Rectangle 68">
            <a:extLst>
              <a:ext uri="{FF2B5EF4-FFF2-40B4-BE49-F238E27FC236}">
                <a16:creationId xmlns:a16="http://schemas.microsoft.com/office/drawing/2014/main" id="{306B6A30-598A-4ED7-B793-7A3028D14C33}"/>
              </a:ext>
            </a:extLst>
          </p:cNvPr>
          <p:cNvSpPr/>
          <p:nvPr/>
        </p:nvSpPr>
        <p:spPr bwMode="auto">
          <a:xfrm>
            <a:off x="1585280" y="5597216"/>
            <a:ext cx="528770" cy="44962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RTS (TA: STA3)</a:t>
            </a:r>
          </a:p>
        </p:txBody>
      </p:sp>
      <p:sp>
        <p:nvSpPr>
          <p:cNvPr id="70" name="Rectangle 69">
            <a:extLst>
              <a:ext uri="{FF2B5EF4-FFF2-40B4-BE49-F238E27FC236}">
                <a16:creationId xmlns:a16="http://schemas.microsoft.com/office/drawing/2014/main" id="{6E219566-3DBC-40B9-93CD-C509D058F116}"/>
              </a:ext>
            </a:extLst>
          </p:cNvPr>
          <p:cNvSpPr/>
          <p:nvPr/>
        </p:nvSpPr>
        <p:spPr bwMode="auto">
          <a:xfrm>
            <a:off x="2172261" y="5604680"/>
            <a:ext cx="468725" cy="449626"/>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CTS (RA: STA3) </a:t>
            </a:r>
          </a:p>
        </p:txBody>
      </p:sp>
      <p:cxnSp>
        <p:nvCxnSpPr>
          <p:cNvPr id="72" name="Straight Arrow Connector 71">
            <a:extLst>
              <a:ext uri="{FF2B5EF4-FFF2-40B4-BE49-F238E27FC236}">
                <a16:creationId xmlns:a16="http://schemas.microsoft.com/office/drawing/2014/main" id="{E8EC954B-DD3A-4C04-8FE8-E270E552E273}"/>
              </a:ext>
            </a:extLst>
          </p:cNvPr>
          <p:cNvCxnSpPr>
            <a:cxnSpLocks/>
          </p:cNvCxnSpPr>
          <p:nvPr/>
        </p:nvCxnSpPr>
        <p:spPr bwMode="auto">
          <a:xfrm>
            <a:off x="2640986" y="5517364"/>
            <a:ext cx="2716832" cy="0"/>
          </a:xfrm>
          <a:prstGeom prst="straightConnector1">
            <a:avLst/>
          </a:prstGeom>
          <a:solidFill>
            <a:srgbClr val="00B8FF"/>
          </a:solidFill>
          <a:ln w="9525" cap="flat" cmpd="sng" algn="ctr">
            <a:solidFill>
              <a:schemeClr val="tx1"/>
            </a:solidFill>
            <a:prstDash val="solid"/>
            <a:round/>
            <a:headEnd type="triangle" w="med" len="med"/>
            <a:tailEnd type="triangle"/>
          </a:ln>
          <a:effectLst/>
        </p:spPr>
      </p:cxnSp>
      <p:sp>
        <p:nvSpPr>
          <p:cNvPr id="73" name="TextBox 72">
            <a:extLst>
              <a:ext uri="{FF2B5EF4-FFF2-40B4-BE49-F238E27FC236}">
                <a16:creationId xmlns:a16="http://schemas.microsoft.com/office/drawing/2014/main" id="{75B90BDA-9434-44E1-8A46-969ACBF2A9B0}"/>
              </a:ext>
            </a:extLst>
          </p:cNvPr>
          <p:cNvSpPr txBox="1"/>
          <p:nvPr/>
        </p:nvSpPr>
        <p:spPr>
          <a:xfrm>
            <a:off x="2925633" y="5428103"/>
            <a:ext cx="3232505" cy="584775"/>
          </a:xfrm>
          <a:prstGeom prst="rect">
            <a:avLst/>
          </a:prstGeom>
          <a:noFill/>
        </p:spPr>
        <p:txBody>
          <a:bodyPr wrap="square" rtlCol="0">
            <a:spAutoFit/>
          </a:bodyPr>
          <a:lstStyle/>
          <a:p>
            <a:r>
              <a:rPr lang="en-US" sz="1600" dirty="0">
                <a:solidFill>
                  <a:schemeClr val="tx1"/>
                </a:solidFill>
              </a:rPr>
              <a:t>NAV duration </a:t>
            </a:r>
          </a:p>
          <a:p>
            <a:r>
              <a:rPr lang="en-US" sz="1600" dirty="0">
                <a:solidFill>
                  <a:schemeClr val="tx1"/>
                </a:solidFill>
              </a:rPr>
              <a:t>set from CTS</a:t>
            </a:r>
          </a:p>
        </p:txBody>
      </p:sp>
    </p:spTree>
    <p:extLst>
      <p:ext uri="{BB962C8B-B14F-4D97-AF65-F5344CB8AC3E}">
        <p14:creationId xmlns:p14="http://schemas.microsoft.com/office/powerpoint/2010/main" val="129877118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3467722-CD98-4575-A079-CB3F871FA1A8}"/>
              </a:ext>
            </a:extLst>
          </p:cNvPr>
          <p:cNvSpPr>
            <a:spLocks noGrp="1"/>
          </p:cNvSpPr>
          <p:nvPr>
            <p:ph type="title"/>
          </p:nvPr>
        </p:nvSpPr>
        <p:spPr/>
        <p:txBody>
          <a:bodyPr/>
          <a:lstStyle/>
          <a:p>
            <a:r>
              <a:rPr lang="en-US" dirty="0"/>
              <a:t>Example of proposed solution</a:t>
            </a:r>
          </a:p>
        </p:txBody>
      </p:sp>
      <p:sp>
        <p:nvSpPr>
          <p:cNvPr id="4" name="Slide Number Placeholder 3">
            <a:extLst>
              <a:ext uri="{FF2B5EF4-FFF2-40B4-BE49-F238E27FC236}">
                <a16:creationId xmlns:a16="http://schemas.microsoft.com/office/drawing/2014/main" id="{92D67BD7-E0EC-4D3B-90EF-5F667E8B2D5E}"/>
              </a:ext>
            </a:extLst>
          </p:cNvPr>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a:extLst>
              <a:ext uri="{FF2B5EF4-FFF2-40B4-BE49-F238E27FC236}">
                <a16:creationId xmlns:a16="http://schemas.microsoft.com/office/drawing/2014/main" id="{47AC4DEA-20D2-4C65-B692-84DF70C62855}"/>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9076EDE3-6A41-4878-8FDE-A581DB9D45DD}"/>
              </a:ext>
            </a:extLst>
          </p:cNvPr>
          <p:cNvSpPr>
            <a:spLocks noGrp="1"/>
          </p:cNvSpPr>
          <p:nvPr>
            <p:ph type="dt" idx="15"/>
          </p:nvPr>
        </p:nvSpPr>
        <p:spPr/>
        <p:txBody>
          <a:bodyPr/>
          <a:lstStyle/>
          <a:p>
            <a:r>
              <a:rPr lang="en-US"/>
              <a:t>July 2020</a:t>
            </a:r>
            <a:endParaRPr lang="en-GB" dirty="0"/>
          </a:p>
        </p:txBody>
      </p:sp>
      <p:grpSp>
        <p:nvGrpSpPr>
          <p:cNvPr id="7" name="Group 6">
            <a:extLst>
              <a:ext uri="{FF2B5EF4-FFF2-40B4-BE49-F238E27FC236}">
                <a16:creationId xmlns:a16="http://schemas.microsoft.com/office/drawing/2014/main" id="{4B2762CA-602A-4812-9003-EBA459F7242C}"/>
              </a:ext>
            </a:extLst>
          </p:cNvPr>
          <p:cNvGrpSpPr/>
          <p:nvPr/>
        </p:nvGrpSpPr>
        <p:grpSpPr>
          <a:xfrm>
            <a:off x="361969" y="2111882"/>
            <a:ext cx="8617187" cy="1641591"/>
            <a:chOff x="731635" y="4546156"/>
            <a:chExt cx="8617187" cy="1641591"/>
          </a:xfrm>
        </p:grpSpPr>
        <p:sp>
          <p:nvSpPr>
            <p:cNvPr id="8" name="TextBox 7">
              <a:extLst>
                <a:ext uri="{FF2B5EF4-FFF2-40B4-BE49-F238E27FC236}">
                  <a16:creationId xmlns:a16="http://schemas.microsoft.com/office/drawing/2014/main" id="{4AA28DBB-7BE2-429D-A86D-9577639E8152}"/>
                </a:ext>
              </a:extLst>
            </p:cNvPr>
            <p:cNvSpPr txBox="1"/>
            <p:nvPr/>
          </p:nvSpPr>
          <p:spPr>
            <a:xfrm>
              <a:off x="1598201" y="4732969"/>
              <a:ext cx="647318"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1</a:t>
              </a:r>
            </a:p>
          </p:txBody>
        </p:sp>
        <p:cxnSp>
          <p:nvCxnSpPr>
            <p:cNvPr id="9" name="Straight Connector 8">
              <a:extLst>
                <a:ext uri="{FF2B5EF4-FFF2-40B4-BE49-F238E27FC236}">
                  <a16:creationId xmlns:a16="http://schemas.microsoft.com/office/drawing/2014/main" id="{512C802C-5EBF-49CC-B338-7120181198A1}"/>
                </a:ext>
              </a:extLst>
            </p:cNvPr>
            <p:cNvCxnSpPr>
              <a:cxnSpLocks/>
            </p:cNvCxnSpPr>
            <p:nvPr/>
          </p:nvCxnSpPr>
          <p:spPr bwMode="auto">
            <a:xfrm>
              <a:off x="2220793" y="5854934"/>
              <a:ext cx="5616473" cy="8340"/>
            </a:xfrm>
            <a:prstGeom prst="line">
              <a:avLst/>
            </a:prstGeom>
            <a:solidFill>
              <a:schemeClr val="accent1"/>
            </a:solidFill>
            <a:ln w="12700" cap="flat" cmpd="sng" algn="ctr">
              <a:solidFill>
                <a:schemeClr val="tx1"/>
              </a:solidFill>
              <a:prstDash val="solid"/>
              <a:round/>
              <a:headEnd type="none" w="sm" len="sm"/>
              <a:tailEnd type="triangle" w="med" len="med"/>
            </a:ln>
            <a:effectLst/>
          </p:spPr>
        </p:cxnSp>
        <p:sp>
          <p:nvSpPr>
            <p:cNvPr id="10" name="Rectangle 9">
              <a:extLst>
                <a:ext uri="{FF2B5EF4-FFF2-40B4-BE49-F238E27FC236}">
                  <a16:creationId xmlns:a16="http://schemas.microsoft.com/office/drawing/2014/main" id="{976C5099-1C8D-4013-B338-CC101E41591E}"/>
                </a:ext>
              </a:extLst>
            </p:cNvPr>
            <p:cNvSpPr/>
            <p:nvPr/>
          </p:nvSpPr>
          <p:spPr bwMode="auto">
            <a:xfrm rot="16200000">
              <a:off x="376310" y="4934827"/>
              <a:ext cx="1447005" cy="73635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2" name="Rectangle 11">
              <a:extLst>
                <a:ext uri="{FF2B5EF4-FFF2-40B4-BE49-F238E27FC236}">
                  <a16:creationId xmlns:a16="http://schemas.microsoft.com/office/drawing/2014/main" id="{C484323A-50CC-43ED-9BB5-FD9B98FFB729}"/>
                </a:ext>
              </a:extLst>
            </p:cNvPr>
            <p:cNvSpPr/>
            <p:nvPr/>
          </p:nvSpPr>
          <p:spPr bwMode="auto">
            <a:xfrm>
              <a:off x="847991" y="4700624"/>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1</a:t>
              </a:r>
            </a:p>
          </p:txBody>
        </p:sp>
        <p:sp>
          <p:nvSpPr>
            <p:cNvPr id="13" name="Rectangle 12">
              <a:extLst>
                <a:ext uri="{FF2B5EF4-FFF2-40B4-BE49-F238E27FC236}">
                  <a16:creationId xmlns:a16="http://schemas.microsoft.com/office/drawing/2014/main" id="{3DB036A1-B4C9-4AC7-9928-651173328180}"/>
                </a:ext>
              </a:extLst>
            </p:cNvPr>
            <p:cNvSpPr/>
            <p:nvPr/>
          </p:nvSpPr>
          <p:spPr bwMode="auto">
            <a:xfrm>
              <a:off x="847991" y="5427744"/>
              <a:ext cx="489521"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AP 2</a:t>
              </a:r>
            </a:p>
          </p:txBody>
        </p:sp>
        <p:sp>
          <p:nvSpPr>
            <p:cNvPr id="14" name="TextBox 13">
              <a:extLst>
                <a:ext uri="{FF2B5EF4-FFF2-40B4-BE49-F238E27FC236}">
                  <a16:creationId xmlns:a16="http://schemas.microsoft.com/office/drawing/2014/main" id="{537F8B4B-3677-4D37-B936-6895D73B1AD9}"/>
                </a:ext>
              </a:extLst>
            </p:cNvPr>
            <p:cNvSpPr txBox="1"/>
            <p:nvPr/>
          </p:nvSpPr>
          <p:spPr>
            <a:xfrm>
              <a:off x="8400965" y="4773605"/>
              <a:ext cx="947857" cy="461665"/>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Non-AP MLD 1</a:t>
              </a:r>
            </a:p>
          </p:txBody>
        </p:sp>
        <p:sp>
          <p:nvSpPr>
            <p:cNvPr id="15" name="Rectangle 14">
              <a:extLst>
                <a:ext uri="{FF2B5EF4-FFF2-40B4-BE49-F238E27FC236}">
                  <a16:creationId xmlns:a16="http://schemas.microsoft.com/office/drawing/2014/main" id="{445D967B-D72D-4094-A381-42008EF43EDC}"/>
                </a:ext>
              </a:extLst>
            </p:cNvPr>
            <p:cNvSpPr/>
            <p:nvPr/>
          </p:nvSpPr>
          <p:spPr bwMode="auto">
            <a:xfrm rot="16200000">
              <a:off x="7715033" y="4820408"/>
              <a:ext cx="1447006" cy="898501"/>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16" name="Rectangle 15">
              <a:extLst>
                <a:ext uri="{FF2B5EF4-FFF2-40B4-BE49-F238E27FC236}">
                  <a16:creationId xmlns:a16="http://schemas.microsoft.com/office/drawing/2014/main" id="{9D12E9AF-F5C4-46C2-A686-87400527A11A}"/>
                </a:ext>
              </a:extLst>
            </p:cNvPr>
            <p:cNvSpPr/>
            <p:nvPr/>
          </p:nvSpPr>
          <p:spPr bwMode="auto">
            <a:xfrm>
              <a:off x="8122345" y="4755520"/>
              <a:ext cx="745855" cy="374735"/>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1</a:t>
              </a:r>
            </a:p>
          </p:txBody>
        </p:sp>
        <p:sp>
          <p:nvSpPr>
            <p:cNvPr id="17" name="Rectangle 16">
              <a:extLst>
                <a:ext uri="{FF2B5EF4-FFF2-40B4-BE49-F238E27FC236}">
                  <a16:creationId xmlns:a16="http://schemas.microsoft.com/office/drawing/2014/main" id="{A3C8672C-B467-4529-B536-02B822A8D66F}"/>
                </a:ext>
              </a:extLst>
            </p:cNvPr>
            <p:cNvSpPr/>
            <p:nvPr/>
          </p:nvSpPr>
          <p:spPr bwMode="auto">
            <a:xfrm>
              <a:off x="8093383" y="5496767"/>
              <a:ext cx="745855" cy="371018"/>
            </a:xfrm>
            <a:prstGeom prst="rect">
              <a:avLst/>
            </a:prstGeom>
            <a:solidFill>
              <a:schemeClr val="bg1"/>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anose="02020603050405020304" pitchFamily="18" charset="0"/>
                  <a:ea typeface="+mn-ea"/>
                </a:rPr>
                <a:t>STA 2</a:t>
              </a:r>
            </a:p>
          </p:txBody>
        </p:sp>
        <p:sp>
          <p:nvSpPr>
            <p:cNvPr id="18" name="TextBox 17">
              <a:extLst>
                <a:ext uri="{FF2B5EF4-FFF2-40B4-BE49-F238E27FC236}">
                  <a16:creationId xmlns:a16="http://schemas.microsoft.com/office/drawing/2014/main" id="{8FD123BB-FF45-4F86-8C2F-9D4C9C20BB28}"/>
                </a:ext>
              </a:extLst>
            </p:cNvPr>
            <p:cNvSpPr txBox="1"/>
            <p:nvPr/>
          </p:nvSpPr>
          <p:spPr>
            <a:xfrm>
              <a:off x="1396083" y="5269659"/>
              <a:ext cx="1495107"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Link 2</a:t>
              </a:r>
            </a:p>
          </p:txBody>
        </p:sp>
        <p:sp>
          <p:nvSpPr>
            <p:cNvPr id="19" name="TextBox 18">
              <a:extLst>
                <a:ext uri="{FF2B5EF4-FFF2-40B4-BE49-F238E27FC236}">
                  <a16:creationId xmlns:a16="http://schemas.microsoft.com/office/drawing/2014/main" id="{AA42F6E6-093E-45AF-8D12-A071D3C8C59F}"/>
                </a:ext>
              </a:extLst>
            </p:cNvPr>
            <p:cNvSpPr txBox="1"/>
            <p:nvPr/>
          </p:nvSpPr>
          <p:spPr>
            <a:xfrm>
              <a:off x="7414150" y="5910748"/>
              <a:ext cx="571334" cy="276999"/>
            </a:xfrm>
            <a:prstGeom prst="rect">
              <a:avLst/>
            </a:prstGeom>
            <a:noFill/>
          </p:spPr>
          <p:txBody>
            <a:bodyPr wrap="square" rtlCol="0">
              <a:spAutoFit/>
            </a:bodyPr>
            <a:lstStyle/>
            <a:p>
              <a:pPr algn="ctr" defTabSz="914400">
                <a:buClrTx/>
                <a:buSzTx/>
              </a:pPr>
              <a:r>
                <a:rPr lang="en-US" sz="1200" dirty="0">
                  <a:solidFill>
                    <a:srgbClr val="000000"/>
                  </a:solidFill>
                  <a:latin typeface="Times New Roman" panose="02020603050405020304" pitchFamily="18" charset="0"/>
                  <a:ea typeface="+mn-ea"/>
                </a:rPr>
                <a:t>time</a:t>
              </a:r>
            </a:p>
          </p:txBody>
        </p:sp>
        <p:cxnSp>
          <p:nvCxnSpPr>
            <p:cNvPr id="20" name="Straight Connector 19">
              <a:extLst>
                <a:ext uri="{FF2B5EF4-FFF2-40B4-BE49-F238E27FC236}">
                  <a16:creationId xmlns:a16="http://schemas.microsoft.com/office/drawing/2014/main" id="{54B25111-CF7C-48B2-A561-0B4657D28BA7}"/>
                </a:ext>
              </a:extLst>
            </p:cNvPr>
            <p:cNvCxnSpPr>
              <a:cxnSpLocks/>
            </p:cNvCxnSpPr>
            <p:nvPr/>
          </p:nvCxnSpPr>
          <p:spPr bwMode="auto">
            <a:xfrm flipV="1">
              <a:off x="2247009" y="4942887"/>
              <a:ext cx="5590257" cy="1"/>
            </a:xfrm>
            <a:prstGeom prst="line">
              <a:avLst/>
            </a:prstGeom>
            <a:solidFill>
              <a:schemeClr val="accent1"/>
            </a:solidFill>
            <a:ln w="12700" cap="flat" cmpd="sng" algn="ctr">
              <a:solidFill>
                <a:schemeClr val="tx1"/>
              </a:solidFill>
              <a:prstDash val="solid"/>
              <a:round/>
              <a:headEnd type="none" w="sm" len="sm"/>
              <a:tailEnd type="triangle" w="med" len="med"/>
            </a:ln>
            <a:effectLst/>
          </p:spPr>
        </p:cxnSp>
      </p:grpSp>
      <p:sp>
        <p:nvSpPr>
          <p:cNvPr id="21" name="Rectangle 20">
            <a:extLst>
              <a:ext uri="{FF2B5EF4-FFF2-40B4-BE49-F238E27FC236}">
                <a16:creationId xmlns:a16="http://schemas.microsoft.com/office/drawing/2014/main" id="{D50EF5FE-2E0B-4860-AF68-71221C3EAF61}"/>
              </a:ext>
            </a:extLst>
          </p:cNvPr>
          <p:cNvSpPr/>
          <p:nvPr/>
        </p:nvSpPr>
        <p:spPr bwMode="auto">
          <a:xfrm>
            <a:off x="1883173" y="3200007"/>
            <a:ext cx="713624" cy="223045"/>
          </a:xfrm>
          <a:prstGeom prst="rect">
            <a:avLst/>
          </a:prstGeom>
          <a:solidFill>
            <a:schemeClr val="accent3">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2" name="Rectangle 21">
            <a:extLst>
              <a:ext uri="{FF2B5EF4-FFF2-40B4-BE49-F238E27FC236}">
                <a16:creationId xmlns:a16="http://schemas.microsoft.com/office/drawing/2014/main" id="{981870A9-50CF-4765-B5A3-B24000CC991B}"/>
              </a:ext>
            </a:extLst>
          </p:cNvPr>
          <p:cNvSpPr/>
          <p:nvPr/>
        </p:nvSpPr>
        <p:spPr bwMode="auto">
          <a:xfrm>
            <a:off x="1884400" y="2290500"/>
            <a:ext cx="4346264" cy="223068"/>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4" name="Rectangle 23">
            <a:extLst>
              <a:ext uri="{FF2B5EF4-FFF2-40B4-BE49-F238E27FC236}">
                <a16:creationId xmlns:a16="http://schemas.microsoft.com/office/drawing/2014/main" id="{2529FE82-49B0-40FC-AC9D-70135340D906}"/>
              </a:ext>
            </a:extLst>
          </p:cNvPr>
          <p:cNvSpPr/>
          <p:nvPr/>
        </p:nvSpPr>
        <p:spPr bwMode="auto">
          <a:xfrm>
            <a:off x="1963464" y="1853961"/>
            <a:ext cx="713624"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RTS (TA: STA1, RA: AP1) </a:t>
            </a:r>
          </a:p>
        </p:txBody>
      </p:sp>
      <p:sp>
        <p:nvSpPr>
          <p:cNvPr id="25" name="Rectangle 24">
            <a:extLst>
              <a:ext uri="{FF2B5EF4-FFF2-40B4-BE49-F238E27FC236}">
                <a16:creationId xmlns:a16="http://schemas.microsoft.com/office/drawing/2014/main" id="{43659ECE-BB91-40BE-80B0-047F578372D1}"/>
              </a:ext>
            </a:extLst>
          </p:cNvPr>
          <p:cNvSpPr/>
          <p:nvPr/>
        </p:nvSpPr>
        <p:spPr bwMode="auto">
          <a:xfrm>
            <a:off x="2791721" y="1864350"/>
            <a:ext cx="647318"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CTS (RA: STA1) </a:t>
            </a:r>
          </a:p>
        </p:txBody>
      </p:sp>
      <p:sp>
        <p:nvSpPr>
          <p:cNvPr id="26" name="Rectangle 25">
            <a:extLst>
              <a:ext uri="{FF2B5EF4-FFF2-40B4-BE49-F238E27FC236}">
                <a16:creationId xmlns:a16="http://schemas.microsoft.com/office/drawing/2014/main" id="{6ADF175D-66EA-4349-95A8-6030828883B0}"/>
              </a:ext>
            </a:extLst>
          </p:cNvPr>
          <p:cNvSpPr/>
          <p:nvPr/>
        </p:nvSpPr>
        <p:spPr bwMode="auto">
          <a:xfrm>
            <a:off x="3557262" y="1853595"/>
            <a:ext cx="1530401" cy="647269"/>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DATA (TA: STA1, RA: AP1) </a:t>
            </a:r>
          </a:p>
        </p:txBody>
      </p:sp>
      <p:sp>
        <p:nvSpPr>
          <p:cNvPr id="27" name="Rectangle 26">
            <a:extLst>
              <a:ext uri="{FF2B5EF4-FFF2-40B4-BE49-F238E27FC236}">
                <a16:creationId xmlns:a16="http://schemas.microsoft.com/office/drawing/2014/main" id="{70CCDF5B-9574-495D-8796-D228ECCCF0A6}"/>
              </a:ext>
            </a:extLst>
          </p:cNvPr>
          <p:cNvSpPr/>
          <p:nvPr/>
        </p:nvSpPr>
        <p:spPr bwMode="auto">
          <a:xfrm>
            <a:off x="5205886" y="1852938"/>
            <a:ext cx="481474" cy="647269"/>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1000" b="0" i="0" u="none" strike="noStrike" cap="none" normalizeH="0" baseline="0" dirty="0">
                <a:ln>
                  <a:noFill/>
                </a:ln>
                <a:solidFill>
                  <a:schemeClr val="bg1"/>
                </a:solidFill>
                <a:effectLst/>
                <a:latin typeface="Times New Roman" pitchFamily="16" charset="0"/>
                <a:ea typeface="MS Gothic" charset="-128"/>
              </a:rPr>
              <a:t>BA (RA: STA1) </a:t>
            </a:r>
          </a:p>
        </p:txBody>
      </p:sp>
      <p:sp>
        <p:nvSpPr>
          <p:cNvPr id="28" name="Rectangle 27">
            <a:extLst>
              <a:ext uri="{FF2B5EF4-FFF2-40B4-BE49-F238E27FC236}">
                <a16:creationId xmlns:a16="http://schemas.microsoft.com/office/drawing/2014/main" id="{7E1C6D57-4054-45C7-BBD5-CE4C942A5FEF}"/>
              </a:ext>
            </a:extLst>
          </p:cNvPr>
          <p:cNvSpPr/>
          <p:nvPr/>
        </p:nvSpPr>
        <p:spPr bwMode="auto">
          <a:xfrm>
            <a:off x="2603242" y="3197614"/>
            <a:ext cx="872090" cy="223046"/>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29" name="Rectangle 28">
            <a:extLst>
              <a:ext uri="{FF2B5EF4-FFF2-40B4-BE49-F238E27FC236}">
                <a16:creationId xmlns:a16="http://schemas.microsoft.com/office/drawing/2014/main" id="{8AF43840-6BAE-4017-932D-7D551130F5CB}"/>
              </a:ext>
            </a:extLst>
          </p:cNvPr>
          <p:cNvSpPr/>
          <p:nvPr/>
        </p:nvSpPr>
        <p:spPr bwMode="auto">
          <a:xfrm>
            <a:off x="3483416" y="3197613"/>
            <a:ext cx="1523956" cy="216386"/>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41" name="Rectangle 40">
            <a:extLst>
              <a:ext uri="{FF2B5EF4-FFF2-40B4-BE49-F238E27FC236}">
                <a16:creationId xmlns:a16="http://schemas.microsoft.com/office/drawing/2014/main" id="{D49D86F5-7C23-4D1B-9AD1-D080C371CAF7}"/>
              </a:ext>
            </a:extLst>
          </p:cNvPr>
          <p:cNvSpPr/>
          <p:nvPr/>
        </p:nvSpPr>
        <p:spPr bwMode="auto">
          <a:xfrm>
            <a:off x="1765519" y="3830167"/>
            <a:ext cx="1675445"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 STA-2 not blind </a:t>
            </a:r>
          </a:p>
        </p:txBody>
      </p:sp>
      <p:sp>
        <p:nvSpPr>
          <p:cNvPr id="42" name="Rectangle 41">
            <a:extLst>
              <a:ext uri="{FF2B5EF4-FFF2-40B4-BE49-F238E27FC236}">
                <a16:creationId xmlns:a16="http://schemas.microsoft.com/office/drawing/2014/main" id="{0EBFCB31-4CB4-4BDA-B0ED-41B84031FF3B}"/>
              </a:ext>
            </a:extLst>
          </p:cNvPr>
          <p:cNvSpPr/>
          <p:nvPr/>
        </p:nvSpPr>
        <p:spPr bwMode="auto">
          <a:xfrm>
            <a:off x="3329440" y="3907654"/>
            <a:ext cx="237638" cy="292314"/>
          </a:xfrm>
          <a:prstGeom prst="rect">
            <a:avLst/>
          </a:prstGeom>
          <a:solidFill>
            <a:schemeClr val="bg1">
              <a:lumMod val="95000"/>
            </a:schemeClr>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sp>
        <p:nvSpPr>
          <p:cNvPr id="43" name="Rectangle 42">
            <a:extLst>
              <a:ext uri="{FF2B5EF4-FFF2-40B4-BE49-F238E27FC236}">
                <a16:creationId xmlns:a16="http://schemas.microsoft.com/office/drawing/2014/main" id="{82F51B9F-B715-4A0D-AAC7-45338C7D6840}"/>
              </a:ext>
            </a:extLst>
          </p:cNvPr>
          <p:cNvSpPr/>
          <p:nvPr/>
        </p:nvSpPr>
        <p:spPr bwMode="auto">
          <a:xfrm>
            <a:off x="3466819" y="3846269"/>
            <a:ext cx="1167996" cy="386221"/>
          </a:xfrm>
          <a:prstGeom prst="rect">
            <a:avLst/>
          </a:prstGeom>
          <a:noFill/>
          <a:ln w="12700" cap="flat" cmpd="sng" algn="ctr">
            <a:noFill/>
            <a:prstDash val="solid"/>
            <a:round/>
            <a:headEnd type="none" w="sm" len="sm"/>
            <a:tailEnd type="none" w="sm" len="sm"/>
          </a:ln>
          <a:effectLst/>
        </p:spPr>
        <p:txBody>
          <a:bodyPr vert="horz" wrap="square" lIns="91440" tIns="45720" rIns="91440" bIns="45720" numCol="1" rtlCol="0" anchor="ctr" anchorCtr="0" compatLnSpc="1">
            <a:prstTxWarp prst="textNoShape">
              <a:avLst/>
            </a:prstTxWarp>
          </a:bodyPr>
          <a:lstStyle/>
          <a:p>
            <a:pPr algn="ctr" defTabSz="914400">
              <a:buClrTx/>
              <a:buSzTx/>
            </a:pPr>
            <a:r>
              <a:rPr lang="en-US" sz="1200" dirty="0">
                <a:solidFill>
                  <a:srgbClr val="000000"/>
                </a:solidFill>
                <a:latin typeface="Times New Roman" pitchFamily="18" charset="0"/>
                <a:ea typeface="+mn-ea"/>
              </a:rPr>
              <a:t>: STA-2 blind  </a:t>
            </a:r>
          </a:p>
        </p:txBody>
      </p:sp>
      <p:sp>
        <p:nvSpPr>
          <p:cNvPr id="44" name="Rectangle 43">
            <a:extLst>
              <a:ext uri="{FF2B5EF4-FFF2-40B4-BE49-F238E27FC236}">
                <a16:creationId xmlns:a16="http://schemas.microsoft.com/office/drawing/2014/main" id="{1548CFDB-DA9F-41EB-9A12-8CC8420A016B}"/>
              </a:ext>
            </a:extLst>
          </p:cNvPr>
          <p:cNvSpPr/>
          <p:nvPr/>
        </p:nvSpPr>
        <p:spPr bwMode="auto">
          <a:xfrm>
            <a:off x="1582683" y="3956278"/>
            <a:ext cx="268444" cy="292314"/>
          </a:xfrm>
          <a:prstGeom prst="rect">
            <a:avLst/>
          </a:prstGeom>
          <a:solidFill>
            <a:srgbClr val="FFCC99"/>
          </a:solidFill>
          <a:ln w="1270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algn="ctr" defTabSz="914400">
              <a:buClrTx/>
              <a:buSzTx/>
            </a:pPr>
            <a:endParaRPr lang="en-US" sz="1200" dirty="0">
              <a:solidFill>
                <a:srgbClr val="000000"/>
              </a:solidFill>
              <a:latin typeface="Times New Roman" pitchFamily="18" charset="0"/>
              <a:ea typeface="+mn-ea"/>
            </a:endParaRPr>
          </a:p>
        </p:txBody>
      </p:sp>
      <p:cxnSp>
        <p:nvCxnSpPr>
          <p:cNvPr id="52" name="Straight Arrow Connector 51">
            <a:extLst>
              <a:ext uri="{FF2B5EF4-FFF2-40B4-BE49-F238E27FC236}">
                <a16:creationId xmlns:a16="http://schemas.microsoft.com/office/drawing/2014/main" id="{AF0D5A94-E505-49CB-ABCE-D49F0A1E54E5}"/>
              </a:ext>
            </a:extLst>
          </p:cNvPr>
          <p:cNvCxnSpPr>
            <a:cxnSpLocks/>
          </p:cNvCxnSpPr>
          <p:nvPr/>
        </p:nvCxnSpPr>
        <p:spPr bwMode="auto">
          <a:xfrm>
            <a:off x="5007372" y="3830167"/>
            <a:ext cx="2612247" cy="0"/>
          </a:xfrm>
          <a:prstGeom prst="straightConnector1">
            <a:avLst/>
          </a:prstGeom>
          <a:solidFill>
            <a:srgbClr val="00B8FF"/>
          </a:solidFill>
          <a:ln w="9525" cap="flat" cmpd="sng" algn="ctr">
            <a:solidFill>
              <a:schemeClr val="tx1"/>
            </a:solidFill>
            <a:prstDash val="solid"/>
            <a:round/>
            <a:headEnd type="triangle"/>
            <a:tailEnd type="triangle"/>
          </a:ln>
          <a:effectLst/>
        </p:spPr>
      </p:cxnSp>
      <p:cxnSp>
        <p:nvCxnSpPr>
          <p:cNvPr id="65" name="Straight Connector 64">
            <a:extLst>
              <a:ext uri="{FF2B5EF4-FFF2-40B4-BE49-F238E27FC236}">
                <a16:creationId xmlns:a16="http://schemas.microsoft.com/office/drawing/2014/main" id="{17F500E8-08E7-4191-8D10-BBF41BD18F8D}"/>
              </a:ext>
            </a:extLst>
          </p:cNvPr>
          <p:cNvCxnSpPr>
            <a:cxnSpLocks/>
          </p:cNvCxnSpPr>
          <p:nvPr/>
        </p:nvCxnSpPr>
        <p:spPr bwMode="auto">
          <a:xfrm flipV="1">
            <a:off x="5015456" y="3194262"/>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7" name="Straight Connector 66">
            <a:extLst>
              <a:ext uri="{FF2B5EF4-FFF2-40B4-BE49-F238E27FC236}">
                <a16:creationId xmlns:a16="http://schemas.microsoft.com/office/drawing/2014/main" id="{61BD52B1-A05E-468A-8BC7-FBBE9FE2AAA6}"/>
              </a:ext>
            </a:extLst>
          </p:cNvPr>
          <p:cNvCxnSpPr>
            <a:cxnSpLocks/>
          </p:cNvCxnSpPr>
          <p:nvPr/>
        </p:nvCxnSpPr>
        <p:spPr bwMode="auto">
          <a:xfrm flipV="1">
            <a:off x="5147643" y="3191757"/>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8" name="Straight Connector 67">
            <a:extLst>
              <a:ext uri="{FF2B5EF4-FFF2-40B4-BE49-F238E27FC236}">
                <a16:creationId xmlns:a16="http://schemas.microsoft.com/office/drawing/2014/main" id="{E09DE3EC-DE0C-4E5A-8480-11C0D1DB16BB}"/>
              </a:ext>
            </a:extLst>
          </p:cNvPr>
          <p:cNvCxnSpPr>
            <a:cxnSpLocks/>
          </p:cNvCxnSpPr>
          <p:nvPr/>
        </p:nvCxnSpPr>
        <p:spPr bwMode="auto">
          <a:xfrm flipV="1">
            <a:off x="5290434" y="3198604"/>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69" name="Straight Connector 68">
            <a:extLst>
              <a:ext uri="{FF2B5EF4-FFF2-40B4-BE49-F238E27FC236}">
                <a16:creationId xmlns:a16="http://schemas.microsoft.com/office/drawing/2014/main" id="{B4DE78AE-912A-4A1C-8DF6-3068A571177A}"/>
              </a:ext>
            </a:extLst>
          </p:cNvPr>
          <p:cNvCxnSpPr>
            <a:cxnSpLocks/>
          </p:cNvCxnSpPr>
          <p:nvPr/>
        </p:nvCxnSpPr>
        <p:spPr bwMode="auto">
          <a:xfrm flipV="1">
            <a:off x="5412382" y="3190620"/>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0" name="Straight Connector 69">
            <a:extLst>
              <a:ext uri="{FF2B5EF4-FFF2-40B4-BE49-F238E27FC236}">
                <a16:creationId xmlns:a16="http://schemas.microsoft.com/office/drawing/2014/main" id="{1DD74119-FA76-4F02-94E3-C8A191245617}"/>
              </a:ext>
            </a:extLst>
          </p:cNvPr>
          <p:cNvCxnSpPr>
            <a:cxnSpLocks/>
          </p:cNvCxnSpPr>
          <p:nvPr/>
        </p:nvCxnSpPr>
        <p:spPr bwMode="auto">
          <a:xfrm flipV="1">
            <a:off x="5544569" y="3188115"/>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cxnSp>
        <p:nvCxnSpPr>
          <p:cNvPr id="71" name="Straight Connector 70">
            <a:extLst>
              <a:ext uri="{FF2B5EF4-FFF2-40B4-BE49-F238E27FC236}">
                <a16:creationId xmlns:a16="http://schemas.microsoft.com/office/drawing/2014/main" id="{779C4E16-2F3F-43A7-B8DA-4891DA2F589A}"/>
              </a:ext>
            </a:extLst>
          </p:cNvPr>
          <p:cNvCxnSpPr>
            <a:cxnSpLocks/>
          </p:cNvCxnSpPr>
          <p:nvPr/>
        </p:nvCxnSpPr>
        <p:spPr bwMode="auto">
          <a:xfrm flipV="1">
            <a:off x="5687360" y="3194962"/>
            <a:ext cx="66782" cy="231240"/>
          </a:xfrm>
          <a:prstGeom prst="line">
            <a:avLst/>
          </a:prstGeom>
          <a:solidFill>
            <a:srgbClr val="00B8FF"/>
          </a:solidFill>
          <a:ln w="9525" cap="flat" cmpd="sng" algn="ctr">
            <a:solidFill>
              <a:schemeClr val="tx1"/>
            </a:solidFill>
            <a:prstDash val="solid"/>
            <a:round/>
            <a:headEnd type="none" w="med" len="med"/>
            <a:tailEnd type="none" w="med" len="med"/>
          </a:ln>
          <a:effectLst/>
        </p:spPr>
      </p:cxnSp>
      <p:sp>
        <p:nvSpPr>
          <p:cNvPr id="72" name="TextBox 71">
            <a:extLst>
              <a:ext uri="{FF2B5EF4-FFF2-40B4-BE49-F238E27FC236}">
                <a16:creationId xmlns:a16="http://schemas.microsoft.com/office/drawing/2014/main" id="{4213FEF2-E769-4954-85C4-794FF2C4ED4E}"/>
              </a:ext>
            </a:extLst>
          </p:cNvPr>
          <p:cNvSpPr txBox="1"/>
          <p:nvPr/>
        </p:nvSpPr>
        <p:spPr>
          <a:xfrm>
            <a:off x="5374801" y="3815557"/>
            <a:ext cx="1703849" cy="646331"/>
          </a:xfrm>
          <a:prstGeom prst="rect">
            <a:avLst/>
          </a:prstGeom>
          <a:noFill/>
        </p:spPr>
        <p:txBody>
          <a:bodyPr wrap="square" rtlCol="0">
            <a:spAutoFit/>
          </a:bodyPr>
          <a:lstStyle/>
          <a:p>
            <a:r>
              <a:rPr lang="en-US" sz="1800" dirty="0">
                <a:solidFill>
                  <a:schemeClr val="tx1"/>
                </a:solidFill>
              </a:rPr>
              <a:t>Initial timer duration</a:t>
            </a:r>
          </a:p>
        </p:txBody>
      </p:sp>
      <p:sp>
        <p:nvSpPr>
          <p:cNvPr id="73" name="TextBox 72">
            <a:extLst>
              <a:ext uri="{FF2B5EF4-FFF2-40B4-BE49-F238E27FC236}">
                <a16:creationId xmlns:a16="http://schemas.microsoft.com/office/drawing/2014/main" id="{BBF56F07-FEF3-48FF-B62B-A413BA510814}"/>
              </a:ext>
            </a:extLst>
          </p:cNvPr>
          <p:cNvSpPr txBox="1"/>
          <p:nvPr/>
        </p:nvSpPr>
        <p:spPr>
          <a:xfrm>
            <a:off x="4786245" y="2678104"/>
            <a:ext cx="1566408" cy="461665"/>
          </a:xfrm>
          <a:prstGeom prst="rect">
            <a:avLst/>
          </a:prstGeom>
          <a:noFill/>
        </p:spPr>
        <p:txBody>
          <a:bodyPr wrap="square" rtlCol="0">
            <a:spAutoFit/>
          </a:bodyPr>
          <a:lstStyle/>
          <a:p>
            <a:r>
              <a:rPr lang="en-US" sz="1200" dirty="0">
                <a:solidFill>
                  <a:schemeClr val="tx1"/>
                </a:solidFill>
              </a:rPr>
              <a:t>EDCA at TBD </a:t>
            </a:r>
            <a:br>
              <a:rPr lang="en-US" sz="1200" dirty="0">
                <a:solidFill>
                  <a:schemeClr val="tx1"/>
                </a:solidFill>
              </a:rPr>
            </a:br>
            <a:r>
              <a:rPr lang="en-US" sz="1200" dirty="0">
                <a:solidFill>
                  <a:schemeClr val="tx1"/>
                </a:solidFill>
              </a:rPr>
              <a:t>ED threshold </a:t>
            </a:r>
          </a:p>
        </p:txBody>
      </p:sp>
      <p:sp>
        <p:nvSpPr>
          <p:cNvPr id="77" name="Rectangle 76">
            <a:extLst>
              <a:ext uri="{FF2B5EF4-FFF2-40B4-BE49-F238E27FC236}">
                <a16:creationId xmlns:a16="http://schemas.microsoft.com/office/drawing/2014/main" id="{BC36B5B4-D2D3-4AE4-B37B-815395B12A67}"/>
              </a:ext>
            </a:extLst>
          </p:cNvPr>
          <p:cNvSpPr/>
          <p:nvPr/>
        </p:nvSpPr>
        <p:spPr bwMode="auto">
          <a:xfrm>
            <a:off x="5776012" y="2978606"/>
            <a:ext cx="652650" cy="447596"/>
          </a:xfrm>
          <a:prstGeom prst="rect">
            <a:avLst/>
          </a:prstGeom>
          <a:solidFill>
            <a:srgbClr val="00B8FF"/>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RTS (TA: STA2, RA: AP2</a:t>
            </a:r>
            <a:r>
              <a:rPr kumimoji="0" lang="en-US" sz="1000" b="0" i="0" u="none" strike="noStrike" cap="none" normalizeH="0" baseline="0" dirty="0">
                <a:ln>
                  <a:noFill/>
                </a:ln>
                <a:solidFill>
                  <a:schemeClr val="bg1"/>
                </a:solidFill>
                <a:effectLst/>
                <a:latin typeface="Times New Roman" pitchFamily="16" charset="0"/>
                <a:ea typeface="MS Gothic" charset="-128"/>
              </a:rPr>
              <a:t>) </a:t>
            </a:r>
          </a:p>
        </p:txBody>
      </p:sp>
      <p:sp>
        <p:nvSpPr>
          <p:cNvPr id="79" name="Rectangle 78">
            <a:extLst>
              <a:ext uri="{FF2B5EF4-FFF2-40B4-BE49-F238E27FC236}">
                <a16:creationId xmlns:a16="http://schemas.microsoft.com/office/drawing/2014/main" id="{B8AC349E-ED6D-4888-A622-8F7108B81690}"/>
              </a:ext>
            </a:extLst>
          </p:cNvPr>
          <p:cNvSpPr/>
          <p:nvPr/>
        </p:nvSpPr>
        <p:spPr bwMode="auto">
          <a:xfrm>
            <a:off x="6461823" y="2978606"/>
            <a:ext cx="505946" cy="430348"/>
          </a:xfrm>
          <a:prstGeom prst="rect">
            <a:avLst/>
          </a:prstGeom>
          <a:solidFill>
            <a:srgbClr val="00B050"/>
          </a:solidFill>
          <a:ln w="9525" cap="flat" cmpd="sng" algn="ctr">
            <a:solidFill>
              <a:schemeClr val="tx1"/>
            </a:solidFill>
            <a:prstDash val="solid"/>
            <a:round/>
            <a:headEnd type="none" w="med" len="med"/>
            <a:tailEnd type="none" w="med" len="med"/>
          </a:ln>
          <a:effectLst/>
        </p:spPr>
        <p:txBody>
          <a:bodyPr vert="horz" wrap="square" lIns="91440" tIns="45720" rIns="91440" bIns="45720" numCol="1" rtlCol="0" anchor="t" anchorCtr="0" compatLnSpc="1">
            <a:prstTxWarp prst="textNoShape">
              <a:avLst/>
            </a:prstTxWarp>
          </a:bodyPr>
          <a:lstStyle/>
          <a:p>
            <a: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pPr>
            <a:r>
              <a:rPr kumimoji="0" lang="en-US" sz="800" b="0" i="0" u="none" strike="noStrike" cap="none" normalizeH="0" baseline="0" dirty="0">
                <a:ln>
                  <a:noFill/>
                </a:ln>
                <a:solidFill>
                  <a:schemeClr val="bg1"/>
                </a:solidFill>
                <a:effectLst/>
                <a:latin typeface="Times New Roman" pitchFamily="16" charset="0"/>
                <a:ea typeface="MS Gothic" charset="-128"/>
              </a:rPr>
              <a:t>CTS (RA: STA2) </a:t>
            </a:r>
          </a:p>
        </p:txBody>
      </p:sp>
      <p:cxnSp>
        <p:nvCxnSpPr>
          <p:cNvPr id="81" name="Straight Arrow Connector 80">
            <a:extLst>
              <a:ext uri="{FF2B5EF4-FFF2-40B4-BE49-F238E27FC236}">
                <a16:creationId xmlns:a16="http://schemas.microsoft.com/office/drawing/2014/main" id="{2FB801A3-E6DB-459B-ACFE-597B4A8C1299}"/>
              </a:ext>
            </a:extLst>
          </p:cNvPr>
          <p:cNvCxnSpPr/>
          <p:nvPr/>
        </p:nvCxnSpPr>
        <p:spPr bwMode="auto">
          <a:xfrm flipV="1">
            <a:off x="6967769" y="2743608"/>
            <a:ext cx="0" cy="677052"/>
          </a:xfrm>
          <a:prstGeom prst="straightConnector1">
            <a:avLst/>
          </a:prstGeom>
          <a:solidFill>
            <a:srgbClr val="00B8FF"/>
          </a:solidFill>
          <a:ln w="9525" cap="flat" cmpd="sng" algn="ctr">
            <a:solidFill>
              <a:schemeClr val="tx1"/>
            </a:solidFill>
            <a:prstDash val="solid"/>
            <a:round/>
            <a:headEnd type="none" w="med" len="med"/>
            <a:tailEnd type="triangle"/>
          </a:ln>
          <a:effectLst/>
        </p:spPr>
      </p:cxnSp>
      <p:sp>
        <p:nvSpPr>
          <p:cNvPr id="82" name="TextBox 81">
            <a:extLst>
              <a:ext uri="{FF2B5EF4-FFF2-40B4-BE49-F238E27FC236}">
                <a16:creationId xmlns:a16="http://schemas.microsoft.com/office/drawing/2014/main" id="{387F6165-42A3-4321-84CD-086AB13D7796}"/>
              </a:ext>
            </a:extLst>
          </p:cNvPr>
          <p:cNvSpPr txBox="1"/>
          <p:nvPr/>
        </p:nvSpPr>
        <p:spPr>
          <a:xfrm>
            <a:off x="6922155" y="2614356"/>
            <a:ext cx="1703849" cy="400110"/>
          </a:xfrm>
          <a:prstGeom prst="rect">
            <a:avLst/>
          </a:prstGeom>
          <a:noFill/>
        </p:spPr>
        <p:txBody>
          <a:bodyPr wrap="square" rtlCol="0">
            <a:spAutoFit/>
          </a:bodyPr>
          <a:lstStyle/>
          <a:p>
            <a:r>
              <a:rPr lang="en-US" sz="1000" dirty="0">
                <a:solidFill>
                  <a:schemeClr val="tx1"/>
                </a:solidFill>
              </a:rPr>
              <a:t>Timer </a:t>
            </a:r>
          </a:p>
          <a:p>
            <a:r>
              <a:rPr lang="en-US" sz="1000" dirty="0">
                <a:solidFill>
                  <a:schemeClr val="tx1"/>
                </a:solidFill>
              </a:rPr>
              <a:t>expires</a:t>
            </a:r>
          </a:p>
        </p:txBody>
      </p:sp>
      <p:cxnSp>
        <p:nvCxnSpPr>
          <p:cNvPr id="87" name="Straight Connector 86">
            <a:extLst>
              <a:ext uri="{FF2B5EF4-FFF2-40B4-BE49-F238E27FC236}">
                <a16:creationId xmlns:a16="http://schemas.microsoft.com/office/drawing/2014/main" id="{EDF9CA59-7B7A-42FC-BF3F-B16FF567458C}"/>
              </a:ext>
            </a:extLst>
          </p:cNvPr>
          <p:cNvCxnSpPr/>
          <p:nvPr/>
        </p:nvCxnSpPr>
        <p:spPr bwMode="auto">
          <a:xfrm>
            <a:off x="5048847" y="3180837"/>
            <a:ext cx="693774" cy="0"/>
          </a:xfrm>
          <a:prstGeom prst="line">
            <a:avLst/>
          </a:prstGeom>
          <a:solidFill>
            <a:srgbClr val="00B8FF"/>
          </a:solidFill>
          <a:ln w="9525" cap="flat" cmpd="sng" algn="ctr">
            <a:solidFill>
              <a:schemeClr val="tx1"/>
            </a:solidFill>
            <a:prstDash val="solid"/>
            <a:round/>
            <a:headEnd type="none" w="med" len="med"/>
            <a:tailEnd type="none" w="med" len="med"/>
          </a:ln>
          <a:effectLst/>
        </p:spPr>
      </p:cxnSp>
    </p:spTree>
    <p:extLst>
      <p:ext uri="{BB962C8B-B14F-4D97-AF65-F5344CB8AC3E}">
        <p14:creationId xmlns:p14="http://schemas.microsoft.com/office/powerpoint/2010/main" val="245447451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51A9CB1-5577-404E-8F11-E98CFFC82159}"/>
              </a:ext>
            </a:extLst>
          </p:cNvPr>
          <p:cNvSpPr>
            <a:spLocks noGrp="1"/>
          </p:cNvSpPr>
          <p:nvPr>
            <p:ph type="title"/>
          </p:nvPr>
        </p:nvSpPr>
        <p:spPr/>
        <p:txBody>
          <a:bodyPr/>
          <a:lstStyle/>
          <a:p>
            <a:r>
              <a:rPr lang="en-US" dirty="0"/>
              <a:t>Revised Solution (contd.)</a:t>
            </a:r>
          </a:p>
        </p:txBody>
      </p:sp>
      <p:sp>
        <p:nvSpPr>
          <p:cNvPr id="3" name="Content Placeholder 2">
            <a:extLst>
              <a:ext uri="{FF2B5EF4-FFF2-40B4-BE49-F238E27FC236}">
                <a16:creationId xmlns:a16="http://schemas.microsoft.com/office/drawing/2014/main" id="{CC1360A4-F93B-4CEA-9E9F-232A5839894C}"/>
              </a:ext>
            </a:extLst>
          </p:cNvPr>
          <p:cNvSpPr>
            <a:spLocks noGrp="1"/>
          </p:cNvSpPr>
          <p:nvPr>
            <p:ph idx="1"/>
          </p:nvPr>
        </p:nvSpPr>
        <p:spPr/>
        <p:txBody>
          <a:bodyPr/>
          <a:lstStyle/>
          <a:p>
            <a:pPr>
              <a:buFont typeface="Arial" panose="020B0604020202020204" pitchFamily="34" charset="0"/>
              <a:buChar char="•"/>
            </a:pPr>
            <a:r>
              <a:rPr lang="en-US" dirty="0"/>
              <a:t>The proposed solution only addresses the typical cases but does not attempt to resolve every possible blindness issue especially some that are naturally present in single link operation. </a:t>
            </a:r>
          </a:p>
          <a:p>
            <a:pPr>
              <a:buFont typeface="Arial" panose="020B0604020202020204" pitchFamily="34" charset="0"/>
              <a:buChar char="•"/>
            </a:pPr>
            <a:r>
              <a:rPr lang="en-US" dirty="0"/>
              <a:t>For example, if the STA missed any frame (e.g., new frame) during blindness that updates existing NAV information then it may still operate based on old NAV value. This is equivalent to STA missing frames due to collision that updates NAV.  </a:t>
            </a:r>
          </a:p>
        </p:txBody>
      </p:sp>
      <p:sp>
        <p:nvSpPr>
          <p:cNvPr id="4" name="Slide Number Placeholder 3">
            <a:extLst>
              <a:ext uri="{FF2B5EF4-FFF2-40B4-BE49-F238E27FC236}">
                <a16:creationId xmlns:a16="http://schemas.microsoft.com/office/drawing/2014/main" id="{4D91B052-2AB5-44E2-A78D-63627FA2AC23}"/>
              </a:ext>
            </a:extLst>
          </p:cNvPr>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a:extLst>
              <a:ext uri="{FF2B5EF4-FFF2-40B4-BE49-F238E27FC236}">
                <a16:creationId xmlns:a16="http://schemas.microsoft.com/office/drawing/2014/main" id="{1F078DBD-EC41-478E-A05A-FE47C040F13D}"/>
              </a:ext>
            </a:extLst>
          </p:cNvPr>
          <p:cNvSpPr>
            <a:spLocks noGrp="1"/>
          </p:cNvSpPr>
          <p:nvPr>
            <p:ph type="ftr" idx="14"/>
          </p:nvPr>
        </p:nvSpPr>
        <p:spPr/>
        <p:txBody>
          <a:bodyPr/>
          <a:lstStyle/>
          <a:p>
            <a:r>
              <a:rPr lang="en-GB"/>
              <a:t>Dibakar Das etal, Intel</a:t>
            </a:r>
            <a:endParaRPr lang="en-GB" dirty="0"/>
          </a:p>
        </p:txBody>
      </p:sp>
      <p:sp>
        <p:nvSpPr>
          <p:cNvPr id="6" name="Date Placeholder 5">
            <a:extLst>
              <a:ext uri="{FF2B5EF4-FFF2-40B4-BE49-F238E27FC236}">
                <a16:creationId xmlns:a16="http://schemas.microsoft.com/office/drawing/2014/main" id="{E5ABA802-0B58-40D5-A738-1F5DC83C306F}"/>
              </a:ext>
            </a:extLst>
          </p:cNvPr>
          <p:cNvSpPr>
            <a:spLocks noGrp="1"/>
          </p:cNvSpPr>
          <p:nvPr>
            <p:ph type="dt" idx="15"/>
          </p:nvPr>
        </p:nvSpPr>
        <p:spPr/>
        <p:txBody>
          <a:bodyPr/>
          <a:lstStyle/>
          <a:p>
            <a:r>
              <a:rPr lang="en-US"/>
              <a:t>July 2020</a:t>
            </a:r>
            <a:endParaRPr lang="en-GB" dirty="0"/>
          </a:p>
        </p:txBody>
      </p:sp>
    </p:spTree>
    <p:extLst>
      <p:ext uri="{BB962C8B-B14F-4D97-AF65-F5344CB8AC3E}">
        <p14:creationId xmlns:p14="http://schemas.microsoft.com/office/powerpoint/2010/main" val="2579805144"/>
      </p:ext>
    </p:extLst>
  </p:cSld>
  <p:clrMapOvr>
    <a:masterClrMapping/>
  </p:clrMapOvr>
</p:sld>
</file>

<file path=ppt/theme/theme1.xml><?xml version="1.0" encoding="utf-8"?>
<a:theme xmlns:a="http://schemas.openxmlformats.org/drawingml/2006/main" name="Office Theme">
  <a:themeElements>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1476</TotalTime>
  <Words>2137</Words>
  <Application>Microsoft Office PowerPoint</Application>
  <PresentationFormat>On-screen Show (4:3)</PresentationFormat>
  <Paragraphs>244</Paragraphs>
  <Slides>13</Slides>
  <Notes>6</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13</vt:i4>
      </vt:variant>
    </vt:vector>
  </HeadingPairs>
  <TitlesOfParts>
    <vt:vector size="16" baseType="lpstr">
      <vt:lpstr>Arial</vt:lpstr>
      <vt:lpstr>Times New Roman</vt:lpstr>
      <vt:lpstr>Office Theme</vt:lpstr>
      <vt:lpstr>Blindness issue for non-STR operations-followup</vt:lpstr>
      <vt:lpstr>Abstract</vt:lpstr>
      <vt:lpstr>Introduction</vt:lpstr>
      <vt:lpstr>Background (NAVsyncdelay)</vt:lpstr>
      <vt:lpstr>Recap of solutions proposed</vt:lpstr>
      <vt:lpstr>Revised solution</vt:lpstr>
      <vt:lpstr>Revised solution (contd.)</vt:lpstr>
      <vt:lpstr>Example of proposed solution</vt:lpstr>
      <vt:lpstr>Revised Solution (contd.)</vt:lpstr>
      <vt:lpstr>Summary</vt:lpstr>
      <vt:lpstr>SP</vt:lpstr>
      <vt:lpstr>References</vt:lpstr>
      <vt:lpstr>SP changes relative to r3</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Blindness issue for non-STR operations</dc:title>
  <dc:creator>Das, Dibakar</dc:creator>
  <cp:keywords>CTPClassification=CTP_NT</cp:keywords>
  <cp:lastModifiedBy>Das, Dibakar</cp:lastModifiedBy>
  <cp:revision>75</cp:revision>
  <cp:lastPrinted>1601-01-01T00:00:00Z</cp:lastPrinted>
  <dcterms:created xsi:type="dcterms:W3CDTF">2020-07-06T22:58:21Z</dcterms:created>
  <dcterms:modified xsi:type="dcterms:W3CDTF">2020-09-16T21:20:08Z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TitusGUID">
    <vt:lpwstr>8902e185-c003-4571-ae74-ddfd9fe51e32</vt:lpwstr>
  </property>
  <property fmtid="{D5CDD505-2E9C-101B-9397-08002B2CF9AE}" pid="3" name="CTP_TimeStamp">
    <vt:lpwstr>2020-08-05 12:57:32Z</vt:lpwstr>
  </property>
  <property fmtid="{D5CDD505-2E9C-101B-9397-08002B2CF9AE}" pid="4" name="CTP_BU">
    <vt:lpwstr>NA</vt:lpwstr>
  </property>
  <property fmtid="{D5CDD505-2E9C-101B-9397-08002B2CF9AE}" pid="5" name="CTP_IDSID">
    <vt:lpwstr>NA</vt:lpwstr>
  </property>
  <property fmtid="{D5CDD505-2E9C-101B-9397-08002B2CF9AE}" pid="6" name="CTP_WWID">
    <vt:lpwstr>NA</vt:lpwstr>
  </property>
  <property fmtid="{D5CDD505-2E9C-101B-9397-08002B2CF9AE}" pid="7" name="CTPClassification">
    <vt:lpwstr>CTP_NT</vt:lpwstr>
  </property>
</Properties>
</file>