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708" r:id="rId2"/>
    <p:sldId id="879" r:id="rId3"/>
    <p:sldId id="880" r:id="rId4"/>
    <p:sldId id="881" r:id="rId5"/>
    <p:sldId id="882" r:id="rId6"/>
    <p:sldId id="883" r:id="rId7"/>
    <p:sldId id="885" r:id="rId8"/>
    <p:sldId id="886" r:id="rId9"/>
    <p:sldId id="884" r:id="rId1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56" autoAdjust="0"/>
    <p:restoredTop sz="92169" autoAdjust="0"/>
  </p:normalViewPr>
  <p:slideViewPr>
    <p:cSldViewPr>
      <p:cViewPr varScale="1">
        <p:scale>
          <a:sx n="88" d="100"/>
          <a:sy n="88" d="100"/>
        </p:scale>
        <p:origin x="96" y="7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802.11-15/1472r0</a:t>
            </a:r>
            <a:endParaRPr lang="en-US" dirty="0"/>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3FF7E430-CFE4-44DE-BB91-6F835072ED01}" type="slidenum">
              <a:rPr lang="en-US" altLang="en-US" smtClean="0"/>
              <a:pPr>
                <a:defRPr/>
              </a:pPr>
              <a:t>3</a:t>
            </a:fld>
            <a:endParaRPr lang="en-US" altLang="en-US"/>
          </a:p>
        </p:txBody>
      </p:sp>
    </p:spTree>
    <p:extLst>
      <p:ext uri="{BB962C8B-B14F-4D97-AF65-F5344CB8AC3E}">
        <p14:creationId xmlns:p14="http://schemas.microsoft.com/office/powerpoint/2010/main" val="757521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July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802.11-20/1008r00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6/11-16-0605-03-0wng-proposal-for-lp-wur-study-group.pptx" TargetMode="External"/><Relationship Id="rId2" Type="http://schemas.openxmlformats.org/officeDocument/2006/relationships/hyperlink" Target="http://www.ieee802.org/11/private/Draft_Standards/11ba/index.html" TargetMode="External"/><Relationship Id="rId1" Type="http://schemas.openxmlformats.org/officeDocument/2006/relationships/slideLayout" Target="../slideLayouts/slideLayout2.xml"/><Relationship Id="rId4" Type="http://schemas.openxmlformats.org/officeDocument/2006/relationships/hyperlink" Target="https://mentor.ieee.org/802.11/dcn/20/11-20-0812-03-0jtc-agenda-for-july-2020-virtually.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659"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z="2800" dirty="0"/>
              <a:t>Overlaps between IEEE 802.11ba Draft 6.0 and </a:t>
            </a:r>
            <a:br>
              <a:rPr lang="en-US" altLang="en-US" sz="2800" dirty="0"/>
            </a:br>
            <a:r>
              <a:rPr lang="en-US" altLang="en-US" sz="2800" dirty="0"/>
              <a:t>ISO/IEC JTC 1/SC 6 N 17200 and ISO/IEC JTC 1/SC 6 N 17201</a:t>
            </a:r>
          </a:p>
        </p:txBody>
      </p:sp>
      <p:sp>
        <p:nvSpPr>
          <p:cNvPr id="4" name="Date Placeholder 3"/>
          <p:cNvSpPr>
            <a:spLocks noGrp="1"/>
          </p:cNvSpPr>
          <p:nvPr>
            <p:ph type="dt" sz="quarter" idx="10"/>
          </p:nvPr>
        </p:nvSpPr>
        <p:spPr/>
        <p:txBody>
          <a:bodyPr/>
          <a:lstStyle/>
          <a:p>
            <a:pPr>
              <a:defRPr/>
            </a:pPr>
            <a:r>
              <a:rPr lang="en-US"/>
              <a:t>July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2020-7-6</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05BE9-C2EA-4C75-A854-FFC6AF27C6DA}"/>
              </a:ext>
            </a:extLst>
          </p:cNvPr>
          <p:cNvSpPr>
            <a:spLocks noGrp="1"/>
          </p:cNvSpPr>
          <p:nvPr>
            <p:ph type="title"/>
          </p:nvPr>
        </p:nvSpPr>
        <p:spPr/>
        <p:txBody>
          <a:bodyPr/>
          <a:lstStyle/>
          <a:p>
            <a:r>
              <a:rPr lang="en-US" dirty="0"/>
              <a:t>Abstract</a:t>
            </a:r>
          </a:p>
        </p:txBody>
      </p:sp>
      <p:sp>
        <p:nvSpPr>
          <p:cNvPr id="6" name="Content Placeholder 5">
            <a:extLst>
              <a:ext uri="{FF2B5EF4-FFF2-40B4-BE49-F238E27FC236}">
                <a16:creationId xmlns:a16="http://schemas.microsoft.com/office/drawing/2014/main" id="{BE55D4DD-940F-4747-B72C-5CEBA082A37A}"/>
              </a:ext>
            </a:extLst>
          </p:cNvPr>
          <p:cNvSpPr>
            <a:spLocks noGrp="1"/>
          </p:cNvSpPr>
          <p:nvPr>
            <p:ph idx="1"/>
          </p:nvPr>
        </p:nvSpPr>
        <p:spPr>
          <a:xfrm>
            <a:off x="914400" y="1981200"/>
            <a:ext cx="10744200" cy="4114800"/>
          </a:xfrm>
        </p:spPr>
        <p:txBody>
          <a:bodyPr/>
          <a:lstStyle/>
          <a:p>
            <a:r>
              <a:rPr lang="en-US" dirty="0"/>
              <a:t>This document compares IEEE 802.11ba Draft 6.0 and IEEE 802.11-16/605r3 against </a:t>
            </a:r>
            <a:r>
              <a:rPr lang="pt-BR" dirty="0"/>
              <a:t>ISO/IEC JTC 1/SC 6 N 17200 and </a:t>
            </a:r>
            <a:r>
              <a:rPr lang="it-IT" dirty="0"/>
              <a:t>ISO/IEC JTC 1/SC 6 </a:t>
            </a:r>
            <a:r>
              <a:rPr lang="en-US" dirty="0"/>
              <a:t>N 17201 project titled “Telecommunications and information exchange between systems – narrow band variable low power wake up radio signal protocols” and highlights overlaps between the two</a:t>
            </a:r>
          </a:p>
          <a:p>
            <a:endParaRPr lang="en-US" dirty="0"/>
          </a:p>
          <a:p>
            <a:r>
              <a:rPr lang="en-US" sz="2000" dirty="0"/>
              <a:t>References</a:t>
            </a:r>
          </a:p>
          <a:p>
            <a:pPr lvl="1"/>
            <a:r>
              <a:rPr lang="en-US" sz="1800" dirty="0"/>
              <a:t>IEEE 802.11ba Draft 6.0: </a:t>
            </a:r>
            <a:r>
              <a:rPr lang="en-US" sz="1800" dirty="0">
                <a:hlinkClick r:id="rId2"/>
              </a:rPr>
              <a:t>http://www.ieee802.org/11/private/Draft_Standards/11ba/index.html</a:t>
            </a:r>
            <a:endParaRPr lang="en-US" sz="1800" dirty="0"/>
          </a:p>
          <a:p>
            <a:pPr lvl="1"/>
            <a:r>
              <a:rPr lang="en-US" sz="1800" dirty="0"/>
              <a:t>IEEE 802.11-16/605r3: </a:t>
            </a:r>
            <a:r>
              <a:rPr lang="en-US" sz="1800" dirty="0">
                <a:hlinkClick r:id="rId3"/>
              </a:rPr>
              <a:t>https://mentor.ieee.org/802.11/dcn/16/11-16-0605-03-0wng-proposal-for-lp-wur-study-group.pptx</a:t>
            </a:r>
            <a:endParaRPr lang="en-US" sz="1800" dirty="0"/>
          </a:p>
          <a:p>
            <a:pPr lvl="1"/>
            <a:r>
              <a:rPr lang="pt-BR" sz="1800" dirty="0"/>
              <a:t>ISO/IEC JTC 1/SC 6 N 17200 and </a:t>
            </a:r>
            <a:r>
              <a:rPr lang="it-IT" sz="1800" dirty="0"/>
              <a:t>ISO/IEC JTC 1/SC 6 </a:t>
            </a:r>
            <a:r>
              <a:rPr lang="en-US" sz="1800" dirty="0"/>
              <a:t>N 17201:  slides 115-117 in the JTC1 SC agenda: </a:t>
            </a:r>
            <a:r>
              <a:rPr lang="en-US" sz="1800" dirty="0">
                <a:hlinkClick r:id="rId4"/>
              </a:rPr>
              <a:t>https://mentor.ieee.org/802.11/dcn/20/11-20-0812-03-0jtc-agenda-for-july-2020-virtually.pptx</a:t>
            </a:r>
            <a:endParaRPr lang="en-US" sz="1800" dirty="0"/>
          </a:p>
          <a:p>
            <a:pPr lvl="1"/>
            <a:endParaRPr lang="en-US" dirty="0"/>
          </a:p>
          <a:p>
            <a:pPr marL="457200" lvl="1" indent="0">
              <a:buNone/>
            </a:pPr>
            <a:endParaRPr lang="en-US" dirty="0"/>
          </a:p>
        </p:txBody>
      </p:sp>
      <p:sp>
        <p:nvSpPr>
          <p:cNvPr id="3" name="Date Placeholder 2">
            <a:extLst>
              <a:ext uri="{FF2B5EF4-FFF2-40B4-BE49-F238E27FC236}">
                <a16:creationId xmlns:a16="http://schemas.microsoft.com/office/drawing/2014/main" id="{DA2AEC30-18AF-42E8-85CD-CFF35E4E7BE5}"/>
              </a:ext>
            </a:extLst>
          </p:cNvPr>
          <p:cNvSpPr>
            <a:spLocks noGrp="1"/>
          </p:cNvSpPr>
          <p:nvPr>
            <p:ph type="dt" sz="half" idx="10"/>
          </p:nvPr>
        </p:nvSpPr>
        <p:spPr/>
        <p:txBody>
          <a:bodyPr/>
          <a:lstStyle/>
          <a:p>
            <a:pPr>
              <a:defRPr/>
            </a:pPr>
            <a:r>
              <a:rPr lang="en-US"/>
              <a:t>July 2020</a:t>
            </a:r>
            <a:endParaRPr lang="en-US" dirty="0"/>
          </a:p>
        </p:txBody>
      </p:sp>
      <p:sp>
        <p:nvSpPr>
          <p:cNvPr id="4" name="Footer Placeholder 3">
            <a:extLst>
              <a:ext uri="{FF2B5EF4-FFF2-40B4-BE49-F238E27FC236}">
                <a16:creationId xmlns:a16="http://schemas.microsoft.com/office/drawing/2014/main" id="{5729B000-CB5C-4551-8EDD-1004D9711ED7}"/>
              </a:ext>
            </a:extLst>
          </p:cNvPr>
          <p:cNvSpPr>
            <a:spLocks noGrp="1"/>
          </p:cNvSpPr>
          <p:nvPr>
            <p:ph type="ftr" sz="quarter" idx="11"/>
          </p:nvPr>
        </p:nvSpPr>
        <p:spPr/>
        <p:txBody>
          <a:bodyPr/>
          <a:lstStyle/>
          <a:p>
            <a:pPr>
              <a:defRPr/>
            </a:pPr>
            <a:r>
              <a:rPr lang="en-US"/>
              <a:t>Minyoung Park (Intel Corp.)</a:t>
            </a:r>
          </a:p>
        </p:txBody>
      </p:sp>
      <p:sp>
        <p:nvSpPr>
          <p:cNvPr id="5" name="Slide Number Placeholder 4">
            <a:extLst>
              <a:ext uri="{FF2B5EF4-FFF2-40B4-BE49-F238E27FC236}">
                <a16:creationId xmlns:a16="http://schemas.microsoft.com/office/drawing/2014/main" id="{C5883CCF-DC66-4D6C-B2C7-88B6F5A55313}"/>
              </a:ext>
            </a:extLst>
          </p:cNvPr>
          <p:cNvSpPr>
            <a:spLocks noGrp="1"/>
          </p:cNvSpPr>
          <p:nvPr>
            <p:ph type="sldNum" sz="quarter" idx="12"/>
          </p:nvPr>
        </p:nvSpPr>
        <p:spPr/>
        <p:txBody>
          <a:bodyPr/>
          <a:lstStyle/>
          <a:p>
            <a:pPr>
              <a:defRPr/>
            </a:pPr>
            <a:r>
              <a:rPr lang="en-US" altLang="en-US"/>
              <a:t>Slide </a:t>
            </a:r>
            <a:fld id="{A2D159C0-1697-4662-BECF-0324D4AA669F}" type="slidenum">
              <a:rPr lang="en-US" altLang="en-US" smtClean="0"/>
              <a:pPr>
                <a:defRPr/>
              </a:pPr>
              <a:t>2</a:t>
            </a:fld>
            <a:endParaRPr lang="en-US" altLang="en-US"/>
          </a:p>
        </p:txBody>
      </p:sp>
    </p:spTree>
    <p:extLst>
      <p:ext uri="{BB962C8B-B14F-4D97-AF65-F5344CB8AC3E}">
        <p14:creationId xmlns:p14="http://schemas.microsoft.com/office/powerpoint/2010/main" val="388364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9E6ED-55ED-43F2-BB1E-D332E7CBC724}"/>
              </a:ext>
            </a:extLst>
          </p:cNvPr>
          <p:cNvSpPr>
            <a:spLocks noGrp="1"/>
          </p:cNvSpPr>
          <p:nvPr>
            <p:ph type="title"/>
          </p:nvPr>
        </p:nvSpPr>
        <p:spPr/>
        <p:txBody>
          <a:bodyPr/>
          <a:lstStyle/>
          <a:p>
            <a:r>
              <a:rPr lang="en-US" dirty="0"/>
              <a:t>There are considerable overlaps in the scope of project</a:t>
            </a:r>
          </a:p>
        </p:txBody>
      </p:sp>
      <p:sp>
        <p:nvSpPr>
          <p:cNvPr id="4" name="Date Placeholder 3">
            <a:extLst>
              <a:ext uri="{FF2B5EF4-FFF2-40B4-BE49-F238E27FC236}">
                <a16:creationId xmlns:a16="http://schemas.microsoft.com/office/drawing/2014/main" id="{C548F76F-B436-48BC-A9BB-CBC0DD4289F5}"/>
              </a:ext>
            </a:extLst>
          </p:cNvPr>
          <p:cNvSpPr>
            <a:spLocks noGrp="1"/>
          </p:cNvSpPr>
          <p:nvPr>
            <p:ph type="dt" sz="half" idx="10"/>
          </p:nvPr>
        </p:nvSpPr>
        <p:spPr/>
        <p:txBody>
          <a:bodyPr/>
          <a:lstStyle/>
          <a:p>
            <a:pPr>
              <a:defRPr/>
            </a:pPr>
            <a:r>
              <a:rPr lang="en-US"/>
              <a:t>July 2020</a:t>
            </a:r>
            <a:endParaRPr lang="en-US" dirty="0"/>
          </a:p>
        </p:txBody>
      </p:sp>
      <p:sp>
        <p:nvSpPr>
          <p:cNvPr id="5" name="Footer Placeholder 4">
            <a:extLst>
              <a:ext uri="{FF2B5EF4-FFF2-40B4-BE49-F238E27FC236}">
                <a16:creationId xmlns:a16="http://schemas.microsoft.com/office/drawing/2014/main" id="{DAD8EED9-22A5-48C0-BF34-797A56624B5A}"/>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85C63C0-4E4A-4349-A311-1282C43F5E1B}"/>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a:t>
            </a:fld>
            <a:endParaRPr lang="en-US" altLang="en-US"/>
          </a:p>
        </p:txBody>
      </p:sp>
      <p:sp>
        <p:nvSpPr>
          <p:cNvPr id="10" name="Content Placeholder 9">
            <a:extLst>
              <a:ext uri="{FF2B5EF4-FFF2-40B4-BE49-F238E27FC236}">
                <a16:creationId xmlns:a16="http://schemas.microsoft.com/office/drawing/2014/main" id="{A709EC9A-35E7-491E-AE55-6F0A7181C23D}"/>
              </a:ext>
            </a:extLst>
          </p:cNvPr>
          <p:cNvSpPr>
            <a:spLocks noGrp="1"/>
          </p:cNvSpPr>
          <p:nvPr>
            <p:ph idx="1"/>
          </p:nvPr>
        </p:nvSpPr>
        <p:spPr>
          <a:xfrm>
            <a:off x="355601" y="1850571"/>
            <a:ext cx="11582400" cy="4397829"/>
          </a:xfrm>
        </p:spPr>
        <p:txBody>
          <a:bodyPr/>
          <a:lstStyle/>
          <a:p>
            <a:pPr marL="0" indent="0">
              <a:buNone/>
            </a:pPr>
            <a:r>
              <a:rPr lang="en-US" sz="1400" dirty="0"/>
              <a:t>IEEE 802.11ba PAR:</a:t>
            </a:r>
          </a:p>
          <a:p>
            <a:pPr marL="0" indent="0">
              <a:buNone/>
            </a:pPr>
            <a:r>
              <a:rPr lang="en-US" sz="1400" dirty="0"/>
              <a:t>“5.2.b. Scope of the project</a:t>
            </a:r>
            <a:r>
              <a:rPr lang="en-US" sz="1200" b="0" dirty="0"/>
              <a:t>: This amendment defines a physical (PHY) layer specification and defines modifications to the medium access control (MAC) layer specification that enables operation of a wake-up radio (WUR). The wake-up frames carry only control information. </a:t>
            </a:r>
            <a:r>
              <a:rPr lang="en-US" sz="1200" b="0" dirty="0">
                <a:highlight>
                  <a:srgbClr val="FFFF00"/>
                </a:highlight>
              </a:rPr>
              <a:t>The reception of the wake-up frame by the WUR can trigger a transition of the primary connectivity radio out of sleep. </a:t>
            </a:r>
            <a:r>
              <a:rPr lang="en-US" sz="1200" b="0" dirty="0"/>
              <a:t>The WUR is a companion radio to the primary connectivity radio and meets the same range requirement as the primary connectivity radio. </a:t>
            </a:r>
            <a:r>
              <a:rPr lang="en-US" sz="1200" b="0" dirty="0">
                <a:highlight>
                  <a:srgbClr val="00FF00"/>
                </a:highlight>
              </a:rPr>
              <a:t>The WUR devices coexist with legacy IEEE 802.11 devices in the same band. </a:t>
            </a:r>
            <a:r>
              <a:rPr lang="en-US" sz="1200" b="0" dirty="0"/>
              <a:t>The WUR has an expected active receiver power consumption of less than one milliwatt.”</a:t>
            </a:r>
          </a:p>
          <a:p>
            <a:pPr marL="0" indent="0">
              <a:buNone/>
            </a:pPr>
            <a:endParaRPr lang="en-US" sz="1400" b="0" dirty="0"/>
          </a:p>
          <a:p>
            <a:pPr marL="0" indent="0">
              <a:buNone/>
            </a:pPr>
            <a:r>
              <a:rPr lang="it-IT" sz="1400" dirty="0"/>
              <a:t>ISO/IEC JTC 1/SC 6 </a:t>
            </a:r>
            <a:r>
              <a:rPr lang="en-US" sz="1400" dirty="0"/>
              <a:t>N 17200 :</a:t>
            </a:r>
          </a:p>
          <a:p>
            <a:pPr marL="0" indent="0">
              <a:buNone/>
            </a:pPr>
            <a:r>
              <a:rPr lang="en-US" sz="1400" b="0" dirty="0"/>
              <a:t>“</a:t>
            </a:r>
            <a:r>
              <a:rPr lang="en-US" sz="1400" dirty="0"/>
              <a:t>Scope of the proposed deliverable</a:t>
            </a:r>
            <a:r>
              <a:rPr lang="en-US" sz="1400" b="0" dirty="0"/>
              <a:t>.</a:t>
            </a:r>
          </a:p>
          <a:p>
            <a:pPr marL="0" indent="0">
              <a:buNone/>
            </a:pPr>
            <a:r>
              <a:rPr lang="en-US" sz="1200" b="0" dirty="0"/>
              <a:t>This standard proposed a method of transmitting an OOK modulated RF wake up radio signal using ISM legacy communication with adjusted payload length wake up packet in narrow band for waking up radio module of sensor devices. This standard defines an on-off keying (OOK) modulated RF wake-up technology in ISM band, for waking up IoT devices that are in sleep mode when they are not working, to reduce power consumption. </a:t>
            </a:r>
            <a:r>
              <a:rPr lang="en-US" sz="1200" b="0" dirty="0">
                <a:highlight>
                  <a:srgbClr val="FFFF00"/>
                </a:highlight>
              </a:rPr>
              <a:t>It defines a method for sending the OOK modulated RF wake-up signal to a low-power, wake-up radio (LP-WUR) module through multiple packets or a single payload packet for which length has been adjusted for waking up a microprocessor control unit (MCU) of a device in sleep mode. </a:t>
            </a:r>
            <a:r>
              <a:rPr lang="en-US" sz="1200" b="0" dirty="0"/>
              <a:t>The conditions required for implementing this technology and information on OOK modulated RF wake-up packet transfer procedure, LP-WUR module structure, PHY (modem), and MAC (Media Access Control protocol and data format) are included.</a:t>
            </a:r>
          </a:p>
          <a:p>
            <a:pPr marL="0" indent="0">
              <a:buNone/>
            </a:pPr>
            <a:r>
              <a:rPr lang="en-US" sz="1200" b="0" dirty="0"/>
              <a:t>This standard describes two features as followings.</a:t>
            </a:r>
          </a:p>
          <a:p>
            <a:pPr marL="0" indent="0">
              <a:buNone/>
            </a:pPr>
            <a:r>
              <a:rPr lang="en-US" sz="1200" b="0" dirty="0"/>
              <a:t>A. Adjustable Length and Number of OOK Wake up Signal Packet</a:t>
            </a:r>
          </a:p>
          <a:p>
            <a:pPr marL="0" indent="0">
              <a:buNone/>
            </a:pPr>
            <a:r>
              <a:rPr lang="en-US" sz="1200" b="0" dirty="0"/>
              <a:t>-&gt; When there are a large number of receiving IoT devices, the amount of power and distance required for the WUR module to wake up the MCU varies from IoT device to device.</a:t>
            </a:r>
          </a:p>
          <a:p>
            <a:pPr marL="0" indent="0">
              <a:buNone/>
            </a:pPr>
            <a:r>
              <a:rPr lang="en-US" sz="1200" b="0" dirty="0"/>
              <a:t>B. </a:t>
            </a:r>
            <a:r>
              <a:rPr lang="en-US" sz="1200" b="0" dirty="0">
                <a:highlight>
                  <a:srgbClr val="00FF00"/>
                </a:highlight>
              </a:rPr>
              <a:t>Interoperability among ISM legacy communication</a:t>
            </a:r>
          </a:p>
          <a:p>
            <a:pPr marL="0" indent="0">
              <a:buNone/>
            </a:pPr>
            <a:r>
              <a:rPr lang="en-US" sz="1200" b="0" dirty="0"/>
              <a:t>-&gt; Using legacy communication (Wi-Fi, Bluetooth, Zigbee, etc.) in ISM band</a:t>
            </a:r>
          </a:p>
          <a:p>
            <a:pPr marL="0" indent="0">
              <a:buNone/>
            </a:pPr>
            <a:r>
              <a:rPr lang="en-US" sz="1200" b="0" dirty="0"/>
              <a:t>-&gt; This can be applied to all legacy communications by modulating the payload portion of the communication packet into an OOK wakeup signal formed by using OFDM / BPSK demodulation and etc.</a:t>
            </a:r>
          </a:p>
          <a:p>
            <a:pPr marL="0" indent="0">
              <a:buNone/>
            </a:pPr>
            <a:endParaRPr lang="en-US" sz="1400" b="0" dirty="0"/>
          </a:p>
        </p:txBody>
      </p:sp>
    </p:spTree>
    <p:extLst>
      <p:ext uri="{BB962C8B-B14F-4D97-AF65-F5344CB8AC3E}">
        <p14:creationId xmlns:p14="http://schemas.microsoft.com/office/powerpoint/2010/main" val="207631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25CB-21B8-4F5F-8075-D7873F709E2B}"/>
              </a:ext>
            </a:extLst>
          </p:cNvPr>
          <p:cNvSpPr>
            <a:spLocks noGrp="1"/>
          </p:cNvSpPr>
          <p:nvPr>
            <p:ph type="title"/>
          </p:nvPr>
        </p:nvSpPr>
        <p:spPr/>
        <p:txBody>
          <a:bodyPr/>
          <a:lstStyle/>
          <a:p>
            <a:r>
              <a:rPr lang="en-US" dirty="0"/>
              <a:t>Operation scenario - System overview comparison</a:t>
            </a:r>
          </a:p>
        </p:txBody>
      </p:sp>
      <p:sp>
        <p:nvSpPr>
          <p:cNvPr id="7" name="Content Placeholder 6">
            <a:extLst>
              <a:ext uri="{FF2B5EF4-FFF2-40B4-BE49-F238E27FC236}">
                <a16:creationId xmlns:a16="http://schemas.microsoft.com/office/drawing/2014/main" id="{56147162-B5A0-46DD-8832-3AE74E146AB0}"/>
              </a:ext>
            </a:extLst>
          </p:cNvPr>
          <p:cNvSpPr>
            <a:spLocks noGrp="1"/>
          </p:cNvSpPr>
          <p:nvPr>
            <p:ph sz="half" idx="1"/>
          </p:nvPr>
        </p:nvSpPr>
        <p:spPr/>
        <p:txBody>
          <a:bodyPr/>
          <a:lstStyle/>
          <a:p>
            <a:r>
              <a:rPr lang="en-US" sz="2000" dirty="0"/>
              <a:t>802.11ba [11-16/605r3, slide11]</a:t>
            </a:r>
          </a:p>
        </p:txBody>
      </p:sp>
      <p:sp>
        <p:nvSpPr>
          <p:cNvPr id="8" name="Content Placeholder 7">
            <a:extLst>
              <a:ext uri="{FF2B5EF4-FFF2-40B4-BE49-F238E27FC236}">
                <a16:creationId xmlns:a16="http://schemas.microsoft.com/office/drawing/2014/main" id="{A98615BC-CB43-45C0-9DDC-CD4C1A1C0DCD}"/>
              </a:ext>
            </a:extLst>
          </p:cNvPr>
          <p:cNvSpPr>
            <a:spLocks noGrp="1"/>
          </p:cNvSpPr>
          <p:nvPr>
            <p:ph sz="half" idx="2"/>
          </p:nvPr>
        </p:nvSpPr>
        <p:spPr>
          <a:xfrm>
            <a:off x="6197600" y="1981200"/>
            <a:ext cx="5765800" cy="4114800"/>
          </a:xfrm>
        </p:spPr>
        <p:txBody>
          <a:bodyPr/>
          <a:lstStyle/>
          <a:p>
            <a:r>
              <a:rPr lang="en-US" sz="2000" dirty="0"/>
              <a:t>ISO/IEC JTC 1/SC 6 N 17201 [page 3, figure 1]</a:t>
            </a:r>
          </a:p>
        </p:txBody>
      </p:sp>
      <p:sp>
        <p:nvSpPr>
          <p:cNvPr id="4" name="Date Placeholder 3">
            <a:extLst>
              <a:ext uri="{FF2B5EF4-FFF2-40B4-BE49-F238E27FC236}">
                <a16:creationId xmlns:a16="http://schemas.microsoft.com/office/drawing/2014/main" id="{5F19FDAE-CBCD-4FC4-BAEA-9C9157748A33}"/>
              </a:ext>
            </a:extLst>
          </p:cNvPr>
          <p:cNvSpPr>
            <a:spLocks noGrp="1"/>
          </p:cNvSpPr>
          <p:nvPr>
            <p:ph type="dt" sz="half" idx="10"/>
          </p:nvPr>
        </p:nvSpPr>
        <p:spPr/>
        <p:txBody>
          <a:bodyPr/>
          <a:lstStyle/>
          <a:p>
            <a:pPr>
              <a:defRPr/>
            </a:pPr>
            <a:r>
              <a:rPr lang="en-US"/>
              <a:t>July 2020</a:t>
            </a:r>
            <a:endParaRPr lang="en-US" dirty="0"/>
          </a:p>
        </p:txBody>
      </p:sp>
      <p:sp>
        <p:nvSpPr>
          <p:cNvPr id="5" name="Footer Placeholder 4">
            <a:extLst>
              <a:ext uri="{FF2B5EF4-FFF2-40B4-BE49-F238E27FC236}">
                <a16:creationId xmlns:a16="http://schemas.microsoft.com/office/drawing/2014/main" id="{FD5290CC-1C6A-45D8-A97D-33DAC07EBBF4}"/>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2A4BAF43-027B-4B72-AFEC-0E915B4F7B2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a:t>
            </a:fld>
            <a:endParaRPr lang="en-US" altLang="en-US"/>
          </a:p>
        </p:txBody>
      </p:sp>
      <p:pic>
        <p:nvPicPr>
          <p:cNvPr id="11" name="Picture 10">
            <a:extLst>
              <a:ext uri="{FF2B5EF4-FFF2-40B4-BE49-F238E27FC236}">
                <a16:creationId xmlns:a16="http://schemas.microsoft.com/office/drawing/2014/main" id="{C29746EC-D0E2-4669-9B6A-062E6D3412BA}"/>
              </a:ext>
            </a:extLst>
          </p:cNvPr>
          <p:cNvPicPr>
            <a:picLocks noChangeAspect="1"/>
          </p:cNvPicPr>
          <p:nvPr/>
        </p:nvPicPr>
        <p:blipFill>
          <a:blip r:embed="rId2"/>
          <a:stretch>
            <a:fillRect/>
          </a:stretch>
        </p:blipFill>
        <p:spPr>
          <a:xfrm>
            <a:off x="6858000" y="2464971"/>
            <a:ext cx="4838064" cy="3161507"/>
          </a:xfrm>
          <a:prstGeom prst="rect">
            <a:avLst/>
          </a:prstGeom>
        </p:spPr>
      </p:pic>
      <p:pic>
        <p:nvPicPr>
          <p:cNvPr id="13" name="Picture 12">
            <a:extLst>
              <a:ext uri="{FF2B5EF4-FFF2-40B4-BE49-F238E27FC236}">
                <a16:creationId xmlns:a16="http://schemas.microsoft.com/office/drawing/2014/main" id="{63812AAB-F3B2-47A7-8A39-D763F288D756}"/>
              </a:ext>
            </a:extLst>
          </p:cNvPr>
          <p:cNvPicPr>
            <a:picLocks noChangeAspect="1"/>
          </p:cNvPicPr>
          <p:nvPr/>
        </p:nvPicPr>
        <p:blipFill>
          <a:blip r:embed="rId3"/>
          <a:stretch>
            <a:fillRect/>
          </a:stretch>
        </p:blipFill>
        <p:spPr>
          <a:xfrm>
            <a:off x="558163" y="2438400"/>
            <a:ext cx="5639437" cy="2754011"/>
          </a:xfrm>
          <a:prstGeom prst="rect">
            <a:avLst/>
          </a:prstGeom>
        </p:spPr>
      </p:pic>
      <p:sp>
        <p:nvSpPr>
          <p:cNvPr id="14" name="Content Placeholder 5">
            <a:extLst>
              <a:ext uri="{FF2B5EF4-FFF2-40B4-BE49-F238E27FC236}">
                <a16:creationId xmlns:a16="http://schemas.microsoft.com/office/drawing/2014/main" id="{BFB1D8B9-55EB-4145-8AA7-7DFDCDF74960}"/>
              </a:ext>
            </a:extLst>
          </p:cNvPr>
          <p:cNvSpPr txBox="1">
            <a:spLocks/>
          </p:cNvSpPr>
          <p:nvPr/>
        </p:nvSpPr>
        <p:spPr bwMode="auto">
          <a:xfrm>
            <a:off x="914400" y="5626477"/>
            <a:ext cx="10363200" cy="84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r>
              <a:rPr lang="en-US" sz="2000" kern="0" dirty="0"/>
              <a:t>Operation scenario and system overview overlaps between 802.11ba and ISO/IEC NP 5095</a:t>
            </a:r>
          </a:p>
          <a:p>
            <a:r>
              <a:rPr lang="en-US" sz="2000" kern="0" dirty="0"/>
              <a:t>Some drawings are identical</a:t>
            </a:r>
          </a:p>
          <a:p>
            <a:pPr marL="457200" lvl="1" indent="0">
              <a:buFontTx/>
              <a:buNone/>
            </a:pPr>
            <a:endParaRPr lang="en-US" kern="0" dirty="0"/>
          </a:p>
        </p:txBody>
      </p:sp>
      <p:sp>
        <p:nvSpPr>
          <p:cNvPr id="19" name="Content Placeholder 5">
            <a:extLst>
              <a:ext uri="{FF2B5EF4-FFF2-40B4-BE49-F238E27FC236}">
                <a16:creationId xmlns:a16="http://schemas.microsoft.com/office/drawing/2014/main" id="{D0646EA2-8470-465A-8BE7-E90DA76ADA8A}"/>
              </a:ext>
            </a:extLst>
          </p:cNvPr>
          <p:cNvSpPr txBox="1">
            <a:spLocks/>
          </p:cNvSpPr>
          <p:nvPr/>
        </p:nvSpPr>
        <p:spPr bwMode="auto">
          <a:xfrm>
            <a:off x="6464300" y="3800918"/>
            <a:ext cx="381000" cy="4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2400" kern="0" dirty="0">
                <a:solidFill>
                  <a:srgbClr val="FF0000"/>
                </a:solidFill>
              </a:rPr>
              <a:t>=</a:t>
            </a:r>
          </a:p>
          <a:p>
            <a:pPr marL="457200" lvl="1" indent="0">
              <a:buNone/>
            </a:pPr>
            <a:endParaRPr lang="en-US" sz="2800" kern="0" dirty="0">
              <a:solidFill>
                <a:srgbClr val="FF0000"/>
              </a:solidFill>
            </a:endParaRPr>
          </a:p>
        </p:txBody>
      </p:sp>
    </p:spTree>
    <p:extLst>
      <p:ext uri="{BB962C8B-B14F-4D97-AF65-F5344CB8AC3E}">
        <p14:creationId xmlns:p14="http://schemas.microsoft.com/office/powerpoint/2010/main" val="906805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A8C0290-DF51-4310-A659-DE9779B7D013}"/>
              </a:ext>
            </a:extLst>
          </p:cNvPr>
          <p:cNvPicPr>
            <a:picLocks noChangeAspect="1"/>
          </p:cNvPicPr>
          <p:nvPr/>
        </p:nvPicPr>
        <p:blipFill>
          <a:blip r:embed="rId2"/>
          <a:stretch>
            <a:fillRect/>
          </a:stretch>
        </p:blipFill>
        <p:spPr>
          <a:xfrm>
            <a:off x="6553200" y="2011878"/>
            <a:ext cx="4521201" cy="4350169"/>
          </a:xfrm>
          <a:prstGeom prst="rect">
            <a:avLst/>
          </a:prstGeom>
        </p:spPr>
      </p:pic>
      <p:sp>
        <p:nvSpPr>
          <p:cNvPr id="2" name="Title 1">
            <a:extLst>
              <a:ext uri="{FF2B5EF4-FFF2-40B4-BE49-F238E27FC236}">
                <a16:creationId xmlns:a16="http://schemas.microsoft.com/office/drawing/2014/main" id="{9D2D5AA8-943A-4B2C-8F55-35D521460F02}"/>
              </a:ext>
            </a:extLst>
          </p:cNvPr>
          <p:cNvSpPr>
            <a:spLocks noGrp="1"/>
          </p:cNvSpPr>
          <p:nvPr>
            <p:ph type="title"/>
          </p:nvPr>
        </p:nvSpPr>
        <p:spPr/>
        <p:txBody>
          <a:bodyPr/>
          <a:lstStyle/>
          <a:p>
            <a:r>
              <a:rPr lang="en-US" dirty="0"/>
              <a:t>Wake-up packet design comparison</a:t>
            </a:r>
          </a:p>
        </p:txBody>
      </p:sp>
      <p:sp>
        <p:nvSpPr>
          <p:cNvPr id="3" name="Content Placeholder 2">
            <a:extLst>
              <a:ext uri="{FF2B5EF4-FFF2-40B4-BE49-F238E27FC236}">
                <a16:creationId xmlns:a16="http://schemas.microsoft.com/office/drawing/2014/main" id="{E8DE1BB0-AE33-424F-9F50-CBDBD9EF64FC}"/>
              </a:ext>
            </a:extLst>
          </p:cNvPr>
          <p:cNvSpPr>
            <a:spLocks noGrp="1"/>
          </p:cNvSpPr>
          <p:nvPr>
            <p:ph sz="half" idx="1"/>
          </p:nvPr>
        </p:nvSpPr>
        <p:spPr/>
        <p:txBody>
          <a:bodyPr/>
          <a:lstStyle/>
          <a:p>
            <a:r>
              <a:rPr lang="en-US" sz="2000" dirty="0"/>
              <a:t>802.11ba [11-16/605r3, slide11]</a:t>
            </a:r>
          </a:p>
          <a:p>
            <a:endParaRPr lang="en-US" sz="2000" dirty="0"/>
          </a:p>
        </p:txBody>
      </p:sp>
      <p:sp>
        <p:nvSpPr>
          <p:cNvPr id="4" name="Content Placeholder 3">
            <a:extLst>
              <a:ext uri="{FF2B5EF4-FFF2-40B4-BE49-F238E27FC236}">
                <a16:creationId xmlns:a16="http://schemas.microsoft.com/office/drawing/2014/main" id="{058DE897-9CE9-40B9-BEBB-12A7F12691B2}"/>
              </a:ext>
            </a:extLst>
          </p:cNvPr>
          <p:cNvSpPr>
            <a:spLocks noGrp="1"/>
          </p:cNvSpPr>
          <p:nvPr>
            <p:ph sz="half" idx="2"/>
          </p:nvPr>
        </p:nvSpPr>
        <p:spPr>
          <a:xfrm>
            <a:off x="6197600" y="1828800"/>
            <a:ext cx="5080000" cy="4267200"/>
          </a:xfrm>
        </p:spPr>
        <p:txBody>
          <a:bodyPr/>
          <a:lstStyle/>
          <a:p>
            <a:r>
              <a:rPr lang="en-US" sz="1800" dirty="0"/>
              <a:t>ISO/IEC JTC 1/SC 6 N 17201</a:t>
            </a:r>
            <a:br>
              <a:rPr lang="en-US" sz="1800" dirty="0"/>
            </a:br>
            <a:r>
              <a:rPr lang="en-US" sz="1800" dirty="0"/>
              <a:t>[page 3, figure 3]</a:t>
            </a:r>
          </a:p>
          <a:p>
            <a:endParaRPr lang="en-US" dirty="0"/>
          </a:p>
        </p:txBody>
      </p:sp>
      <p:sp>
        <p:nvSpPr>
          <p:cNvPr id="5" name="Date Placeholder 4">
            <a:extLst>
              <a:ext uri="{FF2B5EF4-FFF2-40B4-BE49-F238E27FC236}">
                <a16:creationId xmlns:a16="http://schemas.microsoft.com/office/drawing/2014/main" id="{73B3E221-171E-4BF7-B630-9ED4A60E129F}"/>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C3DED1BB-74E9-45B3-9FE2-6A8F6F610FC0}"/>
              </a:ext>
            </a:extLst>
          </p:cNvPr>
          <p:cNvSpPr>
            <a:spLocks noGrp="1"/>
          </p:cNvSpPr>
          <p:nvPr>
            <p:ph type="ftr" sz="quarter" idx="11"/>
          </p:nvPr>
        </p:nvSpPr>
        <p:spPr/>
        <p:txBody>
          <a:bodyPr/>
          <a:lstStyle/>
          <a:p>
            <a:pPr>
              <a:defRPr/>
            </a:pPr>
            <a:r>
              <a:rPr lang="en-US"/>
              <a:t>Minyoung Park (Intel Corp.)</a:t>
            </a:r>
          </a:p>
        </p:txBody>
      </p:sp>
      <p:sp>
        <p:nvSpPr>
          <p:cNvPr id="7" name="Slide Number Placeholder 6">
            <a:extLst>
              <a:ext uri="{FF2B5EF4-FFF2-40B4-BE49-F238E27FC236}">
                <a16:creationId xmlns:a16="http://schemas.microsoft.com/office/drawing/2014/main" id="{738276E8-F67E-4DD4-A03F-958A4BC1217E}"/>
              </a:ext>
            </a:extLst>
          </p:cNvPr>
          <p:cNvSpPr>
            <a:spLocks noGrp="1"/>
          </p:cNvSpPr>
          <p:nvPr>
            <p:ph type="sldNum" sz="quarter" idx="12"/>
          </p:nvPr>
        </p:nvSpPr>
        <p:spPr/>
        <p:txBody>
          <a:bodyPr/>
          <a:lstStyle/>
          <a:p>
            <a:pPr>
              <a:defRPr/>
            </a:pPr>
            <a:r>
              <a:rPr lang="en-US" altLang="en-US"/>
              <a:t>Slide </a:t>
            </a:r>
            <a:fld id="{B3AADB1E-8AB1-401D-93B7-30E1984F35A9}" type="slidenum">
              <a:rPr lang="en-US" altLang="en-US" smtClean="0"/>
              <a:pPr>
                <a:defRPr/>
              </a:pPr>
              <a:t>5</a:t>
            </a:fld>
            <a:endParaRPr lang="en-US" altLang="en-US"/>
          </a:p>
        </p:txBody>
      </p:sp>
      <p:pic>
        <p:nvPicPr>
          <p:cNvPr id="9" name="Picture 8">
            <a:extLst>
              <a:ext uri="{FF2B5EF4-FFF2-40B4-BE49-F238E27FC236}">
                <a16:creationId xmlns:a16="http://schemas.microsoft.com/office/drawing/2014/main" id="{64542601-C879-48D1-9566-71F69092D28D}"/>
              </a:ext>
            </a:extLst>
          </p:cNvPr>
          <p:cNvPicPr>
            <a:picLocks noChangeAspect="1"/>
          </p:cNvPicPr>
          <p:nvPr/>
        </p:nvPicPr>
        <p:blipFill>
          <a:blip r:embed="rId3"/>
          <a:stretch>
            <a:fillRect/>
          </a:stretch>
        </p:blipFill>
        <p:spPr>
          <a:xfrm>
            <a:off x="240297" y="3270181"/>
            <a:ext cx="6033503" cy="1858971"/>
          </a:xfrm>
          <a:prstGeom prst="rect">
            <a:avLst/>
          </a:prstGeom>
        </p:spPr>
      </p:pic>
      <p:sp>
        <p:nvSpPr>
          <p:cNvPr id="10" name="Content Placeholder 5">
            <a:extLst>
              <a:ext uri="{FF2B5EF4-FFF2-40B4-BE49-F238E27FC236}">
                <a16:creationId xmlns:a16="http://schemas.microsoft.com/office/drawing/2014/main" id="{77A1214A-7F4B-4323-AB69-1BB45F626FC3}"/>
              </a:ext>
            </a:extLst>
          </p:cNvPr>
          <p:cNvSpPr txBox="1">
            <a:spLocks/>
          </p:cNvSpPr>
          <p:nvPr/>
        </p:nvSpPr>
        <p:spPr bwMode="auto">
          <a:xfrm>
            <a:off x="609600" y="5306021"/>
            <a:ext cx="6604002" cy="84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r>
              <a:rPr lang="en-US" sz="2000" kern="0" dirty="0"/>
              <a:t>Wake-up packet design overlaps between 802.11ba and ISO/IEC NP 5095</a:t>
            </a:r>
          </a:p>
          <a:p>
            <a:r>
              <a:rPr lang="en-US" sz="2000" kern="0" dirty="0"/>
              <a:t>Some drawings are identical</a:t>
            </a:r>
          </a:p>
          <a:p>
            <a:pPr marL="457200" lvl="1" indent="0">
              <a:buFontTx/>
              <a:buNone/>
            </a:pPr>
            <a:endParaRPr lang="en-US" kern="0" dirty="0"/>
          </a:p>
        </p:txBody>
      </p:sp>
      <p:sp>
        <p:nvSpPr>
          <p:cNvPr id="11" name="Content Placeholder 5">
            <a:extLst>
              <a:ext uri="{FF2B5EF4-FFF2-40B4-BE49-F238E27FC236}">
                <a16:creationId xmlns:a16="http://schemas.microsoft.com/office/drawing/2014/main" id="{57C87F08-F1FE-434F-978E-CB8B37252112}"/>
              </a:ext>
            </a:extLst>
          </p:cNvPr>
          <p:cNvSpPr txBox="1">
            <a:spLocks/>
          </p:cNvSpPr>
          <p:nvPr/>
        </p:nvSpPr>
        <p:spPr bwMode="auto">
          <a:xfrm>
            <a:off x="6353299" y="4649830"/>
            <a:ext cx="381000" cy="4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2400" kern="0" dirty="0">
                <a:solidFill>
                  <a:srgbClr val="FF0000"/>
                </a:solidFill>
              </a:rPr>
              <a:t>=</a:t>
            </a:r>
          </a:p>
          <a:p>
            <a:pPr marL="457200" lvl="1" indent="0">
              <a:buNone/>
            </a:pPr>
            <a:endParaRPr lang="en-US" sz="2800" kern="0" dirty="0">
              <a:solidFill>
                <a:srgbClr val="FF0000"/>
              </a:solidFill>
            </a:endParaRPr>
          </a:p>
        </p:txBody>
      </p:sp>
      <p:sp>
        <p:nvSpPr>
          <p:cNvPr id="12" name="Rectangle 11">
            <a:extLst>
              <a:ext uri="{FF2B5EF4-FFF2-40B4-BE49-F238E27FC236}">
                <a16:creationId xmlns:a16="http://schemas.microsoft.com/office/drawing/2014/main" id="{C2CE4C85-8A24-4DB2-B641-053821DB4C12}"/>
              </a:ext>
            </a:extLst>
          </p:cNvPr>
          <p:cNvSpPr/>
          <p:nvPr/>
        </p:nvSpPr>
        <p:spPr bwMode="auto">
          <a:xfrm>
            <a:off x="268995" y="4114800"/>
            <a:ext cx="6081005" cy="984130"/>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E393D328-C37C-4466-84BB-271840B9C83C}"/>
              </a:ext>
            </a:extLst>
          </p:cNvPr>
          <p:cNvSpPr/>
          <p:nvPr/>
        </p:nvSpPr>
        <p:spPr bwMode="auto">
          <a:xfrm>
            <a:off x="6919205" y="2819400"/>
            <a:ext cx="4472696" cy="3276600"/>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321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69F4-EC56-4BC3-9D55-DD52800745F9}"/>
              </a:ext>
            </a:extLst>
          </p:cNvPr>
          <p:cNvSpPr>
            <a:spLocks noGrp="1"/>
          </p:cNvSpPr>
          <p:nvPr>
            <p:ph type="title"/>
          </p:nvPr>
        </p:nvSpPr>
        <p:spPr/>
        <p:txBody>
          <a:bodyPr/>
          <a:lstStyle/>
          <a:p>
            <a:r>
              <a:rPr lang="en-US" dirty="0"/>
              <a:t>Wake-up packet PPDU structure comparison</a:t>
            </a:r>
          </a:p>
        </p:txBody>
      </p:sp>
      <p:sp>
        <p:nvSpPr>
          <p:cNvPr id="3" name="Content Placeholder 2">
            <a:extLst>
              <a:ext uri="{FF2B5EF4-FFF2-40B4-BE49-F238E27FC236}">
                <a16:creationId xmlns:a16="http://schemas.microsoft.com/office/drawing/2014/main" id="{3652CF2A-DBA9-48A2-98A3-8080DB0FDF8B}"/>
              </a:ext>
            </a:extLst>
          </p:cNvPr>
          <p:cNvSpPr>
            <a:spLocks noGrp="1"/>
          </p:cNvSpPr>
          <p:nvPr>
            <p:ph sz="half" idx="1"/>
          </p:nvPr>
        </p:nvSpPr>
        <p:spPr/>
        <p:txBody>
          <a:bodyPr/>
          <a:lstStyle/>
          <a:p>
            <a:r>
              <a:rPr lang="en-US" sz="2000" dirty="0"/>
              <a:t>802.11ba [Draft 6.0, page 137 and 75]</a:t>
            </a:r>
          </a:p>
          <a:p>
            <a:endParaRPr lang="en-US" sz="2000" dirty="0"/>
          </a:p>
        </p:txBody>
      </p:sp>
      <p:sp>
        <p:nvSpPr>
          <p:cNvPr id="4" name="Content Placeholder 3">
            <a:extLst>
              <a:ext uri="{FF2B5EF4-FFF2-40B4-BE49-F238E27FC236}">
                <a16:creationId xmlns:a16="http://schemas.microsoft.com/office/drawing/2014/main" id="{1F0255C8-6955-4D36-9552-8330AE62A075}"/>
              </a:ext>
            </a:extLst>
          </p:cNvPr>
          <p:cNvSpPr>
            <a:spLocks noGrp="1"/>
          </p:cNvSpPr>
          <p:nvPr>
            <p:ph sz="half" idx="2"/>
          </p:nvPr>
        </p:nvSpPr>
        <p:spPr/>
        <p:txBody>
          <a:bodyPr/>
          <a:lstStyle/>
          <a:p>
            <a:r>
              <a:rPr lang="en-US" sz="2000" dirty="0"/>
              <a:t>ISO/IEC JTC 1/SC 6 N 17201</a:t>
            </a:r>
            <a:r>
              <a:rPr lang="fr-FR" sz="2000" dirty="0"/>
              <a:t>[page 9, figure 9]</a:t>
            </a:r>
          </a:p>
          <a:p>
            <a:endParaRPr lang="en-US" sz="2000" dirty="0"/>
          </a:p>
        </p:txBody>
      </p:sp>
      <p:sp>
        <p:nvSpPr>
          <p:cNvPr id="5" name="Date Placeholder 4">
            <a:extLst>
              <a:ext uri="{FF2B5EF4-FFF2-40B4-BE49-F238E27FC236}">
                <a16:creationId xmlns:a16="http://schemas.microsoft.com/office/drawing/2014/main" id="{5574B377-4655-44E9-B04F-A182BF98E4B8}"/>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4D4B8D45-8AA3-4DD3-9086-0CB8A20DEEE6}"/>
              </a:ext>
            </a:extLst>
          </p:cNvPr>
          <p:cNvSpPr>
            <a:spLocks noGrp="1"/>
          </p:cNvSpPr>
          <p:nvPr>
            <p:ph type="ftr" sz="quarter" idx="11"/>
          </p:nvPr>
        </p:nvSpPr>
        <p:spPr/>
        <p:txBody>
          <a:bodyPr/>
          <a:lstStyle/>
          <a:p>
            <a:pPr>
              <a:defRPr/>
            </a:pPr>
            <a:r>
              <a:rPr lang="en-US"/>
              <a:t>Minyoung Park (Intel Corp.)</a:t>
            </a:r>
          </a:p>
        </p:txBody>
      </p:sp>
      <p:sp>
        <p:nvSpPr>
          <p:cNvPr id="7" name="Slide Number Placeholder 6">
            <a:extLst>
              <a:ext uri="{FF2B5EF4-FFF2-40B4-BE49-F238E27FC236}">
                <a16:creationId xmlns:a16="http://schemas.microsoft.com/office/drawing/2014/main" id="{5041AB43-4217-4B8A-B846-75188326BB01}"/>
              </a:ext>
            </a:extLst>
          </p:cNvPr>
          <p:cNvSpPr>
            <a:spLocks noGrp="1"/>
          </p:cNvSpPr>
          <p:nvPr>
            <p:ph type="sldNum" sz="quarter" idx="12"/>
          </p:nvPr>
        </p:nvSpPr>
        <p:spPr/>
        <p:txBody>
          <a:bodyPr/>
          <a:lstStyle/>
          <a:p>
            <a:pPr>
              <a:defRPr/>
            </a:pPr>
            <a:r>
              <a:rPr lang="en-US" altLang="en-US"/>
              <a:t>Slide </a:t>
            </a:r>
            <a:fld id="{B3AADB1E-8AB1-401D-93B7-30E1984F35A9}" type="slidenum">
              <a:rPr lang="en-US" altLang="en-US" smtClean="0"/>
              <a:pPr>
                <a:defRPr/>
              </a:pPr>
              <a:t>6</a:t>
            </a:fld>
            <a:endParaRPr lang="en-US" altLang="en-US"/>
          </a:p>
        </p:txBody>
      </p:sp>
      <p:pic>
        <p:nvPicPr>
          <p:cNvPr id="8" name="Picture 7">
            <a:extLst>
              <a:ext uri="{FF2B5EF4-FFF2-40B4-BE49-F238E27FC236}">
                <a16:creationId xmlns:a16="http://schemas.microsoft.com/office/drawing/2014/main" id="{A9A81C52-1B53-46C2-8D98-B8ACB3B606B4}"/>
              </a:ext>
            </a:extLst>
          </p:cNvPr>
          <p:cNvPicPr>
            <a:picLocks noChangeAspect="1"/>
          </p:cNvPicPr>
          <p:nvPr/>
        </p:nvPicPr>
        <p:blipFill>
          <a:blip r:embed="rId2"/>
          <a:stretch>
            <a:fillRect/>
          </a:stretch>
        </p:blipFill>
        <p:spPr>
          <a:xfrm>
            <a:off x="6009218" y="2722552"/>
            <a:ext cx="5997608" cy="2438400"/>
          </a:xfrm>
          <a:prstGeom prst="rect">
            <a:avLst/>
          </a:prstGeom>
        </p:spPr>
      </p:pic>
      <p:pic>
        <p:nvPicPr>
          <p:cNvPr id="9" name="Picture 8">
            <a:extLst>
              <a:ext uri="{FF2B5EF4-FFF2-40B4-BE49-F238E27FC236}">
                <a16:creationId xmlns:a16="http://schemas.microsoft.com/office/drawing/2014/main" id="{993FECC2-61AB-4244-BF34-0ACC42F262E9}"/>
              </a:ext>
            </a:extLst>
          </p:cNvPr>
          <p:cNvPicPr>
            <a:picLocks noChangeAspect="1"/>
          </p:cNvPicPr>
          <p:nvPr/>
        </p:nvPicPr>
        <p:blipFill>
          <a:blip r:embed="rId3"/>
          <a:stretch>
            <a:fillRect/>
          </a:stretch>
        </p:blipFill>
        <p:spPr>
          <a:xfrm>
            <a:off x="929218" y="3798877"/>
            <a:ext cx="4391025" cy="1362075"/>
          </a:xfrm>
          <a:prstGeom prst="rect">
            <a:avLst/>
          </a:prstGeom>
        </p:spPr>
      </p:pic>
      <p:pic>
        <p:nvPicPr>
          <p:cNvPr id="10" name="Picture 9">
            <a:extLst>
              <a:ext uri="{FF2B5EF4-FFF2-40B4-BE49-F238E27FC236}">
                <a16:creationId xmlns:a16="http://schemas.microsoft.com/office/drawing/2014/main" id="{9224EE77-5283-406A-AE5D-71AEE2E5730C}"/>
              </a:ext>
            </a:extLst>
          </p:cNvPr>
          <p:cNvPicPr>
            <a:picLocks noChangeAspect="1"/>
          </p:cNvPicPr>
          <p:nvPr/>
        </p:nvPicPr>
        <p:blipFill>
          <a:blip r:embed="rId4"/>
          <a:stretch>
            <a:fillRect/>
          </a:stretch>
        </p:blipFill>
        <p:spPr>
          <a:xfrm>
            <a:off x="0" y="2674927"/>
            <a:ext cx="5994400" cy="976079"/>
          </a:xfrm>
          <a:prstGeom prst="rect">
            <a:avLst/>
          </a:prstGeom>
        </p:spPr>
      </p:pic>
      <p:sp>
        <p:nvSpPr>
          <p:cNvPr id="11" name="Content Placeholder 5">
            <a:extLst>
              <a:ext uri="{FF2B5EF4-FFF2-40B4-BE49-F238E27FC236}">
                <a16:creationId xmlns:a16="http://schemas.microsoft.com/office/drawing/2014/main" id="{71E20735-FD06-436D-A244-5313E7CA0555}"/>
              </a:ext>
            </a:extLst>
          </p:cNvPr>
          <p:cNvSpPr txBox="1">
            <a:spLocks/>
          </p:cNvSpPr>
          <p:nvPr/>
        </p:nvSpPr>
        <p:spPr bwMode="auto">
          <a:xfrm>
            <a:off x="609600" y="5306021"/>
            <a:ext cx="10058400" cy="84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r>
              <a:rPr lang="en-US" sz="2000" kern="0" dirty="0"/>
              <a:t>Wake-up packet PPDU structure overlaps between 802.11ba and ISO/IEC WD 5095</a:t>
            </a:r>
          </a:p>
          <a:p>
            <a:r>
              <a:rPr lang="en-US" sz="2000" kern="0" dirty="0"/>
              <a:t>Some drawings are identical</a:t>
            </a:r>
          </a:p>
          <a:p>
            <a:pPr marL="457200" lvl="1" indent="0">
              <a:buFontTx/>
              <a:buNone/>
            </a:pPr>
            <a:endParaRPr lang="en-US" kern="0" dirty="0"/>
          </a:p>
        </p:txBody>
      </p:sp>
      <p:sp>
        <p:nvSpPr>
          <p:cNvPr id="12" name="Content Placeholder 5">
            <a:extLst>
              <a:ext uri="{FF2B5EF4-FFF2-40B4-BE49-F238E27FC236}">
                <a16:creationId xmlns:a16="http://schemas.microsoft.com/office/drawing/2014/main" id="{5E15109F-F89A-4074-BE0A-F94499521898}"/>
              </a:ext>
            </a:extLst>
          </p:cNvPr>
          <p:cNvSpPr txBox="1">
            <a:spLocks/>
          </p:cNvSpPr>
          <p:nvPr/>
        </p:nvSpPr>
        <p:spPr bwMode="auto">
          <a:xfrm>
            <a:off x="2819400" y="2392268"/>
            <a:ext cx="1143000" cy="447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1400" kern="0" dirty="0"/>
              <a:t>Wake-up preamble</a:t>
            </a:r>
          </a:p>
          <a:p>
            <a:pPr marL="457200" lvl="1" indent="0">
              <a:buNone/>
            </a:pPr>
            <a:endParaRPr lang="en-US" sz="1600" kern="0" dirty="0"/>
          </a:p>
        </p:txBody>
      </p:sp>
      <p:cxnSp>
        <p:nvCxnSpPr>
          <p:cNvPr id="14" name="Straight Connector 13">
            <a:extLst>
              <a:ext uri="{FF2B5EF4-FFF2-40B4-BE49-F238E27FC236}">
                <a16:creationId xmlns:a16="http://schemas.microsoft.com/office/drawing/2014/main" id="{D6246DF0-1D09-4E4C-9599-D76952AEE769}"/>
              </a:ext>
            </a:extLst>
          </p:cNvPr>
          <p:cNvCxnSpPr/>
          <p:nvPr/>
        </p:nvCxnSpPr>
        <p:spPr bwMode="auto">
          <a:xfrm flipV="1">
            <a:off x="1524000" y="3124200"/>
            <a:ext cx="236220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B4B70FD3-3CDE-4FC2-B68B-93705B642DA0}"/>
              </a:ext>
            </a:extLst>
          </p:cNvPr>
          <p:cNvCxnSpPr>
            <a:cxnSpLocks/>
          </p:cNvCxnSpPr>
          <p:nvPr/>
        </p:nvCxnSpPr>
        <p:spPr bwMode="auto">
          <a:xfrm flipV="1">
            <a:off x="5193243" y="3143349"/>
            <a:ext cx="705948" cy="99922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Content Placeholder 5">
            <a:extLst>
              <a:ext uri="{FF2B5EF4-FFF2-40B4-BE49-F238E27FC236}">
                <a16:creationId xmlns:a16="http://schemas.microsoft.com/office/drawing/2014/main" id="{BF477F1B-4193-4AF7-AC3A-78B34561000C}"/>
              </a:ext>
            </a:extLst>
          </p:cNvPr>
          <p:cNvSpPr txBox="1">
            <a:spLocks/>
          </p:cNvSpPr>
          <p:nvPr/>
        </p:nvSpPr>
        <p:spPr bwMode="auto">
          <a:xfrm>
            <a:off x="748644" y="2379156"/>
            <a:ext cx="1393675" cy="447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1400" kern="0" dirty="0"/>
              <a:t>802.11 legacy preamble</a:t>
            </a:r>
          </a:p>
          <a:p>
            <a:pPr marL="457200" lvl="1" indent="0">
              <a:buNone/>
            </a:pPr>
            <a:endParaRPr lang="en-US" sz="1600" kern="0" dirty="0"/>
          </a:p>
        </p:txBody>
      </p:sp>
      <p:cxnSp>
        <p:nvCxnSpPr>
          <p:cNvPr id="19" name="Straight Arrow Connector 18">
            <a:extLst>
              <a:ext uri="{FF2B5EF4-FFF2-40B4-BE49-F238E27FC236}">
                <a16:creationId xmlns:a16="http://schemas.microsoft.com/office/drawing/2014/main" id="{5849F0A9-C53C-4697-8F17-C39B985B9975}"/>
              </a:ext>
            </a:extLst>
          </p:cNvPr>
          <p:cNvCxnSpPr/>
          <p:nvPr/>
        </p:nvCxnSpPr>
        <p:spPr bwMode="auto">
          <a:xfrm>
            <a:off x="228600" y="2826562"/>
            <a:ext cx="24765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1" name="Content Placeholder 5">
            <a:extLst>
              <a:ext uri="{FF2B5EF4-FFF2-40B4-BE49-F238E27FC236}">
                <a16:creationId xmlns:a16="http://schemas.microsoft.com/office/drawing/2014/main" id="{D0A14994-FCE3-453E-898D-AB79A26BCCB8}"/>
              </a:ext>
            </a:extLst>
          </p:cNvPr>
          <p:cNvSpPr txBox="1">
            <a:spLocks/>
          </p:cNvSpPr>
          <p:nvPr/>
        </p:nvSpPr>
        <p:spPr bwMode="auto">
          <a:xfrm>
            <a:off x="5818718" y="3987669"/>
            <a:ext cx="381000" cy="4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2400" kern="0" dirty="0">
                <a:solidFill>
                  <a:srgbClr val="FF0000"/>
                </a:solidFill>
              </a:rPr>
              <a:t>=</a:t>
            </a:r>
          </a:p>
          <a:p>
            <a:pPr marL="457200" lvl="1" indent="0">
              <a:buNone/>
            </a:pPr>
            <a:endParaRPr lang="en-US" sz="2800" kern="0" dirty="0">
              <a:solidFill>
                <a:srgbClr val="FF0000"/>
              </a:solidFill>
            </a:endParaRPr>
          </a:p>
        </p:txBody>
      </p:sp>
    </p:spTree>
    <p:extLst>
      <p:ext uri="{BB962C8B-B14F-4D97-AF65-F5344CB8AC3E}">
        <p14:creationId xmlns:p14="http://schemas.microsoft.com/office/powerpoint/2010/main" val="2292967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69F4-EC56-4BC3-9D55-DD52800745F9}"/>
              </a:ext>
            </a:extLst>
          </p:cNvPr>
          <p:cNvSpPr>
            <a:spLocks noGrp="1"/>
          </p:cNvSpPr>
          <p:nvPr>
            <p:ph type="title"/>
          </p:nvPr>
        </p:nvSpPr>
        <p:spPr/>
        <p:txBody>
          <a:bodyPr/>
          <a:lstStyle/>
          <a:p>
            <a:r>
              <a:rPr lang="en-US" dirty="0"/>
              <a:t>Data rate comparison</a:t>
            </a:r>
          </a:p>
        </p:txBody>
      </p:sp>
      <p:sp>
        <p:nvSpPr>
          <p:cNvPr id="3" name="Content Placeholder 2">
            <a:extLst>
              <a:ext uri="{FF2B5EF4-FFF2-40B4-BE49-F238E27FC236}">
                <a16:creationId xmlns:a16="http://schemas.microsoft.com/office/drawing/2014/main" id="{3652CF2A-DBA9-48A2-98A3-8080DB0FDF8B}"/>
              </a:ext>
            </a:extLst>
          </p:cNvPr>
          <p:cNvSpPr>
            <a:spLocks noGrp="1"/>
          </p:cNvSpPr>
          <p:nvPr>
            <p:ph sz="half" idx="1"/>
          </p:nvPr>
        </p:nvSpPr>
        <p:spPr>
          <a:xfrm>
            <a:off x="203200" y="2040156"/>
            <a:ext cx="5080000" cy="4114800"/>
          </a:xfrm>
        </p:spPr>
        <p:txBody>
          <a:bodyPr/>
          <a:lstStyle/>
          <a:p>
            <a:r>
              <a:rPr lang="en-US" sz="2000" dirty="0"/>
              <a:t>802.11ba [Draft 6.0, page 133]</a:t>
            </a:r>
          </a:p>
          <a:p>
            <a:endParaRPr lang="en-US" sz="2000" dirty="0"/>
          </a:p>
          <a:p>
            <a:pPr marL="0" indent="0">
              <a:buNone/>
            </a:pPr>
            <a:r>
              <a:rPr lang="en-US" sz="2000" dirty="0"/>
              <a:t>“The WUR PHY provides support for data rates of </a:t>
            </a:r>
            <a:r>
              <a:rPr lang="en-US" sz="2000" dirty="0">
                <a:highlight>
                  <a:srgbClr val="FFFF00"/>
                </a:highlight>
              </a:rPr>
              <a:t>62.5 kb/s and 250 kb/s</a:t>
            </a:r>
            <a:r>
              <a:rPr lang="en-US" sz="2000" dirty="0"/>
              <a:t>. WUR low data rate (LDR) indicates 62.5 kb/s, and WUR high data rate (HDR) indicates 250 kb/s.”</a:t>
            </a:r>
          </a:p>
        </p:txBody>
      </p:sp>
      <p:sp>
        <p:nvSpPr>
          <p:cNvPr id="4" name="Content Placeholder 3">
            <a:extLst>
              <a:ext uri="{FF2B5EF4-FFF2-40B4-BE49-F238E27FC236}">
                <a16:creationId xmlns:a16="http://schemas.microsoft.com/office/drawing/2014/main" id="{1F0255C8-6955-4D36-9552-8330AE62A075}"/>
              </a:ext>
            </a:extLst>
          </p:cNvPr>
          <p:cNvSpPr>
            <a:spLocks noGrp="1"/>
          </p:cNvSpPr>
          <p:nvPr>
            <p:ph sz="half" idx="2"/>
          </p:nvPr>
        </p:nvSpPr>
        <p:spPr>
          <a:xfrm>
            <a:off x="5562600" y="1981200"/>
            <a:ext cx="6426200" cy="4114800"/>
          </a:xfrm>
        </p:spPr>
        <p:txBody>
          <a:bodyPr/>
          <a:lstStyle/>
          <a:p>
            <a:r>
              <a:rPr lang="en-US" sz="2000" dirty="0"/>
              <a:t>ISO/IEC JTC 1/SC 6 N 17201</a:t>
            </a:r>
            <a:r>
              <a:rPr lang="fr-FR" sz="2000" dirty="0"/>
              <a:t>[page 10]</a:t>
            </a:r>
          </a:p>
          <a:p>
            <a:endParaRPr lang="en-US" sz="2000" dirty="0"/>
          </a:p>
        </p:txBody>
      </p:sp>
      <p:sp>
        <p:nvSpPr>
          <p:cNvPr id="5" name="Date Placeholder 4">
            <a:extLst>
              <a:ext uri="{FF2B5EF4-FFF2-40B4-BE49-F238E27FC236}">
                <a16:creationId xmlns:a16="http://schemas.microsoft.com/office/drawing/2014/main" id="{5574B377-4655-44E9-B04F-A182BF98E4B8}"/>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4D4B8D45-8AA3-4DD3-9086-0CB8A20DEEE6}"/>
              </a:ext>
            </a:extLst>
          </p:cNvPr>
          <p:cNvSpPr>
            <a:spLocks noGrp="1"/>
          </p:cNvSpPr>
          <p:nvPr>
            <p:ph type="ftr" sz="quarter" idx="11"/>
          </p:nvPr>
        </p:nvSpPr>
        <p:spPr/>
        <p:txBody>
          <a:bodyPr/>
          <a:lstStyle/>
          <a:p>
            <a:pPr>
              <a:defRPr/>
            </a:pPr>
            <a:r>
              <a:rPr lang="en-US"/>
              <a:t>Minyoung Park (Intel Corp.)</a:t>
            </a:r>
          </a:p>
        </p:txBody>
      </p:sp>
      <p:sp>
        <p:nvSpPr>
          <p:cNvPr id="7" name="Slide Number Placeholder 6">
            <a:extLst>
              <a:ext uri="{FF2B5EF4-FFF2-40B4-BE49-F238E27FC236}">
                <a16:creationId xmlns:a16="http://schemas.microsoft.com/office/drawing/2014/main" id="{5041AB43-4217-4B8A-B846-75188326BB01}"/>
              </a:ext>
            </a:extLst>
          </p:cNvPr>
          <p:cNvSpPr>
            <a:spLocks noGrp="1"/>
          </p:cNvSpPr>
          <p:nvPr>
            <p:ph type="sldNum" sz="quarter" idx="12"/>
          </p:nvPr>
        </p:nvSpPr>
        <p:spPr/>
        <p:txBody>
          <a:bodyPr/>
          <a:lstStyle/>
          <a:p>
            <a:pPr>
              <a:defRPr/>
            </a:pPr>
            <a:r>
              <a:rPr lang="en-US" altLang="en-US"/>
              <a:t>Slide </a:t>
            </a:r>
            <a:fld id="{B3AADB1E-8AB1-401D-93B7-30E1984F35A9}" type="slidenum">
              <a:rPr lang="en-US" altLang="en-US" smtClean="0"/>
              <a:pPr>
                <a:defRPr/>
              </a:pPr>
              <a:t>7</a:t>
            </a:fld>
            <a:endParaRPr lang="en-US" altLang="en-US"/>
          </a:p>
        </p:txBody>
      </p:sp>
      <p:sp>
        <p:nvSpPr>
          <p:cNvPr id="11" name="Content Placeholder 5">
            <a:extLst>
              <a:ext uri="{FF2B5EF4-FFF2-40B4-BE49-F238E27FC236}">
                <a16:creationId xmlns:a16="http://schemas.microsoft.com/office/drawing/2014/main" id="{71E20735-FD06-436D-A244-5313E7CA0555}"/>
              </a:ext>
            </a:extLst>
          </p:cNvPr>
          <p:cNvSpPr txBox="1">
            <a:spLocks/>
          </p:cNvSpPr>
          <p:nvPr/>
        </p:nvSpPr>
        <p:spPr bwMode="auto">
          <a:xfrm>
            <a:off x="609600" y="5306021"/>
            <a:ext cx="10058400" cy="84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r>
              <a:rPr lang="en-US" sz="2000" kern="0" dirty="0"/>
              <a:t>Supported data rates overlap between 802.11ba and ISO/IEC WD 5095</a:t>
            </a:r>
          </a:p>
          <a:p>
            <a:pPr marL="457200" lvl="1" indent="0">
              <a:buFontTx/>
              <a:buNone/>
            </a:pPr>
            <a:endParaRPr lang="en-US" kern="0" dirty="0"/>
          </a:p>
        </p:txBody>
      </p:sp>
      <p:pic>
        <p:nvPicPr>
          <p:cNvPr id="16" name="Picture 15">
            <a:extLst>
              <a:ext uri="{FF2B5EF4-FFF2-40B4-BE49-F238E27FC236}">
                <a16:creationId xmlns:a16="http://schemas.microsoft.com/office/drawing/2014/main" id="{B8231559-0E88-4C7D-908D-1545D99E76C7}"/>
              </a:ext>
            </a:extLst>
          </p:cNvPr>
          <p:cNvPicPr>
            <a:picLocks noChangeAspect="1"/>
          </p:cNvPicPr>
          <p:nvPr/>
        </p:nvPicPr>
        <p:blipFill>
          <a:blip r:embed="rId2"/>
          <a:stretch>
            <a:fillRect/>
          </a:stretch>
        </p:blipFill>
        <p:spPr>
          <a:xfrm>
            <a:off x="5562600" y="2971800"/>
            <a:ext cx="6629400" cy="2013763"/>
          </a:xfrm>
          <a:prstGeom prst="rect">
            <a:avLst/>
          </a:prstGeom>
        </p:spPr>
      </p:pic>
      <p:sp>
        <p:nvSpPr>
          <p:cNvPr id="18" name="Rectangle 17">
            <a:extLst>
              <a:ext uri="{FF2B5EF4-FFF2-40B4-BE49-F238E27FC236}">
                <a16:creationId xmlns:a16="http://schemas.microsoft.com/office/drawing/2014/main" id="{C5E214C3-ECDC-42DD-A4CD-555FEEEFD23D}"/>
              </a:ext>
            </a:extLst>
          </p:cNvPr>
          <p:cNvSpPr/>
          <p:nvPr/>
        </p:nvSpPr>
        <p:spPr bwMode="auto">
          <a:xfrm>
            <a:off x="8305800" y="4572000"/>
            <a:ext cx="1600200" cy="228600"/>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Content Placeholder 5">
            <a:extLst>
              <a:ext uri="{FF2B5EF4-FFF2-40B4-BE49-F238E27FC236}">
                <a16:creationId xmlns:a16="http://schemas.microsoft.com/office/drawing/2014/main" id="{2CCB8EBD-3445-44A2-A531-4EFD8F4D1C76}"/>
              </a:ext>
            </a:extLst>
          </p:cNvPr>
          <p:cNvSpPr txBox="1">
            <a:spLocks/>
          </p:cNvSpPr>
          <p:nvPr/>
        </p:nvSpPr>
        <p:spPr bwMode="auto">
          <a:xfrm>
            <a:off x="4978400" y="3622192"/>
            <a:ext cx="381000" cy="4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2400" kern="0" dirty="0">
                <a:solidFill>
                  <a:srgbClr val="FF0000"/>
                </a:solidFill>
              </a:rPr>
              <a:t>=</a:t>
            </a:r>
          </a:p>
          <a:p>
            <a:pPr marL="457200" lvl="1" indent="0">
              <a:buNone/>
            </a:pPr>
            <a:endParaRPr lang="en-US" sz="2800" kern="0" dirty="0">
              <a:solidFill>
                <a:srgbClr val="FF0000"/>
              </a:solidFill>
            </a:endParaRPr>
          </a:p>
        </p:txBody>
      </p:sp>
      <p:sp>
        <p:nvSpPr>
          <p:cNvPr id="21" name="Rectangle 20">
            <a:extLst>
              <a:ext uri="{FF2B5EF4-FFF2-40B4-BE49-F238E27FC236}">
                <a16:creationId xmlns:a16="http://schemas.microsoft.com/office/drawing/2014/main" id="{9FAF9613-DD9E-48E7-890A-AEA3F30C50A5}"/>
              </a:ext>
            </a:extLst>
          </p:cNvPr>
          <p:cNvSpPr/>
          <p:nvPr/>
        </p:nvSpPr>
        <p:spPr bwMode="auto">
          <a:xfrm>
            <a:off x="1163864" y="3186410"/>
            <a:ext cx="2417535" cy="242590"/>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35698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69F4-EC56-4BC3-9D55-DD52800745F9}"/>
              </a:ext>
            </a:extLst>
          </p:cNvPr>
          <p:cNvSpPr>
            <a:spLocks noGrp="1"/>
          </p:cNvSpPr>
          <p:nvPr>
            <p:ph type="title"/>
          </p:nvPr>
        </p:nvSpPr>
        <p:spPr/>
        <p:txBody>
          <a:bodyPr/>
          <a:lstStyle/>
          <a:p>
            <a:r>
              <a:rPr lang="en-US" sz="2800" dirty="0"/>
              <a:t>Wake-up preamble (WUR Sync) and data rate comparison</a:t>
            </a:r>
          </a:p>
        </p:txBody>
      </p:sp>
      <p:sp>
        <p:nvSpPr>
          <p:cNvPr id="3" name="Content Placeholder 2">
            <a:extLst>
              <a:ext uri="{FF2B5EF4-FFF2-40B4-BE49-F238E27FC236}">
                <a16:creationId xmlns:a16="http://schemas.microsoft.com/office/drawing/2014/main" id="{3652CF2A-DBA9-48A2-98A3-8080DB0FDF8B}"/>
              </a:ext>
            </a:extLst>
          </p:cNvPr>
          <p:cNvSpPr>
            <a:spLocks noGrp="1"/>
          </p:cNvSpPr>
          <p:nvPr>
            <p:ph sz="half" idx="1"/>
          </p:nvPr>
        </p:nvSpPr>
        <p:spPr>
          <a:xfrm>
            <a:off x="177800" y="1779319"/>
            <a:ext cx="5701300" cy="4114800"/>
          </a:xfrm>
        </p:spPr>
        <p:txBody>
          <a:bodyPr/>
          <a:lstStyle/>
          <a:p>
            <a:r>
              <a:rPr lang="en-US" sz="1800" dirty="0"/>
              <a:t>802.11ba [11-16/605r3, slide12][Draft 6.0, page 133]</a:t>
            </a:r>
          </a:p>
          <a:p>
            <a:endParaRPr lang="en-US" sz="1800" dirty="0"/>
          </a:p>
        </p:txBody>
      </p:sp>
      <p:sp>
        <p:nvSpPr>
          <p:cNvPr id="4" name="Content Placeholder 3">
            <a:extLst>
              <a:ext uri="{FF2B5EF4-FFF2-40B4-BE49-F238E27FC236}">
                <a16:creationId xmlns:a16="http://schemas.microsoft.com/office/drawing/2014/main" id="{1F0255C8-6955-4D36-9552-8330AE62A075}"/>
              </a:ext>
            </a:extLst>
          </p:cNvPr>
          <p:cNvSpPr>
            <a:spLocks noGrp="1"/>
          </p:cNvSpPr>
          <p:nvPr>
            <p:ph sz="half" idx="2"/>
          </p:nvPr>
        </p:nvSpPr>
        <p:spPr>
          <a:xfrm>
            <a:off x="5879100" y="1779319"/>
            <a:ext cx="6109700" cy="4114800"/>
          </a:xfrm>
        </p:spPr>
        <p:txBody>
          <a:bodyPr/>
          <a:lstStyle/>
          <a:p>
            <a:r>
              <a:rPr lang="en-US" sz="1800" dirty="0"/>
              <a:t>ISO/IEC JTC 1/SC 6 N 17201 </a:t>
            </a:r>
            <a:r>
              <a:rPr lang="fr-FR" sz="1800" dirty="0"/>
              <a:t>[page 11, figure 12]</a:t>
            </a:r>
          </a:p>
          <a:p>
            <a:endParaRPr lang="en-US" sz="2000" dirty="0"/>
          </a:p>
        </p:txBody>
      </p:sp>
      <p:sp>
        <p:nvSpPr>
          <p:cNvPr id="5" name="Date Placeholder 4">
            <a:extLst>
              <a:ext uri="{FF2B5EF4-FFF2-40B4-BE49-F238E27FC236}">
                <a16:creationId xmlns:a16="http://schemas.microsoft.com/office/drawing/2014/main" id="{5574B377-4655-44E9-B04F-A182BF98E4B8}"/>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4D4B8D45-8AA3-4DD3-9086-0CB8A20DEEE6}"/>
              </a:ext>
            </a:extLst>
          </p:cNvPr>
          <p:cNvSpPr>
            <a:spLocks noGrp="1"/>
          </p:cNvSpPr>
          <p:nvPr>
            <p:ph type="ftr" sz="quarter" idx="11"/>
          </p:nvPr>
        </p:nvSpPr>
        <p:spPr/>
        <p:txBody>
          <a:bodyPr/>
          <a:lstStyle/>
          <a:p>
            <a:pPr>
              <a:defRPr/>
            </a:pPr>
            <a:r>
              <a:rPr lang="en-US"/>
              <a:t>Minyoung Park (Intel Corp.)</a:t>
            </a:r>
          </a:p>
        </p:txBody>
      </p:sp>
      <p:sp>
        <p:nvSpPr>
          <p:cNvPr id="7" name="Slide Number Placeholder 6">
            <a:extLst>
              <a:ext uri="{FF2B5EF4-FFF2-40B4-BE49-F238E27FC236}">
                <a16:creationId xmlns:a16="http://schemas.microsoft.com/office/drawing/2014/main" id="{5041AB43-4217-4B8A-B846-75188326BB01}"/>
              </a:ext>
            </a:extLst>
          </p:cNvPr>
          <p:cNvSpPr>
            <a:spLocks noGrp="1"/>
          </p:cNvSpPr>
          <p:nvPr>
            <p:ph type="sldNum" sz="quarter" idx="12"/>
          </p:nvPr>
        </p:nvSpPr>
        <p:spPr/>
        <p:txBody>
          <a:bodyPr/>
          <a:lstStyle/>
          <a:p>
            <a:pPr>
              <a:defRPr/>
            </a:pPr>
            <a:r>
              <a:rPr lang="en-US" altLang="en-US"/>
              <a:t>Slide </a:t>
            </a:r>
            <a:fld id="{B3AADB1E-8AB1-401D-93B7-30E1984F35A9}" type="slidenum">
              <a:rPr lang="en-US" altLang="en-US" smtClean="0"/>
              <a:pPr>
                <a:defRPr/>
              </a:pPr>
              <a:t>8</a:t>
            </a:fld>
            <a:endParaRPr lang="en-US" altLang="en-US"/>
          </a:p>
        </p:txBody>
      </p:sp>
      <p:sp>
        <p:nvSpPr>
          <p:cNvPr id="11" name="Content Placeholder 5">
            <a:extLst>
              <a:ext uri="{FF2B5EF4-FFF2-40B4-BE49-F238E27FC236}">
                <a16:creationId xmlns:a16="http://schemas.microsoft.com/office/drawing/2014/main" id="{71E20735-FD06-436D-A244-5313E7CA0555}"/>
              </a:ext>
            </a:extLst>
          </p:cNvPr>
          <p:cNvSpPr txBox="1">
            <a:spLocks/>
          </p:cNvSpPr>
          <p:nvPr/>
        </p:nvSpPr>
        <p:spPr bwMode="auto">
          <a:xfrm>
            <a:off x="533400" y="5638800"/>
            <a:ext cx="10058400" cy="84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r>
              <a:rPr lang="en-US" sz="2000" kern="0" dirty="0"/>
              <a:t>Supported preamble/data rate overlap between 802.11ba and ISO/IEC WD 5095</a:t>
            </a:r>
          </a:p>
          <a:p>
            <a:r>
              <a:rPr lang="en-US" sz="2000" kern="0" dirty="0"/>
              <a:t>Example waveform is identical</a:t>
            </a:r>
          </a:p>
          <a:p>
            <a:pPr marL="457200" lvl="1" indent="0">
              <a:buFontTx/>
              <a:buNone/>
            </a:pPr>
            <a:endParaRPr lang="en-US" kern="0" dirty="0"/>
          </a:p>
        </p:txBody>
      </p:sp>
      <p:pic>
        <p:nvPicPr>
          <p:cNvPr id="12" name="Picture 11">
            <a:extLst>
              <a:ext uri="{FF2B5EF4-FFF2-40B4-BE49-F238E27FC236}">
                <a16:creationId xmlns:a16="http://schemas.microsoft.com/office/drawing/2014/main" id="{A44AB131-EB15-43DA-B029-E72D788D7C82}"/>
              </a:ext>
            </a:extLst>
          </p:cNvPr>
          <p:cNvPicPr>
            <a:picLocks noChangeAspect="1"/>
          </p:cNvPicPr>
          <p:nvPr/>
        </p:nvPicPr>
        <p:blipFill>
          <a:blip r:embed="rId2"/>
          <a:stretch>
            <a:fillRect/>
          </a:stretch>
        </p:blipFill>
        <p:spPr>
          <a:xfrm>
            <a:off x="12700" y="2409728"/>
            <a:ext cx="5410200" cy="3108345"/>
          </a:xfrm>
          <a:prstGeom prst="rect">
            <a:avLst/>
          </a:prstGeom>
        </p:spPr>
      </p:pic>
      <p:pic>
        <p:nvPicPr>
          <p:cNvPr id="13" name="Picture 12">
            <a:extLst>
              <a:ext uri="{FF2B5EF4-FFF2-40B4-BE49-F238E27FC236}">
                <a16:creationId xmlns:a16="http://schemas.microsoft.com/office/drawing/2014/main" id="{AAF563F2-163C-4FA9-80B6-16C7D4FD406B}"/>
              </a:ext>
            </a:extLst>
          </p:cNvPr>
          <p:cNvPicPr>
            <a:picLocks noChangeAspect="1"/>
          </p:cNvPicPr>
          <p:nvPr/>
        </p:nvPicPr>
        <p:blipFill>
          <a:blip r:embed="rId3"/>
          <a:stretch>
            <a:fillRect/>
          </a:stretch>
        </p:blipFill>
        <p:spPr>
          <a:xfrm>
            <a:off x="5562600" y="2362200"/>
            <a:ext cx="6524625" cy="2695575"/>
          </a:xfrm>
          <a:prstGeom prst="rect">
            <a:avLst/>
          </a:prstGeom>
        </p:spPr>
      </p:pic>
      <p:sp>
        <p:nvSpPr>
          <p:cNvPr id="15" name="Rectangle 14">
            <a:extLst>
              <a:ext uri="{FF2B5EF4-FFF2-40B4-BE49-F238E27FC236}">
                <a16:creationId xmlns:a16="http://schemas.microsoft.com/office/drawing/2014/main" id="{F0938337-E938-4E77-AAA1-BBEAA2F27F9A}"/>
              </a:ext>
            </a:extLst>
          </p:cNvPr>
          <p:cNvSpPr/>
          <p:nvPr/>
        </p:nvSpPr>
        <p:spPr bwMode="auto">
          <a:xfrm>
            <a:off x="381000" y="4719450"/>
            <a:ext cx="5041900" cy="914400"/>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1E7F87E6-7C4A-479F-9DF3-BFDFD7BD2F80}"/>
              </a:ext>
            </a:extLst>
          </p:cNvPr>
          <p:cNvSpPr/>
          <p:nvPr/>
        </p:nvSpPr>
        <p:spPr bwMode="auto">
          <a:xfrm>
            <a:off x="5596905" y="3310396"/>
            <a:ext cx="6490319" cy="1337804"/>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Content Placeholder 5">
            <a:extLst>
              <a:ext uri="{FF2B5EF4-FFF2-40B4-BE49-F238E27FC236}">
                <a16:creationId xmlns:a16="http://schemas.microsoft.com/office/drawing/2014/main" id="{37A8B087-399F-4F13-870D-5E5118DDBA3B}"/>
              </a:ext>
            </a:extLst>
          </p:cNvPr>
          <p:cNvSpPr txBox="1">
            <a:spLocks/>
          </p:cNvSpPr>
          <p:nvPr/>
        </p:nvSpPr>
        <p:spPr bwMode="auto">
          <a:xfrm rot="19116901">
            <a:off x="5388534" y="4552967"/>
            <a:ext cx="381000" cy="47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marL="0" indent="0">
              <a:buNone/>
            </a:pPr>
            <a:r>
              <a:rPr lang="en-US" sz="2400" kern="0" dirty="0">
                <a:solidFill>
                  <a:srgbClr val="FF0000"/>
                </a:solidFill>
              </a:rPr>
              <a:t>=</a:t>
            </a:r>
          </a:p>
          <a:p>
            <a:pPr marL="457200" lvl="1" indent="0">
              <a:buNone/>
            </a:pPr>
            <a:endParaRPr lang="en-US" sz="2800" kern="0" dirty="0">
              <a:solidFill>
                <a:srgbClr val="FF0000"/>
              </a:solidFill>
            </a:endParaRPr>
          </a:p>
        </p:txBody>
      </p:sp>
    </p:spTree>
    <p:extLst>
      <p:ext uri="{BB962C8B-B14F-4D97-AF65-F5344CB8AC3E}">
        <p14:creationId xmlns:p14="http://schemas.microsoft.com/office/powerpoint/2010/main" val="1398502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179793A-08A4-41E0-AC94-1ABA26650C1E}"/>
              </a:ext>
            </a:extLst>
          </p:cNvPr>
          <p:cNvSpPr>
            <a:spLocks noGrp="1"/>
          </p:cNvSpPr>
          <p:nvPr>
            <p:ph type="title"/>
          </p:nvPr>
        </p:nvSpPr>
        <p:spPr/>
        <p:txBody>
          <a:bodyPr/>
          <a:lstStyle/>
          <a:p>
            <a:r>
              <a:rPr lang="en-US" dirty="0"/>
              <a:t>Conclusion</a:t>
            </a:r>
          </a:p>
        </p:txBody>
      </p:sp>
      <p:sp>
        <p:nvSpPr>
          <p:cNvPr id="9" name="Content Placeholder 8">
            <a:extLst>
              <a:ext uri="{FF2B5EF4-FFF2-40B4-BE49-F238E27FC236}">
                <a16:creationId xmlns:a16="http://schemas.microsoft.com/office/drawing/2014/main" id="{6689F8B6-319F-41AC-B798-3AADC8FB2BF3}"/>
              </a:ext>
            </a:extLst>
          </p:cNvPr>
          <p:cNvSpPr>
            <a:spLocks noGrp="1"/>
          </p:cNvSpPr>
          <p:nvPr>
            <p:ph idx="1"/>
          </p:nvPr>
        </p:nvSpPr>
        <p:spPr/>
        <p:txBody>
          <a:bodyPr/>
          <a:lstStyle/>
          <a:p>
            <a:r>
              <a:rPr lang="en-US" dirty="0"/>
              <a:t>There are significant overlaps between IEEE 802.11ba and the ISO/IEC project proposed in ISO/IEC JTC 1/SC 6 N 17200 and ISO/IEC JTC 1/SC 6 N 17201</a:t>
            </a:r>
          </a:p>
          <a:p>
            <a:pPr lvl="1"/>
            <a:r>
              <a:rPr lang="en-US" dirty="0"/>
              <a:t>Scope of the project</a:t>
            </a:r>
          </a:p>
          <a:p>
            <a:pPr lvl="1"/>
            <a:r>
              <a:rPr lang="en-US" dirty="0"/>
              <a:t>Operation scenario and system overview</a:t>
            </a:r>
          </a:p>
          <a:p>
            <a:pPr lvl="1"/>
            <a:r>
              <a:rPr lang="en-US" dirty="0"/>
              <a:t>Wake-up packet design and PPDU structure</a:t>
            </a:r>
          </a:p>
          <a:p>
            <a:pPr lvl="1"/>
            <a:r>
              <a:rPr lang="en-US" dirty="0"/>
              <a:t>Supported data rates and wake-up preamble</a:t>
            </a:r>
          </a:p>
          <a:p>
            <a:pPr lvl="1"/>
            <a:r>
              <a:rPr lang="en-US" dirty="0"/>
              <a:t>Many figures</a:t>
            </a:r>
          </a:p>
          <a:p>
            <a:pPr lvl="1"/>
            <a:endParaRPr lang="en-US" dirty="0"/>
          </a:p>
        </p:txBody>
      </p:sp>
      <p:sp>
        <p:nvSpPr>
          <p:cNvPr id="5" name="Date Placeholder 4">
            <a:extLst>
              <a:ext uri="{FF2B5EF4-FFF2-40B4-BE49-F238E27FC236}">
                <a16:creationId xmlns:a16="http://schemas.microsoft.com/office/drawing/2014/main" id="{93BC5501-9560-485C-86C1-77D954613574}"/>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BD725D7A-0029-46B8-9AB1-3A499B6D8AD4}"/>
              </a:ext>
            </a:extLst>
          </p:cNvPr>
          <p:cNvSpPr>
            <a:spLocks noGrp="1"/>
          </p:cNvSpPr>
          <p:nvPr>
            <p:ph type="ftr" sz="quarter" idx="11"/>
          </p:nvPr>
        </p:nvSpPr>
        <p:spPr/>
        <p:txBody>
          <a:bodyPr/>
          <a:lstStyle/>
          <a:p>
            <a:pPr>
              <a:defRPr/>
            </a:pPr>
            <a:r>
              <a:rPr lang="en-US"/>
              <a:t>Minyoung Park (Intel Corp.)</a:t>
            </a:r>
          </a:p>
        </p:txBody>
      </p:sp>
      <p:sp>
        <p:nvSpPr>
          <p:cNvPr id="7" name="Slide Number Placeholder 6">
            <a:extLst>
              <a:ext uri="{FF2B5EF4-FFF2-40B4-BE49-F238E27FC236}">
                <a16:creationId xmlns:a16="http://schemas.microsoft.com/office/drawing/2014/main" id="{626943B2-911E-4C6F-9DA8-D786B9FAC658}"/>
              </a:ext>
            </a:extLst>
          </p:cNvPr>
          <p:cNvSpPr>
            <a:spLocks noGrp="1"/>
          </p:cNvSpPr>
          <p:nvPr>
            <p:ph type="sldNum" sz="quarter" idx="12"/>
          </p:nvPr>
        </p:nvSpPr>
        <p:spPr/>
        <p:txBody>
          <a:bodyPr/>
          <a:lstStyle/>
          <a:p>
            <a:pPr>
              <a:defRPr/>
            </a:pPr>
            <a:r>
              <a:rPr lang="en-US" altLang="en-US"/>
              <a:t>Slide </a:t>
            </a:r>
            <a:fld id="{B3AADB1E-8AB1-401D-93B7-30E1984F35A9}" type="slidenum">
              <a:rPr lang="en-US" altLang="en-US" smtClean="0"/>
              <a:pPr>
                <a:defRPr/>
              </a:pPr>
              <a:t>9</a:t>
            </a:fld>
            <a:endParaRPr lang="en-US" altLang="en-US"/>
          </a:p>
        </p:txBody>
      </p:sp>
    </p:spTree>
    <p:extLst>
      <p:ext uri="{BB962C8B-B14F-4D97-AF65-F5344CB8AC3E}">
        <p14:creationId xmlns:p14="http://schemas.microsoft.com/office/powerpoint/2010/main" val="3482923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213935</TotalTime>
  <Words>1059</Words>
  <Application>Microsoft Office PowerPoint</Application>
  <PresentationFormat>Widescreen</PresentationFormat>
  <Paragraphs>98</Paragraphs>
  <Slides>9</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Overlaps between IEEE 802.11ba Draft 6.0 and  ISO/IEC JTC 1/SC 6 N 17200 and ISO/IEC JTC 1/SC 6 N 17201</vt:lpstr>
      <vt:lpstr>Abstract</vt:lpstr>
      <vt:lpstr>There are considerable overlaps in the scope of project</vt:lpstr>
      <vt:lpstr>Operation scenario - System overview comparison</vt:lpstr>
      <vt:lpstr>Wake-up packet design comparison</vt:lpstr>
      <vt:lpstr>Wake-up packet PPDU structure comparison</vt:lpstr>
      <vt:lpstr>Data rate comparison</vt:lpstr>
      <vt:lpstr>Wake-up preamble (WUR Sync) and data rate comparison</vt:lpstr>
      <vt:lpstr>Conclusion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6158</cp:revision>
  <cp:lastPrinted>2014-11-04T15:04:57Z</cp:lastPrinted>
  <dcterms:created xsi:type="dcterms:W3CDTF">2007-04-17T18:10:23Z</dcterms:created>
  <dcterms:modified xsi:type="dcterms:W3CDTF">2020-07-06T21:05:05Z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34a845aa-6511-4537-8668-7604b42b7934</vt:lpwstr>
  </property>
  <property fmtid="{D5CDD505-2E9C-101B-9397-08002B2CF9AE}" pid="32" name="CTP_TimeStamp">
    <vt:lpwstr>2020-07-06 21:05:05Z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