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3" r:id="rId3"/>
  </p:sldMasterIdLst>
  <p:notesMasterIdLst>
    <p:notesMasterId r:id="rId24"/>
  </p:notesMasterIdLst>
  <p:handoutMasterIdLst>
    <p:handoutMasterId r:id="rId25"/>
  </p:handoutMasterIdLst>
  <p:sldIdLst>
    <p:sldId id="256" r:id="rId4"/>
    <p:sldId id="257" r:id="rId5"/>
    <p:sldId id="262" r:id="rId6"/>
    <p:sldId id="269" r:id="rId7"/>
    <p:sldId id="272" r:id="rId8"/>
    <p:sldId id="273" r:id="rId9"/>
    <p:sldId id="276" r:id="rId10"/>
    <p:sldId id="317" r:id="rId11"/>
    <p:sldId id="318" r:id="rId12"/>
    <p:sldId id="319" r:id="rId13"/>
    <p:sldId id="320" r:id="rId14"/>
    <p:sldId id="280" r:id="rId15"/>
    <p:sldId id="277" r:id="rId16"/>
    <p:sldId id="278" r:id="rId17"/>
    <p:sldId id="285" r:id="rId18"/>
    <p:sldId id="279" r:id="rId19"/>
    <p:sldId id="287" r:id="rId20"/>
    <p:sldId id="288" r:id="rId21"/>
    <p:sldId id="264" r:id="rId22"/>
    <p:sldId id="321"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a:srgbClr val="002B8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601" autoAdjust="0"/>
    <p:restoredTop sz="94660"/>
  </p:normalViewPr>
  <p:slideViewPr>
    <p:cSldViewPr>
      <p:cViewPr varScale="1">
        <p:scale>
          <a:sx n="126" d="100"/>
          <a:sy n="126" d="100"/>
        </p:scale>
        <p:origin x="-157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29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802.11-20/1007r0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July 2020</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Gurdev Singh, Samsung</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802.11-20/1007r0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July 2020</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Gurdev Singh, Samsung</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168029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273888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712622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4277604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14700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4187806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078786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2415797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8676241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4270046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3064828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2502253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817840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1826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802.11-20/1007r0</a:t>
            </a:r>
            <a:endParaRPr lang="en-US" dirty="0"/>
          </a:p>
        </p:txBody>
      </p:sp>
      <p:sp>
        <p:nvSpPr>
          <p:cNvPr id="5" name="Rectangle 3"/>
          <p:cNvSpPr>
            <a:spLocks noGrp="1" noChangeArrowheads="1"/>
          </p:cNvSpPr>
          <p:nvPr>
            <p:ph type="dt"/>
          </p:nvPr>
        </p:nvSpPr>
        <p:spPr>
          <a:ln/>
        </p:spPr>
        <p:txBody>
          <a:bodyPr/>
          <a:lstStyle/>
          <a:p>
            <a:r>
              <a:rPr lang="en-US" dirty="0" smtClean="0"/>
              <a:t>July 2020</a:t>
            </a:r>
            <a:endParaRPr lang="en-US" dirty="0"/>
          </a:p>
        </p:txBody>
      </p:sp>
      <p:sp>
        <p:nvSpPr>
          <p:cNvPr id="6" name="Rectangle 6"/>
          <p:cNvSpPr>
            <a:spLocks noGrp="1" noChangeArrowheads="1"/>
          </p:cNvSpPr>
          <p:nvPr>
            <p:ph type="ftr"/>
          </p:nvPr>
        </p:nvSpPr>
        <p:spPr>
          <a:ln/>
        </p:spPr>
        <p:txBody>
          <a:bodyPr/>
          <a:lstStyle/>
          <a:p>
            <a:r>
              <a:rPr lang="en-US" dirty="0" smtClean="0"/>
              <a:t>Gurdev Singh, Samsung</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xmlns="" val="1716099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Slide Number Placeholder 2"/>
          <p:cNvSpPr>
            <a:spLocks noGrp="1"/>
          </p:cNvSpPr>
          <p:nvPr>
            <p:ph type="sldNum" sz="quarter" idx="10"/>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6096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15" dirty="0"/>
          </a:p>
        </p:txBody>
      </p:sp>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95181" indent="0" algn="ctr">
              <a:buNone/>
              <a:defRPr>
                <a:solidFill>
                  <a:schemeClr val="tx1">
                    <a:tint val="75000"/>
                  </a:schemeClr>
                </a:solidFill>
              </a:defRPr>
            </a:lvl2pPr>
            <a:lvl3pPr marL="990363" indent="0" algn="ctr">
              <a:buNone/>
              <a:defRPr>
                <a:solidFill>
                  <a:schemeClr val="tx1">
                    <a:tint val="75000"/>
                  </a:schemeClr>
                </a:solidFill>
              </a:defRPr>
            </a:lvl3pPr>
            <a:lvl4pPr marL="1485543" indent="0" algn="ctr">
              <a:buNone/>
              <a:defRPr>
                <a:solidFill>
                  <a:schemeClr val="tx1">
                    <a:tint val="75000"/>
                  </a:schemeClr>
                </a:solidFill>
              </a:defRPr>
            </a:lvl4pPr>
            <a:lvl5pPr marL="1980724" indent="0" algn="ctr">
              <a:buNone/>
              <a:defRPr>
                <a:solidFill>
                  <a:schemeClr val="tx1">
                    <a:tint val="75000"/>
                  </a:schemeClr>
                </a:solidFill>
              </a:defRPr>
            </a:lvl5pPr>
            <a:lvl6pPr marL="2475906" indent="0" algn="ctr">
              <a:buNone/>
              <a:defRPr>
                <a:solidFill>
                  <a:schemeClr val="tx1">
                    <a:tint val="75000"/>
                  </a:schemeClr>
                </a:solidFill>
              </a:defRPr>
            </a:lvl6pPr>
            <a:lvl7pPr marL="2971087" indent="0" algn="ctr">
              <a:buNone/>
              <a:defRPr>
                <a:solidFill>
                  <a:schemeClr val="tx1">
                    <a:tint val="75000"/>
                  </a:schemeClr>
                </a:solidFill>
              </a:defRPr>
            </a:lvl7pPr>
            <a:lvl8pPr marL="3466267" indent="0" algn="ctr">
              <a:buNone/>
              <a:defRPr>
                <a:solidFill>
                  <a:schemeClr val="tx1">
                    <a:tint val="75000"/>
                  </a:schemeClr>
                </a:solidFill>
              </a:defRPr>
            </a:lvl8pPr>
            <a:lvl9pPr marL="3961449"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5" name="Footer Placeholder 4"/>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6" name="Slide Number Placeholder 5"/>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573749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789" y="-1934"/>
            <a:ext cx="9125211" cy="566455"/>
          </a:xfrm>
          <a:solidFill>
            <a:srgbClr val="002060"/>
          </a:solidFill>
        </p:spPr>
        <p:txBody>
          <a:bodyPr/>
          <a:lstStyle/>
          <a:p>
            <a:r>
              <a:rPr lang="en-US" dirty="0"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5" name="Footer Placeholder 4"/>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6" name="Slide Number Placeholder 5"/>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3354903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339"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123">
                <a:solidFill>
                  <a:schemeClr val="tx1">
                    <a:tint val="75000"/>
                  </a:schemeClr>
                </a:solidFill>
              </a:defRPr>
            </a:lvl1pPr>
            <a:lvl2pPr marL="495181" indent="0">
              <a:buNone/>
              <a:defRPr sz="1939">
                <a:solidFill>
                  <a:schemeClr val="tx1">
                    <a:tint val="75000"/>
                  </a:schemeClr>
                </a:solidFill>
              </a:defRPr>
            </a:lvl2pPr>
            <a:lvl3pPr marL="990363" indent="0">
              <a:buNone/>
              <a:defRPr sz="1754">
                <a:solidFill>
                  <a:schemeClr val="tx1">
                    <a:tint val="75000"/>
                  </a:schemeClr>
                </a:solidFill>
              </a:defRPr>
            </a:lvl3pPr>
            <a:lvl4pPr marL="1485543" indent="0">
              <a:buNone/>
              <a:defRPr sz="1477">
                <a:solidFill>
                  <a:schemeClr val="tx1">
                    <a:tint val="75000"/>
                  </a:schemeClr>
                </a:solidFill>
              </a:defRPr>
            </a:lvl4pPr>
            <a:lvl5pPr marL="1980724" indent="0">
              <a:buNone/>
              <a:defRPr sz="1477">
                <a:solidFill>
                  <a:schemeClr val="tx1">
                    <a:tint val="75000"/>
                  </a:schemeClr>
                </a:solidFill>
              </a:defRPr>
            </a:lvl5pPr>
            <a:lvl6pPr marL="2475906" indent="0">
              <a:buNone/>
              <a:defRPr sz="1477">
                <a:solidFill>
                  <a:schemeClr val="tx1">
                    <a:tint val="75000"/>
                  </a:schemeClr>
                </a:solidFill>
              </a:defRPr>
            </a:lvl6pPr>
            <a:lvl7pPr marL="2971087" indent="0">
              <a:buNone/>
              <a:defRPr sz="1477">
                <a:solidFill>
                  <a:schemeClr val="tx1">
                    <a:tint val="75000"/>
                  </a:schemeClr>
                </a:solidFill>
              </a:defRPr>
            </a:lvl7pPr>
            <a:lvl8pPr marL="3466267" indent="0">
              <a:buNone/>
              <a:defRPr sz="1477">
                <a:solidFill>
                  <a:schemeClr val="tx1">
                    <a:tint val="75000"/>
                  </a:schemeClr>
                </a:solidFill>
              </a:defRPr>
            </a:lvl8pPr>
            <a:lvl9pPr marL="3961449" indent="0">
              <a:buNone/>
              <a:defRPr sz="147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5" name="Footer Placeholder 4"/>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6" name="Slide Number Placeholder 5"/>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2955117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789" y="16355"/>
            <a:ext cx="9125211" cy="566455"/>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200152"/>
            <a:ext cx="4038600" cy="3394075"/>
          </a:xfrm>
        </p:spPr>
        <p:txBody>
          <a:bodyPr/>
          <a:lstStyle>
            <a:lvl1pPr>
              <a:defRPr sz="3046"/>
            </a:lvl1pPr>
            <a:lvl2pPr>
              <a:defRPr sz="2585"/>
            </a:lvl2pPr>
            <a:lvl3pPr>
              <a:defRPr sz="2123"/>
            </a:lvl3pPr>
            <a:lvl4pPr>
              <a:defRPr sz="1939"/>
            </a:lvl4pPr>
            <a:lvl5pPr>
              <a:defRPr sz="1939"/>
            </a:lvl5pPr>
            <a:lvl6pPr>
              <a:defRPr sz="1939"/>
            </a:lvl6pPr>
            <a:lvl7pPr>
              <a:defRPr sz="1939"/>
            </a:lvl7pPr>
            <a:lvl8pPr>
              <a:defRPr sz="1939"/>
            </a:lvl8pPr>
            <a:lvl9pPr>
              <a:defRPr sz="193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200152"/>
            <a:ext cx="4038600" cy="3394075"/>
          </a:xfrm>
        </p:spPr>
        <p:txBody>
          <a:bodyPr/>
          <a:lstStyle>
            <a:lvl1pPr>
              <a:defRPr sz="3046"/>
            </a:lvl1pPr>
            <a:lvl2pPr>
              <a:defRPr sz="2585"/>
            </a:lvl2pPr>
            <a:lvl3pPr>
              <a:defRPr sz="2123"/>
            </a:lvl3pPr>
            <a:lvl4pPr>
              <a:defRPr sz="1939"/>
            </a:lvl4pPr>
            <a:lvl5pPr>
              <a:defRPr sz="1939"/>
            </a:lvl5pPr>
            <a:lvl6pPr>
              <a:defRPr sz="1939"/>
            </a:lvl6pPr>
            <a:lvl7pPr>
              <a:defRPr sz="1939"/>
            </a:lvl7pPr>
            <a:lvl8pPr>
              <a:defRPr sz="1939"/>
            </a:lvl8pPr>
            <a:lvl9pPr>
              <a:defRPr sz="193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6" name="Footer Placeholder 5"/>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7" name="Slide Number Placeholder 6"/>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308645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4"/>
            <a:ext cx="4040188" cy="639763"/>
          </a:xfrm>
        </p:spPr>
        <p:txBody>
          <a:bodyPr anchor="b"/>
          <a:lstStyle>
            <a:lvl1pPr marL="0" indent="0">
              <a:buNone/>
              <a:defRPr sz="2585" b="1"/>
            </a:lvl1pPr>
            <a:lvl2pPr marL="495181" indent="0">
              <a:buNone/>
              <a:defRPr sz="2123" b="1"/>
            </a:lvl2pPr>
            <a:lvl3pPr marL="990363" indent="0">
              <a:buNone/>
              <a:defRPr sz="1939" b="1"/>
            </a:lvl3pPr>
            <a:lvl4pPr marL="1485543" indent="0">
              <a:buNone/>
              <a:defRPr sz="1754" b="1"/>
            </a:lvl4pPr>
            <a:lvl5pPr marL="1980724" indent="0">
              <a:buNone/>
              <a:defRPr sz="1754" b="1"/>
            </a:lvl5pPr>
            <a:lvl6pPr marL="2475906" indent="0">
              <a:buNone/>
              <a:defRPr sz="1754" b="1"/>
            </a:lvl6pPr>
            <a:lvl7pPr marL="2971087" indent="0">
              <a:buNone/>
              <a:defRPr sz="1754" b="1"/>
            </a:lvl7pPr>
            <a:lvl8pPr marL="3466267" indent="0">
              <a:buNone/>
              <a:defRPr sz="1754" b="1"/>
            </a:lvl8pPr>
            <a:lvl9pPr marL="3961449" indent="0">
              <a:buNone/>
              <a:defRPr sz="1754"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585"/>
            </a:lvl1pPr>
            <a:lvl2pPr>
              <a:defRPr sz="2123"/>
            </a:lvl2pPr>
            <a:lvl3pPr>
              <a:defRPr sz="1939"/>
            </a:lvl3pPr>
            <a:lvl4pPr>
              <a:defRPr sz="1754"/>
            </a:lvl4pPr>
            <a:lvl5pPr>
              <a:defRPr sz="1754"/>
            </a:lvl5pPr>
            <a:lvl6pPr>
              <a:defRPr sz="1754"/>
            </a:lvl6pPr>
            <a:lvl7pPr>
              <a:defRPr sz="1754"/>
            </a:lvl7pPr>
            <a:lvl8pPr>
              <a:defRPr sz="1754"/>
            </a:lvl8pPr>
            <a:lvl9pPr>
              <a:defRPr sz="175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7" y="1535114"/>
            <a:ext cx="4041775" cy="639763"/>
          </a:xfrm>
        </p:spPr>
        <p:txBody>
          <a:bodyPr anchor="b"/>
          <a:lstStyle>
            <a:lvl1pPr marL="0" indent="0">
              <a:buNone/>
              <a:defRPr sz="2585" b="1"/>
            </a:lvl1pPr>
            <a:lvl2pPr marL="495181" indent="0">
              <a:buNone/>
              <a:defRPr sz="2123" b="1"/>
            </a:lvl2pPr>
            <a:lvl3pPr marL="990363" indent="0">
              <a:buNone/>
              <a:defRPr sz="1939" b="1"/>
            </a:lvl3pPr>
            <a:lvl4pPr marL="1485543" indent="0">
              <a:buNone/>
              <a:defRPr sz="1754" b="1"/>
            </a:lvl4pPr>
            <a:lvl5pPr marL="1980724" indent="0">
              <a:buNone/>
              <a:defRPr sz="1754" b="1"/>
            </a:lvl5pPr>
            <a:lvl6pPr marL="2475906" indent="0">
              <a:buNone/>
              <a:defRPr sz="1754" b="1"/>
            </a:lvl6pPr>
            <a:lvl7pPr marL="2971087" indent="0">
              <a:buNone/>
              <a:defRPr sz="1754" b="1"/>
            </a:lvl7pPr>
            <a:lvl8pPr marL="3466267" indent="0">
              <a:buNone/>
              <a:defRPr sz="1754" b="1"/>
            </a:lvl8pPr>
            <a:lvl9pPr marL="3961449" indent="0">
              <a:buNone/>
              <a:defRPr sz="1754"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585"/>
            </a:lvl1pPr>
            <a:lvl2pPr>
              <a:defRPr sz="2123"/>
            </a:lvl2pPr>
            <a:lvl3pPr>
              <a:defRPr sz="1939"/>
            </a:lvl3pPr>
            <a:lvl4pPr>
              <a:defRPr sz="1754"/>
            </a:lvl4pPr>
            <a:lvl5pPr>
              <a:defRPr sz="1754"/>
            </a:lvl5pPr>
            <a:lvl6pPr>
              <a:defRPr sz="1754"/>
            </a:lvl6pPr>
            <a:lvl7pPr>
              <a:defRPr sz="1754"/>
            </a:lvl7pPr>
            <a:lvl8pPr>
              <a:defRPr sz="1754"/>
            </a:lvl8pPr>
            <a:lvl9pPr>
              <a:defRPr sz="175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8" name="Footer Placeholder 7"/>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9" name="Slide Number Placeholder 8"/>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63683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789" y="16355"/>
            <a:ext cx="9125211" cy="566455"/>
          </a:xfrm>
        </p:spPr>
        <p:txBody>
          <a:bodyPr/>
          <a:lstStyle/>
          <a:p>
            <a:r>
              <a:rPr lang="en-US" smtClean="0"/>
              <a:t>Click to edit Master title style</a:t>
            </a:r>
            <a:endParaRPr lang="en-IN"/>
          </a:p>
        </p:txBody>
      </p:sp>
      <p:sp>
        <p:nvSpPr>
          <p:cNvPr id="3" name="Date Placeholder 2"/>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4" name="Footer Placeholder 3"/>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5" name="Slide Number Placeholder 4"/>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2384776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3" name="Footer Placeholder 2"/>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4" name="Slide Number Placeholder 3"/>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484956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1"/>
          </a:xfrm>
        </p:spPr>
        <p:txBody>
          <a:bodyPr anchor="b"/>
          <a:lstStyle>
            <a:lvl1pPr algn="l">
              <a:defRPr sz="2123" b="1"/>
            </a:lvl1pPr>
          </a:lstStyle>
          <a:p>
            <a:r>
              <a:rPr lang="en-US" smtClean="0"/>
              <a:t>Click to edit Master title style</a:t>
            </a:r>
            <a:endParaRPr lang="en-IN"/>
          </a:p>
        </p:txBody>
      </p:sp>
      <p:sp>
        <p:nvSpPr>
          <p:cNvPr id="3" name="Content Placeholder 2"/>
          <p:cNvSpPr>
            <a:spLocks noGrp="1"/>
          </p:cNvSpPr>
          <p:nvPr>
            <p:ph idx="1"/>
          </p:nvPr>
        </p:nvSpPr>
        <p:spPr>
          <a:xfrm>
            <a:off x="3575051" y="273053"/>
            <a:ext cx="5111750" cy="5853113"/>
          </a:xfrm>
        </p:spPr>
        <p:txBody>
          <a:bodyPr/>
          <a:lstStyle>
            <a:lvl1pPr>
              <a:defRPr sz="3508"/>
            </a:lvl1pPr>
            <a:lvl2pPr>
              <a:defRPr sz="3046"/>
            </a:lvl2pPr>
            <a:lvl3pPr>
              <a:defRPr sz="2585"/>
            </a:lvl3pPr>
            <a:lvl4pPr>
              <a:defRPr sz="2123"/>
            </a:lvl4pPr>
            <a:lvl5pPr>
              <a:defRPr sz="2123"/>
            </a:lvl5pPr>
            <a:lvl6pPr>
              <a:defRPr sz="2123"/>
            </a:lvl6pPr>
            <a:lvl7pPr>
              <a:defRPr sz="2123"/>
            </a:lvl7pPr>
            <a:lvl8pPr>
              <a:defRPr sz="2123"/>
            </a:lvl8pPr>
            <a:lvl9pPr>
              <a:defRPr sz="212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7"/>
            </a:lvl1pPr>
            <a:lvl2pPr marL="495181" indent="0">
              <a:buNone/>
              <a:defRPr sz="1292"/>
            </a:lvl2pPr>
            <a:lvl3pPr marL="990363" indent="0">
              <a:buNone/>
              <a:defRPr sz="1108"/>
            </a:lvl3pPr>
            <a:lvl4pPr marL="1485543" indent="0">
              <a:buNone/>
              <a:defRPr sz="1015"/>
            </a:lvl4pPr>
            <a:lvl5pPr marL="1980724" indent="0">
              <a:buNone/>
              <a:defRPr sz="1015"/>
            </a:lvl5pPr>
            <a:lvl6pPr marL="2475906" indent="0">
              <a:buNone/>
              <a:defRPr sz="1015"/>
            </a:lvl6pPr>
            <a:lvl7pPr marL="2971087" indent="0">
              <a:buNone/>
              <a:defRPr sz="1015"/>
            </a:lvl7pPr>
            <a:lvl8pPr marL="3466267" indent="0">
              <a:buNone/>
              <a:defRPr sz="1015"/>
            </a:lvl8pPr>
            <a:lvl9pPr marL="3961449" indent="0">
              <a:buNone/>
              <a:defRPr sz="1015"/>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6" name="Footer Placeholder 5"/>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7" name="Slide Number Placeholder 6"/>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4854917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123"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508"/>
            </a:lvl1pPr>
            <a:lvl2pPr marL="495181" indent="0">
              <a:buNone/>
              <a:defRPr sz="3046"/>
            </a:lvl2pPr>
            <a:lvl3pPr marL="990363" indent="0">
              <a:buNone/>
              <a:defRPr sz="2585"/>
            </a:lvl3pPr>
            <a:lvl4pPr marL="1485543" indent="0">
              <a:buNone/>
              <a:defRPr sz="2123"/>
            </a:lvl4pPr>
            <a:lvl5pPr marL="1980724" indent="0">
              <a:buNone/>
              <a:defRPr sz="2123"/>
            </a:lvl5pPr>
            <a:lvl6pPr marL="2475906" indent="0">
              <a:buNone/>
              <a:defRPr sz="2123"/>
            </a:lvl6pPr>
            <a:lvl7pPr marL="2971087" indent="0">
              <a:buNone/>
              <a:defRPr sz="2123"/>
            </a:lvl7pPr>
            <a:lvl8pPr marL="3466267" indent="0">
              <a:buNone/>
              <a:defRPr sz="2123"/>
            </a:lvl8pPr>
            <a:lvl9pPr marL="3961449" indent="0">
              <a:buNone/>
              <a:defRPr sz="2123"/>
            </a:lvl9pPr>
          </a:lstStyle>
          <a:p>
            <a:endParaRPr lang="en-IN"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77"/>
            </a:lvl1pPr>
            <a:lvl2pPr marL="495181" indent="0">
              <a:buNone/>
              <a:defRPr sz="1292"/>
            </a:lvl2pPr>
            <a:lvl3pPr marL="990363" indent="0">
              <a:buNone/>
              <a:defRPr sz="1108"/>
            </a:lvl3pPr>
            <a:lvl4pPr marL="1485543" indent="0">
              <a:buNone/>
              <a:defRPr sz="1015"/>
            </a:lvl4pPr>
            <a:lvl5pPr marL="1980724" indent="0">
              <a:buNone/>
              <a:defRPr sz="1015"/>
            </a:lvl5pPr>
            <a:lvl6pPr marL="2475906" indent="0">
              <a:buNone/>
              <a:defRPr sz="1015"/>
            </a:lvl6pPr>
            <a:lvl7pPr marL="2971087" indent="0">
              <a:buNone/>
              <a:defRPr sz="1015"/>
            </a:lvl7pPr>
            <a:lvl8pPr marL="3466267" indent="0">
              <a:buNone/>
              <a:defRPr sz="1015"/>
            </a:lvl8pPr>
            <a:lvl9pPr marL="3961449" indent="0">
              <a:buNone/>
              <a:defRPr sz="1015"/>
            </a:lvl9pPr>
          </a:lstStyle>
          <a:p>
            <a:pPr lvl="0"/>
            <a:r>
              <a:rPr lang="en-US" smtClean="0"/>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6" name="Footer Placeholder 5"/>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7" name="Slide Number Placeholder 6"/>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132700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Gurdev Singh, Samsung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5" name="Footer Placeholder 4"/>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6" name="Slide Number Placeholder 5"/>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2865088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6"/>
            <a:ext cx="2057400" cy="438785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06376"/>
            <a:ext cx="6019800" cy="43878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a:xfrm>
            <a:off x="457200" y="6356352"/>
            <a:ext cx="2133600" cy="365125"/>
          </a:xfrm>
          <a:prstGeom prst="rect">
            <a:avLst/>
          </a:prstGeom>
        </p:spPr>
        <p:txBody>
          <a:bodyPr lIns="107287" tIns="53643" rIns="107287" bIns="53643"/>
          <a:lstStyle/>
          <a:p>
            <a:fld id="{499A6614-AB40-4849-A373-18D5F1CD632D}" type="datetimeFigureOut">
              <a:rPr lang="en-IN" smtClean="0"/>
              <a:pPr/>
              <a:t>09-07-2020</a:t>
            </a:fld>
            <a:endParaRPr lang="en-IN" dirty="0"/>
          </a:p>
        </p:txBody>
      </p:sp>
      <p:sp>
        <p:nvSpPr>
          <p:cNvPr id="5" name="Footer Placeholder 4"/>
          <p:cNvSpPr>
            <a:spLocks noGrp="1"/>
          </p:cNvSpPr>
          <p:nvPr>
            <p:ph type="ftr" sz="quarter" idx="11"/>
          </p:nvPr>
        </p:nvSpPr>
        <p:spPr>
          <a:xfrm>
            <a:off x="3124200" y="6356352"/>
            <a:ext cx="2895600" cy="365125"/>
          </a:xfrm>
          <a:prstGeom prst="rect">
            <a:avLst/>
          </a:prstGeom>
        </p:spPr>
        <p:txBody>
          <a:bodyPr lIns="107287" tIns="53643" rIns="107287" bIns="53643"/>
          <a:lstStyle/>
          <a:p>
            <a:endParaRPr lang="en-IN" dirty="0"/>
          </a:p>
        </p:txBody>
      </p:sp>
      <p:sp>
        <p:nvSpPr>
          <p:cNvPr id="6" name="Slide Number Placeholder 5"/>
          <p:cNvSpPr>
            <a:spLocks noGrp="1"/>
          </p:cNvSpPr>
          <p:nvPr>
            <p:ph type="sldNum" sz="quarter" idx="12"/>
          </p:nvPr>
        </p:nvSpPr>
        <p:spPr/>
        <p:txBody>
          <a:bodyPr/>
          <a:lstStyle/>
          <a:p>
            <a:fld id="{5494CA32-99AD-4E3E-8997-DD73BA5E5839}" type="slidenum">
              <a:rPr lang="en-IN" smtClean="0"/>
              <a:pPr/>
              <a:t>‹#›</a:t>
            </a:fld>
            <a:endParaRPr lang="en-IN" dirty="0"/>
          </a:p>
        </p:txBody>
      </p:sp>
    </p:spTree>
    <p:extLst>
      <p:ext uri="{BB962C8B-B14F-4D97-AF65-F5344CB8AC3E}">
        <p14:creationId xmlns:p14="http://schemas.microsoft.com/office/powerpoint/2010/main" xmlns="" val="916200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0037324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7494448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3692" b="1" cap="all"/>
            </a:lvl1pPr>
          </a:lstStyle>
          <a:p>
            <a:r>
              <a:rPr lang="en-US" smtClean="0"/>
              <a:t>Click to edit Master title style</a:t>
            </a:r>
            <a:endParaRPr lang="en-IN"/>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24875743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9791129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2427510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8306953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4604860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1846" b="1"/>
            </a:lvl1pPr>
          </a:lstStyle>
          <a:p>
            <a:r>
              <a:rPr lang="en-US" smtClean="0"/>
              <a:t>Click to edit Master title style</a:t>
            </a:r>
            <a:endParaRPr lang="en-IN"/>
          </a:p>
        </p:txBody>
      </p:sp>
      <p:sp>
        <p:nvSpPr>
          <p:cNvPr id="3" name="Content Placeholder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169763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1846" b="1"/>
            </a:lvl1pPr>
          </a:lstStyle>
          <a:p>
            <a:r>
              <a:rPr lang="en-US" smtClean="0"/>
              <a:t>Click to edit Master title style</a:t>
            </a:r>
            <a:endParaRPr lang="en-IN"/>
          </a:p>
        </p:txBody>
      </p:sp>
      <p:sp>
        <p:nvSpPr>
          <p:cNvPr id="3" name="Picture Placeholder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en-IN" dirty="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14403103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1181002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9"/>
            <a:ext cx="603152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4658843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49E523-CCF4-4B98-B982-93F86A955FA8}" type="datetimeFigureOut">
              <a:rPr lang="en-IN" smtClean="0"/>
              <a:pPr/>
              <a:t>09-07-2020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6A6C3E1-2C26-4C61-9890-53E74E4053FE}" type="slidenum">
              <a:rPr lang="en-IN" smtClean="0"/>
              <a:pPr/>
              <a:t>‹#›</a:t>
            </a:fld>
            <a:endParaRPr lang="en-IN" dirty="0"/>
          </a:p>
        </p:txBody>
      </p:sp>
    </p:spTree>
    <p:extLst>
      <p:ext uri="{BB962C8B-B14F-4D97-AF65-F5344CB8AC3E}">
        <p14:creationId xmlns:p14="http://schemas.microsoft.com/office/powerpoint/2010/main" xmlns="" val="332664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Gurdev Singh, Samsung</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Gurdev Singh, Samsung</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Gurdev Singh, Samsung</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Gurdev Singh, Samsung</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3.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Gurdev Singh,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802.11-20/1007r0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 y="787400"/>
            <a:ext cx="9000621" cy="5689600"/>
          </a:xfrm>
          <a:prstGeom prst="rect">
            <a:avLst/>
          </a:prstGeom>
        </p:spPr>
        <p:txBody>
          <a:bodyPr vert="horz" lIns="107287" tIns="53643" rIns="107287" bIns="5364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6" name="Slide Number Placeholder 5"/>
          <p:cNvSpPr>
            <a:spLocks noGrp="1"/>
          </p:cNvSpPr>
          <p:nvPr>
            <p:ph type="sldNum" sz="quarter" idx="4"/>
          </p:nvPr>
        </p:nvSpPr>
        <p:spPr>
          <a:xfrm>
            <a:off x="8468601" y="6603701"/>
            <a:ext cx="605089" cy="178796"/>
          </a:xfrm>
          <a:prstGeom prst="rect">
            <a:avLst/>
          </a:prstGeom>
        </p:spPr>
        <p:txBody>
          <a:bodyPr vert="horz" lIns="107287" tIns="53643" rIns="107287" bIns="53643" rtlCol="0" anchor="ctr"/>
          <a:lstStyle>
            <a:lvl1pPr algn="r">
              <a:defRPr sz="1292">
                <a:solidFill>
                  <a:schemeClr val="tx1">
                    <a:tint val="75000"/>
                  </a:schemeClr>
                </a:solidFill>
              </a:defRPr>
            </a:lvl1pPr>
          </a:lstStyle>
          <a:p>
            <a:fld id="{5494CA32-99AD-4E3E-8997-DD73BA5E5839}" type="slidenum">
              <a:rPr lang="en-IN" smtClean="0"/>
              <a:pPr/>
              <a:t>‹#›</a:t>
            </a:fld>
            <a:endParaRPr lang="en-IN" dirty="0"/>
          </a:p>
        </p:txBody>
      </p:sp>
      <p:pic>
        <p:nvPicPr>
          <p:cNvPr id="7" name="Picture 4" descr="I:\YISSUE\삼성\그래픽 모티브\아이콘\브랜딩4-1(아이콘)-15.jpg"/>
          <p:cNvPicPr>
            <a:picLocks noChangeAspect="1" noChangeArrowheads="1"/>
          </p:cNvPicPr>
          <p:nvPr userDrawn="1"/>
        </p:nvPicPr>
        <p:blipFill>
          <a:blip r:embed="rId14">
            <a:extLst>
              <a:ext uri="{28A0092B-C50C-407E-A947-70E740481C1C}">
                <a14:useLocalDpi xmlns:a14="http://schemas.microsoft.com/office/drawing/2010/main" xmlns="" val="0"/>
              </a:ext>
            </a:extLst>
          </a:blip>
          <a:srcRect/>
          <a:stretch>
            <a:fillRect/>
          </a:stretch>
        </p:blipFill>
        <p:spPr bwMode="auto">
          <a:xfrm>
            <a:off x="0" y="8004"/>
            <a:ext cx="9144000" cy="60691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18789" y="16355"/>
            <a:ext cx="7010400" cy="566455"/>
          </a:xfrm>
          <a:prstGeom prst="rect">
            <a:avLst/>
          </a:prstGeom>
        </p:spPr>
        <p:txBody>
          <a:bodyPr vert="horz" lIns="107287" tIns="53643" rIns="107287" bIns="53643" rtlCol="0" anchor="ctr">
            <a:noAutofit/>
          </a:bodyPr>
          <a:lstStyle/>
          <a:p>
            <a:r>
              <a:rPr lang="en-US" dirty="0" smtClean="0"/>
              <a:t>Heading</a:t>
            </a:r>
            <a:endParaRPr lang="en-IN" dirty="0"/>
          </a:p>
        </p:txBody>
      </p:sp>
      <p:sp>
        <p:nvSpPr>
          <p:cNvPr id="9" name="직사각형 6"/>
          <p:cNvSpPr/>
          <p:nvPr userDrawn="1"/>
        </p:nvSpPr>
        <p:spPr>
          <a:xfrm>
            <a:off x="2" y="6477000"/>
            <a:ext cx="9143998" cy="65680"/>
          </a:xfrm>
          <a:prstGeom prst="rect">
            <a:avLst/>
          </a:prstGeom>
          <a:gradFill flip="none" rotWithShape="1">
            <a:gsLst>
              <a:gs pos="0">
                <a:srgbClr val="044EA2"/>
              </a:gs>
              <a:gs pos="50000">
                <a:srgbClr val="044EA2">
                  <a:shade val="67500"/>
                  <a:satMod val="115000"/>
                  <a:lumMod val="96000"/>
                  <a:lumOff val="4000"/>
                </a:srgbClr>
              </a:gs>
              <a:gs pos="100000">
                <a:srgbClr val="044EA2">
                  <a:shade val="100000"/>
                  <a:satMod val="115000"/>
                  <a:lumMod val="90000"/>
                  <a:lumOff val="1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34" tIns="49517" rIns="99034" bIns="49517" numCol="1" spcCol="0" rtlCol="0" fromWordArt="0" anchor="ctr" anchorCtr="0" forceAA="0" compatLnSpc="1">
            <a:prstTxWarp prst="textNoShape">
              <a:avLst/>
            </a:prstTxWarp>
            <a:noAutofit/>
          </a:bodyPr>
          <a:lstStyle/>
          <a:p>
            <a:pPr algn="ctr"/>
            <a:endParaRPr lang="ko-KR" altLang="en-US" sz="2215"/>
          </a:p>
        </p:txBody>
      </p:sp>
      <p:sp>
        <p:nvSpPr>
          <p:cNvPr id="10" name="직사각형 10"/>
          <p:cNvSpPr/>
          <p:nvPr userDrawn="1"/>
        </p:nvSpPr>
        <p:spPr>
          <a:xfrm>
            <a:off x="-25052" y="6586952"/>
            <a:ext cx="711406" cy="2295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9034" tIns="49517" rIns="99034" bIns="49517" rtlCol="0" anchor="ctr"/>
          <a:lstStyle/>
          <a:p>
            <a:pPr algn="l"/>
            <a:r>
              <a:rPr lang="en-US" altLang="ko-KR" sz="831" b="1" dirty="0" smtClean="0">
                <a:solidFill>
                  <a:schemeClr val="accent1">
                    <a:lumMod val="75000"/>
                  </a:schemeClr>
                </a:solidFill>
                <a:latin typeface="Arial Black" panose="020B0A04020102020204" pitchFamily="34" charset="0"/>
              </a:rPr>
              <a:t>SRI-D</a:t>
            </a:r>
            <a:endParaRPr lang="ko-KR" altLang="en-US" sz="831" b="1" dirty="0">
              <a:solidFill>
                <a:schemeClr val="accent1">
                  <a:lumMod val="75000"/>
                </a:schemeClr>
              </a:solidFill>
              <a:latin typeface="Arial Black" panose="020B0A04020102020204" pitchFamily="34" charset="0"/>
            </a:endParaRPr>
          </a:p>
        </p:txBody>
      </p:sp>
      <p:sp>
        <p:nvSpPr>
          <p:cNvPr id="4" name="hl" descr="SAMSUNG General"/>
          <p:cNvSpPr txBox="1"/>
          <p:nvPr userDrawn="1"/>
        </p:nvSpPr>
        <p:spPr>
          <a:xfrm>
            <a:off x="0" y="0"/>
            <a:ext cx="9144000" cy="234360"/>
          </a:xfrm>
          <a:prstGeom prst="rect">
            <a:avLst/>
          </a:prstGeom>
          <a:noFill/>
        </p:spPr>
        <p:txBody>
          <a:bodyPr vert="horz" rtlCol="0">
            <a:spAutoFit/>
          </a:bodyPr>
          <a:lstStyle/>
          <a:p>
            <a:pPr algn="l"/>
            <a:r>
              <a:rPr lang="en-US" sz="923" b="0" i="0" u="none" baseline="0" dirty="0" smtClean="0">
                <a:solidFill>
                  <a:srgbClr val="34A853"/>
                </a:solidFill>
                <a:latin typeface="Microsoft Sans Serif" panose="020B0604020202020204" pitchFamily="34" charset="0"/>
              </a:rPr>
              <a:t>SAMSUNG General</a:t>
            </a:r>
            <a:endParaRPr lang="en-US" sz="923" b="0" i="0" u="none" baseline="0" dirty="0">
              <a:solidFill>
                <a:srgbClr val="34A853"/>
              </a:solidFill>
              <a:latin typeface="Microsoft Sans Serif" panose="020B0604020202020204" pitchFamily="34" charset="0"/>
            </a:endParaRPr>
          </a:p>
        </p:txBody>
      </p:sp>
    </p:spTree>
    <p:extLst>
      <p:ext uri="{BB962C8B-B14F-4D97-AF65-F5344CB8AC3E}">
        <p14:creationId xmlns:p14="http://schemas.microsoft.com/office/powerpoint/2010/main" xmlns="" val="880886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90363" rtl="0" eaLnBrk="1" latinLnBrk="0" hangingPunct="1">
        <a:spcBef>
          <a:spcPct val="0"/>
        </a:spcBef>
        <a:buNone/>
        <a:defRPr sz="2400" b="1" kern="1200">
          <a:solidFill>
            <a:schemeClr val="bg1"/>
          </a:solidFill>
          <a:latin typeface="Malgun Gothic" panose="020B0503020000020004" pitchFamily="34" charset="-127"/>
          <a:ea typeface="Malgun Gothic" panose="020B0503020000020004" pitchFamily="34" charset="-127"/>
          <a:cs typeface="+mj-cs"/>
        </a:defRPr>
      </a:lvl1pPr>
    </p:titleStyle>
    <p:bodyStyle>
      <a:lvl1pPr marL="371386" indent="-371386" algn="l" defTabSz="990363" rtl="0" eaLnBrk="1" latinLnBrk="0" hangingPunct="1">
        <a:spcBef>
          <a:spcPct val="20000"/>
        </a:spcBef>
        <a:buFont typeface="Arial" panose="020B0604020202020204" pitchFamily="34" charset="0"/>
        <a:buChar char="•"/>
        <a:defRPr sz="2123" kern="1200">
          <a:solidFill>
            <a:schemeClr val="tx1"/>
          </a:solidFill>
          <a:latin typeface="Malgun Gothic" panose="020B0503020000020004" pitchFamily="34" charset="-127"/>
          <a:ea typeface="Malgun Gothic" panose="020B0503020000020004" pitchFamily="34" charset="-127"/>
          <a:cs typeface="+mn-cs"/>
        </a:defRPr>
      </a:lvl1pPr>
      <a:lvl2pPr marL="804669" indent="-309488" algn="l" defTabSz="990363" rtl="0" eaLnBrk="1" latinLnBrk="0" hangingPunct="1">
        <a:spcBef>
          <a:spcPct val="20000"/>
        </a:spcBef>
        <a:buFont typeface="Arial" panose="020B0604020202020204" pitchFamily="34" charset="0"/>
        <a:buChar char="–"/>
        <a:defRPr sz="1939" kern="1200">
          <a:solidFill>
            <a:schemeClr val="tx1"/>
          </a:solidFill>
          <a:latin typeface="Malgun Gothic" panose="020B0503020000020004" pitchFamily="34" charset="-127"/>
          <a:ea typeface="Malgun Gothic" panose="020B0503020000020004" pitchFamily="34" charset="-127"/>
          <a:cs typeface="+mn-cs"/>
        </a:defRPr>
      </a:lvl2pPr>
      <a:lvl3pPr marL="1237953" indent="-247590" algn="l" defTabSz="990363" rtl="0" eaLnBrk="1" latinLnBrk="0" hangingPunct="1">
        <a:spcBef>
          <a:spcPct val="20000"/>
        </a:spcBef>
        <a:buFont typeface="Arial" panose="020B0604020202020204" pitchFamily="34" charset="0"/>
        <a:buChar char="•"/>
        <a:defRPr sz="1754" kern="1200">
          <a:solidFill>
            <a:schemeClr val="tx1"/>
          </a:solidFill>
          <a:latin typeface="Malgun Gothic" panose="020B0503020000020004" pitchFamily="34" charset="-127"/>
          <a:ea typeface="Malgun Gothic" panose="020B0503020000020004" pitchFamily="34" charset="-127"/>
          <a:cs typeface="+mn-cs"/>
        </a:defRPr>
      </a:lvl3pPr>
      <a:lvl4pPr marL="1733134" indent="-247590" algn="l" defTabSz="990363" rtl="0" eaLnBrk="1" latinLnBrk="0" hangingPunct="1">
        <a:spcBef>
          <a:spcPct val="20000"/>
        </a:spcBef>
        <a:buFont typeface="Arial" panose="020B0604020202020204" pitchFamily="34" charset="0"/>
        <a:buChar char="–"/>
        <a:defRPr sz="1477" kern="1200">
          <a:solidFill>
            <a:schemeClr val="tx1"/>
          </a:solidFill>
          <a:latin typeface="Malgun Gothic" panose="020B0503020000020004" pitchFamily="34" charset="-127"/>
          <a:ea typeface="Malgun Gothic" panose="020B0503020000020004" pitchFamily="34" charset="-127"/>
          <a:cs typeface="+mn-cs"/>
        </a:defRPr>
      </a:lvl4pPr>
      <a:lvl5pPr marL="2228314" indent="-247590" algn="l" defTabSz="990363" rtl="0" eaLnBrk="1" latinLnBrk="0" hangingPunct="1">
        <a:spcBef>
          <a:spcPct val="20000"/>
        </a:spcBef>
        <a:buFont typeface="Arial" panose="020B0604020202020204" pitchFamily="34" charset="0"/>
        <a:buChar char="»"/>
        <a:defRPr sz="1477" kern="1200">
          <a:solidFill>
            <a:schemeClr val="tx1"/>
          </a:solidFill>
          <a:latin typeface="Malgun Gothic" panose="020B0503020000020004" pitchFamily="34" charset="-127"/>
          <a:ea typeface="Malgun Gothic" panose="020B0503020000020004" pitchFamily="34" charset="-127"/>
          <a:cs typeface="+mn-cs"/>
        </a:defRPr>
      </a:lvl5pPr>
      <a:lvl6pPr marL="2723496" indent="-247590" algn="l" defTabSz="990363" rtl="0" eaLnBrk="1" latinLnBrk="0" hangingPunct="1">
        <a:spcBef>
          <a:spcPct val="20000"/>
        </a:spcBef>
        <a:buFont typeface="Arial" panose="020B0604020202020204" pitchFamily="34" charset="0"/>
        <a:buChar char="•"/>
        <a:defRPr sz="2123" kern="1200">
          <a:solidFill>
            <a:schemeClr val="tx1"/>
          </a:solidFill>
          <a:latin typeface="+mn-lt"/>
          <a:ea typeface="+mn-ea"/>
          <a:cs typeface="+mn-cs"/>
        </a:defRPr>
      </a:lvl6pPr>
      <a:lvl7pPr marL="3218677" indent="-247590" algn="l" defTabSz="990363" rtl="0" eaLnBrk="1" latinLnBrk="0" hangingPunct="1">
        <a:spcBef>
          <a:spcPct val="20000"/>
        </a:spcBef>
        <a:buFont typeface="Arial" panose="020B0604020202020204" pitchFamily="34" charset="0"/>
        <a:buChar char="•"/>
        <a:defRPr sz="2123" kern="1200">
          <a:solidFill>
            <a:schemeClr val="tx1"/>
          </a:solidFill>
          <a:latin typeface="+mn-lt"/>
          <a:ea typeface="+mn-ea"/>
          <a:cs typeface="+mn-cs"/>
        </a:defRPr>
      </a:lvl7pPr>
      <a:lvl8pPr marL="3713858" indent="-247590" algn="l" defTabSz="990363" rtl="0" eaLnBrk="1" latinLnBrk="0" hangingPunct="1">
        <a:spcBef>
          <a:spcPct val="20000"/>
        </a:spcBef>
        <a:buFont typeface="Arial" panose="020B0604020202020204" pitchFamily="34" charset="0"/>
        <a:buChar char="•"/>
        <a:defRPr sz="2123" kern="1200">
          <a:solidFill>
            <a:schemeClr val="tx1"/>
          </a:solidFill>
          <a:latin typeface="+mn-lt"/>
          <a:ea typeface="+mn-ea"/>
          <a:cs typeface="+mn-cs"/>
        </a:defRPr>
      </a:lvl8pPr>
      <a:lvl9pPr marL="4209039" indent="-247590" algn="l" defTabSz="990363" rtl="0" eaLnBrk="1" latinLnBrk="0" hangingPunct="1">
        <a:spcBef>
          <a:spcPct val="20000"/>
        </a:spcBef>
        <a:buFont typeface="Arial" panose="020B0604020202020204" pitchFamily="34" charset="0"/>
        <a:buChar char="•"/>
        <a:defRPr sz="2123" kern="1200">
          <a:solidFill>
            <a:schemeClr val="tx1"/>
          </a:solidFill>
          <a:latin typeface="+mn-lt"/>
          <a:ea typeface="+mn-ea"/>
          <a:cs typeface="+mn-cs"/>
        </a:defRPr>
      </a:lvl9pPr>
    </p:bodyStyle>
    <p:otherStyle>
      <a:defPPr>
        <a:defRPr lang="en-US"/>
      </a:defPPr>
      <a:lvl1pPr marL="0" algn="l" defTabSz="990363" rtl="0" eaLnBrk="1" latinLnBrk="0" hangingPunct="1">
        <a:defRPr sz="1939" kern="1200">
          <a:solidFill>
            <a:schemeClr val="tx1"/>
          </a:solidFill>
          <a:latin typeface="+mn-lt"/>
          <a:ea typeface="+mn-ea"/>
          <a:cs typeface="+mn-cs"/>
        </a:defRPr>
      </a:lvl1pPr>
      <a:lvl2pPr marL="495181" algn="l" defTabSz="990363" rtl="0" eaLnBrk="1" latinLnBrk="0" hangingPunct="1">
        <a:defRPr sz="1939" kern="1200">
          <a:solidFill>
            <a:schemeClr val="tx1"/>
          </a:solidFill>
          <a:latin typeface="+mn-lt"/>
          <a:ea typeface="+mn-ea"/>
          <a:cs typeface="+mn-cs"/>
        </a:defRPr>
      </a:lvl2pPr>
      <a:lvl3pPr marL="990363" algn="l" defTabSz="990363" rtl="0" eaLnBrk="1" latinLnBrk="0" hangingPunct="1">
        <a:defRPr sz="1939" kern="1200">
          <a:solidFill>
            <a:schemeClr val="tx1"/>
          </a:solidFill>
          <a:latin typeface="+mn-lt"/>
          <a:ea typeface="+mn-ea"/>
          <a:cs typeface="+mn-cs"/>
        </a:defRPr>
      </a:lvl3pPr>
      <a:lvl4pPr marL="1485543" algn="l" defTabSz="990363" rtl="0" eaLnBrk="1" latinLnBrk="0" hangingPunct="1">
        <a:defRPr sz="1939" kern="1200">
          <a:solidFill>
            <a:schemeClr val="tx1"/>
          </a:solidFill>
          <a:latin typeface="+mn-lt"/>
          <a:ea typeface="+mn-ea"/>
          <a:cs typeface="+mn-cs"/>
        </a:defRPr>
      </a:lvl4pPr>
      <a:lvl5pPr marL="1980724" algn="l" defTabSz="990363" rtl="0" eaLnBrk="1" latinLnBrk="0" hangingPunct="1">
        <a:defRPr sz="1939" kern="1200">
          <a:solidFill>
            <a:schemeClr val="tx1"/>
          </a:solidFill>
          <a:latin typeface="+mn-lt"/>
          <a:ea typeface="+mn-ea"/>
          <a:cs typeface="+mn-cs"/>
        </a:defRPr>
      </a:lvl5pPr>
      <a:lvl6pPr marL="2475906" algn="l" defTabSz="990363" rtl="0" eaLnBrk="1" latinLnBrk="0" hangingPunct="1">
        <a:defRPr sz="1939" kern="1200">
          <a:solidFill>
            <a:schemeClr val="tx1"/>
          </a:solidFill>
          <a:latin typeface="+mn-lt"/>
          <a:ea typeface="+mn-ea"/>
          <a:cs typeface="+mn-cs"/>
        </a:defRPr>
      </a:lvl6pPr>
      <a:lvl7pPr marL="2971087" algn="l" defTabSz="990363" rtl="0" eaLnBrk="1" latinLnBrk="0" hangingPunct="1">
        <a:defRPr sz="1939" kern="1200">
          <a:solidFill>
            <a:schemeClr val="tx1"/>
          </a:solidFill>
          <a:latin typeface="+mn-lt"/>
          <a:ea typeface="+mn-ea"/>
          <a:cs typeface="+mn-cs"/>
        </a:defRPr>
      </a:lvl7pPr>
      <a:lvl8pPr marL="3466267" algn="l" defTabSz="990363" rtl="0" eaLnBrk="1" latinLnBrk="0" hangingPunct="1">
        <a:defRPr sz="1939" kern="1200">
          <a:solidFill>
            <a:schemeClr val="tx1"/>
          </a:solidFill>
          <a:latin typeface="+mn-lt"/>
          <a:ea typeface="+mn-ea"/>
          <a:cs typeface="+mn-cs"/>
        </a:defRPr>
      </a:lvl8pPr>
      <a:lvl9pPr marL="3961449" algn="l" defTabSz="990363" rtl="0" eaLnBrk="1" latinLnBrk="0" hangingPunct="1">
        <a:defRPr sz="193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8449E523-CCF4-4B98-B982-93F86A955FA8}" type="datetimeFigureOut">
              <a:rPr lang="en-IN" smtClean="0"/>
              <a:pPr/>
              <a:t>09-07-2020</a:t>
            </a:fld>
            <a:endParaRPr lang="en-IN"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56A6C3E1-2C26-4C61-9890-53E74E4053FE}" type="slidenum">
              <a:rPr lang="en-IN" smtClean="0"/>
              <a:pPr/>
              <a:t>‹#›</a:t>
            </a:fld>
            <a:endParaRPr lang="en-IN" dirty="0"/>
          </a:p>
        </p:txBody>
      </p:sp>
      <p:sp>
        <p:nvSpPr>
          <p:cNvPr id="7" name="hl" descr="SAMSUNG General"/>
          <p:cNvSpPr txBox="1"/>
          <p:nvPr userDrawn="1"/>
        </p:nvSpPr>
        <p:spPr>
          <a:xfrm>
            <a:off x="0" y="0"/>
            <a:ext cx="9144000" cy="234360"/>
          </a:xfrm>
          <a:prstGeom prst="rect">
            <a:avLst/>
          </a:prstGeom>
          <a:noFill/>
        </p:spPr>
        <p:txBody>
          <a:bodyPr vert="horz" rtlCol="0">
            <a:spAutoFit/>
          </a:bodyPr>
          <a:lstStyle/>
          <a:p>
            <a:pPr algn="l"/>
            <a:r>
              <a:rPr lang="en-US" sz="923" b="0" i="0" u="none" baseline="0" dirty="0" smtClean="0">
                <a:solidFill>
                  <a:srgbClr val="34A853"/>
                </a:solidFill>
                <a:latin typeface="Microsoft Sans Serif" panose="020B0604020202020204" pitchFamily="34" charset="0"/>
              </a:rPr>
              <a:t>SAMSUNG General</a:t>
            </a:r>
            <a:endParaRPr lang="en-US" sz="923" b="0" i="0" u="none" baseline="0" dirty="0">
              <a:solidFill>
                <a:srgbClr val="34A853"/>
              </a:solidFill>
              <a:latin typeface="Microsoft Sans Serif" panose="020B0604020202020204" pitchFamily="34" charset="0"/>
            </a:endParaRPr>
          </a:p>
        </p:txBody>
      </p:sp>
    </p:spTree>
    <p:extLst>
      <p:ext uri="{BB962C8B-B14F-4D97-AF65-F5344CB8AC3E}">
        <p14:creationId xmlns:p14="http://schemas.microsoft.com/office/powerpoint/2010/main" xmlns="" val="255005566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844083" rtl="0" eaLnBrk="1" latinLnBrk="0" hangingPunct="1">
        <a:spcBef>
          <a:spcPct val="0"/>
        </a:spcBef>
        <a:buNone/>
        <a:defRPr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Gurdev Singh,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000" dirty="0" smtClean="0"/>
              <a:t>Optimized content transfer in mesh network</a:t>
            </a:r>
            <a:endParaRPr lang="en-GB" sz="3000"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2100496026"/>
              </p:ext>
            </p:extLst>
          </p:nvPr>
        </p:nvGraphicFramePr>
        <p:xfrm>
          <a:off x="520700" y="2743200"/>
          <a:ext cx="8128000" cy="2489200"/>
        </p:xfrm>
        <a:graphic>
          <a:graphicData uri="http://schemas.openxmlformats.org/presentationml/2006/ole">
            <p:oleObj spid="_x0000_s3163" name="Document" r:id="rId4" imgW="8246921" imgH="2534798" progId="Word.Document.8">
              <p:embed/>
            </p:oleObj>
          </a:graphicData>
        </a:graphic>
      </p:graphicFrame>
      <p:sp>
        <p:nvSpPr>
          <p:cNvPr id="3076" name="Rectangle 4"/>
          <p:cNvSpPr>
            <a:spLocks noChangeArrowheads="1"/>
          </p:cNvSpPr>
          <p:nvPr/>
        </p:nvSpPr>
        <p:spPr bwMode="auto">
          <a:xfrm>
            <a:off x="533400" y="2362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How it works (3) - Split the content</a:t>
            </a:r>
            <a:endParaRPr lang="en-US" sz="2400" b="0" dirty="0"/>
          </a:p>
        </p:txBody>
      </p:sp>
      <p:sp>
        <p:nvSpPr>
          <p:cNvPr id="9" name="Rectangle 8"/>
          <p:cNvSpPr/>
          <p:nvPr/>
        </p:nvSpPr>
        <p:spPr>
          <a:xfrm>
            <a:off x="1524000" y="2844716"/>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P1</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alibri"/>
                <a:ea typeface="+mn-ea"/>
                <a:cs typeface="+mn-cs"/>
              </a:rPr>
              <a:t>(5,3,2)</a:t>
            </a:r>
            <a:endParaRPr kumimoji="0" lang="en-US"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0" name="Rectangle 9"/>
          <p:cNvSpPr/>
          <p:nvPr/>
        </p:nvSpPr>
        <p:spPr>
          <a:xfrm>
            <a:off x="3479800" y="2844716"/>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P2</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1" name="Rectangle 10"/>
          <p:cNvSpPr/>
          <p:nvPr/>
        </p:nvSpPr>
        <p:spPr>
          <a:xfrm>
            <a:off x="5435600" y="2844716"/>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P3</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2" name="Rectangle 11"/>
          <p:cNvSpPr/>
          <p:nvPr/>
        </p:nvSpPr>
        <p:spPr>
          <a:xfrm>
            <a:off x="7391400" y="2844716"/>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P4</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13" name="Curved Connector 12"/>
          <p:cNvCxnSpPr>
            <a:stCxn id="10" idx="0"/>
            <a:endCxn id="11" idx="0"/>
          </p:cNvCxnSpPr>
          <p:nvPr/>
        </p:nvCxnSpPr>
        <p:spPr>
          <a:xfrm rot="5400000" flipH="1" flipV="1">
            <a:off x="4838700" y="1866816"/>
            <a:ext cx="12700" cy="1955800"/>
          </a:xfrm>
          <a:prstGeom prst="curvedConnector3">
            <a:avLst>
              <a:gd name="adj1" fmla="val 4333331"/>
            </a:avLst>
          </a:prstGeom>
          <a:noFill/>
          <a:ln w="9525" cap="flat" cmpd="sng" algn="ctr">
            <a:solidFill>
              <a:srgbClr val="4F81BD">
                <a:shade val="95000"/>
                <a:satMod val="105000"/>
              </a:srgbClr>
            </a:solidFill>
            <a:prstDash val="solid"/>
            <a:headEnd type="arrow"/>
            <a:tailEnd type="arrow"/>
          </a:ln>
          <a:effectLst/>
        </p:spPr>
      </p:cxnSp>
      <p:cxnSp>
        <p:nvCxnSpPr>
          <p:cNvPr id="14" name="Curved Connector 13"/>
          <p:cNvCxnSpPr>
            <a:stCxn id="11" idx="0"/>
            <a:endCxn id="12" idx="0"/>
          </p:cNvCxnSpPr>
          <p:nvPr/>
        </p:nvCxnSpPr>
        <p:spPr>
          <a:xfrm rot="5400000" flipH="1" flipV="1">
            <a:off x="6794500" y="1866816"/>
            <a:ext cx="12700" cy="1955800"/>
          </a:xfrm>
          <a:prstGeom prst="curvedConnector3">
            <a:avLst>
              <a:gd name="adj1" fmla="val 4666669"/>
            </a:avLst>
          </a:prstGeom>
          <a:noFill/>
          <a:ln w="9525" cap="flat" cmpd="sng" algn="ctr">
            <a:solidFill>
              <a:srgbClr val="4F81BD">
                <a:shade val="95000"/>
                <a:satMod val="105000"/>
              </a:srgbClr>
            </a:solidFill>
            <a:prstDash val="solid"/>
            <a:headEnd type="arrow"/>
            <a:tailEnd type="arrow"/>
          </a:ln>
          <a:effectLst/>
        </p:spPr>
      </p:cxnSp>
      <p:cxnSp>
        <p:nvCxnSpPr>
          <p:cNvPr id="15" name="Curved Connector 14"/>
          <p:cNvCxnSpPr>
            <a:endCxn id="10" idx="0"/>
          </p:cNvCxnSpPr>
          <p:nvPr/>
        </p:nvCxnSpPr>
        <p:spPr>
          <a:xfrm rot="5400000" flipH="1" flipV="1">
            <a:off x="2882900" y="1866816"/>
            <a:ext cx="12700" cy="1955800"/>
          </a:xfrm>
          <a:prstGeom prst="curvedConnector3">
            <a:avLst>
              <a:gd name="adj1" fmla="val 4000000"/>
            </a:avLst>
          </a:prstGeom>
          <a:noFill/>
          <a:ln w="9525" cap="flat" cmpd="sng" algn="ctr">
            <a:solidFill>
              <a:srgbClr val="4F81BD">
                <a:shade val="95000"/>
                <a:satMod val="105000"/>
              </a:srgbClr>
            </a:solidFill>
            <a:prstDash val="solid"/>
            <a:headEnd type="arrow"/>
            <a:tailEnd type="arrow"/>
          </a:ln>
          <a:effectLst/>
        </p:spPr>
      </p:cxnSp>
      <p:sp>
        <p:nvSpPr>
          <p:cNvPr id="16" name="TextBox 15"/>
          <p:cNvSpPr txBox="1"/>
          <p:nvPr/>
        </p:nvSpPr>
        <p:spPr>
          <a:xfrm>
            <a:off x="2546350" y="2296647"/>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17" name="TextBox 16"/>
          <p:cNvSpPr txBox="1"/>
          <p:nvPr/>
        </p:nvSpPr>
        <p:spPr>
          <a:xfrm>
            <a:off x="4491566" y="2278999"/>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18" name="TextBox 17"/>
          <p:cNvSpPr txBox="1"/>
          <p:nvPr/>
        </p:nvSpPr>
        <p:spPr>
          <a:xfrm>
            <a:off x="6478058" y="2228285"/>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cxnSp>
        <p:nvCxnSpPr>
          <p:cNvPr id="19" name="Curved Connector 18"/>
          <p:cNvCxnSpPr>
            <a:endCxn id="11" idx="0"/>
          </p:cNvCxnSpPr>
          <p:nvPr/>
        </p:nvCxnSpPr>
        <p:spPr>
          <a:xfrm rot="5400000" flipH="1" flipV="1">
            <a:off x="3860800" y="888916"/>
            <a:ext cx="12700" cy="3911600"/>
          </a:xfrm>
          <a:prstGeom prst="curvedConnector3">
            <a:avLst>
              <a:gd name="adj1" fmla="val 8666669"/>
            </a:avLst>
          </a:prstGeom>
          <a:noFill/>
          <a:ln w="9525" cap="flat" cmpd="sng" algn="ctr">
            <a:solidFill>
              <a:srgbClr val="4F81BD">
                <a:shade val="95000"/>
                <a:satMod val="105000"/>
              </a:srgbClr>
            </a:solidFill>
            <a:prstDash val="solid"/>
            <a:headEnd type="arrow"/>
            <a:tailEnd type="arrow"/>
          </a:ln>
          <a:effectLst/>
        </p:spPr>
      </p:cxnSp>
      <p:cxnSp>
        <p:nvCxnSpPr>
          <p:cNvPr id="20" name="Curved Connector 19"/>
          <p:cNvCxnSpPr>
            <a:endCxn id="12" idx="0"/>
          </p:cNvCxnSpPr>
          <p:nvPr/>
        </p:nvCxnSpPr>
        <p:spPr>
          <a:xfrm rot="5400000" flipH="1" flipV="1">
            <a:off x="4838700" y="-88984"/>
            <a:ext cx="12700" cy="5867400"/>
          </a:xfrm>
          <a:prstGeom prst="curvedConnector3">
            <a:avLst>
              <a:gd name="adj1" fmla="val 11466661"/>
            </a:avLst>
          </a:prstGeom>
          <a:noFill/>
          <a:ln w="9525" cap="flat" cmpd="sng" algn="ctr">
            <a:solidFill>
              <a:srgbClr val="4F81BD">
                <a:shade val="95000"/>
                <a:satMod val="105000"/>
              </a:srgbClr>
            </a:solidFill>
            <a:prstDash val="solid"/>
            <a:headEnd type="arrow"/>
            <a:tailEnd type="arrow"/>
          </a:ln>
          <a:effectLst/>
        </p:spPr>
      </p:cxnSp>
      <p:cxnSp>
        <p:nvCxnSpPr>
          <p:cNvPr id="21" name="Curved Connector 20"/>
          <p:cNvCxnSpPr>
            <a:stCxn id="10" idx="0"/>
            <a:endCxn id="12" idx="0"/>
          </p:cNvCxnSpPr>
          <p:nvPr/>
        </p:nvCxnSpPr>
        <p:spPr>
          <a:xfrm rot="5400000" flipH="1" flipV="1">
            <a:off x="5816600" y="888916"/>
            <a:ext cx="12700" cy="3911600"/>
          </a:xfrm>
          <a:prstGeom prst="curvedConnector3">
            <a:avLst>
              <a:gd name="adj1" fmla="val 8733331"/>
            </a:avLst>
          </a:prstGeom>
          <a:noFill/>
          <a:ln w="9525" cap="flat" cmpd="sng" algn="ctr">
            <a:solidFill>
              <a:srgbClr val="4F81BD">
                <a:shade val="95000"/>
                <a:satMod val="105000"/>
              </a:srgbClr>
            </a:solidFill>
            <a:prstDash val="solid"/>
            <a:headEnd type="arrow"/>
            <a:tailEnd type="arrow"/>
          </a:ln>
          <a:effectLst/>
        </p:spPr>
      </p:cxnSp>
      <p:sp>
        <p:nvSpPr>
          <p:cNvPr id="22" name="TextBox 21"/>
          <p:cNvSpPr txBox="1"/>
          <p:nvPr/>
        </p:nvSpPr>
        <p:spPr>
          <a:xfrm>
            <a:off x="4516966" y="1371600"/>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16Mb/s</a:t>
            </a:r>
            <a:endParaRPr lang="en-IN" sz="1050" dirty="0">
              <a:solidFill>
                <a:prstClr val="black"/>
              </a:solidFill>
              <a:latin typeface="Calibri"/>
              <a:ea typeface="+mn-ea"/>
            </a:endParaRPr>
          </a:p>
        </p:txBody>
      </p:sp>
      <p:sp>
        <p:nvSpPr>
          <p:cNvPr id="23" name="TextBox 22"/>
          <p:cNvSpPr txBox="1"/>
          <p:nvPr/>
        </p:nvSpPr>
        <p:spPr>
          <a:xfrm>
            <a:off x="3556000" y="1714418"/>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sp>
        <p:nvSpPr>
          <p:cNvPr id="24" name="TextBox 23"/>
          <p:cNvSpPr txBox="1"/>
          <p:nvPr/>
        </p:nvSpPr>
        <p:spPr>
          <a:xfrm>
            <a:off x="5545667" y="1714418"/>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graphicFrame>
        <p:nvGraphicFramePr>
          <p:cNvPr id="25" name="Table 24"/>
          <p:cNvGraphicFramePr>
            <a:graphicFrameLocks noGrp="1"/>
          </p:cNvGraphicFramePr>
          <p:nvPr>
            <p:extLst/>
          </p:nvPr>
        </p:nvGraphicFramePr>
        <p:xfrm>
          <a:off x="1312334" y="3835316"/>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26" name="Table 25"/>
          <p:cNvGraphicFramePr>
            <a:graphicFrameLocks noGrp="1"/>
          </p:cNvGraphicFramePr>
          <p:nvPr>
            <p:extLst/>
          </p:nvPr>
        </p:nvGraphicFramePr>
        <p:xfrm>
          <a:off x="3262489" y="3835316"/>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27" name="Table 26"/>
          <p:cNvGraphicFramePr>
            <a:graphicFrameLocks noGrp="1"/>
          </p:cNvGraphicFramePr>
          <p:nvPr>
            <p:extLst/>
          </p:nvPr>
        </p:nvGraphicFramePr>
        <p:xfrm>
          <a:off x="5212644" y="3835316"/>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28" name="Table 27"/>
          <p:cNvGraphicFramePr>
            <a:graphicFrameLocks noGrp="1"/>
          </p:cNvGraphicFramePr>
          <p:nvPr>
            <p:extLst/>
          </p:nvPr>
        </p:nvGraphicFramePr>
        <p:xfrm>
          <a:off x="7162800" y="3835316"/>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sp>
        <p:nvSpPr>
          <p:cNvPr id="32" name="Rectangle 31"/>
          <p:cNvSpPr/>
          <p:nvPr/>
        </p:nvSpPr>
        <p:spPr>
          <a:xfrm>
            <a:off x="1560580" y="6121316"/>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33" name="Rectangle 32"/>
          <p:cNvSpPr/>
          <p:nvPr/>
        </p:nvSpPr>
        <p:spPr>
          <a:xfrm>
            <a:off x="5477342" y="6121316"/>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34" name="Rectangle 33"/>
          <p:cNvSpPr/>
          <p:nvPr/>
        </p:nvSpPr>
        <p:spPr>
          <a:xfrm>
            <a:off x="3515192" y="6121316"/>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35" name="Rectangle 34"/>
          <p:cNvSpPr/>
          <p:nvPr/>
        </p:nvSpPr>
        <p:spPr>
          <a:xfrm>
            <a:off x="7426792" y="6121316"/>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pic>
        <p:nvPicPr>
          <p:cNvPr id="3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57098" y="3130466"/>
            <a:ext cx="295804" cy="247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7" name="TextBox 36"/>
          <p:cNvSpPr txBox="1"/>
          <p:nvPr/>
        </p:nvSpPr>
        <p:spPr>
          <a:xfrm>
            <a:off x="2460813" y="3031152"/>
            <a:ext cx="1022346" cy="507831"/>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srgbClr val="0066FF"/>
                </a:solidFill>
                <a:latin typeface="Calibri"/>
                <a:ea typeface="+mn-ea"/>
              </a:rPr>
              <a:t>Split the file on the basis of bandwidth</a:t>
            </a:r>
            <a:endParaRPr lang="en-IN" sz="900" dirty="0">
              <a:solidFill>
                <a:srgbClr val="0066FF"/>
              </a:solidFill>
              <a:latin typeface="Calibri"/>
              <a:ea typeface="+mn-ea"/>
            </a:endParaRPr>
          </a:p>
        </p:txBody>
      </p:sp>
      <p:sp>
        <p:nvSpPr>
          <p:cNvPr id="38" name="Oval 37"/>
          <p:cNvSpPr/>
          <p:nvPr/>
        </p:nvSpPr>
        <p:spPr>
          <a:xfrm>
            <a:off x="2291482" y="3171224"/>
            <a:ext cx="228600" cy="228600"/>
          </a:xfrm>
          <a:prstGeom prst="ellipse">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a:ea typeface="+mn-ea"/>
                <a:cs typeface="+mn-cs"/>
              </a:rPr>
              <a:t>3</a:t>
            </a:r>
            <a:endParaRPr kumimoji="0" lang="en-IN" sz="1600" b="1" i="0" u="none" strike="noStrike" kern="0" cap="none" spc="0" normalizeH="0" baseline="0" noProof="0" dirty="0" smtClean="0">
              <a:ln>
                <a:noFill/>
              </a:ln>
              <a:solidFill>
                <a:prstClr val="white"/>
              </a:solidFill>
              <a:effectLst/>
              <a:uLnTx/>
              <a:uFillTx/>
              <a:latin typeface="Calibri"/>
              <a:ea typeface="+mn-ea"/>
              <a:cs typeface="+mn-cs"/>
            </a:endParaRPr>
          </a:p>
        </p:txBody>
      </p:sp>
      <p:cxnSp>
        <p:nvCxnSpPr>
          <p:cNvPr id="39" name="Straight Arrow Connector 38"/>
          <p:cNvCxnSpPr/>
          <p:nvPr/>
        </p:nvCxnSpPr>
        <p:spPr>
          <a:xfrm flipH="1">
            <a:off x="2133600" y="3342132"/>
            <a:ext cx="152400" cy="123825"/>
          </a:xfrm>
          <a:prstGeom prst="straightConnector1">
            <a:avLst/>
          </a:prstGeom>
          <a:noFill/>
          <a:ln w="9525" cap="flat" cmpd="sng" algn="ctr">
            <a:solidFill>
              <a:srgbClr val="4F81BD">
                <a:shade val="95000"/>
                <a:satMod val="105000"/>
              </a:srgbClr>
            </a:solidFill>
            <a:prstDash val="solid"/>
            <a:tailEnd type="arrow"/>
          </a:ln>
          <a:effectLst/>
        </p:spPr>
      </p:cxnSp>
      <p:cxnSp>
        <p:nvCxnSpPr>
          <p:cNvPr id="40" name="Elbow Connector 39"/>
          <p:cNvCxnSpPr/>
          <p:nvPr/>
        </p:nvCxnSpPr>
        <p:spPr>
          <a:xfrm rot="5400000" flipH="1" flipV="1">
            <a:off x="2175934" y="3953850"/>
            <a:ext cx="1058333" cy="228600"/>
          </a:xfrm>
          <a:prstGeom prst="bentConnector3">
            <a:avLst>
              <a:gd name="adj1" fmla="val 400"/>
            </a:avLst>
          </a:prstGeom>
          <a:noFill/>
          <a:ln w="9525" cap="flat" cmpd="sng" algn="ctr">
            <a:solidFill>
              <a:srgbClr val="4F81BD">
                <a:shade val="95000"/>
                <a:satMod val="105000"/>
              </a:srgbClr>
            </a:solidFill>
            <a:prstDash val="solid"/>
            <a:headEnd type="triangle" w="med" len="med"/>
            <a:tailEnd type="none" w="med" len="med"/>
          </a:ln>
          <a:effectLst/>
        </p:spPr>
      </p:cxnSp>
      <p:cxnSp>
        <p:nvCxnSpPr>
          <p:cNvPr id="41" name="Elbow Connector 40"/>
          <p:cNvCxnSpPr/>
          <p:nvPr/>
        </p:nvCxnSpPr>
        <p:spPr>
          <a:xfrm>
            <a:off x="962690" y="2600708"/>
            <a:ext cx="512630" cy="505871"/>
          </a:xfrm>
          <a:prstGeom prst="bentConnector3">
            <a:avLst>
              <a:gd name="adj1" fmla="val 50000"/>
            </a:avLst>
          </a:prstGeom>
          <a:noFill/>
          <a:ln w="9525" cap="flat" cmpd="sng" algn="ctr">
            <a:solidFill>
              <a:srgbClr val="4F81BD">
                <a:shade val="95000"/>
                <a:satMod val="105000"/>
              </a:srgbClr>
            </a:solidFill>
            <a:prstDash val="solid"/>
            <a:headEnd type="arrow"/>
            <a:tailEnd type="arrow"/>
          </a:ln>
          <a:effectLst/>
        </p:spPr>
      </p:cxnSp>
      <p:pic>
        <p:nvPicPr>
          <p:cNvPr id="44" name="Picture 2"/>
          <p:cNvPicPr>
            <a:picLocks noChangeAspect="1" noChangeArrowheads="1"/>
          </p:cNvPicPr>
          <p:nvPr/>
        </p:nvPicPr>
        <p:blipFill rotWithShape="1">
          <a:blip r:embed="rId4">
            <a:extLst>
              <a:ext uri="{28A0092B-C50C-407E-A947-70E740481C1C}">
                <a14:useLocalDpi xmlns:a14="http://schemas.microsoft.com/office/drawing/2010/main" xmlns="" val="0"/>
              </a:ext>
            </a:extLst>
          </a:blip>
          <a:srcRect b="9924"/>
          <a:stretch/>
        </p:blipFill>
        <p:spPr bwMode="auto">
          <a:xfrm>
            <a:off x="869602" y="1698504"/>
            <a:ext cx="741009" cy="9684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6" name="TextBox 45"/>
          <p:cNvSpPr txBox="1"/>
          <p:nvPr/>
        </p:nvSpPr>
        <p:spPr>
          <a:xfrm>
            <a:off x="914400" y="1371600"/>
            <a:ext cx="685800" cy="415498"/>
          </a:xfrm>
          <a:prstGeom prst="rect">
            <a:avLst/>
          </a:prstGeom>
          <a:noFill/>
        </p:spPr>
        <p:txBody>
          <a:bodyPr wrap="square" rtlCol="0">
            <a:spAutoFit/>
          </a:bodyPr>
          <a:lstStyle/>
          <a:p>
            <a:pPr algn="ctr"/>
            <a:r>
              <a:rPr lang="en-US" sz="1050" dirty="0" smtClean="0">
                <a:solidFill>
                  <a:schemeClr val="tx1"/>
                </a:solidFill>
              </a:rPr>
              <a:t>10 MB Content</a:t>
            </a:r>
            <a:endParaRPr lang="en-IN" sz="1050" dirty="0">
              <a:solidFill>
                <a:schemeClr val="tx1"/>
              </a:solidFill>
            </a:endParaRPr>
          </a:p>
        </p:txBody>
      </p:sp>
    </p:spTree>
    <p:extLst>
      <p:ext uri="{BB962C8B-B14F-4D97-AF65-F5344CB8AC3E}">
        <p14:creationId xmlns:p14="http://schemas.microsoft.com/office/powerpoint/2010/main" xmlns="" val="31239838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How it works (4) – Find suitable chunk, Initiate Transfer</a:t>
            </a:r>
            <a:endParaRPr lang="en-US" sz="2400" b="0" dirty="0"/>
          </a:p>
        </p:txBody>
      </p:sp>
      <p:sp>
        <p:nvSpPr>
          <p:cNvPr id="8" name="Rectangle 7"/>
          <p:cNvSpPr/>
          <p:nvPr/>
        </p:nvSpPr>
        <p:spPr>
          <a:xfrm>
            <a:off x="1769709" y="2867012"/>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P1</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alibri"/>
                <a:ea typeface="+mn-ea"/>
                <a:cs typeface="+mn-cs"/>
              </a:rPr>
              <a:t>(5,3,2)</a:t>
            </a:r>
            <a:endParaRPr kumimoji="0" lang="en-US"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9" name="Rectangle 8"/>
          <p:cNvSpPr/>
          <p:nvPr/>
        </p:nvSpPr>
        <p:spPr>
          <a:xfrm>
            <a:off x="3725509" y="2867012"/>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P2</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0" name="Rectangle 9"/>
          <p:cNvSpPr/>
          <p:nvPr/>
        </p:nvSpPr>
        <p:spPr>
          <a:xfrm>
            <a:off x="5681309" y="2867012"/>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P3</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11" name="Rectangle 10"/>
          <p:cNvSpPr/>
          <p:nvPr/>
        </p:nvSpPr>
        <p:spPr>
          <a:xfrm>
            <a:off x="7637109" y="2867012"/>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P4</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12" name="Curved Connector 11"/>
          <p:cNvCxnSpPr>
            <a:stCxn id="9" idx="0"/>
            <a:endCxn id="10" idx="0"/>
          </p:cNvCxnSpPr>
          <p:nvPr/>
        </p:nvCxnSpPr>
        <p:spPr>
          <a:xfrm rot="5400000" flipH="1" flipV="1">
            <a:off x="5084409" y="1889112"/>
            <a:ext cx="12700" cy="1955800"/>
          </a:xfrm>
          <a:prstGeom prst="curvedConnector3">
            <a:avLst>
              <a:gd name="adj1" fmla="val 4333331"/>
            </a:avLst>
          </a:prstGeom>
          <a:noFill/>
          <a:ln w="9525" cap="flat" cmpd="sng" algn="ctr">
            <a:solidFill>
              <a:srgbClr val="4F81BD">
                <a:shade val="95000"/>
                <a:satMod val="105000"/>
              </a:srgbClr>
            </a:solidFill>
            <a:prstDash val="solid"/>
            <a:headEnd type="arrow"/>
            <a:tailEnd type="arrow"/>
          </a:ln>
          <a:effectLst/>
        </p:spPr>
      </p:cxnSp>
      <p:cxnSp>
        <p:nvCxnSpPr>
          <p:cNvPr id="13" name="Curved Connector 12"/>
          <p:cNvCxnSpPr>
            <a:stCxn id="10" idx="0"/>
            <a:endCxn id="11" idx="0"/>
          </p:cNvCxnSpPr>
          <p:nvPr/>
        </p:nvCxnSpPr>
        <p:spPr>
          <a:xfrm rot="5400000" flipH="1" flipV="1">
            <a:off x="7040209" y="1889112"/>
            <a:ext cx="12700" cy="1955800"/>
          </a:xfrm>
          <a:prstGeom prst="curvedConnector3">
            <a:avLst>
              <a:gd name="adj1" fmla="val 4666669"/>
            </a:avLst>
          </a:prstGeom>
          <a:noFill/>
          <a:ln w="9525" cap="flat" cmpd="sng" algn="ctr">
            <a:solidFill>
              <a:srgbClr val="4F81BD">
                <a:shade val="95000"/>
                <a:satMod val="105000"/>
              </a:srgbClr>
            </a:solidFill>
            <a:prstDash val="solid"/>
            <a:headEnd type="arrow"/>
            <a:tailEnd type="arrow"/>
          </a:ln>
          <a:effectLst/>
        </p:spPr>
      </p:cxnSp>
      <p:cxnSp>
        <p:nvCxnSpPr>
          <p:cNvPr id="14" name="Curved Connector 13"/>
          <p:cNvCxnSpPr>
            <a:stCxn id="8" idx="0"/>
            <a:endCxn id="9" idx="0"/>
          </p:cNvCxnSpPr>
          <p:nvPr/>
        </p:nvCxnSpPr>
        <p:spPr>
          <a:xfrm rot="5400000" flipH="1" flipV="1">
            <a:off x="3128609" y="1889112"/>
            <a:ext cx="12700" cy="1955800"/>
          </a:xfrm>
          <a:prstGeom prst="curvedConnector3">
            <a:avLst>
              <a:gd name="adj1" fmla="val 4000000"/>
            </a:avLst>
          </a:prstGeom>
          <a:noFill/>
          <a:ln w="9525" cap="flat" cmpd="sng" algn="ctr">
            <a:solidFill>
              <a:srgbClr val="4F81BD">
                <a:shade val="95000"/>
                <a:satMod val="105000"/>
              </a:srgbClr>
            </a:solidFill>
            <a:prstDash val="solid"/>
            <a:headEnd type="arrow"/>
            <a:tailEnd type="arrow"/>
          </a:ln>
          <a:effectLst/>
        </p:spPr>
      </p:cxnSp>
      <p:sp>
        <p:nvSpPr>
          <p:cNvPr id="16" name="TextBox 15"/>
          <p:cNvSpPr txBox="1"/>
          <p:nvPr/>
        </p:nvSpPr>
        <p:spPr>
          <a:xfrm>
            <a:off x="2792059" y="2318943"/>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17" name="TextBox 16"/>
          <p:cNvSpPr txBox="1"/>
          <p:nvPr/>
        </p:nvSpPr>
        <p:spPr>
          <a:xfrm>
            <a:off x="4737275" y="2301295"/>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18" name="TextBox 17"/>
          <p:cNvSpPr txBox="1"/>
          <p:nvPr/>
        </p:nvSpPr>
        <p:spPr>
          <a:xfrm>
            <a:off x="6723767" y="2250581"/>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cxnSp>
        <p:nvCxnSpPr>
          <p:cNvPr id="19" name="Curved Connector 18"/>
          <p:cNvCxnSpPr>
            <a:stCxn id="8" idx="0"/>
            <a:endCxn id="10" idx="0"/>
          </p:cNvCxnSpPr>
          <p:nvPr/>
        </p:nvCxnSpPr>
        <p:spPr>
          <a:xfrm rot="5400000" flipH="1" flipV="1">
            <a:off x="4106509" y="911212"/>
            <a:ext cx="12700" cy="3911600"/>
          </a:xfrm>
          <a:prstGeom prst="curvedConnector3">
            <a:avLst>
              <a:gd name="adj1" fmla="val 8666669"/>
            </a:avLst>
          </a:prstGeom>
          <a:noFill/>
          <a:ln w="9525" cap="flat" cmpd="sng" algn="ctr">
            <a:solidFill>
              <a:srgbClr val="4F81BD">
                <a:shade val="95000"/>
                <a:satMod val="105000"/>
              </a:srgbClr>
            </a:solidFill>
            <a:prstDash val="solid"/>
            <a:headEnd type="arrow"/>
            <a:tailEnd type="arrow"/>
          </a:ln>
          <a:effectLst/>
        </p:spPr>
      </p:cxnSp>
      <p:cxnSp>
        <p:nvCxnSpPr>
          <p:cNvPr id="20" name="Curved Connector 19"/>
          <p:cNvCxnSpPr>
            <a:stCxn id="8" idx="0"/>
            <a:endCxn id="11" idx="0"/>
          </p:cNvCxnSpPr>
          <p:nvPr/>
        </p:nvCxnSpPr>
        <p:spPr>
          <a:xfrm rot="5400000" flipH="1" flipV="1">
            <a:off x="5084409" y="-66688"/>
            <a:ext cx="12700" cy="5867400"/>
          </a:xfrm>
          <a:prstGeom prst="curvedConnector3">
            <a:avLst>
              <a:gd name="adj1" fmla="val 11466661"/>
            </a:avLst>
          </a:prstGeom>
          <a:noFill/>
          <a:ln w="9525" cap="flat" cmpd="sng" algn="ctr">
            <a:solidFill>
              <a:srgbClr val="4F81BD">
                <a:shade val="95000"/>
                <a:satMod val="105000"/>
              </a:srgbClr>
            </a:solidFill>
            <a:prstDash val="solid"/>
            <a:headEnd type="arrow"/>
            <a:tailEnd type="arrow"/>
          </a:ln>
          <a:effectLst/>
        </p:spPr>
      </p:cxnSp>
      <p:cxnSp>
        <p:nvCxnSpPr>
          <p:cNvPr id="21" name="Curved Connector 20"/>
          <p:cNvCxnSpPr>
            <a:stCxn id="9" idx="0"/>
            <a:endCxn id="11" idx="0"/>
          </p:cNvCxnSpPr>
          <p:nvPr/>
        </p:nvCxnSpPr>
        <p:spPr>
          <a:xfrm rot="5400000" flipH="1" flipV="1">
            <a:off x="6062309" y="911212"/>
            <a:ext cx="12700" cy="3911600"/>
          </a:xfrm>
          <a:prstGeom prst="curvedConnector3">
            <a:avLst>
              <a:gd name="adj1" fmla="val 8733331"/>
            </a:avLst>
          </a:prstGeom>
          <a:noFill/>
          <a:ln w="9525" cap="flat" cmpd="sng" algn="ctr">
            <a:solidFill>
              <a:srgbClr val="4F81BD">
                <a:shade val="95000"/>
                <a:satMod val="105000"/>
              </a:srgbClr>
            </a:solidFill>
            <a:prstDash val="solid"/>
            <a:headEnd type="arrow"/>
            <a:tailEnd type="arrow"/>
          </a:ln>
          <a:effectLst/>
        </p:spPr>
      </p:cxnSp>
      <p:sp>
        <p:nvSpPr>
          <p:cNvPr id="22" name="TextBox 21"/>
          <p:cNvSpPr txBox="1"/>
          <p:nvPr/>
        </p:nvSpPr>
        <p:spPr>
          <a:xfrm>
            <a:off x="4762675" y="1393896"/>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16Mb/s</a:t>
            </a:r>
            <a:endParaRPr lang="en-IN" sz="1050" dirty="0">
              <a:solidFill>
                <a:prstClr val="black"/>
              </a:solidFill>
              <a:latin typeface="Calibri"/>
              <a:ea typeface="+mn-ea"/>
            </a:endParaRPr>
          </a:p>
        </p:txBody>
      </p:sp>
      <p:sp>
        <p:nvSpPr>
          <p:cNvPr id="23" name="TextBox 22"/>
          <p:cNvSpPr txBox="1"/>
          <p:nvPr/>
        </p:nvSpPr>
        <p:spPr>
          <a:xfrm>
            <a:off x="3801709" y="1736714"/>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sp>
        <p:nvSpPr>
          <p:cNvPr id="24" name="TextBox 23"/>
          <p:cNvSpPr txBox="1"/>
          <p:nvPr/>
        </p:nvSpPr>
        <p:spPr>
          <a:xfrm>
            <a:off x="5791376" y="1736714"/>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pic>
        <p:nvPicPr>
          <p:cNvPr id="25"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19088" y="2169228"/>
            <a:ext cx="741009" cy="10752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26" name="Elbow Connector 25"/>
          <p:cNvCxnSpPr/>
          <p:nvPr/>
        </p:nvCxnSpPr>
        <p:spPr>
          <a:xfrm>
            <a:off x="1389592" y="3114517"/>
            <a:ext cx="380117" cy="133495"/>
          </a:xfrm>
          <a:prstGeom prst="bentConnector3">
            <a:avLst>
              <a:gd name="adj1" fmla="val 50000"/>
            </a:avLst>
          </a:prstGeom>
          <a:noFill/>
          <a:ln w="9525" cap="flat" cmpd="sng" algn="ctr">
            <a:solidFill>
              <a:srgbClr val="4F81BD">
                <a:shade val="95000"/>
                <a:satMod val="105000"/>
              </a:srgbClr>
            </a:solidFill>
            <a:prstDash val="solid"/>
            <a:tailEnd type="arrow"/>
          </a:ln>
          <a:effectLst/>
        </p:spPr>
      </p:cxnSp>
      <p:sp>
        <p:nvSpPr>
          <p:cNvPr id="27" name="TextBox 26"/>
          <p:cNvSpPr txBox="1"/>
          <p:nvPr/>
        </p:nvSpPr>
        <p:spPr>
          <a:xfrm>
            <a:off x="929878" y="3109104"/>
            <a:ext cx="685800" cy="415498"/>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10 MB Content</a:t>
            </a:r>
            <a:endParaRPr lang="en-IN" sz="1050" dirty="0">
              <a:solidFill>
                <a:prstClr val="black"/>
              </a:solidFill>
              <a:latin typeface="Calibri"/>
              <a:ea typeface="+mn-ea"/>
            </a:endParaRPr>
          </a:p>
        </p:txBody>
      </p:sp>
      <p:pic>
        <p:nvPicPr>
          <p:cNvPr id="28"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002807" y="3197213"/>
            <a:ext cx="295804" cy="247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9" name="Oval 28"/>
          <p:cNvSpPr/>
          <p:nvPr/>
        </p:nvSpPr>
        <p:spPr>
          <a:xfrm>
            <a:off x="1446292" y="1574787"/>
            <a:ext cx="228600" cy="228600"/>
          </a:xfrm>
          <a:prstGeom prst="ellipse">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a:ea typeface="+mn-ea"/>
                <a:cs typeface="+mn-cs"/>
              </a:rPr>
              <a:t>4</a:t>
            </a:r>
            <a:endParaRPr kumimoji="0" lang="en-IN" sz="1600" b="1"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30" name="TextBox 29"/>
          <p:cNvSpPr txBox="1"/>
          <p:nvPr/>
        </p:nvSpPr>
        <p:spPr>
          <a:xfrm>
            <a:off x="2760309" y="2155896"/>
            <a:ext cx="8509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srgbClr val="F79646">
                    <a:lumMod val="75000"/>
                  </a:srgbClr>
                </a:solidFill>
                <a:latin typeface="Calibri"/>
                <a:ea typeface="+mn-ea"/>
              </a:rPr>
              <a:t>5MB Chunk</a:t>
            </a:r>
            <a:endParaRPr lang="en-IN" sz="1050" dirty="0">
              <a:solidFill>
                <a:srgbClr val="F79646">
                  <a:lumMod val="75000"/>
                </a:srgbClr>
              </a:solidFill>
              <a:latin typeface="Calibri"/>
              <a:ea typeface="+mn-ea"/>
            </a:endParaRPr>
          </a:p>
        </p:txBody>
      </p:sp>
      <p:sp>
        <p:nvSpPr>
          <p:cNvPr id="31" name="TextBox 30"/>
          <p:cNvSpPr txBox="1"/>
          <p:nvPr/>
        </p:nvSpPr>
        <p:spPr>
          <a:xfrm>
            <a:off x="3763609" y="1603405"/>
            <a:ext cx="8509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srgbClr val="F79646">
                    <a:lumMod val="75000"/>
                  </a:srgbClr>
                </a:solidFill>
                <a:latin typeface="Calibri"/>
                <a:ea typeface="+mn-ea"/>
              </a:rPr>
              <a:t>3MB Chunk</a:t>
            </a:r>
            <a:endParaRPr lang="en-IN" sz="1050" dirty="0">
              <a:solidFill>
                <a:srgbClr val="F79646">
                  <a:lumMod val="75000"/>
                </a:srgbClr>
              </a:solidFill>
              <a:latin typeface="Calibri"/>
              <a:ea typeface="+mn-ea"/>
            </a:endParaRPr>
          </a:p>
        </p:txBody>
      </p:sp>
      <p:sp>
        <p:nvSpPr>
          <p:cNvPr id="32" name="TextBox 31"/>
          <p:cNvSpPr txBox="1"/>
          <p:nvPr/>
        </p:nvSpPr>
        <p:spPr>
          <a:xfrm>
            <a:off x="4682243" y="1216013"/>
            <a:ext cx="8509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srgbClr val="F79646">
                    <a:lumMod val="75000"/>
                  </a:srgbClr>
                </a:solidFill>
                <a:latin typeface="Calibri"/>
                <a:ea typeface="+mn-ea"/>
              </a:rPr>
              <a:t>2MB Chunk</a:t>
            </a:r>
            <a:endParaRPr lang="en-IN" sz="1050" dirty="0">
              <a:solidFill>
                <a:srgbClr val="F79646">
                  <a:lumMod val="75000"/>
                </a:srgbClr>
              </a:solidFill>
              <a:latin typeface="Calibri"/>
              <a:ea typeface="+mn-ea"/>
            </a:endParaRPr>
          </a:p>
        </p:txBody>
      </p:sp>
      <p:cxnSp>
        <p:nvCxnSpPr>
          <p:cNvPr id="33" name="Straight Arrow Connector 32"/>
          <p:cNvCxnSpPr>
            <a:endCxn id="30" idx="1"/>
          </p:cNvCxnSpPr>
          <p:nvPr/>
        </p:nvCxnSpPr>
        <p:spPr>
          <a:xfrm>
            <a:off x="1769709" y="1762112"/>
            <a:ext cx="990600" cy="520742"/>
          </a:xfrm>
          <a:prstGeom prst="straightConnector1">
            <a:avLst/>
          </a:prstGeom>
          <a:noFill/>
          <a:ln w="9525" cap="flat" cmpd="sng" algn="ctr">
            <a:solidFill>
              <a:srgbClr val="F79646">
                <a:lumMod val="60000"/>
                <a:lumOff val="40000"/>
              </a:srgbClr>
            </a:solidFill>
            <a:prstDash val="dash"/>
            <a:tailEnd type="arrow"/>
          </a:ln>
          <a:effectLst/>
        </p:spPr>
      </p:cxnSp>
      <p:cxnSp>
        <p:nvCxnSpPr>
          <p:cNvPr id="34" name="Straight Arrow Connector 33"/>
          <p:cNvCxnSpPr>
            <a:endCxn id="31" idx="1"/>
          </p:cNvCxnSpPr>
          <p:nvPr/>
        </p:nvCxnSpPr>
        <p:spPr>
          <a:xfrm>
            <a:off x="1769709" y="1689087"/>
            <a:ext cx="1993900" cy="41276"/>
          </a:xfrm>
          <a:prstGeom prst="straightConnector1">
            <a:avLst/>
          </a:prstGeom>
          <a:noFill/>
          <a:ln w="9525" cap="flat" cmpd="sng" algn="ctr">
            <a:solidFill>
              <a:srgbClr val="F79646">
                <a:lumMod val="60000"/>
                <a:lumOff val="40000"/>
              </a:srgbClr>
            </a:solidFill>
            <a:prstDash val="dash"/>
            <a:tailEnd type="arrow"/>
          </a:ln>
          <a:effectLst/>
        </p:spPr>
      </p:cxnSp>
      <p:cxnSp>
        <p:nvCxnSpPr>
          <p:cNvPr id="35" name="Straight Arrow Connector 34"/>
          <p:cNvCxnSpPr/>
          <p:nvPr/>
        </p:nvCxnSpPr>
        <p:spPr>
          <a:xfrm flipV="1">
            <a:off x="1769709" y="1331344"/>
            <a:ext cx="2895600" cy="272061"/>
          </a:xfrm>
          <a:prstGeom prst="straightConnector1">
            <a:avLst/>
          </a:prstGeom>
          <a:noFill/>
          <a:ln w="9525" cap="flat" cmpd="sng" algn="ctr">
            <a:solidFill>
              <a:srgbClr val="F79646">
                <a:lumMod val="60000"/>
                <a:lumOff val="40000"/>
              </a:srgbClr>
            </a:solidFill>
            <a:prstDash val="dash"/>
            <a:tailEnd type="arrow"/>
          </a:ln>
          <a:effectLst/>
        </p:spPr>
      </p:cxnSp>
      <p:graphicFrame>
        <p:nvGraphicFramePr>
          <p:cNvPr id="36" name="Table 35"/>
          <p:cNvGraphicFramePr>
            <a:graphicFrameLocks noGrp="1"/>
          </p:cNvGraphicFramePr>
          <p:nvPr>
            <p:extLst>
              <p:ext uri="{D42A27DB-BD31-4B8C-83A1-F6EECF244321}">
                <p14:modId xmlns:p14="http://schemas.microsoft.com/office/powerpoint/2010/main" xmlns="" val="1214268718"/>
              </p:ext>
            </p:extLst>
          </p:nvPr>
        </p:nvGraphicFramePr>
        <p:xfrm>
          <a:off x="4372525" y="4572000"/>
          <a:ext cx="4111536" cy="1143000"/>
        </p:xfrm>
        <a:graphic>
          <a:graphicData uri="http://schemas.openxmlformats.org/drawingml/2006/table">
            <a:tbl>
              <a:tblPr/>
              <a:tblGrid>
                <a:gridCol w="1266275">
                  <a:extLst>
                    <a:ext uri="{9D8B030D-6E8A-4147-A177-3AD203B41FA5}">
                      <a16:colId xmlns:a16="http://schemas.microsoft.com/office/drawing/2014/main" xmlns="" val="20000"/>
                    </a:ext>
                  </a:extLst>
                </a:gridCol>
                <a:gridCol w="684454">
                  <a:extLst>
                    <a:ext uri="{9D8B030D-6E8A-4147-A177-3AD203B41FA5}">
                      <a16:colId xmlns:a16="http://schemas.microsoft.com/office/drawing/2014/main" xmlns="" val="20001"/>
                    </a:ext>
                  </a:extLst>
                </a:gridCol>
                <a:gridCol w="720269">
                  <a:extLst>
                    <a:ext uri="{9D8B030D-6E8A-4147-A177-3AD203B41FA5}">
                      <a16:colId xmlns:a16="http://schemas.microsoft.com/office/drawing/2014/main" xmlns="" val="20002"/>
                    </a:ext>
                  </a:extLst>
                </a:gridCol>
                <a:gridCol w="720269">
                  <a:extLst>
                    <a:ext uri="{9D8B030D-6E8A-4147-A177-3AD203B41FA5}">
                      <a16:colId xmlns:a16="http://schemas.microsoft.com/office/drawing/2014/main" xmlns="" val="20003"/>
                    </a:ext>
                  </a:extLst>
                </a:gridCol>
                <a:gridCol w="720269">
                  <a:extLst>
                    <a:ext uri="{9D8B030D-6E8A-4147-A177-3AD203B41FA5}">
                      <a16:colId xmlns:a16="http://schemas.microsoft.com/office/drawing/2014/main" xmlns="" val="20004"/>
                    </a:ext>
                  </a:extLst>
                </a:gridCol>
              </a:tblGrid>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Time </a:t>
                      </a:r>
                      <a:r>
                        <a:rPr lang="en-IN" sz="1100" b="0" i="0" u="none" strike="noStrike" dirty="0" smtClean="0">
                          <a:solidFill>
                            <a:srgbClr val="000000"/>
                          </a:solidFill>
                          <a:effectLst/>
                          <a:latin typeface="+mj-lt"/>
                        </a:rPr>
                        <a:t>interval (in </a:t>
                      </a:r>
                      <a:r>
                        <a:rPr lang="en-IN" sz="1100" b="0" i="0" u="none" strike="noStrike" dirty="0">
                          <a:solidFill>
                            <a:srgbClr val="000000"/>
                          </a:solidFill>
                          <a:effectLst/>
                          <a:latin typeface="+mj-lt"/>
                        </a:rPr>
                        <a:t>Sec)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mj-lt"/>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5,3,2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5,</a:t>
                      </a:r>
                      <a:r>
                        <a:rPr lang="en-IN" sz="1100" b="1" i="0" u="none" strike="noStrike" dirty="0">
                          <a:solidFill>
                            <a:srgbClr val="000000"/>
                          </a:solidFill>
                          <a:effectLst/>
                          <a:latin typeface="+mj-lt"/>
                        </a:rPr>
                        <a:t>3</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3,</a:t>
                      </a:r>
                      <a:r>
                        <a:rPr lang="en-IN" sz="1100" b="1" i="0" u="none" strike="noStrike" dirty="0">
                          <a:solidFill>
                            <a:srgbClr val="000000"/>
                          </a:solidFill>
                          <a:effectLst/>
                          <a:latin typeface="+mj-lt"/>
                        </a:rPr>
                        <a:t>5</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2,</a:t>
                      </a:r>
                      <a:r>
                        <a:rPr lang="en-IN" sz="1100" b="1" i="0" u="none" strike="noStrike" dirty="0">
                          <a:solidFill>
                            <a:srgbClr val="000000"/>
                          </a:solidFill>
                          <a:effectLst/>
                          <a:latin typeface="+mj-lt"/>
                        </a:rPr>
                        <a:t>3</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5,3,</a:t>
                      </a:r>
                      <a:r>
                        <a:rPr lang="en-IN" sz="1100" b="1" i="0" u="none" strike="noStrike" dirty="0">
                          <a:solidFill>
                            <a:srgbClr val="000000"/>
                          </a:solidFill>
                          <a:effectLst/>
                          <a:latin typeface="+mj-lt"/>
                        </a:rPr>
                        <a:t>2</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3,5,</a:t>
                      </a:r>
                      <a:r>
                        <a:rPr lang="en-IN" sz="1100" b="1" i="0" u="none" strike="noStrike" dirty="0">
                          <a:solidFill>
                            <a:srgbClr val="000000"/>
                          </a:solidFill>
                          <a:effectLst/>
                          <a:latin typeface="+mj-lt"/>
                        </a:rPr>
                        <a:t>2</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mj-lt"/>
                        </a:rPr>
                        <a:t>2,3,</a:t>
                      </a:r>
                      <a:r>
                        <a:rPr lang="en-IN" sz="1100" b="1" i="0" u="none" strike="noStrike" dirty="0">
                          <a:solidFill>
                            <a:srgbClr val="000000"/>
                          </a:solidFill>
                          <a:effectLst/>
                          <a:latin typeface="+mj-lt"/>
                        </a:rPr>
                        <a:t>5</a:t>
                      </a:r>
                      <a:endParaRPr lang="en-IN" sz="11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sp>
        <p:nvSpPr>
          <p:cNvPr id="37" name="TextBox 36"/>
          <p:cNvSpPr txBox="1"/>
          <p:nvPr/>
        </p:nvSpPr>
        <p:spPr>
          <a:xfrm>
            <a:off x="4372525" y="5791200"/>
            <a:ext cx="4136936" cy="553998"/>
          </a:xfrm>
          <a:prstGeom prst="rect">
            <a:avLst/>
          </a:prstGeom>
          <a:solidFill>
            <a:srgbClr val="4F81BD">
              <a:lumMod val="20000"/>
              <a:lumOff val="80000"/>
            </a:srgbClr>
          </a:solidFill>
        </p:spPr>
        <p:txBody>
          <a:bodyPr wrap="square" rtlCol="0">
            <a:spAutoFit/>
          </a:bodyPr>
          <a:lstStyle/>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000" b="1" i="0" u="none" strike="noStrike" kern="0" cap="none" spc="0" normalizeH="0" baseline="0" noProof="0" dirty="0" smtClean="0">
                <a:ln>
                  <a:noFill/>
                </a:ln>
                <a:solidFill>
                  <a:prstClr val="black"/>
                </a:solidFill>
                <a:effectLst/>
                <a:uLnTx/>
                <a:uFillTx/>
                <a:latin typeface="Calibri"/>
                <a:ea typeface="+mn-ea"/>
              </a:rPr>
              <a:t>Mission</a:t>
            </a:r>
            <a:r>
              <a:rPr kumimoji="0" lang="en-US" sz="1000" b="0" i="0" u="none" strike="noStrike" kern="0" cap="none" spc="0" normalizeH="0" baseline="0" noProof="0" dirty="0" smtClean="0">
                <a:ln>
                  <a:noFill/>
                </a:ln>
                <a:solidFill>
                  <a:prstClr val="black"/>
                </a:solidFill>
                <a:effectLst/>
                <a:uLnTx/>
                <a:uFillTx/>
                <a:latin typeface="Calibri"/>
                <a:ea typeface="+mn-ea"/>
              </a:rPr>
              <a:t>: make 10 MB content available to all 4 nodes</a:t>
            </a:r>
          </a:p>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000" b="1" i="0" u="none" strike="noStrike" kern="0" cap="none" spc="0" normalizeH="0" baseline="0" noProof="0" dirty="0" smtClean="0">
                <a:ln>
                  <a:noFill/>
                </a:ln>
                <a:solidFill>
                  <a:srgbClr val="0066FF"/>
                </a:solidFill>
                <a:effectLst/>
                <a:uLnTx/>
                <a:uFillTx/>
                <a:latin typeface="Calibri"/>
                <a:ea typeface="+mn-ea"/>
              </a:rPr>
              <a:t>Download completed in 5 sec</a:t>
            </a:r>
            <a:endParaRPr kumimoji="0" lang="en-IN" sz="1000" b="0" i="0" u="none" strike="noStrike" kern="0" cap="none" spc="0" normalizeH="0" baseline="0" noProof="0" dirty="0" smtClean="0">
              <a:ln>
                <a:noFill/>
              </a:ln>
              <a:solidFill>
                <a:srgbClr val="0066FF"/>
              </a:solidFill>
              <a:effectLst/>
              <a:uLnTx/>
              <a:uFillTx/>
              <a:latin typeface="Calibri"/>
              <a:ea typeface="+mn-ea"/>
            </a:endParaRPr>
          </a:p>
        </p:txBody>
      </p:sp>
      <p:sp>
        <p:nvSpPr>
          <p:cNvPr id="38" name="TextBox 37"/>
          <p:cNvSpPr txBox="1"/>
          <p:nvPr/>
        </p:nvSpPr>
        <p:spPr>
          <a:xfrm>
            <a:off x="1165929" y="1869708"/>
            <a:ext cx="1022346" cy="230832"/>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srgbClr val="0066FF"/>
                </a:solidFill>
                <a:latin typeface="Calibri"/>
                <a:ea typeface="+mn-ea"/>
              </a:rPr>
              <a:t>Initiate transfer</a:t>
            </a:r>
            <a:endParaRPr lang="en-IN" sz="900" dirty="0">
              <a:solidFill>
                <a:srgbClr val="0066FF"/>
              </a:solidFill>
              <a:latin typeface="Calibri"/>
              <a:ea typeface="+mn-ea"/>
            </a:endParaRPr>
          </a:p>
        </p:txBody>
      </p:sp>
      <p:pic>
        <p:nvPicPr>
          <p:cNvPr id="40"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674892" y="379396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1"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157059" y="379396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2"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662442" y="379396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3"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144609" y="379396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4"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652109" y="377491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5"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134276" y="377491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6"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542292" y="377491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7"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024459" y="3774916"/>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8" name="Rectangle 47"/>
          <p:cNvSpPr/>
          <p:nvPr/>
        </p:nvSpPr>
        <p:spPr>
          <a:xfrm>
            <a:off x="1905000" y="4800600"/>
            <a:ext cx="762000" cy="719693"/>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a:ea typeface="+mn-ea"/>
                <a:cs typeface="+mn-cs"/>
              </a:rPr>
              <a:t>Node</a:t>
            </a:r>
          </a:p>
        </p:txBody>
      </p:sp>
      <p:pic>
        <p:nvPicPr>
          <p:cNvPr id="49"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873744" y="5595408"/>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0"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355911" y="5595408"/>
            <a:ext cx="419100" cy="4225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1" name="TextBox 50"/>
          <p:cNvSpPr txBox="1"/>
          <p:nvPr/>
        </p:nvSpPr>
        <p:spPr>
          <a:xfrm>
            <a:off x="1740394" y="6041866"/>
            <a:ext cx="685800" cy="415498"/>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NBS Table</a:t>
            </a:r>
            <a:endParaRPr lang="en-IN" sz="1050" dirty="0">
              <a:solidFill>
                <a:prstClr val="black"/>
              </a:solidFill>
              <a:latin typeface="Calibri"/>
              <a:ea typeface="+mn-ea"/>
            </a:endParaRPr>
          </a:p>
        </p:txBody>
      </p:sp>
      <p:sp>
        <p:nvSpPr>
          <p:cNvPr id="52" name="TextBox 51"/>
          <p:cNvSpPr txBox="1"/>
          <p:nvPr/>
        </p:nvSpPr>
        <p:spPr>
          <a:xfrm>
            <a:off x="2238779" y="6039130"/>
            <a:ext cx="685800" cy="415498"/>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NCA</a:t>
            </a:r>
          </a:p>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Table</a:t>
            </a:r>
            <a:endParaRPr lang="en-IN" sz="1050" dirty="0">
              <a:solidFill>
                <a:prstClr val="black"/>
              </a:solidFill>
              <a:latin typeface="Calibri"/>
              <a:ea typeface="+mn-ea"/>
            </a:endParaRPr>
          </a:p>
        </p:txBody>
      </p:sp>
      <p:cxnSp>
        <p:nvCxnSpPr>
          <p:cNvPr id="53" name="Straight Connector 52"/>
          <p:cNvCxnSpPr/>
          <p:nvPr/>
        </p:nvCxnSpPr>
        <p:spPr bwMode="auto">
          <a:xfrm>
            <a:off x="76200" y="4419600"/>
            <a:ext cx="8991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4" name="TextBox 53"/>
          <p:cNvSpPr txBox="1"/>
          <p:nvPr/>
        </p:nvSpPr>
        <p:spPr>
          <a:xfrm>
            <a:off x="1905000" y="4495800"/>
            <a:ext cx="855309" cy="307777"/>
          </a:xfrm>
          <a:prstGeom prst="rect">
            <a:avLst/>
          </a:prstGeom>
          <a:noFill/>
        </p:spPr>
        <p:txBody>
          <a:bodyPr wrap="square" rtlCol="0">
            <a:spAutoFit/>
          </a:bodyPr>
          <a:lstStyle/>
          <a:p>
            <a:r>
              <a:rPr lang="en-US" sz="1400" dirty="0" smtClean="0">
                <a:solidFill>
                  <a:schemeClr val="tx1"/>
                </a:solidFill>
              </a:rPr>
              <a:t>Legends</a:t>
            </a:r>
            <a:endParaRPr lang="en-US" sz="1400" dirty="0">
              <a:solidFill>
                <a:schemeClr val="tx1"/>
              </a:solidFill>
            </a:endParaRPr>
          </a:p>
        </p:txBody>
      </p:sp>
    </p:spTree>
    <p:extLst>
      <p:ext uri="{BB962C8B-B14F-4D97-AF65-F5344CB8AC3E}">
        <p14:creationId xmlns:p14="http://schemas.microsoft.com/office/powerpoint/2010/main" xmlns="" val="1311476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Structure of NBS &amp; NCA Table</a:t>
            </a:r>
            <a:endParaRPr lang="en-US" sz="2400" b="0" dirty="0"/>
          </a:p>
        </p:txBody>
      </p:sp>
      <p:graphicFrame>
        <p:nvGraphicFramePr>
          <p:cNvPr id="8" name="Table 7"/>
          <p:cNvGraphicFramePr>
            <a:graphicFrameLocks noGrp="1"/>
          </p:cNvGraphicFramePr>
          <p:nvPr>
            <p:extLst>
              <p:ext uri="{D42A27DB-BD31-4B8C-83A1-F6EECF244321}">
                <p14:modId xmlns:p14="http://schemas.microsoft.com/office/powerpoint/2010/main" xmlns="" val="1045077404"/>
              </p:ext>
            </p:extLst>
          </p:nvPr>
        </p:nvGraphicFramePr>
        <p:xfrm>
          <a:off x="1143000" y="1523994"/>
          <a:ext cx="2743200" cy="3581406"/>
        </p:xfrm>
        <a:graphic>
          <a:graphicData uri="http://schemas.openxmlformats.org/drawingml/2006/table">
            <a:tbl>
              <a:tblPr/>
              <a:tblGrid>
                <a:gridCol w="9144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tblGrid>
              <a:tr h="284238">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a:solidFill>
                            <a:srgbClr val="000000"/>
                          </a:solidFill>
                          <a:effectLst/>
                          <a:latin typeface="Malgun Gothic" panose="020B0503020000020004" pitchFamily="34" charset="-127"/>
                          <a:ea typeface="Malgun Gothic" panose="020B0503020000020004" pitchFamily="34" charset="-127"/>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284238">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a:solidFill>
                            <a:srgbClr val="000000"/>
                          </a:solidFill>
                          <a:effectLst/>
                          <a:latin typeface="Malgun Gothic" panose="020B0503020000020004" pitchFamily="34" charset="-127"/>
                          <a:ea typeface="Malgun Gothic" panose="020B0503020000020004" pitchFamily="34" charset="-127"/>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284238">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a:solidFill>
                            <a:srgbClr val="000000"/>
                          </a:solidFill>
                          <a:effectLst/>
                          <a:latin typeface="Malgun Gothic" panose="020B0503020000020004" pitchFamily="34" charset="-127"/>
                          <a:ea typeface="Malgun Gothic" panose="020B0503020000020004" pitchFamily="34" charset="-127"/>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40Mb/s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24Mb/s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16Mb/s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40Mb/s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40Mb/s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24Mb/s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24Mb/s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40Mb/s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defTabSz="1072866" rtl="0" eaLnBrk="1" fontAlgn="b" latinLnBrk="0" hangingPunct="1"/>
                      <a:r>
                        <a:rPr lang="en-IN" sz="1000" b="0" i="0" u="none" strike="noStrike" kern="1200" dirty="0" smtClean="0">
                          <a:solidFill>
                            <a:srgbClr val="000000"/>
                          </a:solidFill>
                          <a:effectLst/>
                          <a:latin typeface="Malgun Gothic" panose="020B0503020000020004" pitchFamily="34" charset="-127"/>
                          <a:ea typeface="Malgun Gothic" panose="020B0503020000020004" pitchFamily="34" charset="-127"/>
                          <a:cs typeface="+mn-cs"/>
                        </a:rPr>
                        <a:t>40Mb/s</a:t>
                      </a:r>
                      <a:endParaRPr lang="en-IN" sz="1000" b="0" i="0" u="none" strike="noStrike" kern="1200" dirty="0">
                        <a:solidFill>
                          <a:srgbClr val="000000"/>
                        </a:solidFill>
                        <a:effectLst/>
                        <a:latin typeface="Malgun Gothic" panose="020B0503020000020004" pitchFamily="34" charset="-127"/>
                        <a:ea typeface="Malgun Gothic" panose="020B0503020000020004" pitchFamily="34" charset="-127"/>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smtClean="0">
                          <a:solidFill>
                            <a:srgbClr val="000000"/>
                          </a:solidFill>
                          <a:effectLst/>
                          <a:latin typeface="Malgun Gothic" panose="020B0503020000020004" pitchFamily="34" charset="-127"/>
                          <a:ea typeface="Malgun Gothic" panose="020B0503020000020004" pitchFamily="34" charset="-127"/>
                        </a:rPr>
                        <a:t>16Mb/s</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smtClean="0">
                          <a:solidFill>
                            <a:srgbClr val="000000"/>
                          </a:solidFill>
                          <a:effectLst/>
                          <a:latin typeface="Malgun Gothic" panose="020B0503020000020004" pitchFamily="34" charset="-127"/>
                          <a:ea typeface="Malgun Gothic" panose="020B0503020000020004" pitchFamily="34" charset="-127"/>
                        </a:rPr>
                        <a:t>24Mb/s</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2273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a:solidFill>
                            <a:srgbClr val="000000"/>
                          </a:solidFill>
                          <a:effectLst/>
                          <a:latin typeface="Malgun Gothic" panose="020B0503020000020004" pitchFamily="34" charset="-127"/>
                          <a:ea typeface="Malgun Gothic" panose="020B0503020000020004" pitchFamily="34" charset="-127"/>
                        </a:rPr>
                        <a:t>P3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0" i="0" u="none" strike="noStrike" dirty="0" smtClean="0">
                          <a:solidFill>
                            <a:srgbClr val="000000"/>
                          </a:solidFill>
                          <a:effectLst/>
                          <a:latin typeface="Malgun Gothic" panose="020B0503020000020004" pitchFamily="34" charset="-127"/>
                          <a:ea typeface="Malgun Gothic" panose="020B0503020000020004" pitchFamily="34" charset="-127"/>
                        </a:rPr>
                        <a:t>40Mb/s</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xmlns="" val="1182809062"/>
              </p:ext>
            </p:extLst>
          </p:nvPr>
        </p:nvGraphicFramePr>
        <p:xfrm>
          <a:off x="5416379" y="1524000"/>
          <a:ext cx="2590800" cy="3657598"/>
        </p:xfrm>
        <a:graphic>
          <a:graphicData uri="http://schemas.openxmlformats.org/drawingml/2006/table">
            <a:tbl>
              <a:tblPr/>
              <a:tblGrid>
                <a:gridCol w="550069">
                  <a:extLst>
                    <a:ext uri="{9D8B030D-6E8A-4147-A177-3AD203B41FA5}">
                      <a16:colId xmlns:a16="http://schemas.microsoft.com/office/drawing/2014/main" xmlns="" val="20000"/>
                    </a:ext>
                  </a:extLst>
                </a:gridCol>
                <a:gridCol w="707231">
                  <a:extLst>
                    <a:ext uri="{9D8B030D-6E8A-4147-A177-3AD203B41FA5}">
                      <a16:colId xmlns:a16="http://schemas.microsoft.com/office/drawing/2014/main" xmlns="" val="20001"/>
                    </a:ext>
                  </a:extLst>
                </a:gridCol>
                <a:gridCol w="707231">
                  <a:extLst>
                    <a:ext uri="{9D8B030D-6E8A-4147-A177-3AD203B41FA5}">
                      <a16:colId xmlns:a16="http://schemas.microsoft.com/office/drawing/2014/main" xmlns="" val="20002"/>
                    </a:ext>
                  </a:extLst>
                </a:gridCol>
                <a:gridCol w="626269">
                  <a:extLst>
                    <a:ext uri="{9D8B030D-6E8A-4147-A177-3AD203B41FA5}">
                      <a16:colId xmlns:a16="http://schemas.microsoft.com/office/drawing/2014/main" xmlns="" val="20003"/>
                    </a:ext>
                  </a:extLst>
                </a:gridCol>
              </a:tblGrid>
              <a:tr h="387132">
                <a:tc gridSpan="4">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No of Nodes</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0"/>
                  </a:ext>
                </a:extLst>
              </a:tr>
              <a:tr h="387132">
                <a:tc gridSpan="4">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4</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1"/>
                  </a:ext>
                </a:extLst>
              </a:tr>
              <a:tr h="40570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Nodes</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1000" b="1" i="0" u="none" strike="noStrike" dirty="0" smtClean="0">
                          <a:solidFill>
                            <a:srgbClr val="000000"/>
                          </a:solidFill>
                          <a:effectLst/>
                          <a:latin typeface="Malgun Gothic" panose="020B0503020000020004" pitchFamily="34" charset="-127"/>
                          <a:ea typeface="Malgun Gothic" panose="020B0503020000020004" pitchFamily="34" charset="-127"/>
                        </a:rPr>
                        <a:t>File Part and Availability</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IN" sz="800" b="1"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02"/>
                  </a:ext>
                </a:extLst>
              </a:tr>
              <a:tr h="309704">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1" i="0" u="none" strike="noStrike" dirty="0">
                          <a:solidFill>
                            <a:srgbClr val="000000"/>
                          </a:solidFill>
                          <a:effectLst/>
                          <a:latin typeface="Malgun Gothic" panose="020B0503020000020004" pitchFamily="34" charset="-127"/>
                          <a:ea typeface="Malgun Gothic" panose="020B0503020000020004" pitchFamily="34" charset="-127"/>
                        </a:rPr>
                        <a:t>P1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FP1 (5MB)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FP2(3MB)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FP3(2MB)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3"/>
                  </a:ext>
                </a:extLst>
              </a:tr>
              <a:tr h="309704">
                <a:tc vMerge="1">
                  <a:txBody>
                    <a:bodyPr/>
                    <a:lstStyle/>
                    <a:p>
                      <a:pPr algn="ctr" fontAlgn="b"/>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4"/>
                  </a:ext>
                </a:extLst>
              </a:tr>
              <a:tr h="309704">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P2</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FP1 (5MB)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FP2(3MB)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FP3(2MB)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5"/>
                  </a:ext>
                </a:extLst>
              </a:tr>
              <a:tr h="309704">
                <a:tc vMerge="1">
                  <a:txBody>
                    <a:bodyPr/>
                    <a:lstStyle/>
                    <a:p>
                      <a:pPr algn="ctr" fontAlgn="b"/>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6"/>
                  </a:ext>
                </a:extLst>
              </a:tr>
              <a:tr h="309704">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P3</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FP1 (5MB)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FP2(3MB)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FP3(2MB)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7"/>
                  </a:ext>
                </a:extLst>
              </a:tr>
              <a:tr h="309704">
                <a:tc vMerge="1">
                  <a:txBody>
                    <a:bodyPr/>
                    <a:lstStyle/>
                    <a:p>
                      <a:pPr algn="ctr" fontAlgn="b"/>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8"/>
                  </a:ext>
                </a:extLst>
              </a:tr>
              <a:tr h="309704">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000" b="1" i="0" u="none" strike="noStrike" dirty="0" smtClean="0">
                          <a:solidFill>
                            <a:srgbClr val="000000"/>
                          </a:solidFill>
                          <a:effectLst/>
                          <a:latin typeface="Malgun Gothic" panose="020B0503020000020004" pitchFamily="34" charset="-127"/>
                          <a:ea typeface="Malgun Gothic" panose="020B0503020000020004" pitchFamily="34" charset="-127"/>
                        </a:rPr>
                        <a:t>P4</a:t>
                      </a:r>
                      <a:endParaRPr lang="en-IN" sz="1000" b="1"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FP1 (5MB)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FP2(3MB)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FP3(2MB)</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9"/>
                  </a:ext>
                </a:extLst>
              </a:tr>
              <a:tr h="309704">
                <a:tc vMerge="1">
                  <a:txBody>
                    <a:bodyPr/>
                    <a:lstStyle/>
                    <a:p>
                      <a:pPr algn="ctr" fontAlgn="b"/>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N</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US" sz="1000" b="0" i="0" u="none" strike="noStrike" dirty="0" smtClean="0">
                          <a:solidFill>
                            <a:srgbClr val="000000"/>
                          </a:solidFill>
                          <a:effectLst/>
                          <a:latin typeface="Malgun Gothic" panose="020B0503020000020004" pitchFamily="34" charset="-127"/>
                          <a:ea typeface="Malgun Gothic" panose="020B0503020000020004" pitchFamily="34" charset="-127"/>
                        </a:rPr>
                        <a:t>Y</a:t>
                      </a:r>
                      <a:endParaRPr lang="en-IN" sz="1000" b="0" i="0" u="none" strike="noStrike" dirty="0">
                        <a:solidFill>
                          <a:srgbClr val="000000"/>
                        </a:solidFill>
                        <a:effectLst/>
                        <a:latin typeface="Malgun Gothic" panose="020B0503020000020004" pitchFamily="34" charset="-127"/>
                        <a:ea typeface="Malgun Gothic" panose="020B0503020000020004" pitchFamily="34" charset="-127"/>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0"/>
                  </a:ext>
                </a:extLst>
              </a:tr>
            </a:tbl>
          </a:graphicData>
        </a:graphic>
      </p:graphicFrame>
      <p:cxnSp>
        <p:nvCxnSpPr>
          <p:cNvPr id="10" name="Straight Connector 9"/>
          <p:cNvCxnSpPr/>
          <p:nvPr/>
        </p:nvCxnSpPr>
        <p:spPr>
          <a:xfrm>
            <a:off x="4648200" y="1246909"/>
            <a:ext cx="0" cy="5126182"/>
          </a:xfrm>
          <a:prstGeom prst="line">
            <a:avLst/>
          </a:prstGeom>
          <a:noFill/>
          <a:ln w="9525" cap="flat" cmpd="sng" algn="ctr">
            <a:solidFill>
              <a:srgbClr val="4F81BD">
                <a:shade val="95000"/>
                <a:satMod val="105000"/>
              </a:srgbClr>
            </a:solidFill>
            <a:prstDash val="dash"/>
          </a:ln>
          <a:effectLst/>
        </p:spPr>
      </p:cxnSp>
      <p:sp>
        <p:nvSpPr>
          <p:cNvPr id="11" name="TextBox 10"/>
          <p:cNvSpPr txBox="1"/>
          <p:nvPr/>
        </p:nvSpPr>
        <p:spPr>
          <a:xfrm>
            <a:off x="545757" y="1219188"/>
            <a:ext cx="3950043" cy="307777"/>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400" b="1" dirty="0" smtClean="0">
                <a:solidFill>
                  <a:prstClr val="black"/>
                </a:solidFill>
                <a:latin typeface="+mj-lt"/>
                <a:ea typeface="+mn-ea"/>
              </a:rPr>
              <a:t>Node Bandwidth Strength (NBS) table </a:t>
            </a:r>
            <a:endParaRPr lang="en-IN" sz="1400" b="1" dirty="0">
              <a:solidFill>
                <a:prstClr val="black"/>
              </a:solidFill>
              <a:latin typeface="+mj-lt"/>
              <a:ea typeface="+mn-ea"/>
            </a:endParaRPr>
          </a:p>
        </p:txBody>
      </p:sp>
      <p:sp>
        <p:nvSpPr>
          <p:cNvPr id="12" name="TextBox 11"/>
          <p:cNvSpPr txBox="1"/>
          <p:nvPr/>
        </p:nvSpPr>
        <p:spPr>
          <a:xfrm>
            <a:off x="4654379" y="1228079"/>
            <a:ext cx="3950043" cy="307777"/>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400" b="1" dirty="0" smtClean="0">
                <a:solidFill>
                  <a:prstClr val="black"/>
                </a:solidFill>
                <a:latin typeface="+mj-lt"/>
                <a:ea typeface="+mn-ea"/>
              </a:rPr>
              <a:t>Node Content Availability (NCA) table </a:t>
            </a:r>
            <a:endParaRPr lang="en-IN" sz="1400" b="1" dirty="0">
              <a:solidFill>
                <a:prstClr val="black"/>
              </a:solidFill>
              <a:latin typeface="+mj-lt"/>
              <a:ea typeface="+mn-ea"/>
            </a:endParaRPr>
          </a:p>
        </p:txBody>
      </p:sp>
      <p:sp>
        <p:nvSpPr>
          <p:cNvPr id="13" name="TextBox 12"/>
          <p:cNvSpPr txBox="1"/>
          <p:nvPr/>
        </p:nvSpPr>
        <p:spPr>
          <a:xfrm>
            <a:off x="615778" y="5200471"/>
            <a:ext cx="3803822" cy="1200329"/>
          </a:xfrm>
          <a:prstGeom prst="rect">
            <a:avLst/>
          </a:prstGeom>
          <a:solidFill>
            <a:srgbClr val="EEECE1"/>
          </a:solidFill>
        </p:spPr>
        <p:txBody>
          <a:bodyPr wrap="square" rtlCol="0">
            <a:spAutoFit/>
          </a:bodyPr>
          <a:lstStyle/>
          <a:p>
            <a:pPr marL="171450" marR="0" lvl="0" indent="-171450" algn="just" defTabSz="1072866" eaLnBrk="1" fontAlgn="auto" latinLnBrk="0" hangingPunct="1">
              <a:lnSpc>
                <a:spcPct val="100000"/>
              </a:lnSpc>
              <a:spcBef>
                <a:spcPts val="0"/>
              </a:spcBef>
              <a:spcAft>
                <a:spcPts val="0"/>
              </a:spcAft>
              <a:buClrTx/>
              <a:buSzTx/>
              <a:buFont typeface="Arial" charset="0"/>
              <a:buChar char="•"/>
              <a:tabLst/>
              <a:defRPr/>
            </a:pPr>
            <a:r>
              <a:rPr kumimoji="0" lang="en-US" sz="1200" b="0" i="0" u="none" strike="noStrike" kern="0" cap="none" spc="0" normalizeH="0" baseline="0" noProof="0" dirty="0" smtClean="0">
                <a:ln>
                  <a:noFill/>
                </a:ln>
                <a:solidFill>
                  <a:prstClr val="black"/>
                </a:solidFill>
                <a:effectLst/>
                <a:uLnTx/>
                <a:uFillTx/>
                <a:latin typeface="+mj-lt"/>
                <a:ea typeface="+mn-ea"/>
              </a:rPr>
              <a:t>NBS table will be created from Link Metric for best path nodes. </a:t>
            </a:r>
          </a:p>
          <a:p>
            <a:pPr marL="171450" marR="0" lvl="0" indent="-171450" algn="just" defTabSz="1072866" eaLnBrk="1" fontAlgn="auto" latinLnBrk="0" hangingPunct="1">
              <a:lnSpc>
                <a:spcPct val="100000"/>
              </a:lnSpc>
              <a:spcBef>
                <a:spcPts val="0"/>
              </a:spcBef>
              <a:spcAft>
                <a:spcPts val="0"/>
              </a:spcAft>
              <a:buClrTx/>
              <a:buSzTx/>
              <a:buFont typeface="Arial" charset="0"/>
              <a:buChar char="•"/>
              <a:tabLst/>
              <a:defRPr/>
            </a:pPr>
            <a:r>
              <a:rPr kumimoji="0" lang="en-US" sz="1200" b="0" i="0" u="none" strike="noStrike" kern="0" cap="none" spc="0" normalizeH="0" baseline="0" noProof="0" dirty="0" smtClean="0">
                <a:ln>
                  <a:noFill/>
                </a:ln>
                <a:solidFill>
                  <a:prstClr val="black"/>
                </a:solidFill>
                <a:effectLst/>
                <a:uLnTx/>
                <a:uFillTx/>
                <a:latin typeface="+mj-lt"/>
                <a:ea typeface="+mn-ea"/>
              </a:rPr>
              <a:t>NBS will contain the alternative path as well along with best path but only for the nodes of best path.</a:t>
            </a:r>
          </a:p>
          <a:p>
            <a:pPr marL="171450" marR="0" lvl="0" indent="-171450" algn="just" defTabSz="1072866" eaLnBrk="1" fontAlgn="auto" latinLnBrk="0" hangingPunct="1">
              <a:lnSpc>
                <a:spcPct val="100000"/>
              </a:lnSpc>
              <a:spcBef>
                <a:spcPts val="0"/>
              </a:spcBef>
              <a:spcAft>
                <a:spcPts val="0"/>
              </a:spcAft>
              <a:buClrTx/>
              <a:buSzTx/>
              <a:buFont typeface="Arial" charset="0"/>
              <a:buChar char="•"/>
              <a:tabLst/>
              <a:defRPr/>
            </a:pPr>
            <a:r>
              <a:rPr kumimoji="0" lang="en-US" sz="1200" b="0" i="0" u="none" strike="noStrike" kern="0" cap="none" spc="0" normalizeH="0" baseline="0" noProof="0" dirty="0" smtClean="0">
                <a:ln>
                  <a:noFill/>
                </a:ln>
                <a:solidFill>
                  <a:prstClr val="black"/>
                </a:solidFill>
                <a:effectLst/>
                <a:uLnTx/>
                <a:uFillTx/>
                <a:latin typeface="+mj-lt"/>
                <a:ea typeface="+mn-ea"/>
              </a:rPr>
              <a:t>This table entries will be used to split the content (file) to subparts (chunks)</a:t>
            </a:r>
            <a:endParaRPr kumimoji="0" lang="en-IN" sz="1200" b="0" i="0" u="none" strike="noStrike" kern="0" cap="none" spc="0" normalizeH="0" baseline="0" noProof="0" dirty="0" smtClean="0">
              <a:ln>
                <a:noFill/>
              </a:ln>
              <a:solidFill>
                <a:prstClr val="black"/>
              </a:solidFill>
              <a:effectLst/>
              <a:uLnTx/>
              <a:uFillTx/>
              <a:latin typeface="+mj-lt"/>
              <a:ea typeface="+mn-ea"/>
            </a:endParaRPr>
          </a:p>
        </p:txBody>
      </p:sp>
      <p:sp>
        <p:nvSpPr>
          <p:cNvPr id="14" name="TextBox 13"/>
          <p:cNvSpPr txBox="1"/>
          <p:nvPr/>
        </p:nvSpPr>
        <p:spPr>
          <a:xfrm>
            <a:off x="4892544" y="5396805"/>
            <a:ext cx="3778513" cy="830997"/>
          </a:xfrm>
          <a:prstGeom prst="rect">
            <a:avLst/>
          </a:prstGeom>
          <a:solidFill>
            <a:srgbClr val="EEECE1"/>
          </a:solidFill>
        </p:spPr>
        <p:txBody>
          <a:bodyPr wrap="square" rtlCol="0">
            <a:spAutoFit/>
          </a:bodyPr>
          <a:lstStyle/>
          <a:p>
            <a:pPr marL="171450" marR="0" lvl="0" indent="-171450" algn="just" defTabSz="1072866" eaLnBrk="1" fontAlgn="auto" latinLnBrk="0" hangingPunct="1">
              <a:lnSpc>
                <a:spcPct val="100000"/>
              </a:lnSpc>
              <a:spcBef>
                <a:spcPts val="0"/>
              </a:spcBef>
              <a:spcAft>
                <a:spcPts val="0"/>
              </a:spcAft>
              <a:buClrTx/>
              <a:buSzTx/>
              <a:buFont typeface="Arial" charset="0"/>
              <a:buChar char="•"/>
              <a:tabLst/>
              <a:defRPr/>
            </a:pPr>
            <a:r>
              <a:rPr kumimoji="0" lang="en-US" sz="1200" b="0" i="0" u="none" strike="noStrike" kern="0" cap="none" spc="0" normalizeH="0" baseline="0" noProof="0" dirty="0" smtClean="0">
                <a:ln>
                  <a:noFill/>
                </a:ln>
                <a:solidFill>
                  <a:prstClr val="black"/>
                </a:solidFill>
                <a:effectLst/>
                <a:uLnTx/>
                <a:uFillTx/>
                <a:latin typeface="+mj-lt"/>
                <a:ea typeface="+mn-ea"/>
              </a:rPr>
              <a:t>NCA table will contain the information about which file part (chunk) is available on which node.</a:t>
            </a:r>
          </a:p>
          <a:p>
            <a:pPr marL="171450" marR="0" lvl="0" indent="-171450" algn="just" defTabSz="1072866" eaLnBrk="1" fontAlgn="auto" latinLnBrk="0" hangingPunct="1">
              <a:lnSpc>
                <a:spcPct val="100000"/>
              </a:lnSpc>
              <a:spcBef>
                <a:spcPts val="0"/>
              </a:spcBef>
              <a:spcAft>
                <a:spcPts val="0"/>
              </a:spcAft>
              <a:buClrTx/>
              <a:buSzTx/>
              <a:buFont typeface="Arial" charset="0"/>
              <a:buChar char="•"/>
              <a:tabLst/>
              <a:defRPr/>
            </a:pPr>
            <a:r>
              <a:rPr kumimoji="0" lang="en-US" sz="1200" b="0" i="0" u="none" strike="noStrike" kern="0" cap="none" spc="0" normalizeH="0" baseline="0" noProof="0" dirty="0" smtClean="0">
                <a:ln>
                  <a:noFill/>
                </a:ln>
                <a:solidFill>
                  <a:prstClr val="black"/>
                </a:solidFill>
                <a:effectLst/>
                <a:uLnTx/>
                <a:uFillTx/>
                <a:latin typeface="+mj-lt"/>
                <a:ea typeface="+mn-ea"/>
              </a:rPr>
              <a:t>This table information will be broadcasted to whenever a node completes the chunk downloading.</a:t>
            </a:r>
            <a:endParaRPr kumimoji="0" lang="en-IN" sz="1200" b="0" i="0" u="none" strike="noStrike" kern="0" cap="none" spc="0" normalizeH="0" baseline="0" noProof="0" dirty="0" smtClean="0">
              <a:ln>
                <a:noFill/>
              </a:ln>
              <a:solidFill>
                <a:prstClr val="black"/>
              </a:solidFill>
              <a:effectLst/>
              <a:uLnTx/>
              <a:uFillTx/>
              <a:latin typeface="+mj-lt"/>
              <a:ea typeface="+mn-ea"/>
            </a:endParaRPr>
          </a:p>
        </p:txBody>
      </p:sp>
      <p:sp>
        <p:nvSpPr>
          <p:cNvPr id="15" name="TextBox 14"/>
          <p:cNvSpPr txBox="1"/>
          <p:nvPr/>
        </p:nvSpPr>
        <p:spPr>
          <a:xfrm>
            <a:off x="5274201" y="5148590"/>
            <a:ext cx="3031599" cy="261610"/>
          </a:xfrm>
          <a:prstGeom prst="rect">
            <a:avLst/>
          </a:prstGeom>
          <a:noFill/>
        </p:spPr>
        <p:txBody>
          <a:bodyPr wrap="none" rtlCol="0">
            <a:spAutoFit/>
          </a:bodyPr>
          <a:lstStyle/>
          <a:p>
            <a:pPr defTabSz="1072866" eaLnBrk="1" fontAlgn="auto" hangingPunct="1">
              <a:spcBef>
                <a:spcPts val="0"/>
              </a:spcBef>
              <a:spcAft>
                <a:spcPts val="0"/>
              </a:spcAft>
              <a:buClrTx/>
              <a:buSzTx/>
              <a:buFontTx/>
              <a:buNone/>
            </a:pPr>
            <a:r>
              <a:rPr lang="en-US" sz="1100" i="1" dirty="0" smtClean="0">
                <a:solidFill>
                  <a:prstClr val="black"/>
                </a:solidFill>
                <a:latin typeface="+mj-lt"/>
                <a:ea typeface="+mn-ea"/>
                <a:cs typeface="Times New Roman" panose="02020603050405020304" pitchFamily="18" charset="0"/>
              </a:rPr>
              <a:t>NCA table at ‘T3’ i.e. third cycle of chunk transfer</a:t>
            </a:r>
            <a:endParaRPr lang="en-US" sz="1100" i="1" dirty="0">
              <a:solidFill>
                <a:prstClr val="black"/>
              </a:solidFill>
              <a:latin typeface="+mj-lt"/>
              <a:ea typeface="+mn-ea"/>
              <a:cs typeface="Times New Roman" panose="02020603050405020304" pitchFamily="18" charset="0"/>
            </a:endParaRPr>
          </a:p>
        </p:txBody>
      </p:sp>
    </p:spTree>
    <p:extLst>
      <p:ext uri="{BB962C8B-B14F-4D97-AF65-F5344CB8AC3E}">
        <p14:creationId xmlns:p14="http://schemas.microsoft.com/office/powerpoint/2010/main" xmlns="" val="1030180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Visualization</a:t>
            </a:r>
            <a:r>
              <a:rPr lang="en-US" sz="2400" dirty="0"/>
              <a:t> </a:t>
            </a:r>
            <a:r>
              <a:rPr lang="en-US" sz="2400" dirty="0" smtClean="0"/>
              <a:t>– Chunk downloading</a:t>
            </a:r>
            <a:endParaRPr lang="en-US" sz="2400" b="0" dirty="0"/>
          </a:p>
        </p:txBody>
      </p:sp>
      <p:sp>
        <p:nvSpPr>
          <p:cNvPr id="9218" name="Rectangle 2"/>
          <p:cNvSpPr>
            <a:spLocks noGrp="1" noChangeArrowheads="1"/>
          </p:cNvSpPr>
          <p:nvPr>
            <p:ph type="body" idx="1"/>
          </p:nvPr>
        </p:nvSpPr>
        <p:spPr>
          <a:xfrm>
            <a:off x="685800" y="1295399"/>
            <a:ext cx="7772400" cy="5105401"/>
          </a:xfrm>
          <a:ln/>
        </p:spPr>
        <p:txBody>
          <a:bodyPr/>
          <a:lstStyle/>
          <a:p>
            <a:pPr marL="0" indent="0"/>
            <a:r>
              <a:rPr lang="en-US" sz="1600" b="0" dirty="0" smtClean="0"/>
              <a:t>.</a:t>
            </a:r>
          </a:p>
          <a:p>
            <a:pPr marL="0" indent="0"/>
            <a:endParaRPr lang="en-US" sz="1600" b="0" dirty="0"/>
          </a:p>
        </p:txBody>
      </p:sp>
      <p:pic>
        <p:nvPicPr>
          <p:cNvPr id="8" name="Picture 7"/>
          <p:cNvPicPr>
            <a:picLocks noChangeAspect="1"/>
          </p:cNvPicPr>
          <p:nvPr/>
        </p:nvPicPr>
        <p:blipFill>
          <a:blip r:embed="rId3"/>
          <a:stretch>
            <a:fillRect/>
          </a:stretch>
        </p:blipFill>
        <p:spPr>
          <a:xfrm>
            <a:off x="762000" y="1447800"/>
            <a:ext cx="7772400" cy="4839984"/>
          </a:xfrm>
          <a:prstGeom prst="rect">
            <a:avLst/>
          </a:prstGeom>
        </p:spPr>
      </p:pic>
    </p:spTree>
    <p:extLst>
      <p:ext uri="{BB962C8B-B14F-4D97-AF65-F5344CB8AC3E}">
        <p14:creationId xmlns:p14="http://schemas.microsoft.com/office/powerpoint/2010/main" xmlns="" val="15585648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latin typeface="+mj-lt"/>
              </a:rPr>
              <a:t>July 2020</a:t>
            </a:r>
            <a:endParaRPr lang="en-GB" dirty="0">
              <a:latin typeface="+mj-lt"/>
            </a:endParaRPr>
          </a:p>
        </p:txBody>
      </p:sp>
      <p:sp>
        <p:nvSpPr>
          <p:cNvPr id="5" name="Footer Placeholder 4"/>
          <p:cNvSpPr>
            <a:spLocks noGrp="1"/>
          </p:cNvSpPr>
          <p:nvPr>
            <p:ph type="ftr" idx="14"/>
          </p:nvPr>
        </p:nvSpPr>
        <p:spPr>
          <a:xfrm>
            <a:off x="6286512" y="6475413"/>
            <a:ext cx="2255826" cy="180975"/>
          </a:xfrm>
        </p:spPr>
        <p:txBody>
          <a:bodyPr/>
          <a:lstStyle/>
          <a:p>
            <a:r>
              <a:rPr lang="en-GB" dirty="0" smtClean="0">
                <a:latin typeface="+mj-lt"/>
              </a:rPr>
              <a:t>Gurdev Singh, Samsung</a:t>
            </a:r>
            <a:endParaRPr lang="en-GB" dirty="0">
              <a:latin typeface="+mj-lt"/>
            </a:endParaRPr>
          </a:p>
        </p:txBody>
      </p:sp>
      <p:sp>
        <p:nvSpPr>
          <p:cNvPr id="6" name="Slide Number Placeholder 5"/>
          <p:cNvSpPr>
            <a:spLocks noGrp="1"/>
          </p:cNvSpPr>
          <p:nvPr>
            <p:ph type="sldNum" idx="12"/>
          </p:nvPr>
        </p:nvSpPr>
        <p:spPr/>
        <p:txBody>
          <a:bodyPr/>
          <a:lstStyle/>
          <a:p>
            <a:r>
              <a:rPr lang="en-GB" dirty="0">
                <a:latin typeface="+mj-lt"/>
              </a:rPr>
              <a:t>Slide </a:t>
            </a:r>
            <a:fld id="{8DC72EFA-1DF8-481C-8B66-C8A1D5DAFDEA}" type="slidenum">
              <a:rPr lang="en-GB">
                <a:latin typeface="+mj-lt"/>
              </a:rPr>
              <a:pPr/>
              <a:t>14</a:t>
            </a:fld>
            <a:endParaRPr lang="en-GB" dirty="0">
              <a:latin typeface="+mj-lt"/>
            </a:endParaRPr>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Improvements</a:t>
            </a:r>
            <a:endParaRPr lang="en-US" sz="2400" b="0" dirty="0"/>
          </a:p>
        </p:txBody>
      </p:sp>
      <p:graphicFrame>
        <p:nvGraphicFramePr>
          <p:cNvPr id="19" name="Table 18"/>
          <p:cNvGraphicFramePr>
            <a:graphicFrameLocks noGrp="1"/>
          </p:cNvGraphicFramePr>
          <p:nvPr>
            <p:extLst>
              <p:ext uri="{D42A27DB-BD31-4B8C-83A1-F6EECF244321}">
                <p14:modId xmlns:p14="http://schemas.microsoft.com/office/powerpoint/2010/main" xmlns="" val="2979723796"/>
              </p:ext>
            </p:extLst>
          </p:nvPr>
        </p:nvGraphicFramePr>
        <p:xfrm>
          <a:off x="788493" y="1600200"/>
          <a:ext cx="3605709" cy="1297305"/>
        </p:xfrm>
        <a:graphic>
          <a:graphicData uri="http://schemas.openxmlformats.org/drawingml/2006/table">
            <a:tbl>
              <a:tblPr/>
              <a:tblGrid>
                <a:gridCol w="1026441">
                  <a:extLst>
                    <a:ext uri="{9D8B030D-6E8A-4147-A177-3AD203B41FA5}">
                      <a16:colId xmlns:a16="http://schemas.microsoft.com/office/drawing/2014/main" xmlns="" val="20000"/>
                    </a:ext>
                  </a:extLst>
                </a:gridCol>
                <a:gridCol w="684297">
                  <a:extLst>
                    <a:ext uri="{9D8B030D-6E8A-4147-A177-3AD203B41FA5}">
                      <a16:colId xmlns:a16="http://schemas.microsoft.com/office/drawing/2014/main" xmlns="" val="20001"/>
                    </a:ext>
                  </a:extLst>
                </a:gridCol>
                <a:gridCol w="631657">
                  <a:extLst>
                    <a:ext uri="{9D8B030D-6E8A-4147-A177-3AD203B41FA5}">
                      <a16:colId xmlns:a16="http://schemas.microsoft.com/office/drawing/2014/main" xmlns="" val="20002"/>
                    </a:ext>
                  </a:extLst>
                </a:gridCol>
                <a:gridCol w="631657">
                  <a:extLst>
                    <a:ext uri="{9D8B030D-6E8A-4147-A177-3AD203B41FA5}">
                      <a16:colId xmlns:a16="http://schemas.microsoft.com/office/drawing/2014/main" xmlns="" val="20003"/>
                    </a:ext>
                  </a:extLst>
                </a:gridCol>
                <a:gridCol w="631657">
                  <a:extLst>
                    <a:ext uri="{9D8B030D-6E8A-4147-A177-3AD203B41FA5}">
                      <a16:colId xmlns:a16="http://schemas.microsoft.com/office/drawing/2014/main" xmlns="" val="20004"/>
                    </a:ext>
                  </a:extLst>
                </a:gridCol>
              </a:tblGrid>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Time </a:t>
                      </a:r>
                      <a:r>
                        <a:rPr lang="en-IN" sz="1100" b="0" i="0" u="none" strike="noStrike" dirty="0" smtClean="0">
                          <a:solidFill>
                            <a:srgbClr val="000000"/>
                          </a:solidFill>
                          <a:effectLst/>
                          <a:latin typeface="Calibri"/>
                        </a:rPr>
                        <a:t>interval </a:t>
                      </a:r>
                    </a:p>
                    <a:p>
                      <a:pPr algn="ctr" fontAlgn="b"/>
                      <a:r>
                        <a:rPr lang="en-IN" sz="1100" b="0" i="0" u="none" strike="noStrike" dirty="0" smtClean="0">
                          <a:solidFill>
                            <a:srgbClr val="000000"/>
                          </a:solidFill>
                          <a:effectLst/>
                          <a:latin typeface="Calibri"/>
                        </a:rPr>
                        <a:t>(in </a:t>
                      </a:r>
                      <a:r>
                        <a:rPr lang="en-IN" sz="1100" b="0" i="0" u="none" strike="noStrike" dirty="0">
                          <a:solidFill>
                            <a:srgbClr val="000000"/>
                          </a:solidFill>
                          <a:effectLst/>
                          <a:latin typeface="Calibri"/>
                        </a:rPr>
                        <a:t>Sec)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r>
                        <a:rPr lang="en-IN" sz="1100" b="1" i="0" u="none" strike="noStrike" dirty="0">
                          <a:solidFill>
                            <a:srgbClr val="000000"/>
                          </a:solidFill>
                          <a:effectLst/>
                          <a:latin typeface="Calibri"/>
                        </a:rPr>
                        <a:t>3</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r>
                        <a:rPr lang="en-IN" sz="1100" b="1" i="0" u="none" strike="noStrike" dirty="0">
                          <a:solidFill>
                            <a:srgbClr val="000000"/>
                          </a:solidFill>
                          <a:effectLst/>
                          <a:latin typeface="Calibri"/>
                        </a:rPr>
                        <a:t>5</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r>
                        <a:rPr lang="en-IN" sz="1100" b="1" i="0" u="none" strike="noStrike" dirty="0">
                          <a:solidFill>
                            <a:srgbClr val="000000"/>
                          </a:solidFill>
                          <a:effectLst/>
                          <a:latin typeface="Calibri"/>
                        </a:rPr>
                        <a:t>3</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5,3,</a:t>
                      </a:r>
                      <a:r>
                        <a:rPr lang="en-IN" sz="1100" b="1" i="0" u="none" strike="noStrike" dirty="0">
                          <a:solidFill>
                            <a:srgbClr val="000000"/>
                          </a:solidFill>
                          <a:effectLst/>
                          <a:latin typeface="Calibri"/>
                        </a:rPr>
                        <a:t>2</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3,5,</a:t>
                      </a:r>
                      <a:r>
                        <a:rPr lang="en-IN" sz="1100" b="1" i="0" u="none" strike="noStrike" dirty="0">
                          <a:solidFill>
                            <a:srgbClr val="000000"/>
                          </a:solidFill>
                          <a:effectLst/>
                          <a:latin typeface="Calibri"/>
                        </a:rPr>
                        <a:t>2</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2,3,</a:t>
                      </a:r>
                      <a:r>
                        <a:rPr lang="en-IN" sz="1100" b="1" i="0" u="none" strike="noStrike" dirty="0">
                          <a:solidFill>
                            <a:srgbClr val="000000"/>
                          </a:solidFill>
                          <a:effectLst/>
                          <a:latin typeface="Calibri"/>
                        </a:rPr>
                        <a:t>5</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xmlns="" val="2543972135"/>
              </p:ext>
            </p:extLst>
          </p:nvPr>
        </p:nvGraphicFramePr>
        <p:xfrm>
          <a:off x="926013" y="3801428"/>
          <a:ext cx="3505200" cy="1845945"/>
        </p:xfrm>
        <a:graphic>
          <a:graphicData uri="http://schemas.openxmlformats.org/drawingml/2006/table">
            <a:tbl>
              <a:tblPr/>
              <a:tblGrid>
                <a:gridCol w="521787">
                  <a:extLst>
                    <a:ext uri="{9D8B030D-6E8A-4147-A177-3AD203B41FA5}">
                      <a16:colId xmlns:a16="http://schemas.microsoft.com/office/drawing/2014/main" xmlns="" val="20000"/>
                    </a:ext>
                  </a:extLst>
                </a:gridCol>
                <a:gridCol w="685609">
                  <a:extLst>
                    <a:ext uri="{9D8B030D-6E8A-4147-A177-3AD203B41FA5}">
                      <a16:colId xmlns:a16="http://schemas.microsoft.com/office/drawing/2014/main" xmlns="" val="20001"/>
                    </a:ext>
                  </a:extLst>
                </a:gridCol>
                <a:gridCol w="568187">
                  <a:extLst>
                    <a:ext uri="{9D8B030D-6E8A-4147-A177-3AD203B41FA5}">
                      <a16:colId xmlns:a16="http://schemas.microsoft.com/office/drawing/2014/main" xmlns="" val="20002"/>
                    </a:ext>
                  </a:extLst>
                </a:gridCol>
                <a:gridCol w="497163">
                  <a:extLst>
                    <a:ext uri="{9D8B030D-6E8A-4147-A177-3AD203B41FA5}">
                      <a16:colId xmlns:a16="http://schemas.microsoft.com/office/drawing/2014/main" xmlns="" val="20003"/>
                    </a:ext>
                  </a:extLst>
                </a:gridCol>
                <a:gridCol w="568187">
                  <a:extLst>
                    <a:ext uri="{9D8B030D-6E8A-4147-A177-3AD203B41FA5}">
                      <a16:colId xmlns:a16="http://schemas.microsoft.com/office/drawing/2014/main" xmlns="" val="20004"/>
                    </a:ext>
                  </a:extLst>
                </a:gridCol>
                <a:gridCol w="664267">
                  <a:extLst>
                    <a:ext uri="{9D8B030D-6E8A-4147-A177-3AD203B41FA5}">
                      <a16:colId xmlns:a16="http://schemas.microsoft.com/office/drawing/2014/main" xmlns="" val="20005"/>
                    </a:ext>
                  </a:extLst>
                </a:gridCol>
              </a:tblGrid>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smtClean="0">
                          <a:solidFill>
                            <a:srgbClr val="000000"/>
                          </a:solidFill>
                          <a:effectLst/>
                          <a:latin typeface="Calibri"/>
                        </a:rPr>
                        <a:t>Time interval  </a:t>
                      </a:r>
                      <a:r>
                        <a:rPr lang="en-IN" sz="1100" b="0" i="0" u="none" strike="noStrike" dirty="0">
                          <a:solidFill>
                            <a:srgbClr val="000000"/>
                          </a:solidFill>
                          <a:effectLst/>
                          <a:latin typeface="Calibri"/>
                        </a:rPr>
                        <a:t>(in Sec)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5,3,2,1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r>
                        <a:rPr lang="en-IN" sz="1100" b="1" i="0" u="none" strike="noStrike" dirty="0">
                          <a:solidFill>
                            <a:srgbClr val="000000"/>
                          </a:solidFill>
                          <a:effectLst/>
                          <a:latin typeface="Calibri"/>
                        </a:rPr>
                        <a:t>3</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r>
                        <a:rPr lang="en-IN" sz="1100" b="1" i="0" u="none" strike="noStrike" dirty="0">
                          <a:solidFill>
                            <a:srgbClr val="000000"/>
                          </a:solidFill>
                          <a:effectLst/>
                          <a:latin typeface="Calibri"/>
                        </a:rPr>
                        <a:t>5</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r>
                        <a:rPr lang="en-IN" sz="1100" b="1" i="0" u="none" strike="noStrike" dirty="0">
                          <a:solidFill>
                            <a:srgbClr val="000000"/>
                          </a:solidFill>
                          <a:effectLst/>
                          <a:latin typeface="Calibri"/>
                        </a:rPr>
                        <a:t>3</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5,3,</a:t>
                      </a:r>
                      <a:r>
                        <a:rPr lang="en-IN" sz="1100" b="1" i="0" u="none" strike="noStrike" dirty="0">
                          <a:solidFill>
                            <a:srgbClr val="000000"/>
                          </a:solidFill>
                          <a:effectLst/>
                          <a:latin typeface="Calibri"/>
                        </a:rPr>
                        <a:t>2</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3,5,</a:t>
                      </a:r>
                      <a:r>
                        <a:rPr lang="en-IN" sz="1100" b="1" i="0" u="none" strike="noStrike" dirty="0">
                          <a:solidFill>
                            <a:srgbClr val="000000"/>
                          </a:solidFill>
                          <a:effectLst/>
                          <a:latin typeface="Calibri"/>
                        </a:rPr>
                        <a:t>2</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2,3,</a:t>
                      </a:r>
                      <a:r>
                        <a:rPr lang="en-IN" sz="1100" b="1" i="0" u="none" strike="noStrike" dirty="0">
                          <a:solidFill>
                            <a:srgbClr val="000000"/>
                          </a:solidFill>
                          <a:effectLst/>
                          <a:latin typeface="Calibri"/>
                        </a:rPr>
                        <a:t>5</a:t>
                      </a:r>
                      <a:endParaRPr lang="en-IN" sz="11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5,3,2,1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3,5,2,1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2,3,5,1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1,2,3,5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xmlns="" val="2542602600"/>
              </p:ext>
            </p:extLst>
          </p:nvPr>
        </p:nvGraphicFramePr>
        <p:xfrm>
          <a:off x="4724400" y="1600200"/>
          <a:ext cx="3962399" cy="1868805"/>
        </p:xfrm>
        <a:graphic>
          <a:graphicData uri="http://schemas.openxmlformats.org/drawingml/2006/table">
            <a:tbl>
              <a:tblPr/>
              <a:tblGrid>
                <a:gridCol w="810203">
                  <a:extLst>
                    <a:ext uri="{9D8B030D-6E8A-4147-A177-3AD203B41FA5}">
                      <a16:colId xmlns:a16="http://schemas.microsoft.com/office/drawing/2014/main" xmlns="" val="20000"/>
                    </a:ext>
                  </a:extLst>
                </a:gridCol>
                <a:gridCol w="788049">
                  <a:extLst>
                    <a:ext uri="{9D8B030D-6E8A-4147-A177-3AD203B41FA5}">
                      <a16:colId xmlns:a16="http://schemas.microsoft.com/office/drawing/2014/main" xmlns="" val="20001"/>
                    </a:ext>
                  </a:extLst>
                </a:gridCol>
                <a:gridCol w="788049">
                  <a:extLst>
                    <a:ext uri="{9D8B030D-6E8A-4147-A177-3AD203B41FA5}">
                      <a16:colId xmlns:a16="http://schemas.microsoft.com/office/drawing/2014/main" xmlns="" val="20002"/>
                    </a:ext>
                  </a:extLst>
                </a:gridCol>
                <a:gridCol w="788049">
                  <a:extLst>
                    <a:ext uri="{9D8B030D-6E8A-4147-A177-3AD203B41FA5}">
                      <a16:colId xmlns:a16="http://schemas.microsoft.com/office/drawing/2014/main" xmlns="" val="20003"/>
                    </a:ext>
                  </a:extLst>
                </a:gridCol>
                <a:gridCol w="788049">
                  <a:extLst>
                    <a:ext uri="{9D8B030D-6E8A-4147-A177-3AD203B41FA5}">
                      <a16:colId xmlns:a16="http://schemas.microsoft.com/office/drawing/2014/main" xmlns="" val="20004"/>
                    </a:ext>
                  </a:extLst>
                </a:gridCol>
              </a:tblGrid>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smtClean="0">
                          <a:solidFill>
                            <a:srgbClr val="000000"/>
                          </a:solidFill>
                          <a:effectLst/>
                          <a:latin typeface="Calibri"/>
                        </a:rPr>
                        <a:t>Time interval </a:t>
                      </a:r>
                      <a:r>
                        <a:rPr lang="en-IN" sz="1100" b="0" i="0" u="none" strike="noStrike" dirty="0">
                          <a:solidFill>
                            <a:srgbClr val="000000"/>
                          </a:solidFill>
                          <a:effectLst/>
                          <a:latin typeface="Calibri"/>
                        </a:rPr>
                        <a:t>(in Sec)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10MB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10MB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10 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9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9050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1100" b="0" i="0" u="none" strike="noStrike" dirty="0">
                          <a:solidFill>
                            <a:srgbClr val="000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1100" b="0" i="0" u="none" strike="noStrike" dirty="0">
                          <a:solidFill>
                            <a:srgbClr val="000000"/>
                          </a:solidFill>
                          <a:effectLst/>
                          <a:latin typeface="Calibri"/>
                        </a:rPr>
                        <a:t>10 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11349315"/>
              </p:ext>
            </p:extLst>
          </p:nvPr>
        </p:nvGraphicFramePr>
        <p:xfrm>
          <a:off x="4724400" y="3810000"/>
          <a:ext cx="3962398" cy="2467935"/>
        </p:xfrm>
        <a:graphic>
          <a:graphicData uri="http://schemas.openxmlformats.org/drawingml/2006/table">
            <a:tbl>
              <a:tblPr/>
              <a:tblGrid>
                <a:gridCol w="675798">
                  <a:extLst>
                    <a:ext uri="{9D8B030D-6E8A-4147-A177-3AD203B41FA5}">
                      <a16:colId xmlns:a16="http://schemas.microsoft.com/office/drawing/2014/main" xmlns="" val="20000"/>
                    </a:ext>
                  </a:extLst>
                </a:gridCol>
                <a:gridCol w="657320">
                  <a:extLst>
                    <a:ext uri="{9D8B030D-6E8A-4147-A177-3AD203B41FA5}">
                      <a16:colId xmlns:a16="http://schemas.microsoft.com/office/drawing/2014/main" xmlns="" val="20001"/>
                    </a:ext>
                  </a:extLst>
                </a:gridCol>
                <a:gridCol w="657320">
                  <a:extLst>
                    <a:ext uri="{9D8B030D-6E8A-4147-A177-3AD203B41FA5}">
                      <a16:colId xmlns:a16="http://schemas.microsoft.com/office/drawing/2014/main" xmlns="" val="20002"/>
                    </a:ext>
                  </a:extLst>
                </a:gridCol>
                <a:gridCol w="657320">
                  <a:extLst>
                    <a:ext uri="{9D8B030D-6E8A-4147-A177-3AD203B41FA5}">
                      <a16:colId xmlns:a16="http://schemas.microsoft.com/office/drawing/2014/main" xmlns="" val="20003"/>
                    </a:ext>
                  </a:extLst>
                </a:gridCol>
                <a:gridCol w="657320">
                  <a:extLst>
                    <a:ext uri="{9D8B030D-6E8A-4147-A177-3AD203B41FA5}">
                      <a16:colId xmlns:a16="http://schemas.microsoft.com/office/drawing/2014/main" xmlns="" val="20004"/>
                    </a:ext>
                  </a:extLst>
                </a:gridCol>
                <a:gridCol w="657320">
                  <a:extLst>
                    <a:ext uri="{9D8B030D-6E8A-4147-A177-3AD203B41FA5}">
                      <a16:colId xmlns:a16="http://schemas.microsoft.com/office/drawing/2014/main" xmlns="" val="20005"/>
                    </a:ext>
                  </a:extLst>
                </a:gridCol>
              </a:tblGrid>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Time </a:t>
                      </a:r>
                      <a:r>
                        <a:rPr lang="en-IN" sz="800" b="0" i="0" u="none" strike="noStrike" dirty="0" smtClean="0">
                          <a:solidFill>
                            <a:srgbClr val="000000"/>
                          </a:solidFill>
                          <a:effectLst/>
                          <a:latin typeface="Calibri"/>
                        </a:rPr>
                        <a:t>interval</a:t>
                      </a:r>
                    </a:p>
                    <a:p>
                      <a:pPr algn="ctr" fontAlgn="b"/>
                      <a:r>
                        <a:rPr lang="en-IN" sz="800" b="0" i="0" u="none" strike="noStrike" dirty="0" smtClean="0">
                          <a:solidFill>
                            <a:srgbClr val="000000"/>
                          </a:solidFill>
                          <a:effectLst/>
                          <a:latin typeface="Calibri"/>
                        </a:rPr>
                        <a:t>(in </a:t>
                      </a:r>
                      <a:r>
                        <a:rPr lang="en-IN" sz="800" b="0" i="0" u="none" strike="noStrike" dirty="0">
                          <a:solidFill>
                            <a:srgbClr val="000000"/>
                          </a:solidFill>
                          <a:effectLst/>
                          <a:latin typeface="Calibri"/>
                        </a:rPr>
                        <a:t>Sec)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11MB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11MB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11 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11 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Downloading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r h="14763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l" fontAlgn="b"/>
                      <a:r>
                        <a:rPr lang="en-IN" sz="800" b="0" i="0" u="none" strike="noStrike" dirty="0">
                          <a:solidFill>
                            <a:srgbClr val="000000"/>
                          </a:solidFill>
                          <a:effectLst/>
                          <a:latin typeface="Calibri"/>
                        </a:rPr>
                        <a:t>11 MB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5"/>
                  </a:ext>
                </a:extLst>
              </a:tr>
            </a:tbl>
          </a:graphicData>
        </a:graphic>
      </p:graphicFrame>
      <p:cxnSp>
        <p:nvCxnSpPr>
          <p:cNvPr id="23" name="Straight Connector 22"/>
          <p:cNvCxnSpPr/>
          <p:nvPr/>
        </p:nvCxnSpPr>
        <p:spPr>
          <a:xfrm flipV="1">
            <a:off x="50799" y="3618131"/>
            <a:ext cx="9017001" cy="39469"/>
          </a:xfrm>
          <a:prstGeom prst="line">
            <a:avLst/>
          </a:prstGeom>
          <a:noFill/>
          <a:ln w="9525" cap="flat" cmpd="sng" algn="ctr">
            <a:solidFill>
              <a:srgbClr val="4F81BD">
                <a:shade val="95000"/>
                <a:satMod val="105000"/>
              </a:srgbClr>
            </a:solidFill>
            <a:prstDash val="solid"/>
          </a:ln>
          <a:effectLst/>
        </p:spPr>
      </p:cxnSp>
      <p:sp>
        <p:nvSpPr>
          <p:cNvPr id="24" name="TextBox 23"/>
          <p:cNvSpPr txBox="1"/>
          <p:nvPr/>
        </p:nvSpPr>
        <p:spPr>
          <a:xfrm>
            <a:off x="838202" y="1295400"/>
            <a:ext cx="2971800" cy="307777"/>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1400" b="1" dirty="0" smtClean="0">
                <a:solidFill>
                  <a:prstClr val="black"/>
                </a:solidFill>
                <a:latin typeface="+mj-lt"/>
                <a:ea typeface="+mn-ea"/>
              </a:rPr>
              <a:t>File splitting approach (proposed)</a:t>
            </a:r>
            <a:endParaRPr lang="en-IN" sz="1400" b="1" dirty="0">
              <a:solidFill>
                <a:prstClr val="black"/>
              </a:solidFill>
              <a:latin typeface="+mj-lt"/>
              <a:ea typeface="+mn-ea"/>
            </a:endParaRPr>
          </a:p>
        </p:txBody>
      </p:sp>
      <p:sp>
        <p:nvSpPr>
          <p:cNvPr id="25" name="TextBox 24"/>
          <p:cNvSpPr txBox="1"/>
          <p:nvPr/>
        </p:nvSpPr>
        <p:spPr>
          <a:xfrm>
            <a:off x="4724400" y="1295400"/>
            <a:ext cx="4648200" cy="307777"/>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1400" b="1" dirty="0" smtClean="0">
                <a:solidFill>
                  <a:prstClr val="black"/>
                </a:solidFill>
                <a:latin typeface="+mj-lt"/>
                <a:ea typeface="+mn-ea"/>
              </a:rPr>
              <a:t>Legacy approach (Download and forward)</a:t>
            </a:r>
            <a:endParaRPr lang="en-IN" sz="1400" b="1" dirty="0">
              <a:solidFill>
                <a:prstClr val="black"/>
              </a:solidFill>
              <a:latin typeface="+mj-lt"/>
              <a:ea typeface="+mn-ea"/>
            </a:endParaRPr>
          </a:p>
        </p:txBody>
      </p:sp>
      <p:sp>
        <p:nvSpPr>
          <p:cNvPr id="26" name="TextBox 25"/>
          <p:cNvSpPr txBox="1"/>
          <p:nvPr/>
        </p:nvSpPr>
        <p:spPr>
          <a:xfrm>
            <a:off x="914403" y="2971800"/>
            <a:ext cx="3505200" cy="553998"/>
          </a:xfrm>
          <a:prstGeom prst="rect">
            <a:avLst/>
          </a:prstGeom>
          <a:solidFill>
            <a:srgbClr val="4F81BD">
              <a:lumMod val="20000"/>
              <a:lumOff val="80000"/>
            </a:srgbClr>
          </a:solidFill>
        </p:spPr>
        <p:txBody>
          <a:bodyPr wrap="square" rtlCol="0">
            <a:spAutoFit/>
          </a:bodyPr>
          <a:lstStyle/>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000" b="1" i="0" u="none" strike="noStrike" kern="0" cap="none" spc="0" normalizeH="0" baseline="0" noProof="0" dirty="0" smtClean="0">
                <a:ln>
                  <a:noFill/>
                </a:ln>
                <a:solidFill>
                  <a:prstClr val="black"/>
                </a:solidFill>
                <a:effectLst/>
                <a:uLnTx/>
                <a:uFillTx/>
                <a:latin typeface="+mn-lt"/>
                <a:ea typeface="+mn-ea"/>
              </a:rPr>
              <a:t>Mission</a:t>
            </a:r>
            <a:r>
              <a:rPr kumimoji="0" lang="en-US" sz="1000" b="0" i="0" u="none" strike="noStrike" kern="0" cap="none" spc="0" normalizeH="0" baseline="0" noProof="0" dirty="0" smtClean="0">
                <a:ln>
                  <a:noFill/>
                </a:ln>
                <a:solidFill>
                  <a:prstClr val="black"/>
                </a:solidFill>
                <a:effectLst/>
                <a:uLnTx/>
                <a:uFillTx/>
                <a:latin typeface="+mn-lt"/>
                <a:ea typeface="+mn-ea"/>
              </a:rPr>
              <a:t>: make 10 MB content available to all 4 nodes</a:t>
            </a:r>
          </a:p>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000" b="1" i="0" u="none" strike="noStrike" kern="0" cap="none" spc="0" normalizeH="0" baseline="0" noProof="0" dirty="0" smtClean="0">
                <a:ln>
                  <a:noFill/>
                </a:ln>
                <a:solidFill>
                  <a:srgbClr val="0066FF"/>
                </a:solidFill>
                <a:effectLst/>
                <a:uLnTx/>
                <a:uFillTx/>
                <a:latin typeface="+mn-lt"/>
                <a:ea typeface="+mn-ea"/>
              </a:rPr>
              <a:t>~ 40% improvements </a:t>
            </a:r>
            <a:endParaRPr kumimoji="0" lang="en-IN" sz="1000" b="1" i="0" u="none" strike="noStrike" kern="0" cap="none" spc="0" normalizeH="0" baseline="0" noProof="0" dirty="0" smtClean="0">
              <a:ln>
                <a:noFill/>
              </a:ln>
              <a:solidFill>
                <a:srgbClr val="0066FF"/>
              </a:solidFill>
              <a:effectLst/>
              <a:uLnTx/>
              <a:uFillTx/>
              <a:latin typeface="+mn-lt"/>
              <a:ea typeface="+mn-ea"/>
            </a:endParaRPr>
          </a:p>
        </p:txBody>
      </p:sp>
      <p:sp>
        <p:nvSpPr>
          <p:cNvPr id="27" name="TextBox 26"/>
          <p:cNvSpPr txBox="1"/>
          <p:nvPr/>
        </p:nvSpPr>
        <p:spPr>
          <a:xfrm>
            <a:off x="928190" y="5742644"/>
            <a:ext cx="3503023" cy="646331"/>
          </a:xfrm>
          <a:prstGeom prst="rect">
            <a:avLst/>
          </a:prstGeom>
          <a:solidFill>
            <a:srgbClr val="4F81BD">
              <a:lumMod val="20000"/>
              <a:lumOff val="80000"/>
            </a:srgbClr>
          </a:solidFill>
        </p:spPr>
        <p:txBody>
          <a:bodyPr wrap="square" rtlCol="0">
            <a:spAutoFit/>
          </a:bodyPr>
          <a:lstStyle/>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000" b="1" i="0" u="none" strike="noStrike" kern="0" cap="none" spc="0" normalizeH="0" baseline="0" noProof="0" dirty="0" smtClean="0">
                <a:ln>
                  <a:noFill/>
                </a:ln>
                <a:solidFill>
                  <a:prstClr val="black"/>
                </a:solidFill>
                <a:effectLst/>
                <a:uLnTx/>
                <a:uFillTx/>
                <a:latin typeface="+mj-lt"/>
                <a:ea typeface="+mn-ea"/>
              </a:rPr>
              <a:t>Mission</a:t>
            </a:r>
            <a:r>
              <a:rPr kumimoji="0" lang="en-US" sz="1000" b="0" i="0" u="none" strike="noStrike" kern="0" cap="none" spc="0" normalizeH="0" baseline="0" noProof="0" dirty="0" smtClean="0">
                <a:ln>
                  <a:noFill/>
                </a:ln>
                <a:solidFill>
                  <a:prstClr val="black"/>
                </a:solidFill>
                <a:effectLst/>
                <a:uLnTx/>
                <a:uFillTx/>
                <a:latin typeface="+mj-lt"/>
                <a:ea typeface="+mn-ea"/>
              </a:rPr>
              <a:t>: make 11 MB content available to all 5 nodes</a:t>
            </a:r>
          </a:p>
          <a:p>
            <a:pPr marL="171450" marR="0" lvl="0" indent="-171450" defTabSz="1072866"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1400" b="1" i="0" u="none" strike="noStrike" kern="0" cap="none" spc="0" normalizeH="0" baseline="0" noProof="0" dirty="0" smtClean="0">
                <a:ln>
                  <a:noFill/>
                </a:ln>
                <a:solidFill>
                  <a:srgbClr val="0066FF"/>
                </a:solidFill>
                <a:effectLst/>
                <a:uLnTx/>
                <a:uFillTx/>
                <a:latin typeface="+mj-lt"/>
                <a:ea typeface="+mn-ea"/>
              </a:rPr>
              <a:t>50% improvements </a:t>
            </a:r>
            <a:endParaRPr kumimoji="0" lang="en-IN" sz="1400" b="1" i="0" u="none" strike="noStrike" kern="0" cap="none" spc="0" normalizeH="0" baseline="0" noProof="0" dirty="0" smtClean="0">
              <a:ln>
                <a:noFill/>
              </a:ln>
              <a:solidFill>
                <a:srgbClr val="0066FF"/>
              </a:solidFill>
              <a:effectLst/>
              <a:uLnTx/>
              <a:uFillTx/>
              <a:latin typeface="+mj-lt"/>
              <a:ea typeface="+mn-ea"/>
            </a:endParaRPr>
          </a:p>
        </p:txBody>
      </p:sp>
      <p:sp>
        <p:nvSpPr>
          <p:cNvPr id="28" name="Oval 27"/>
          <p:cNvSpPr/>
          <p:nvPr/>
        </p:nvSpPr>
        <p:spPr>
          <a:xfrm>
            <a:off x="533400" y="2362200"/>
            <a:ext cx="228601" cy="228600"/>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mn-cs"/>
              </a:rPr>
              <a:t>1</a:t>
            </a:r>
            <a:endParaRPr kumimoji="0" lang="en-IN" sz="900" b="1" i="0" u="none" strike="noStrike" kern="0" cap="none" spc="0" normalizeH="0" baseline="0" noProof="0" dirty="0" smtClean="0">
              <a:ln>
                <a:noFill/>
              </a:ln>
              <a:solidFill>
                <a:prstClr val="black"/>
              </a:solidFill>
              <a:effectLst/>
              <a:uLnTx/>
              <a:uFillTx/>
              <a:latin typeface="+mn-lt"/>
              <a:ea typeface="+mn-ea"/>
              <a:cs typeface="+mn-cs"/>
            </a:endParaRPr>
          </a:p>
        </p:txBody>
      </p:sp>
      <p:sp>
        <p:nvSpPr>
          <p:cNvPr id="29" name="Oval 28"/>
          <p:cNvSpPr/>
          <p:nvPr/>
        </p:nvSpPr>
        <p:spPr>
          <a:xfrm>
            <a:off x="559891" y="4610100"/>
            <a:ext cx="228601" cy="228600"/>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prstClr val="black"/>
                </a:solidFill>
                <a:effectLst/>
                <a:uLnTx/>
                <a:uFillTx/>
                <a:latin typeface="+mn-lt"/>
                <a:ea typeface="+mn-ea"/>
                <a:cs typeface="+mn-cs"/>
              </a:rPr>
              <a:t>2</a:t>
            </a:r>
            <a:endParaRPr kumimoji="0" lang="en-IN" sz="900" b="1" i="0" u="none" strike="noStrike" kern="0" cap="none" spc="0" normalizeH="0" baseline="0" noProof="0" dirty="0" smtClean="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xmlns="" val="643622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Advantages – Reduced congestion and duplicate packets</a:t>
            </a:r>
            <a:endParaRPr lang="en-US" sz="2400" b="0" dirty="0"/>
          </a:p>
        </p:txBody>
      </p:sp>
      <p:pic>
        <p:nvPicPr>
          <p:cNvPr id="3" name="Picture 2"/>
          <p:cNvPicPr>
            <a:picLocks noChangeAspect="1"/>
          </p:cNvPicPr>
          <p:nvPr/>
        </p:nvPicPr>
        <p:blipFill>
          <a:blip r:embed="rId3"/>
          <a:stretch>
            <a:fillRect/>
          </a:stretch>
        </p:blipFill>
        <p:spPr>
          <a:xfrm>
            <a:off x="1051718" y="1561295"/>
            <a:ext cx="7115175" cy="4552950"/>
          </a:xfrm>
          <a:prstGeom prst="rect">
            <a:avLst/>
          </a:prstGeom>
        </p:spPr>
      </p:pic>
    </p:spTree>
    <p:extLst>
      <p:ext uri="{BB962C8B-B14F-4D97-AF65-F5344CB8AC3E}">
        <p14:creationId xmlns:p14="http://schemas.microsoft.com/office/powerpoint/2010/main" xmlns="" val="2755614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Implementation details</a:t>
            </a:r>
            <a:endParaRPr lang="en-US" sz="2400" b="0" dirty="0"/>
          </a:p>
        </p:txBody>
      </p:sp>
      <p:sp>
        <p:nvSpPr>
          <p:cNvPr id="7" name="Rectangle 6"/>
          <p:cNvSpPr/>
          <p:nvPr/>
        </p:nvSpPr>
        <p:spPr>
          <a:xfrm>
            <a:off x="1066800" y="167640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1</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File distribution request initiated</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p:txBody>
      </p:sp>
      <p:sp>
        <p:nvSpPr>
          <p:cNvPr id="8" name="Rectangle 7"/>
          <p:cNvSpPr/>
          <p:nvPr/>
        </p:nvSpPr>
        <p:spPr>
          <a:xfrm>
            <a:off x="2551584" y="167640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2</a:t>
            </a:r>
            <a:endParaRPr kumimoji="0" lang="en-US" sz="14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Identify Link Quality </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j-lt"/>
                <a:ea typeface="+mn-ea"/>
                <a:cs typeface="+mn-cs"/>
              </a:rPr>
              <a:t>Bandwidth of one nodes to other node on Mesh network</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9" name="Rectangle 8"/>
          <p:cNvSpPr/>
          <p:nvPr/>
        </p:nvSpPr>
        <p:spPr>
          <a:xfrm>
            <a:off x="4036368" y="167640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3</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Make Best Path</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j-lt"/>
                <a:ea typeface="+mn-ea"/>
                <a:cs typeface="+mn-cs"/>
              </a:rPr>
              <a:t>Select a best path by assessing link quality. List nodes of best path.</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0" name="Rectangle 9"/>
          <p:cNvSpPr/>
          <p:nvPr/>
        </p:nvSpPr>
        <p:spPr>
          <a:xfrm>
            <a:off x="1092146" y="418402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6</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Start chunk transfer </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j-lt"/>
                <a:ea typeface="+mn-ea"/>
                <a:cs typeface="+mn-cs"/>
              </a:rPr>
              <a:t>Assign appropriate chunk suitable for bandwidth</a:t>
            </a:r>
            <a:endParaRPr kumimoji="0" lang="en-US" sz="8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1" name="Rectangle 10"/>
          <p:cNvSpPr/>
          <p:nvPr/>
        </p:nvSpPr>
        <p:spPr>
          <a:xfrm>
            <a:off x="2576929" y="418402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7</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Update the location of Chunk</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mj-lt"/>
                <a:ea typeface="+mn-ea"/>
                <a:cs typeface="+mn-cs"/>
              </a:rPr>
              <a:t>Chunk download successful   &gt; update NCA table </a:t>
            </a: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p:txBody>
      </p:sp>
      <p:cxnSp>
        <p:nvCxnSpPr>
          <p:cNvPr id="12" name="Elbow Connector 11"/>
          <p:cNvCxnSpPr>
            <a:stCxn id="16" idx="3"/>
            <a:endCxn id="10" idx="1"/>
          </p:cNvCxnSpPr>
          <p:nvPr/>
        </p:nvCxnSpPr>
        <p:spPr>
          <a:xfrm flipH="1">
            <a:off x="1092146" y="2556190"/>
            <a:ext cx="7137454" cy="2507620"/>
          </a:xfrm>
          <a:prstGeom prst="bentConnector5">
            <a:avLst>
              <a:gd name="adj1" fmla="val -3203"/>
              <a:gd name="adj2" fmla="val 50000"/>
              <a:gd name="adj3" fmla="val 103203"/>
            </a:avLst>
          </a:prstGeom>
          <a:noFill/>
          <a:ln w="28575" cap="flat" cmpd="sng" algn="ctr">
            <a:solidFill>
              <a:schemeClr val="tx1"/>
            </a:solidFill>
            <a:prstDash val="solid"/>
            <a:tailEnd type="triangle"/>
          </a:ln>
          <a:effectLst/>
        </p:spPr>
      </p:cxnSp>
      <p:sp>
        <p:nvSpPr>
          <p:cNvPr id="13" name="Right Arrow 12"/>
          <p:cNvSpPr/>
          <p:nvPr/>
        </p:nvSpPr>
        <p:spPr>
          <a:xfrm>
            <a:off x="2362200" y="243840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4" name="Rectangle 13"/>
          <p:cNvSpPr/>
          <p:nvPr/>
        </p:nvSpPr>
        <p:spPr>
          <a:xfrm>
            <a:off x="5521152" y="167640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4</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Make Alternate Path</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j-lt"/>
                <a:ea typeface="+mn-ea"/>
                <a:cs typeface="+mn-cs"/>
              </a:rPr>
              <a:t>Use selected nodes, create path which are having lesser Link Quality. Create Link Metric (NBS)</a:t>
            </a:r>
            <a:endParaRPr kumimoji="0" lang="en-US" sz="8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5" name="Rectangle 14"/>
          <p:cNvSpPr/>
          <p:nvPr/>
        </p:nvSpPr>
        <p:spPr>
          <a:xfrm>
            <a:off x="4061713" y="418402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8</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Broadcast NCA table</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mj-lt"/>
                <a:ea typeface="+mn-ea"/>
                <a:cs typeface="+mn-cs"/>
              </a:rPr>
              <a:t>Make file Chunk location information available to all.</a:t>
            </a: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6" name="Rectangle 15"/>
          <p:cNvSpPr/>
          <p:nvPr/>
        </p:nvSpPr>
        <p:spPr>
          <a:xfrm>
            <a:off x="7005935" y="167640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5</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Split file to chunks</a:t>
            </a: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chemeClr val="tx1"/>
                </a:solidFill>
                <a:effectLst/>
                <a:uLnTx/>
                <a:uFillTx/>
                <a:latin typeface="+mj-lt"/>
                <a:ea typeface="+mn-ea"/>
                <a:cs typeface="+mn-cs"/>
              </a:rPr>
              <a:t>Read NBS table and split the file to chunks on the basis of bandwidth at one node.</a:t>
            </a:r>
            <a:endParaRPr kumimoji="0" lang="en-US" sz="8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7" name="Rectangle 16"/>
          <p:cNvSpPr/>
          <p:nvPr/>
        </p:nvSpPr>
        <p:spPr>
          <a:xfrm>
            <a:off x="5546497" y="418402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9</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Find next chunk </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mj-lt"/>
                <a:ea typeface="+mn-ea"/>
                <a:cs typeface="+mn-cs"/>
              </a:rPr>
              <a:t>Find Chunk location  from NCA table &amp; transfer chunk</a:t>
            </a: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8" name="Rectangle 17"/>
          <p:cNvSpPr/>
          <p:nvPr/>
        </p:nvSpPr>
        <p:spPr>
          <a:xfrm>
            <a:off x="7005935" y="4184020"/>
            <a:ext cx="1223665" cy="1759580"/>
          </a:xfrm>
          <a:prstGeom prst="rect">
            <a:avLst/>
          </a:prstGeom>
          <a:solidFill>
            <a:schemeClr val="bg1">
              <a:lumMod val="85000"/>
            </a:schemeClr>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1" i="0" u="none" strike="noStrike" kern="0" cap="none" spc="0" normalizeH="0" baseline="0" noProof="0" dirty="0" smtClean="0">
                <a:ln>
                  <a:noFill/>
                </a:ln>
                <a:solidFill>
                  <a:schemeClr val="tx1"/>
                </a:solidFill>
                <a:effectLst/>
                <a:uLnTx/>
                <a:uFillTx/>
                <a:latin typeface="+mj-lt"/>
                <a:ea typeface="+mn-ea"/>
                <a:cs typeface="+mn-cs"/>
              </a:rPr>
              <a:t>10</a:t>
            </a:r>
            <a:endParaRPr kumimoji="0" lang="en-US" sz="1200" b="1" i="0" u="none" strike="noStrike" kern="0" cap="none" spc="0" normalizeH="0" baseline="0" noProof="0" dirty="0" smtClean="0">
              <a:ln>
                <a:noFill/>
              </a:ln>
              <a:solidFill>
                <a:schemeClr val="tx1"/>
              </a:solidFill>
              <a:effectLst/>
              <a:uLnTx/>
              <a:uFillTx/>
              <a:latin typeface="+mj-lt"/>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chemeClr val="tx1"/>
                </a:solidFill>
                <a:effectLst/>
                <a:uLnTx/>
                <a:uFillTx/>
                <a:latin typeface="+mj-lt"/>
                <a:ea typeface="+mn-ea"/>
                <a:cs typeface="+mn-cs"/>
              </a:rPr>
              <a:t>Consume File</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mj-lt"/>
                <a:ea typeface="+mn-ea"/>
                <a:cs typeface="+mn-cs"/>
              </a:rPr>
              <a:t>Merge all chunks and make original file.</a:t>
            </a:r>
            <a:endParaRPr kumimoji="0" lang="en-US" sz="10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19" name="Right Arrow 18"/>
          <p:cNvSpPr/>
          <p:nvPr/>
        </p:nvSpPr>
        <p:spPr>
          <a:xfrm>
            <a:off x="3838951" y="243840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0" name="Right Arrow 19"/>
          <p:cNvSpPr/>
          <p:nvPr/>
        </p:nvSpPr>
        <p:spPr>
          <a:xfrm>
            <a:off x="5315703" y="243840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1" name="Right Arrow 20"/>
          <p:cNvSpPr/>
          <p:nvPr/>
        </p:nvSpPr>
        <p:spPr>
          <a:xfrm>
            <a:off x="6792453" y="243840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2" name="Right Arrow 21"/>
          <p:cNvSpPr/>
          <p:nvPr/>
        </p:nvSpPr>
        <p:spPr>
          <a:xfrm>
            <a:off x="2371699" y="494591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3" name="Right Arrow 22"/>
          <p:cNvSpPr/>
          <p:nvPr/>
        </p:nvSpPr>
        <p:spPr>
          <a:xfrm>
            <a:off x="3848451" y="494591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4" name="Right Arrow 23"/>
          <p:cNvSpPr/>
          <p:nvPr/>
        </p:nvSpPr>
        <p:spPr>
          <a:xfrm>
            <a:off x="5325202" y="494591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
        <p:nvSpPr>
          <p:cNvPr id="25" name="Right Arrow 24"/>
          <p:cNvSpPr/>
          <p:nvPr/>
        </p:nvSpPr>
        <p:spPr>
          <a:xfrm>
            <a:off x="6801953" y="4945910"/>
            <a:ext cx="182880" cy="182880"/>
          </a:xfrm>
          <a:prstGeom prst="rightArrow">
            <a:avLst/>
          </a:prstGeom>
          <a:solidFill>
            <a:schemeClr val="tx1"/>
          </a:solidFill>
          <a:ln w="25400" cap="flat" cmpd="sng" algn="ctr">
            <a:solidFill>
              <a:schemeClr val="tx1"/>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2100" b="0" i="0" u="none" strike="noStrike" kern="0" cap="none" spc="0" normalizeH="0" baseline="0" noProof="0" dirty="0" smtClean="0">
              <a:ln>
                <a:noFill/>
              </a:ln>
              <a:solidFill>
                <a:schemeClr val="tx1"/>
              </a:solidFill>
              <a:effectLst/>
              <a:uLnTx/>
              <a:uFillTx/>
              <a:latin typeface="+mj-lt"/>
              <a:ea typeface="+mn-ea"/>
              <a:cs typeface="+mn-cs"/>
            </a:endParaRPr>
          </a:p>
        </p:txBody>
      </p:sp>
    </p:spTree>
    <p:extLst>
      <p:ext uri="{BB962C8B-B14F-4D97-AF65-F5344CB8AC3E}">
        <p14:creationId xmlns:p14="http://schemas.microsoft.com/office/powerpoint/2010/main" xmlns="" val="1277638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Flow chart </a:t>
            </a:r>
            <a:endParaRPr lang="en-US" sz="2400" b="0" dirty="0"/>
          </a:p>
        </p:txBody>
      </p:sp>
      <p:grpSp>
        <p:nvGrpSpPr>
          <p:cNvPr id="2" name="Group 1"/>
          <p:cNvGrpSpPr/>
          <p:nvPr/>
        </p:nvGrpSpPr>
        <p:grpSpPr>
          <a:xfrm>
            <a:off x="973584" y="1371600"/>
            <a:ext cx="7408416" cy="4953000"/>
            <a:chOff x="973584" y="762000"/>
            <a:chExt cx="8542870" cy="5562600"/>
          </a:xfrm>
        </p:grpSpPr>
        <p:sp>
          <p:nvSpPr>
            <p:cNvPr id="7" name="Oval 6"/>
            <p:cNvSpPr/>
            <p:nvPr/>
          </p:nvSpPr>
          <p:spPr>
            <a:xfrm>
              <a:off x="1143000" y="762000"/>
              <a:ext cx="1295400" cy="304800"/>
            </a:xfrm>
            <a:prstGeom prst="ellipse">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Start</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8" name="Rectangle 7"/>
            <p:cNvSpPr/>
            <p:nvPr/>
          </p:nvSpPr>
          <p:spPr>
            <a:xfrm>
              <a:off x="990600" y="1295400"/>
              <a:ext cx="1600200" cy="4572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Content  Transfer initiated</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9" name="Rectangle 8"/>
            <p:cNvSpPr/>
            <p:nvPr/>
          </p:nvSpPr>
          <p:spPr>
            <a:xfrm>
              <a:off x="996518" y="467868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Check alternative paths within best path node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0" name="Rectangle 9"/>
            <p:cNvSpPr/>
            <p:nvPr/>
          </p:nvSpPr>
          <p:spPr>
            <a:xfrm>
              <a:off x="973584" y="2026920"/>
              <a:ext cx="1600200" cy="4572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Link State Routing initiated for path</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1" name="Rectangle 10"/>
            <p:cNvSpPr/>
            <p:nvPr/>
          </p:nvSpPr>
          <p:spPr>
            <a:xfrm>
              <a:off x="973584" y="2758440"/>
              <a:ext cx="1600200" cy="4572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Link quality assessment</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2" name="Rectangle 11"/>
            <p:cNvSpPr/>
            <p:nvPr/>
          </p:nvSpPr>
          <p:spPr>
            <a:xfrm>
              <a:off x="996518" y="3489960"/>
              <a:ext cx="1600200" cy="9144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Create best path for content transfer</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3" name="Folded Corner 12"/>
            <p:cNvSpPr/>
            <p:nvPr/>
          </p:nvSpPr>
          <p:spPr>
            <a:xfrm>
              <a:off x="2971800" y="3733799"/>
              <a:ext cx="1371600" cy="518161"/>
            </a:xfrm>
            <a:prstGeom prst="foldedCorner">
              <a:avLst/>
            </a:prstGeom>
            <a:noFill/>
            <a:ln w="19050" cap="flat" cmpd="sng" algn="ctr">
              <a:solidFill>
                <a:sysClr val="windowText" lastClr="000000"/>
              </a:solidFill>
              <a:prstDash val="sysDot"/>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Link Metric created</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4" name="Rectangle 13"/>
            <p:cNvSpPr/>
            <p:nvPr/>
          </p:nvSpPr>
          <p:spPr>
            <a:xfrm>
              <a:off x="990600" y="56388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Create Path List with lesser bandwidth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15" name="Straight Arrow Connector 14"/>
            <p:cNvCxnSpPr>
              <a:stCxn id="12" idx="3"/>
            </p:cNvCxnSpPr>
            <p:nvPr/>
          </p:nvCxnSpPr>
          <p:spPr>
            <a:xfrm>
              <a:off x="2596718" y="3947160"/>
              <a:ext cx="375082" cy="0"/>
            </a:xfrm>
            <a:prstGeom prst="straightConnector1">
              <a:avLst/>
            </a:prstGeom>
            <a:noFill/>
            <a:ln w="19050" cap="flat" cmpd="sng" algn="ctr">
              <a:solidFill>
                <a:sysClr val="windowText" lastClr="000000"/>
              </a:solidFill>
              <a:prstDash val="solid"/>
              <a:tailEnd type="arrow"/>
            </a:ln>
            <a:effectLst/>
          </p:spPr>
        </p:cxnSp>
        <p:cxnSp>
          <p:nvCxnSpPr>
            <p:cNvPr id="16" name="Straight Arrow Connector 15"/>
            <p:cNvCxnSpPr>
              <a:stCxn id="7" idx="4"/>
              <a:endCxn id="8" idx="0"/>
            </p:cNvCxnSpPr>
            <p:nvPr/>
          </p:nvCxnSpPr>
          <p:spPr>
            <a:xfrm>
              <a:off x="1790700" y="1066800"/>
              <a:ext cx="0" cy="228600"/>
            </a:xfrm>
            <a:prstGeom prst="straightConnector1">
              <a:avLst/>
            </a:prstGeom>
            <a:noFill/>
            <a:ln w="19050" cap="flat" cmpd="sng" algn="ctr">
              <a:solidFill>
                <a:sysClr val="windowText" lastClr="000000"/>
              </a:solidFill>
              <a:prstDash val="solid"/>
              <a:tailEnd type="arrow"/>
            </a:ln>
            <a:effectLst/>
          </p:spPr>
        </p:cxnSp>
        <p:cxnSp>
          <p:nvCxnSpPr>
            <p:cNvPr id="17" name="Straight Arrow Connector 16"/>
            <p:cNvCxnSpPr/>
            <p:nvPr/>
          </p:nvCxnSpPr>
          <p:spPr>
            <a:xfrm>
              <a:off x="1796618" y="1780564"/>
              <a:ext cx="0" cy="228600"/>
            </a:xfrm>
            <a:prstGeom prst="straightConnector1">
              <a:avLst/>
            </a:prstGeom>
            <a:noFill/>
            <a:ln w="19050" cap="flat" cmpd="sng" algn="ctr">
              <a:solidFill>
                <a:sysClr val="windowText" lastClr="000000"/>
              </a:solidFill>
              <a:prstDash val="solid"/>
              <a:tailEnd type="arrow"/>
            </a:ln>
            <a:effectLst/>
          </p:spPr>
        </p:cxnSp>
        <p:cxnSp>
          <p:nvCxnSpPr>
            <p:cNvPr id="18" name="Straight Arrow Connector 17"/>
            <p:cNvCxnSpPr/>
            <p:nvPr/>
          </p:nvCxnSpPr>
          <p:spPr>
            <a:xfrm>
              <a:off x="1773684" y="2529840"/>
              <a:ext cx="0" cy="228600"/>
            </a:xfrm>
            <a:prstGeom prst="straightConnector1">
              <a:avLst/>
            </a:prstGeom>
            <a:noFill/>
            <a:ln w="19050" cap="flat" cmpd="sng" algn="ctr">
              <a:solidFill>
                <a:sysClr val="windowText" lastClr="000000"/>
              </a:solidFill>
              <a:prstDash val="solid"/>
              <a:tailEnd type="arrow"/>
            </a:ln>
            <a:effectLst/>
          </p:spPr>
        </p:cxnSp>
        <p:cxnSp>
          <p:nvCxnSpPr>
            <p:cNvPr id="19" name="Straight Arrow Connector 18"/>
            <p:cNvCxnSpPr/>
            <p:nvPr/>
          </p:nvCxnSpPr>
          <p:spPr>
            <a:xfrm>
              <a:off x="1790700" y="3261360"/>
              <a:ext cx="0" cy="228600"/>
            </a:xfrm>
            <a:prstGeom prst="straightConnector1">
              <a:avLst/>
            </a:prstGeom>
            <a:noFill/>
            <a:ln w="19050" cap="flat" cmpd="sng" algn="ctr">
              <a:solidFill>
                <a:sysClr val="windowText" lastClr="000000"/>
              </a:solidFill>
              <a:prstDash val="solid"/>
              <a:tailEnd type="arrow"/>
            </a:ln>
            <a:effectLst/>
          </p:spPr>
        </p:cxnSp>
        <p:cxnSp>
          <p:nvCxnSpPr>
            <p:cNvPr id="20" name="Straight Arrow Connector 19"/>
            <p:cNvCxnSpPr/>
            <p:nvPr/>
          </p:nvCxnSpPr>
          <p:spPr>
            <a:xfrm>
              <a:off x="1790700" y="4450080"/>
              <a:ext cx="0" cy="228600"/>
            </a:xfrm>
            <a:prstGeom prst="straightConnector1">
              <a:avLst/>
            </a:prstGeom>
            <a:noFill/>
            <a:ln w="19050" cap="flat" cmpd="sng" algn="ctr">
              <a:solidFill>
                <a:sysClr val="windowText" lastClr="000000"/>
              </a:solidFill>
              <a:prstDash val="solid"/>
              <a:tailEnd type="arrow"/>
            </a:ln>
            <a:effectLst/>
          </p:spPr>
        </p:cxnSp>
        <p:cxnSp>
          <p:nvCxnSpPr>
            <p:cNvPr id="21" name="Straight Arrow Connector 20"/>
            <p:cNvCxnSpPr/>
            <p:nvPr/>
          </p:nvCxnSpPr>
          <p:spPr>
            <a:xfrm>
              <a:off x="1790700" y="5410200"/>
              <a:ext cx="0" cy="228600"/>
            </a:xfrm>
            <a:prstGeom prst="straightConnector1">
              <a:avLst/>
            </a:prstGeom>
            <a:noFill/>
            <a:ln w="19050" cap="flat" cmpd="sng" algn="ctr">
              <a:solidFill>
                <a:sysClr val="windowText" lastClr="000000"/>
              </a:solidFill>
              <a:prstDash val="solid"/>
              <a:tailEnd type="arrow"/>
            </a:ln>
            <a:effectLst/>
          </p:spPr>
        </p:cxnSp>
        <p:sp>
          <p:nvSpPr>
            <p:cNvPr id="22" name="Rectangle 21"/>
            <p:cNvSpPr/>
            <p:nvPr/>
          </p:nvSpPr>
          <p:spPr>
            <a:xfrm>
              <a:off x="6553200" y="762000"/>
              <a:ext cx="1600200" cy="8382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Check the node with best bandwidth with content server, term this as  Gateway node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23" name="Elbow Connector 22"/>
            <p:cNvCxnSpPr/>
            <p:nvPr/>
          </p:nvCxnSpPr>
          <p:spPr>
            <a:xfrm flipV="1">
              <a:off x="2590800" y="990600"/>
              <a:ext cx="3962400" cy="4800600"/>
            </a:xfrm>
            <a:prstGeom prst="bentConnector3">
              <a:avLst>
                <a:gd name="adj1" fmla="val 49140"/>
              </a:avLst>
            </a:prstGeom>
            <a:noFill/>
            <a:ln w="19050" cap="flat" cmpd="sng" algn="ctr">
              <a:solidFill>
                <a:sysClr val="windowText" lastClr="000000"/>
              </a:solidFill>
              <a:prstDash val="solid"/>
              <a:headEnd type="none" w="med" len="med"/>
              <a:tailEnd type="triangle" w="med" len="med"/>
            </a:ln>
            <a:effectLst/>
          </p:spPr>
        </p:cxnSp>
        <p:sp>
          <p:nvSpPr>
            <p:cNvPr id="24" name="Rectangle 23"/>
            <p:cNvSpPr/>
            <p:nvPr/>
          </p:nvSpPr>
          <p:spPr>
            <a:xfrm>
              <a:off x="6553200" y="18288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Download content to Gateway node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25" name="Rectangle 24"/>
            <p:cNvSpPr/>
            <p:nvPr/>
          </p:nvSpPr>
          <p:spPr>
            <a:xfrm>
              <a:off x="6553200" y="4453926"/>
              <a:ext cx="1600200" cy="85344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Get Bandwidth strength from NBS table &amp; Split content file into chunks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26" name="Flowchart: Decision 25"/>
            <p:cNvSpPr/>
            <p:nvPr/>
          </p:nvSpPr>
          <p:spPr>
            <a:xfrm>
              <a:off x="6553201" y="2895600"/>
              <a:ext cx="1600200" cy="1188720"/>
            </a:xfrm>
            <a:prstGeom prst="flowChartDecision">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Content download finished on gateway node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27" name="Rectangle 26"/>
            <p:cNvSpPr/>
            <p:nvPr/>
          </p:nvSpPr>
          <p:spPr>
            <a:xfrm>
              <a:off x="6553200" y="5523464"/>
              <a:ext cx="1600200" cy="801136"/>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Add headers to file parts (Sequence No, Hash Key)</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28" name="Straight Arrow Connector 27"/>
            <p:cNvCxnSpPr/>
            <p:nvPr/>
          </p:nvCxnSpPr>
          <p:spPr>
            <a:xfrm>
              <a:off x="7353301" y="1600200"/>
              <a:ext cx="0" cy="228600"/>
            </a:xfrm>
            <a:prstGeom prst="straightConnector1">
              <a:avLst/>
            </a:prstGeom>
            <a:noFill/>
            <a:ln w="19050" cap="flat" cmpd="sng" algn="ctr">
              <a:solidFill>
                <a:sysClr val="windowText" lastClr="000000"/>
              </a:solidFill>
              <a:prstDash val="solid"/>
              <a:tailEnd type="arrow"/>
            </a:ln>
            <a:effectLst/>
          </p:spPr>
        </p:cxnSp>
        <p:cxnSp>
          <p:nvCxnSpPr>
            <p:cNvPr id="29" name="Straight Arrow Connector 28"/>
            <p:cNvCxnSpPr>
              <a:stCxn id="24" idx="2"/>
              <a:endCxn id="26" idx="0"/>
            </p:cNvCxnSpPr>
            <p:nvPr/>
          </p:nvCxnSpPr>
          <p:spPr>
            <a:xfrm>
              <a:off x="7353300" y="2514600"/>
              <a:ext cx="1" cy="381000"/>
            </a:xfrm>
            <a:prstGeom prst="straightConnector1">
              <a:avLst/>
            </a:prstGeom>
            <a:noFill/>
            <a:ln w="19050" cap="flat" cmpd="sng" algn="ctr">
              <a:solidFill>
                <a:sysClr val="windowText" lastClr="000000"/>
              </a:solidFill>
              <a:prstDash val="solid"/>
              <a:tailEnd type="arrow"/>
            </a:ln>
            <a:effectLst/>
          </p:spPr>
        </p:cxnSp>
        <p:cxnSp>
          <p:nvCxnSpPr>
            <p:cNvPr id="30" name="Straight Arrow Connector 29"/>
            <p:cNvCxnSpPr/>
            <p:nvPr/>
          </p:nvCxnSpPr>
          <p:spPr>
            <a:xfrm>
              <a:off x="7353299" y="4070338"/>
              <a:ext cx="1" cy="381000"/>
            </a:xfrm>
            <a:prstGeom prst="straightConnector1">
              <a:avLst/>
            </a:prstGeom>
            <a:noFill/>
            <a:ln w="19050" cap="flat" cmpd="sng" algn="ctr">
              <a:solidFill>
                <a:sysClr val="windowText" lastClr="000000"/>
              </a:solidFill>
              <a:prstDash val="solid"/>
              <a:tailEnd type="arrow"/>
            </a:ln>
            <a:effectLst/>
          </p:spPr>
        </p:cxnSp>
        <p:cxnSp>
          <p:nvCxnSpPr>
            <p:cNvPr id="31" name="Elbow Connector 30"/>
            <p:cNvCxnSpPr>
              <a:stCxn id="26" idx="3"/>
              <a:endCxn id="24" idx="3"/>
            </p:cNvCxnSpPr>
            <p:nvPr/>
          </p:nvCxnSpPr>
          <p:spPr>
            <a:xfrm flipH="1" flipV="1">
              <a:off x="8153400" y="2171700"/>
              <a:ext cx="1" cy="1318260"/>
            </a:xfrm>
            <a:prstGeom prst="bentConnector3">
              <a:avLst>
                <a:gd name="adj1" fmla="val -22860000000"/>
              </a:avLst>
            </a:prstGeom>
            <a:noFill/>
            <a:ln w="19050" cap="flat" cmpd="sng" algn="ctr">
              <a:solidFill>
                <a:sysClr val="windowText" lastClr="000000"/>
              </a:solidFill>
              <a:prstDash val="solid"/>
              <a:tailEnd type="arrow"/>
            </a:ln>
            <a:effectLst/>
          </p:spPr>
        </p:cxnSp>
        <p:sp>
          <p:nvSpPr>
            <p:cNvPr id="32" name="TextBox 31"/>
            <p:cNvSpPr txBox="1"/>
            <p:nvPr/>
          </p:nvSpPr>
          <p:spPr>
            <a:xfrm>
              <a:off x="8382000" y="2710041"/>
              <a:ext cx="609600" cy="259242"/>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No</a:t>
              </a:r>
              <a:endParaRPr lang="en-IN" sz="900" dirty="0">
                <a:solidFill>
                  <a:prstClr val="black"/>
                </a:solidFill>
                <a:latin typeface="+mj-lt"/>
                <a:ea typeface="+mn-ea"/>
              </a:endParaRPr>
            </a:p>
          </p:txBody>
        </p:sp>
        <p:sp>
          <p:nvSpPr>
            <p:cNvPr id="33" name="TextBox 32"/>
            <p:cNvSpPr txBox="1"/>
            <p:nvPr/>
          </p:nvSpPr>
          <p:spPr>
            <a:xfrm>
              <a:off x="7353301" y="4058205"/>
              <a:ext cx="609600" cy="259242"/>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Yes</a:t>
              </a:r>
              <a:endParaRPr lang="en-IN" sz="900" dirty="0">
                <a:solidFill>
                  <a:prstClr val="black"/>
                </a:solidFill>
                <a:latin typeface="+mj-lt"/>
                <a:ea typeface="+mn-ea"/>
              </a:endParaRPr>
            </a:p>
          </p:txBody>
        </p:sp>
        <p:cxnSp>
          <p:nvCxnSpPr>
            <p:cNvPr id="34" name="Straight Arrow Connector 33"/>
            <p:cNvCxnSpPr>
              <a:stCxn id="25" idx="2"/>
            </p:cNvCxnSpPr>
            <p:nvPr/>
          </p:nvCxnSpPr>
          <p:spPr>
            <a:xfrm flipH="1">
              <a:off x="7353299" y="5307366"/>
              <a:ext cx="1" cy="217134"/>
            </a:xfrm>
            <a:prstGeom prst="straightConnector1">
              <a:avLst/>
            </a:prstGeom>
            <a:noFill/>
            <a:ln w="19050" cap="flat" cmpd="sng" algn="ctr">
              <a:solidFill>
                <a:sysClr val="windowText" lastClr="000000"/>
              </a:solidFill>
              <a:prstDash val="solid"/>
              <a:tailEnd type="arrow"/>
            </a:ln>
            <a:effectLst/>
          </p:spPr>
        </p:cxnSp>
        <p:sp>
          <p:nvSpPr>
            <p:cNvPr id="35" name="Flowchart: Connector 34"/>
            <p:cNvSpPr/>
            <p:nvPr/>
          </p:nvSpPr>
          <p:spPr>
            <a:xfrm>
              <a:off x="8963485" y="5647547"/>
              <a:ext cx="552969" cy="552969"/>
            </a:xfrm>
            <a:prstGeom prst="flowChartConnector">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C1</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36" name="Straight Connector 35"/>
            <p:cNvCxnSpPr>
              <a:stCxn id="27" idx="3"/>
              <a:endCxn id="35" idx="2"/>
            </p:cNvCxnSpPr>
            <p:nvPr/>
          </p:nvCxnSpPr>
          <p:spPr>
            <a:xfrm>
              <a:off x="8153400" y="5924032"/>
              <a:ext cx="810085" cy="0"/>
            </a:xfrm>
            <a:prstGeom prst="line">
              <a:avLst/>
            </a:prstGeom>
            <a:noFill/>
            <a:ln w="19050" cap="flat" cmpd="sng" algn="ctr">
              <a:solidFill>
                <a:sysClr val="windowText" lastClr="000000"/>
              </a:solidFill>
              <a:prstDash val="solid"/>
            </a:ln>
            <a:effectLst/>
          </p:spPr>
        </p:cxnSp>
        <p:sp>
          <p:nvSpPr>
            <p:cNvPr id="37" name="Folded Corner 36"/>
            <p:cNvSpPr/>
            <p:nvPr/>
          </p:nvSpPr>
          <p:spPr>
            <a:xfrm>
              <a:off x="2971800" y="5943599"/>
              <a:ext cx="1371600" cy="381001"/>
            </a:xfrm>
            <a:prstGeom prst="foldedCorner">
              <a:avLst/>
            </a:prstGeom>
            <a:solidFill>
              <a:sysClr val="window" lastClr="FFFFFF"/>
            </a:solidFill>
            <a:ln w="19050" cap="flat" cmpd="sng" algn="ctr">
              <a:solidFill>
                <a:sysClr val="windowText" lastClr="000000"/>
              </a:solidFill>
              <a:prstDash val="sysDot"/>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Marked Link Metric NBS Table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38" name="Elbow Connector 37"/>
            <p:cNvCxnSpPr/>
            <p:nvPr/>
          </p:nvCxnSpPr>
          <p:spPr>
            <a:xfrm rot="5400000">
              <a:off x="2221230" y="4011930"/>
              <a:ext cx="1386840" cy="1866900"/>
            </a:xfrm>
            <a:prstGeom prst="bentConnector3">
              <a:avLst>
                <a:gd name="adj1" fmla="val 86699"/>
              </a:avLst>
            </a:prstGeom>
            <a:noFill/>
            <a:ln w="19050" cap="flat" cmpd="sng" algn="ctr">
              <a:solidFill>
                <a:sysClr val="windowText" lastClr="000000"/>
              </a:solidFill>
              <a:prstDash val="solid"/>
              <a:tailEnd type="arrow"/>
            </a:ln>
            <a:effectLst/>
          </p:spPr>
        </p:cxnSp>
        <p:cxnSp>
          <p:nvCxnSpPr>
            <p:cNvPr id="39" name="Straight Arrow Connector 38"/>
            <p:cNvCxnSpPr/>
            <p:nvPr/>
          </p:nvCxnSpPr>
          <p:spPr>
            <a:xfrm>
              <a:off x="2596718" y="6096000"/>
              <a:ext cx="375082" cy="0"/>
            </a:xfrm>
            <a:prstGeom prst="straightConnector1">
              <a:avLst/>
            </a:prstGeom>
            <a:noFill/>
            <a:ln w="19050" cap="flat" cmpd="sng" algn="ctr">
              <a:solidFill>
                <a:sysClr val="windowText" lastClr="000000"/>
              </a:solidFill>
              <a:prstDash val="solid"/>
              <a:tailEnd type="arrow"/>
            </a:ln>
            <a:effectLst/>
          </p:spPr>
        </p:cxnSp>
      </p:grpSp>
    </p:spTree>
    <p:extLst>
      <p:ext uri="{BB962C8B-B14F-4D97-AF65-F5344CB8AC3E}">
        <p14:creationId xmlns:p14="http://schemas.microsoft.com/office/powerpoint/2010/main" xmlns="" val="13033263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18</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Flow chart</a:t>
            </a:r>
            <a:endParaRPr lang="en-US" sz="2400" b="0" dirty="0"/>
          </a:p>
        </p:txBody>
      </p:sp>
      <p:grpSp>
        <p:nvGrpSpPr>
          <p:cNvPr id="2" name="Group 1"/>
          <p:cNvGrpSpPr/>
          <p:nvPr/>
        </p:nvGrpSpPr>
        <p:grpSpPr>
          <a:xfrm>
            <a:off x="533400" y="1371600"/>
            <a:ext cx="7787399" cy="4914900"/>
            <a:chOff x="137401" y="762000"/>
            <a:chExt cx="8639653" cy="5676900"/>
          </a:xfrm>
        </p:grpSpPr>
        <p:sp>
          <p:nvSpPr>
            <p:cNvPr id="7" name="Rectangle 6"/>
            <p:cNvSpPr/>
            <p:nvPr/>
          </p:nvSpPr>
          <p:spPr>
            <a:xfrm>
              <a:off x="996518" y="7620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Adjust Routing with Capping as per bandwidth from NBS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8" name="Straight Arrow Connector 7"/>
            <p:cNvCxnSpPr/>
            <p:nvPr/>
          </p:nvCxnSpPr>
          <p:spPr>
            <a:xfrm>
              <a:off x="1796618" y="1447800"/>
              <a:ext cx="0" cy="228600"/>
            </a:xfrm>
            <a:prstGeom prst="straightConnector1">
              <a:avLst/>
            </a:prstGeom>
            <a:noFill/>
            <a:ln w="19050" cap="flat" cmpd="sng" algn="ctr">
              <a:solidFill>
                <a:sysClr val="windowText" lastClr="000000"/>
              </a:solidFill>
              <a:prstDash val="solid"/>
              <a:tailEnd type="arrow"/>
            </a:ln>
            <a:effectLst/>
          </p:spPr>
        </p:cxnSp>
        <p:sp>
          <p:nvSpPr>
            <p:cNvPr id="9" name="Rectangle 8"/>
            <p:cNvSpPr/>
            <p:nvPr/>
          </p:nvSpPr>
          <p:spPr>
            <a:xfrm>
              <a:off x="6553200" y="2259366"/>
              <a:ext cx="1600200" cy="112014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Check missing part on node, Scan NCA Table to find the availability of missing file-part on a nearby node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10" name="Elbow Connector 9"/>
            <p:cNvCxnSpPr>
              <a:stCxn id="24" idx="3"/>
              <a:endCxn id="28" idx="1"/>
            </p:cNvCxnSpPr>
            <p:nvPr/>
          </p:nvCxnSpPr>
          <p:spPr>
            <a:xfrm flipV="1">
              <a:off x="2583031" y="1356360"/>
              <a:ext cx="3977567" cy="4777740"/>
            </a:xfrm>
            <a:prstGeom prst="bentConnector3">
              <a:avLst>
                <a:gd name="adj1" fmla="val 50000"/>
              </a:avLst>
            </a:prstGeom>
            <a:noFill/>
            <a:ln w="19050" cap="flat" cmpd="sng" algn="ctr">
              <a:solidFill>
                <a:sysClr val="windowText" lastClr="000000"/>
              </a:solidFill>
              <a:prstDash val="solid"/>
              <a:headEnd type="none" w="med" len="med"/>
              <a:tailEnd type="triangle" w="med" len="med"/>
            </a:ln>
            <a:effectLst/>
          </p:spPr>
        </p:cxnSp>
        <p:sp>
          <p:nvSpPr>
            <p:cNvPr id="11" name="Flowchart: Decision 10"/>
            <p:cNvSpPr/>
            <p:nvPr/>
          </p:nvSpPr>
          <p:spPr>
            <a:xfrm>
              <a:off x="6553200" y="3661446"/>
              <a:ext cx="1600200" cy="1188720"/>
            </a:xfrm>
            <a:prstGeom prst="flowChartDecision">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Is Required file-part location found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2" name="Flowchart: Connector 11"/>
            <p:cNvSpPr/>
            <p:nvPr/>
          </p:nvSpPr>
          <p:spPr>
            <a:xfrm>
              <a:off x="137401" y="828415"/>
              <a:ext cx="552969" cy="552969"/>
            </a:xfrm>
            <a:prstGeom prst="flowChartConnector">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C1</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13" name="Straight Connector 12"/>
            <p:cNvCxnSpPr>
              <a:stCxn id="12" idx="6"/>
              <a:endCxn id="7" idx="1"/>
            </p:cNvCxnSpPr>
            <p:nvPr/>
          </p:nvCxnSpPr>
          <p:spPr>
            <a:xfrm>
              <a:off x="690370" y="1104900"/>
              <a:ext cx="306148" cy="0"/>
            </a:xfrm>
            <a:prstGeom prst="line">
              <a:avLst/>
            </a:prstGeom>
            <a:noFill/>
            <a:ln w="19050" cap="flat" cmpd="sng" algn="ctr">
              <a:solidFill>
                <a:sysClr val="windowText" lastClr="000000"/>
              </a:solidFill>
              <a:prstDash val="solid"/>
            </a:ln>
            <a:effectLst/>
          </p:spPr>
        </p:cxnSp>
        <p:sp>
          <p:nvSpPr>
            <p:cNvPr id="14" name="Rectangle 13"/>
            <p:cNvSpPr/>
            <p:nvPr/>
          </p:nvSpPr>
          <p:spPr>
            <a:xfrm>
              <a:off x="1002437" y="1676400"/>
              <a:ext cx="1586143"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Scan suitable bandwidth channel </a:t>
              </a: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for file part transfer</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5" name="Rectangle 14"/>
            <p:cNvSpPr/>
            <p:nvPr/>
          </p:nvSpPr>
          <p:spPr>
            <a:xfrm>
              <a:off x="997258" y="40386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Initiate file</a:t>
              </a:r>
              <a:r>
                <a:rPr kumimoji="0" lang="en-US" sz="900" b="0" i="0" u="none" strike="noStrike" kern="0" cap="none" spc="0" normalizeH="0" noProof="0" dirty="0" smtClean="0">
                  <a:ln>
                    <a:noFill/>
                  </a:ln>
                  <a:solidFill>
                    <a:prstClr val="black"/>
                  </a:solidFill>
                  <a:effectLst/>
                  <a:uLnTx/>
                  <a:uFillTx/>
                  <a:latin typeface="+mj-lt"/>
                  <a:ea typeface="+mn-ea"/>
                  <a:cs typeface="+mn-cs"/>
                </a:rPr>
                <a:t> </a:t>
              </a:r>
              <a:r>
                <a:rPr kumimoji="0" lang="en-US" sz="900" b="0" i="0" u="none" strike="noStrike" kern="0" cap="none" spc="0" normalizeH="0" baseline="0" noProof="0" dirty="0" smtClean="0">
                  <a:ln>
                    <a:noFill/>
                  </a:ln>
                  <a:solidFill>
                    <a:prstClr val="black"/>
                  </a:solidFill>
                  <a:effectLst/>
                  <a:uLnTx/>
                  <a:uFillTx/>
                  <a:latin typeface="+mj-lt"/>
                  <a:ea typeface="+mn-ea"/>
                  <a:cs typeface="+mn-cs"/>
                </a:rPr>
                <a:t>part transfer, file part received on node.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16" name="Flowchart: Decision 15"/>
            <p:cNvSpPr/>
            <p:nvPr/>
          </p:nvSpPr>
          <p:spPr>
            <a:xfrm>
              <a:off x="988380" y="2599678"/>
              <a:ext cx="1600200" cy="1188720"/>
            </a:xfrm>
            <a:prstGeom prst="flowChartDecision">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Is file-part suitable for  channel bandwidth</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17" name="Straight Arrow Connector 16"/>
            <p:cNvCxnSpPr/>
            <p:nvPr/>
          </p:nvCxnSpPr>
          <p:spPr>
            <a:xfrm>
              <a:off x="1796618" y="2362200"/>
              <a:ext cx="0" cy="228600"/>
            </a:xfrm>
            <a:prstGeom prst="straightConnector1">
              <a:avLst/>
            </a:prstGeom>
            <a:noFill/>
            <a:ln w="19050" cap="flat" cmpd="sng" algn="ctr">
              <a:solidFill>
                <a:sysClr val="windowText" lastClr="000000"/>
              </a:solidFill>
              <a:prstDash val="solid"/>
              <a:tailEnd type="arrow"/>
            </a:ln>
            <a:effectLst/>
          </p:spPr>
        </p:cxnSp>
        <p:cxnSp>
          <p:nvCxnSpPr>
            <p:cNvPr id="18" name="Straight Arrow Connector 17"/>
            <p:cNvCxnSpPr/>
            <p:nvPr/>
          </p:nvCxnSpPr>
          <p:spPr>
            <a:xfrm>
              <a:off x="1797358" y="3788398"/>
              <a:ext cx="0" cy="228600"/>
            </a:xfrm>
            <a:prstGeom prst="straightConnector1">
              <a:avLst/>
            </a:prstGeom>
            <a:noFill/>
            <a:ln w="19050" cap="flat" cmpd="sng" algn="ctr">
              <a:solidFill>
                <a:sysClr val="windowText" lastClr="000000"/>
              </a:solidFill>
              <a:prstDash val="solid"/>
              <a:tailEnd type="arrow"/>
            </a:ln>
            <a:effectLst/>
          </p:spPr>
        </p:cxnSp>
        <p:cxnSp>
          <p:nvCxnSpPr>
            <p:cNvPr id="19" name="Elbow Connector 18"/>
            <p:cNvCxnSpPr>
              <a:stCxn id="16" idx="3"/>
              <a:endCxn id="14" idx="3"/>
            </p:cNvCxnSpPr>
            <p:nvPr/>
          </p:nvCxnSpPr>
          <p:spPr>
            <a:xfrm flipV="1">
              <a:off x="2588580" y="2019300"/>
              <a:ext cx="12700" cy="1174738"/>
            </a:xfrm>
            <a:prstGeom prst="bentConnector3">
              <a:avLst>
                <a:gd name="adj1" fmla="val 1800000"/>
              </a:avLst>
            </a:prstGeom>
            <a:noFill/>
            <a:ln w="19050" cap="flat" cmpd="sng" algn="ctr">
              <a:solidFill>
                <a:sysClr val="windowText" lastClr="000000"/>
              </a:solidFill>
              <a:prstDash val="solid"/>
              <a:tailEnd type="arrow"/>
            </a:ln>
            <a:effectLst/>
          </p:spPr>
        </p:cxnSp>
        <p:sp>
          <p:nvSpPr>
            <p:cNvPr id="20" name="TextBox 19"/>
            <p:cNvSpPr txBox="1"/>
            <p:nvPr/>
          </p:nvSpPr>
          <p:spPr>
            <a:xfrm>
              <a:off x="2819400" y="2433042"/>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No</a:t>
              </a:r>
              <a:endParaRPr lang="en-IN" sz="900" dirty="0">
                <a:solidFill>
                  <a:prstClr val="black"/>
                </a:solidFill>
                <a:latin typeface="+mj-lt"/>
                <a:ea typeface="+mn-ea"/>
              </a:endParaRPr>
            </a:p>
          </p:txBody>
        </p:sp>
        <p:sp>
          <p:nvSpPr>
            <p:cNvPr id="21" name="TextBox 20"/>
            <p:cNvSpPr txBox="1"/>
            <p:nvPr/>
          </p:nvSpPr>
          <p:spPr>
            <a:xfrm>
              <a:off x="1808455" y="3726075"/>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Yes</a:t>
              </a:r>
              <a:endParaRPr lang="en-IN" sz="900" dirty="0">
                <a:solidFill>
                  <a:prstClr val="black"/>
                </a:solidFill>
                <a:latin typeface="+mj-lt"/>
                <a:ea typeface="+mn-ea"/>
              </a:endParaRPr>
            </a:p>
          </p:txBody>
        </p:sp>
        <p:sp>
          <p:nvSpPr>
            <p:cNvPr id="22" name="Rectangle 21"/>
            <p:cNvSpPr/>
            <p:nvPr/>
          </p:nvSpPr>
          <p:spPr>
            <a:xfrm>
              <a:off x="997258" y="49530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Update file part availability on</a:t>
              </a:r>
              <a:r>
                <a:rPr kumimoji="0" lang="en-US" sz="900" b="0" i="0" u="none" strike="noStrike" kern="0" cap="none" spc="0" normalizeH="0" noProof="0" dirty="0" smtClean="0">
                  <a:ln>
                    <a:noFill/>
                  </a:ln>
                  <a:solidFill>
                    <a:prstClr val="black"/>
                  </a:solidFill>
                  <a:effectLst/>
                  <a:uLnTx/>
                  <a:uFillTx/>
                  <a:latin typeface="+mj-lt"/>
                  <a:ea typeface="+mn-ea"/>
                  <a:cs typeface="+mn-cs"/>
                </a:rPr>
                <a:t> </a:t>
              </a:r>
              <a:r>
                <a:rPr kumimoji="0" lang="en-US" sz="900" b="0" i="0" u="none" strike="noStrike" kern="0" cap="none" spc="0" normalizeH="0" baseline="0" noProof="0" dirty="0" smtClean="0">
                  <a:ln>
                    <a:noFill/>
                  </a:ln>
                  <a:solidFill>
                    <a:prstClr val="black"/>
                  </a:solidFill>
                  <a:effectLst/>
                  <a:uLnTx/>
                  <a:uFillTx/>
                  <a:latin typeface="+mj-lt"/>
                  <a:ea typeface="+mn-ea"/>
                  <a:cs typeface="+mn-cs"/>
                </a:rPr>
                <a:t>NCA Table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23" name="Straight Arrow Connector 22"/>
            <p:cNvCxnSpPr/>
            <p:nvPr/>
          </p:nvCxnSpPr>
          <p:spPr>
            <a:xfrm>
              <a:off x="1797358" y="4724400"/>
              <a:ext cx="0" cy="228600"/>
            </a:xfrm>
            <a:prstGeom prst="straightConnector1">
              <a:avLst/>
            </a:prstGeom>
            <a:noFill/>
            <a:ln w="19050" cap="flat" cmpd="sng" algn="ctr">
              <a:solidFill>
                <a:sysClr val="windowText" lastClr="000000"/>
              </a:solidFill>
              <a:prstDash val="solid"/>
              <a:tailEnd type="arrow"/>
            </a:ln>
            <a:effectLst/>
          </p:spPr>
        </p:cxnSp>
        <p:sp>
          <p:nvSpPr>
            <p:cNvPr id="24" name="Rectangle 23"/>
            <p:cNvSpPr/>
            <p:nvPr/>
          </p:nvSpPr>
          <p:spPr>
            <a:xfrm>
              <a:off x="982831" y="5867400"/>
              <a:ext cx="1600200" cy="5334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Broadcast Content Table NCA</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25" name="Straight Arrow Connector 24"/>
            <p:cNvCxnSpPr/>
            <p:nvPr/>
          </p:nvCxnSpPr>
          <p:spPr>
            <a:xfrm>
              <a:off x="1793288" y="5638800"/>
              <a:ext cx="0" cy="228600"/>
            </a:xfrm>
            <a:prstGeom prst="straightConnector1">
              <a:avLst/>
            </a:prstGeom>
            <a:noFill/>
            <a:ln w="19050" cap="flat" cmpd="sng" algn="ctr">
              <a:solidFill>
                <a:sysClr val="windowText" lastClr="000000"/>
              </a:solidFill>
              <a:prstDash val="solid"/>
              <a:tailEnd type="arrow"/>
            </a:ln>
            <a:effectLst/>
          </p:spPr>
        </p:cxnSp>
        <p:cxnSp>
          <p:nvCxnSpPr>
            <p:cNvPr id="26" name="Straight Arrow Connector 25"/>
            <p:cNvCxnSpPr>
              <a:endCxn id="11" idx="0"/>
            </p:cNvCxnSpPr>
            <p:nvPr/>
          </p:nvCxnSpPr>
          <p:spPr>
            <a:xfrm>
              <a:off x="7353300" y="3379506"/>
              <a:ext cx="0" cy="281940"/>
            </a:xfrm>
            <a:prstGeom prst="straightConnector1">
              <a:avLst/>
            </a:prstGeom>
            <a:noFill/>
            <a:ln w="19050" cap="flat" cmpd="sng" algn="ctr">
              <a:solidFill>
                <a:sysClr val="windowText" lastClr="000000"/>
              </a:solidFill>
              <a:prstDash val="solid"/>
              <a:tailEnd type="arrow"/>
            </a:ln>
            <a:effectLst/>
          </p:spPr>
        </p:cxnSp>
        <p:cxnSp>
          <p:nvCxnSpPr>
            <p:cNvPr id="27" name="Elbow Connector 26"/>
            <p:cNvCxnSpPr>
              <a:stCxn id="11" idx="1"/>
            </p:cNvCxnSpPr>
            <p:nvPr/>
          </p:nvCxnSpPr>
          <p:spPr>
            <a:xfrm rot="10800000">
              <a:off x="2601280" y="1828800"/>
              <a:ext cx="3951920" cy="2427006"/>
            </a:xfrm>
            <a:prstGeom prst="bentConnector3">
              <a:avLst>
                <a:gd name="adj1" fmla="val 16304"/>
              </a:avLst>
            </a:prstGeom>
            <a:noFill/>
            <a:ln w="19050" cap="flat" cmpd="sng" algn="ctr">
              <a:solidFill>
                <a:sysClr val="windowText" lastClr="000000">
                  <a:lumMod val="65000"/>
                  <a:lumOff val="35000"/>
                </a:sysClr>
              </a:solidFill>
              <a:prstDash val="dash"/>
              <a:tailEnd type="arrow"/>
            </a:ln>
            <a:effectLst/>
          </p:spPr>
        </p:cxnSp>
        <p:sp>
          <p:nvSpPr>
            <p:cNvPr id="28" name="Flowchart: Decision 27"/>
            <p:cNvSpPr/>
            <p:nvPr/>
          </p:nvSpPr>
          <p:spPr>
            <a:xfrm>
              <a:off x="6560598" y="762000"/>
              <a:ext cx="1600200" cy="1188720"/>
            </a:xfrm>
            <a:prstGeom prst="flowChartDecision">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Does all file parts download complete ?</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29" name="Straight Arrow Connector 28"/>
            <p:cNvCxnSpPr/>
            <p:nvPr/>
          </p:nvCxnSpPr>
          <p:spPr>
            <a:xfrm>
              <a:off x="7360698" y="1954566"/>
              <a:ext cx="0" cy="281940"/>
            </a:xfrm>
            <a:prstGeom prst="straightConnector1">
              <a:avLst/>
            </a:prstGeom>
            <a:noFill/>
            <a:ln w="19050" cap="flat" cmpd="sng" algn="ctr">
              <a:solidFill>
                <a:sysClr val="windowText" lastClr="000000"/>
              </a:solidFill>
              <a:prstDash val="solid"/>
              <a:tailEnd type="arrow"/>
            </a:ln>
            <a:effectLst/>
          </p:spPr>
        </p:cxnSp>
        <p:sp>
          <p:nvSpPr>
            <p:cNvPr id="30" name="TextBox 29"/>
            <p:cNvSpPr txBox="1"/>
            <p:nvPr/>
          </p:nvSpPr>
          <p:spPr>
            <a:xfrm>
              <a:off x="7391400" y="1950720"/>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No</a:t>
              </a:r>
              <a:endParaRPr lang="en-IN" sz="900" dirty="0">
                <a:solidFill>
                  <a:prstClr val="black"/>
                </a:solidFill>
                <a:latin typeface="+mj-lt"/>
                <a:ea typeface="+mn-ea"/>
              </a:endParaRPr>
            </a:p>
          </p:txBody>
        </p:sp>
        <p:sp>
          <p:nvSpPr>
            <p:cNvPr id="31" name="TextBox 30"/>
            <p:cNvSpPr txBox="1"/>
            <p:nvPr/>
          </p:nvSpPr>
          <p:spPr>
            <a:xfrm>
              <a:off x="5980590" y="4040775"/>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Yes</a:t>
              </a:r>
              <a:endParaRPr lang="en-IN" sz="900" dirty="0">
                <a:solidFill>
                  <a:prstClr val="black"/>
                </a:solidFill>
                <a:latin typeface="+mj-lt"/>
                <a:ea typeface="+mn-ea"/>
              </a:endParaRPr>
            </a:p>
          </p:txBody>
        </p:sp>
        <p:cxnSp>
          <p:nvCxnSpPr>
            <p:cNvPr id="32" name="Elbow Connector 31"/>
            <p:cNvCxnSpPr>
              <a:stCxn id="11" idx="3"/>
              <a:endCxn id="9" idx="3"/>
            </p:cNvCxnSpPr>
            <p:nvPr/>
          </p:nvCxnSpPr>
          <p:spPr>
            <a:xfrm flipV="1">
              <a:off x="8153400" y="2819436"/>
              <a:ext cx="12700" cy="1436370"/>
            </a:xfrm>
            <a:prstGeom prst="bentConnector3">
              <a:avLst>
                <a:gd name="adj1" fmla="val 3128157"/>
              </a:avLst>
            </a:prstGeom>
            <a:noFill/>
            <a:ln w="19050" cap="flat" cmpd="sng" algn="ctr">
              <a:solidFill>
                <a:sysClr val="windowText" lastClr="000000"/>
              </a:solidFill>
              <a:prstDash val="solid"/>
              <a:headEnd type="none" w="med" len="med"/>
              <a:tailEnd type="triangle" w="med" len="med"/>
            </a:ln>
            <a:effectLst/>
          </p:spPr>
        </p:cxnSp>
        <p:cxnSp>
          <p:nvCxnSpPr>
            <p:cNvPr id="33" name="Elbow Connector 32"/>
            <p:cNvCxnSpPr>
              <a:stCxn id="28" idx="3"/>
            </p:cNvCxnSpPr>
            <p:nvPr/>
          </p:nvCxnSpPr>
          <p:spPr>
            <a:xfrm flipH="1">
              <a:off x="7353300" y="1356360"/>
              <a:ext cx="807498" cy="3939540"/>
            </a:xfrm>
            <a:prstGeom prst="bentConnector4">
              <a:avLst>
                <a:gd name="adj1" fmla="val -103070"/>
                <a:gd name="adj2" fmla="val 92924"/>
              </a:avLst>
            </a:prstGeom>
            <a:noFill/>
            <a:ln w="19050" cap="flat" cmpd="sng" algn="ctr">
              <a:solidFill>
                <a:sysClr val="windowText" lastClr="000000"/>
              </a:solidFill>
              <a:prstDash val="solid"/>
              <a:headEnd type="none" w="med" len="med"/>
              <a:tailEnd type="triangle" w="med" len="med"/>
            </a:ln>
            <a:effectLst/>
          </p:spPr>
        </p:cxnSp>
        <p:sp>
          <p:nvSpPr>
            <p:cNvPr id="34" name="TextBox 33"/>
            <p:cNvSpPr txBox="1"/>
            <p:nvPr/>
          </p:nvSpPr>
          <p:spPr>
            <a:xfrm>
              <a:off x="8167454" y="1135289"/>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Yes</a:t>
              </a:r>
              <a:endParaRPr lang="en-IN" sz="900" dirty="0">
                <a:solidFill>
                  <a:prstClr val="black"/>
                </a:solidFill>
                <a:latin typeface="+mj-lt"/>
                <a:ea typeface="+mn-ea"/>
              </a:endParaRPr>
            </a:p>
          </p:txBody>
        </p:sp>
        <p:sp>
          <p:nvSpPr>
            <p:cNvPr id="35" name="TextBox 34"/>
            <p:cNvSpPr txBox="1"/>
            <p:nvPr/>
          </p:nvSpPr>
          <p:spPr>
            <a:xfrm>
              <a:off x="8137864" y="4038600"/>
              <a:ext cx="609600" cy="266620"/>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prstClr val="black"/>
                  </a:solidFill>
                  <a:latin typeface="+mj-lt"/>
                  <a:ea typeface="+mn-ea"/>
                </a:rPr>
                <a:t>No</a:t>
              </a:r>
              <a:endParaRPr lang="en-IN" sz="900" dirty="0">
                <a:solidFill>
                  <a:prstClr val="black"/>
                </a:solidFill>
                <a:latin typeface="+mj-lt"/>
                <a:ea typeface="+mn-ea"/>
              </a:endParaRPr>
            </a:p>
          </p:txBody>
        </p:sp>
        <p:sp>
          <p:nvSpPr>
            <p:cNvPr id="36" name="Rectangle 35"/>
            <p:cNvSpPr/>
            <p:nvPr/>
          </p:nvSpPr>
          <p:spPr>
            <a:xfrm>
              <a:off x="6537664" y="5295900"/>
              <a:ext cx="1600200" cy="685800"/>
            </a:xfrm>
            <a:prstGeom prst="rect">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Check file-part header and assemble content file.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sp>
          <p:nvSpPr>
            <p:cNvPr id="37" name="Oval 36"/>
            <p:cNvSpPr/>
            <p:nvPr/>
          </p:nvSpPr>
          <p:spPr>
            <a:xfrm>
              <a:off x="6687844" y="6134100"/>
              <a:ext cx="1295400" cy="304800"/>
            </a:xfrm>
            <a:prstGeom prst="ellipse">
              <a:avLst/>
            </a:prstGeom>
            <a:noFill/>
            <a:ln w="19050" cap="flat" cmpd="sng" algn="ctr">
              <a:solidFill>
                <a:sysClr val="windowText" lastClr="000000"/>
              </a:solidFill>
              <a:prstDash val="solid"/>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Stop</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38" name="Straight Arrow Connector 37"/>
            <p:cNvCxnSpPr>
              <a:stCxn id="36" idx="2"/>
              <a:endCxn id="37" idx="0"/>
            </p:cNvCxnSpPr>
            <p:nvPr/>
          </p:nvCxnSpPr>
          <p:spPr>
            <a:xfrm flipH="1">
              <a:off x="7335544" y="5981700"/>
              <a:ext cx="2220" cy="152400"/>
            </a:xfrm>
            <a:prstGeom prst="straightConnector1">
              <a:avLst/>
            </a:prstGeom>
            <a:noFill/>
            <a:ln w="19050" cap="flat" cmpd="sng" algn="ctr">
              <a:solidFill>
                <a:sysClr val="windowText" lastClr="000000"/>
              </a:solidFill>
              <a:prstDash val="solid"/>
              <a:tailEnd type="arrow"/>
            </a:ln>
            <a:effectLst/>
          </p:spPr>
        </p:cxnSp>
        <p:sp>
          <p:nvSpPr>
            <p:cNvPr id="39" name="Folded Corner 38"/>
            <p:cNvSpPr/>
            <p:nvPr/>
          </p:nvSpPr>
          <p:spPr>
            <a:xfrm>
              <a:off x="2986596" y="4991100"/>
              <a:ext cx="1371600" cy="609600"/>
            </a:xfrm>
            <a:prstGeom prst="foldedCorner">
              <a:avLst/>
            </a:prstGeom>
            <a:noFill/>
            <a:ln w="19050" cap="flat" cmpd="sng" algn="ctr">
              <a:solidFill>
                <a:sysClr val="windowText" lastClr="000000"/>
              </a:solidFill>
              <a:prstDash val="sysDot"/>
            </a:ln>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prstClr val="black"/>
                  </a:solidFill>
                  <a:effectLst/>
                  <a:uLnTx/>
                  <a:uFillTx/>
                  <a:latin typeface="+mj-lt"/>
                  <a:ea typeface="+mn-ea"/>
                  <a:cs typeface="+mn-cs"/>
                </a:rPr>
                <a:t>Node Content availability NCA Table</a:t>
              </a:r>
              <a:endParaRPr kumimoji="0" lang="en-IN" sz="900" b="0" i="0" u="none" strike="noStrike" kern="0" cap="none" spc="0" normalizeH="0" baseline="0" noProof="0" dirty="0" smtClean="0">
                <a:ln>
                  <a:noFill/>
                </a:ln>
                <a:solidFill>
                  <a:prstClr val="black"/>
                </a:solidFill>
                <a:effectLst/>
                <a:uLnTx/>
                <a:uFillTx/>
                <a:latin typeface="+mj-lt"/>
                <a:ea typeface="+mn-ea"/>
                <a:cs typeface="+mn-cs"/>
              </a:endParaRPr>
            </a:p>
          </p:txBody>
        </p:sp>
        <p:cxnSp>
          <p:nvCxnSpPr>
            <p:cNvPr id="40" name="Straight Arrow Connector 39"/>
            <p:cNvCxnSpPr/>
            <p:nvPr/>
          </p:nvCxnSpPr>
          <p:spPr>
            <a:xfrm>
              <a:off x="2611514" y="5295900"/>
              <a:ext cx="375082" cy="0"/>
            </a:xfrm>
            <a:prstGeom prst="straightConnector1">
              <a:avLst/>
            </a:prstGeom>
            <a:noFill/>
            <a:ln w="19050" cap="flat" cmpd="sng" algn="ctr">
              <a:solidFill>
                <a:sysClr val="windowText" lastClr="000000"/>
              </a:solidFill>
              <a:prstDash val="solid"/>
              <a:tailEnd type="arrow"/>
            </a:ln>
            <a:effectLst/>
          </p:spPr>
        </p:cxnSp>
      </p:grpSp>
    </p:spTree>
    <p:extLst>
      <p:ext uri="{BB962C8B-B14F-4D97-AF65-F5344CB8AC3E}">
        <p14:creationId xmlns:p14="http://schemas.microsoft.com/office/powerpoint/2010/main" xmlns="" val="403494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200" b="0" dirty="0" smtClean="0">
                <a:solidFill>
                  <a:schemeClr val="tx1"/>
                </a:solidFill>
              </a:rPr>
              <a:t>1. 	Multi-Hop Dilemma</a:t>
            </a:r>
            <a:endParaRPr lang="en-US" sz="1200" b="0" dirty="0">
              <a:solidFill>
                <a:schemeClr val="tx1"/>
              </a:solidFill>
            </a:endParaRPr>
          </a:p>
          <a:p>
            <a:r>
              <a:rPr lang="en-US" sz="1200" b="0" dirty="0">
                <a:solidFill>
                  <a:schemeClr val="tx1"/>
                </a:solidFill>
              </a:rPr>
              <a:t>	https://www.semanticscholar.org/paper/Solving-the-Wireless-Mesh-Multi-Hop-Dilemma/122652dc85cc0bcfeba921de61f99045317b29fe</a:t>
            </a:r>
          </a:p>
          <a:p>
            <a:endParaRPr lang="en-US" sz="1200" b="0" dirty="0">
              <a:solidFill>
                <a:schemeClr val="tx1"/>
              </a:solidFill>
            </a:endParaRPr>
          </a:p>
          <a:p>
            <a:r>
              <a:rPr lang="en-US" sz="1200" b="0" dirty="0">
                <a:solidFill>
                  <a:schemeClr val="tx1"/>
                </a:solidFill>
              </a:rPr>
              <a:t>2.	Mesh networking </a:t>
            </a:r>
            <a:r>
              <a:rPr lang="en-US" sz="1200" b="0" dirty="0" smtClean="0">
                <a:solidFill>
                  <a:schemeClr val="tx1"/>
                </a:solidFill>
              </a:rPr>
              <a:t>challenges </a:t>
            </a:r>
            <a:r>
              <a:rPr lang="en-US" sz="1200" b="0" dirty="0">
                <a:solidFill>
                  <a:schemeClr val="tx1"/>
                </a:solidFill>
              </a:rPr>
              <a:t>in  downloading </a:t>
            </a:r>
          </a:p>
          <a:p>
            <a:r>
              <a:rPr lang="en-US" sz="1200" b="0" dirty="0">
                <a:solidFill>
                  <a:schemeClr val="tx1"/>
                </a:solidFill>
              </a:rPr>
              <a:t>	https://ieeexplore.ieee.org/stamp/stamp.jsp?arnumber=6761320</a:t>
            </a:r>
          </a:p>
          <a:p>
            <a:endParaRPr lang="en-US" sz="1200" b="0" dirty="0">
              <a:solidFill>
                <a:schemeClr val="tx1"/>
              </a:solidFill>
            </a:endParaRPr>
          </a:p>
          <a:p>
            <a:r>
              <a:rPr lang="en-US" sz="1200" b="0" dirty="0">
                <a:solidFill>
                  <a:schemeClr val="tx1"/>
                </a:solidFill>
              </a:rPr>
              <a:t>3.	Latency in information delivery</a:t>
            </a:r>
          </a:p>
          <a:p>
            <a:r>
              <a:rPr lang="en-US" sz="1200" b="0" dirty="0">
                <a:solidFill>
                  <a:schemeClr val="tx1"/>
                </a:solidFill>
              </a:rPr>
              <a:t>	https://www.researchgate.net/publication/314719782_80211s_QoS_Routing_for_Telemedicine_Service</a:t>
            </a:r>
          </a:p>
          <a:p>
            <a:endParaRPr lang="en-US" sz="1200" b="0" dirty="0">
              <a:solidFill>
                <a:schemeClr val="tx1"/>
              </a:solidFill>
            </a:endParaRPr>
          </a:p>
          <a:p>
            <a:r>
              <a:rPr lang="en-US" sz="1200" b="0" dirty="0">
                <a:solidFill>
                  <a:schemeClr val="tx1"/>
                </a:solidFill>
              </a:rPr>
              <a:t>4.	Delay in synchronization</a:t>
            </a:r>
          </a:p>
          <a:p>
            <a:r>
              <a:rPr lang="en-US" sz="1200" b="0" dirty="0">
                <a:solidFill>
                  <a:schemeClr val="tx1"/>
                </a:solidFill>
              </a:rPr>
              <a:t>	http://</a:t>
            </a:r>
            <a:r>
              <a:rPr lang="en-US" sz="1200" b="0" dirty="0" smtClean="0">
                <a:solidFill>
                  <a:schemeClr val="tx1"/>
                </a:solidFill>
              </a:rPr>
              <a:t>www.strixsystems.com/products/datasheets/strixwhitepaper_multihop.pdf</a:t>
            </a:r>
          </a:p>
          <a:p>
            <a:endParaRPr lang="en-US" sz="1200" b="0" dirty="0">
              <a:solidFill>
                <a:schemeClr val="tx1"/>
              </a:solidFill>
            </a:endParaRPr>
          </a:p>
          <a:p>
            <a:r>
              <a:rPr lang="en-US" sz="1200" b="0" dirty="0">
                <a:solidFill>
                  <a:schemeClr val="tx1"/>
                </a:solidFill>
              </a:rPr>
              <a:t>5.	A New Link Scheduling Algorithm for Concurrent </a:t>
            </a:r>
            <a:r>
              <a:rPr lang="en-US" sz="1200" b="0" dirty="0" err="1">
                <a:solidFill>
                  <a:schemeClr val="tx1"/>
                </a:solidFill>
              </a:rPr>
              <a:t>Tx</a:t>
            </a:r>
            <a:r>
              <a:rPr lang="en-US" sz="1200" b="0" dirty="0">
                <a:solidFill>
                  <a:schemeClr val="tx1"/>
                </a:solidFill>
              </a:rPr>
              <a:t>/Rx Wireless Mesh Networks</a:t>
            </a:r>
            <a:endParaRPr lang="en-US" sz="1200" b="0" dirty="0" smtClean="0">
              <a:solidFill>
                <a:schemeClr val="tx1"/>
              </a:solidFill>
            </a:endParaRPr>
          </a:p>
          <a:p>
            <a:r>
              <a:rPr lang="en-US" sz="1200" b="0" dirty="0">
                <a:solidFill>
                  <a:schemeClr val="tx1"/>
                </a:solidFill>
              </a:rPr>
              <a:t>	https://ieeexplore.ieee.org/document/4533610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This </a:t>
            </a:r>
            <a:r>
              <a:rPr lang="en-US" sz="1800" b="0" dirty="0"/>
              <a:t>presentation </a:t>
            </a:r>
            <a:r>
              <a:rPr lang="en-US" sz="1800" b="0" dirty="0" smtClean="0"/>
              <a:t>addresses a technique for optimized content </a:t>
            </a:r>
            <a:r>
              <a:rPr lang="en-US" sz="1800" b="0" dirty="0"/>
              <a:t>transfer in mesh network. It </a:t>
            </a:r>
            <a:r>
              <a:rPr lang="en-US" sz="1800" b="0" dirty="0" smtClean="0"/>
              <a:t>suggests a </a:t>
            </a:r>
            <a:r>
              <a:rPr lang="en-US" sz="1800" b="0" dirty="0"/>
              <a:t>way to split the content to be transferred into file </a:t>
            </a:r>
            <a:r>
              <a:rPr lang="en-US" sz="1800" b="0" dirty="0" smtClean="0"/>
              <a:t>chunks considering </a:t>
            </a:r>
            <a:r>
              <a:rPr lang="en-US" sz="1800" b="0" dirty="0"/>
              <a:t>the bandwidth of the </a:t>
            </a:r>
            <a:r>
              <a:rPr lang="en-US" sz="1800" b="0" dirty="0" smtClean="0"/>
              <a:t>channel. </a:t>
            </a: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dirty="0"/>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smtClean="0"/>
              <a:t>The </a:t>
            </a:r>
            <a:r>
              <a:rPr lang="en-US" sz="1800" b="0" dirty="0"/>
              <a:t>bandwidth  (link quality</a:t>
            </a:r>
            <a:r>
              <a:rPr lang="en-US" sz="1800" b="0" dirty="0" smtClean="0"/>
              <a:t>) of </a:t>
            </a:r>
            <a:r>
              <a:rPr lang="en-US" sz="1800" b="0" dirty="0"/>
              <a:t>destination nodes is calculated first and then content is split into chunks so that lower bandwidth channels can be utilized efficiently. In a unit time, a larger size chunk will propagate on high bandwidth, a smaller chunk will propagate on lower bandwidth channel.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2286000"/>
            <a:ext cx="7770813" cy="1065213"/>
          </a:xfrm>
        </p:spPr>
        <p:txBody>
          <a:bodyPr/>
          <a:lstStyle/>
          <a:p>
            <a:r>
              <a:rPr lang="en-US" dirty="0" smtClean="0"/>
              <a:t>Thanks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Gurdev Singh, Samsung</a:t>
            </a:r>
            <a:endParaRPr lang="en-GB" dirty="0"/>
          </a:p>
        </p:txBody>
      </p:sp>
      <p:sp>
        <p:nvSpPr>
          <p:cNvPr id="6" name="Date Placeholder 5"/>
          <p:cNvSpPr>
            <a:spLocks noGrp="1"/>
          </p:cNvSpPr>
          <p:nvPr>
            <p:ph type="dt" idx="15"/>
          </p:nvPr>
        </p:nvSpPr>
        <p:spPr/>
        <p:txBody>
          <a:bodyPr/>
          <a:lstStyle/>
          <a:p>
            <a:r>
              <a:rPr lang="en-US" smtClean="0"/>
              <a:t>July 2020</a:t>
            </a:r>
            <a:endParaRPr lang="en-GB" dirty="0"/>
          </a:p>
        </p:txBody>
      </p:sp>
    </p:spTree>
    <p:extLst>
      <p:ext uri="{BB962C8B-B14F-4D97-AF65-F5344CB8AC3E}">
        <p14:creationId xmlns:p14="http://schemas.microsoft.com/office/powerpoint/2010/main" xmlns="" val="836444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2400" dirty="0" smtClean="0"/>
              <a:t>Problem Statement</a:t>
            </a:r>
            <a:endParaRPr lang="en-US" sz="2400"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sz="1800" b="0" dirty="0"/>
              <a:t>In a mesh network, downloading data quickly to  all nodes is </a:t>
            </a:r>
            <a:r>
              <a:rPr lang="en-US" sz="1800" b="0" dirty="0" smtClean="0"/>
              <a:t>time </a:t>
            </a:r>
            <a:r>
              <a:rPr lang="en-US" sz="1800" b="0" dirty="0"/>
              <a:t>consuming.</a:t>
            </a:r>
          </a:p>
          <a:p>
            <a:pPr>
              <a:buFont typeface="Times New Roman" pitchFamily="16" charset="0"/>
              <a:buChar char="•"/>
            </a:pPr>
            <a:r>
              <a:rPr lang="en-US" sz="1800" b="0" dirty="0"/>
              <a:t>Simultaneous download cause congestion and decrease network throughput resulting in unacceptable packet delays.</a:t>
            </a:r>
          </a:p>
          <a:p>
            <a:pPr>
              <a:buFont typeface="Times New Roman" pitchFamily="16" charset="0"/>
              <a:buChar char="•"/>
            </a:pPr>
            <a:r>
              <a:rPr lang="en-US" sz="1800" b="0" dirty="0"/>
              <a:t>Duplicate packets transfer in mesh network </a:t>
            </a:r>
            <a:r>
              <a:rPr lang="en-US" sz="1800" b="0" dirty="0" smtClean="0"/>
              <a:t>throughput degrade. </a:t>
            </a:r>
            <a:endParaRPr lang="en-US" sz="1800" b="0" dirty="0"/>
          </a:p>
        </p:txBody>
      </p:sp>
      <p:pic>
        <p:nvPicPr>
          <p:cNvPr id="9" name="Picture 8"/>
          <p:cNvPicPr>
            <a:picLocks noChangeAspect="1"/>
          </p:cNvPicPr>
          <p:nvPr/>
        </p:nvPicPr>
        <p:blipFill>
          <a:blip r:embed="rId3"/>
          <a:stretch>
            <a:fillRect/>
          </a:stretch>
        </p:blipFill>
        <p:spPr>
          <a:xfrm>
            <a:off x="1004529" y="4254555"/>
            <a:ext cx="3417866" cy="1316906"/>
          </a:xfrm>
          <a:prstGeom prst="rect">
            <a:avLst/>
          </a:prstGeom>
        </p:spPr>
      </p:pic>
      <p:pic>
        <p:nvPicPr>
          <p:cNvPr id="10" name="Picture 9"/>
          <p:cNvPicPr>
            <a:picLocks noChangeAspect="1"/>
          </p:cNvPicPr>
          <p:nvPr/>
        </p:nvPicPr>
        <p:blipFill>
          <a:blip r:embed="rId4"/>
          <a:stretch>
            <a:fillRect/>
          </a:stretch>
        </p:blipFill>
        <p:spPr>
          <a:xfrm>
            <a:off x="4741123" y="4267200"/>
            <a:ext cx="3655176" cy="129540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2400" dirty="0" smtClean="0"/>
              <a:t>Currently two ways of downloading, </a:t>
            </a:r>
            <a:br>
              <a:rPr lang="en-US" sz="2400" dirty="0" smtClean="0"/>
            </a:br>
            <a:r>
              <a:rPr lang="en-US" sz="2400" b="0" dirty="0" smtClean="0"/>
              <a:t>(a) Download and Forward Mode</a:t>
            </a:r>
            <a:endParaRPr lang="en-US" sz="2400" b="0" dirty="0"/>
          </a:p>
        </p:txBody>
      </p:sp>
      <p:sp>
        <p:nvSpPr>
          <p:cNvPr id="9218" name="Rectangle 2"/>
          <p:cNvSpPr>
            <a:spLocks noGrp="1" noChangeArrowheads="1"/>
          </p:cNvSpPr>
          <p:nvPr>
            <p:ph type="body" idx="1"/>
          </p:nvPr>
        </p:nvSpPr>
        <p:spPr>
          <a:xfrm>
            <a:off x="685800" y="1752600"/>
            <a:ext cx="7772400" cy="4343400"/>
          </a:xfrm>
          <a:ln/>
        </p:spPr>
        <p:txBody>
          <a:bodyPr/>
          <a:lstStyle/>
          <a:p>
            <a:pPr>
              <a:buFont typeface="Times New Roman" pitchFamily="16" charset="0"/>
              <a:buChar char="•"/>
            </a:pPr>
            <a:r>
              <a:rPr lang="en-US" sz="1600" b="0" dirty="0"/>
              <a:t>Problem1: The longer the device network, more time it takes to reach to last node.</a:t>
            </a:r>
          </a:p>
        </p:txBody>
      </p:sp>
      <p:pic>
        <p:nvPicPr>
          <p:cNvPr id="3" name="Picture 2"/>
          <p:cNvPicPr>
            <a:picLocks noChangeAspect="1"/>
          </p:cNvPicPr>
          <p:nvPr/>
        </p:nvPicPr>
        <p:blipFill>
          <a:blip r:embed="rId3"/>
          <a:stretch>
            <a:fillRect/>
          </a:stretch>
        </p:blipFill>
        <p:spPr>
          <a:xfrm>
            <a:off x="1447800" y="2596298"/>
            <a:ext cx="6500813" cy="3804502"/>
          </a:xfrm>
          <a:prstGeom prst="rect">
            <a:avLst/>
          </a:prstGeom>
        </p:spPr>
      </p:pic>
    </p:spTree>
    <p:extLst>
      <p:ext uri="{BB962C8B-B14F-4D97-AF65-F5344CB8AC3E}">
        <p14:creationId xmlns:p14="http://schemas.microsoft.com/office/powerpoint/2010/main" xmlns="" val="22215960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2400" dirty="0" smtClean="0"/>
              <a:t>Currently two ways of downloading, </a:t>
            </a:r>
            <a:br>
              <a:rPr lang="en-US" sz="2400" dirty="0" smtClean="0"/>
            </a:br>
            <a:r>
              <a:rPr lang="en-US" sz="2400" b="0" dirty="0" smtClean="0"/>
              <a:t>(b) Simultaneous download from server</a:t>
            </a:r>
            <a:endParaRPr lang="en-US" sz="2400" b="0" dirty="0"/>
          </a:p>
        </p:txBody>
      </p:sp>
      <p:sp>
        <p:nvSpPr>
          <p:cNvPr id="9218" name="Rectangle 2"/>
          <p:cNvSpPr>
            <a:spLocks noGrp="1" noChangeArrowheads="1"/>
          </p:cNvSpPr>
          <p:nvPr>
            <p:ph type="body" idx="1"/>
          </p:nvPr>
        </p:nvSpPr>
        <p:spPr>
          <a:xfrm>
            <a:off x="685800" y="1752601"/>
            <a:ext cx="7772400" cy="4343400"/>
          </a:xfrm>
          <a:ln/>
        </p:spPr>
        <p:txBody>
          <a:bodyPr/>
          <a:lstStyle/>
          <a:p>
            <a:pPr>
              <a:buFont typeface="Times New Roman" pitchFamily="16" charset="0"/>
              <a:buChar char="•"/>
            </a:pPr>
            <a:r>
              <a:rPr lang="en-US" sz="1600" b="0" dirty="0"/>
              <a:t>Problem2: All the devices downloading from server in mesh, results in bandwidth degradation.</a:t>
            </a:r>
          </a:p>
        </p:txBody>
      </p:sp>
      <p:pic>
        <p:nvPicPr>
          <p:cNvPr id="2" name="Picture 1"/>
          <p:cNvPicPr>
            <a:picLocks noChangeAspect="1"/>
          </p:cNvPicPr>
          <p:nvPr/>
        </p:nvPicPr>
        <p:blipFill>
          <a:blip r:embed="rId3"/>
          <a:stretch>
            <a:fillRect/>
          </a:stretch>
        </p:blipFill>
        <p:spPr>
          <a:xfrm>
            <a:off x="1294606" y="2286000"/>
            <a:ext cx="6629400" cy="4152900"/>
          </a:xfrm>
          <a:prstGeom prst="rect">
            <a:avLst/>
          </a:prstGeom>
        </p:spPr>
      </p:pic>
    </p:spTree>
    <p:extLst>
      <p:ext uri="{BB962C8B-B14F-4D97-AF65-F5344CB8AC3E}">
        <p14:creationId xmlns:p14="http://schemas.microsoft.com/office/powerpoint/2010/main" xmlns="" val="28375806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Proposed Solution</a:t>
            </a:r>
            <a:endParaRPr lang="en-US" sz="2400" b="0" dirty="0"/>
          </a:p>
        </p:txBody>
      </p:sp>
      <p:sp>
        <p:nvSpPr>
          <p:cNvPr id="9218" name="Rectangle 2"/>
          <p:cNvSpPr>
            <a:spLocks noGrp="1" noChangeArrowheads="1"/>
          </p:cNvSpPr>
          <p:nvPr>
            <p:ph type="body" idx="1"/>
          </p:nvPr>
        </p:nvSpPr>
        <p:spPr>
          <a:xfrm>
            <a:off x="685800" y="1295399"/>
            <a:ext cx="7772400" cy="5105401"/>
          </a:xfrm>
          <a:ln/>
        </p:spPr>
        <p:txBody>
          <a:bodyPr/>
          <a:lstStyle/>
          <a:p>
            <a:pPr marL="0" indent="0" algn="just"/>
            <a:r>
              <a:rPr lang="en-US" sz="1600" b="0" dirty="0" smtClean="0"/>
              <a:t>Divide the file into chunks on the basis of node link quality &amp; transfer on appropriate path. In </a:t>
            </a:r>
            <a:r>
              <a:rPr lang="en-US" sz="1600" b="0" dirty="0"/>
              <a:t>a unit time, a larger chunk will reach to a good bandwidth node, in same time, a smaller chunk will reach to a lower  bandwidth </a:t>
            </a:r>
            <a:r>
              <a:rPr lang="en-US" sz="1600" b="0" dirty="0" smtClean="0"/>
              <a:t>node.</a:t>
            </a:r>
            <a:endParaRPr lang="en-US" sz="1600" b="0" dirty="0"/>
          </a:p>
          <a:p>
            <a:pPr marL="0" indent="0" algn="ctr"/>
            <a:endParaRPr lang="en-US" sz="1600" b="0" dirty="0"/>
          </a:p>
        </p:txBody>
      </p:sp>
      <p:sp>
        <p:nvSpPr>
          <p:cNvPr id="8" name="Rectangle 7"/>
          <p:cNvSpPr/>
          <p:nvPr/>
        </p:nvSpPr>
        <p:spPr>
          <a:xfrm>
            <a:off x="1752600" y="3896726"/>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P1</a:t>
            </a:r>
          </a:p>
          <a:p>
            <a:pPr algn="ctr"/>
            <a:r>
              <a:rPr lang="en-US" sz="900" dirty="0" smtClean="0">
                <a:solidFill>
                  <a:schemeClr val="tx1"/>
                </a:solidFill>
              </a:rPr>
              <a:t>(5MB, 3MB, 2MB)</a:t>
            </a:r>
            <a:endParaRPr lang="en-IN" sz="900" dirty="0">
              <a:solidFill>
                <a:schemeClr val="tx1"/>
              </a:solidFill>
            </a:endParaRPr>
          </a:p>
        </p:txBody>
      </p:sp>
      <p:sp>
        <p:nvSpPr>
          <p:cNvPr id="9" name="Rectangle 8"/>
          <p:cNvSpPr/>
          <p:nvPr/>
        </p:nvSpPr>
        <p:spPr>
          <a:xfrm>
            <a:off x="3708400" y="3896726"/>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P2</a:t>
            </a:r>
            <a:endParaRPr lang="en-IN" dirty="0">
              <a:solidFill>
                <a:schemeClr val="tx1"/>
              </a:solidFill>
            </a:endParaRPr>
          </a:p>
        </p:txBody>
      </p:sp>
      <p:sp>
        <p:nvSpPr>
          <p:cNvPr id="10" name="Rectangle 9"/>
          <p:cNvSpPr/>
          <p:nvPr/>
        </p:nvSpPr>
        <p:spPr>
          <a:xfrm>
            <a:off x="5664200" y="3896726"/>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P3</a:t>
            </a:r>
            <a:endParaRPr lang="en-IN" dirty="0">
              <a:solidFill>
                <a:schemeClr val="tx1"/>
              </a:solidFill>
            </a:endParaRPr>
          </a:p>
        </p:txBody>
      </p:sp>
      <p:sp>
        <p:nvSpPr>
          <p:cNvPr id="11" name="Rectangle 10"/>
          <p:cNvSpPr/>
          <p:nvPr/>
        </p:nvSpPr>
        <p:spPr>
          <a:xfrm>
            <a:off x="7620000" y="3896726"/>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P4</a:t>
            </a:r>
            <a:endParaRPr lang="en-IN" dirty="0">
              <a:solidFill>
                <a:schemeClr val="tx1"/>
              </a:solidFill>
            </a:endParaRPr>
          </a:p>
        </p:txBody>
      </p:sp>
      <p:cxnSp>
        <p:nvCxnSpPr>
          <p:cNvPr id="12" name="Curved Connector 11"/>
          <p:cNvCxnSpPr>
            <a:stCxn id="9" idx="0"/>
            <a:endCxn id="10" idx="0"/>
          </p:cNvCxnSpPr>
          <p:nvPr/>
        </p:nvCxnSpPr>
        <p:spPr>
          <a:xfrm rot="5400000" flipH="1" flipV="1">
            <a:off x="5067300" y="2918826"/>
            <a:ext cx="12700" cy="1955800"/>
          </a:xfrm>
          <a:prstGeom prst="curvedConnector3">
            <a:avLst>
              <a:gd name="adj1" fmla="val 4333331"/>
            </a:avLst>
          </a:prstGeom>
          <a:ln>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12"/>
          <p:cNvCxnSpPr>
            <a:stCxn id="10" idx="0"/>
            <a:endCxn id="11" idx="0"/>
          </p:cNvCxnSpPr>
          <p:nvPr/>
        </p:nvCxnSpPr>
        <p:spPr>
          <a:xfrm rot="5400000" flipH="1" flipV="1">
            <a:off x="7023100" y="2918826"/>
            <a:ext cx="12700" cy="1955800"/>
          </a:xfrm>
          <a:prstGeom prst="curvedConnector3">
            <a:avLst>
              <a:gd name="adj1" fmla="val 4666669"/>
            </a:avLst>
          </a:prstGeom>
          <a:ln>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Curved Connector 13"/>
          <p:cNvCxnSpPr>
            <a:stCxn id="8" idx="0"/>
            <a:endCxn id="9" idx="0"/>
          </p:cNvCxnSpPr>
          <p:nvPr/>
        </p:nvCxnSpPr>
        <p:spPr>
          <a:xfrm rot="5400000" flipH="1" flipV="1">
            <a:off x="3111500" y="2918826"/>
            <a:ext cx="12700" cy="1955800"/>
          </a:xfrm>
          <a:prstGeom prst="curvedConnector3">
            <a:avLst>
              <a:gd name="adj1" fmla="val 4000000"/>
            </a:avLst>
          </a:prstGeom>
          <a:ln>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Curved Connector 14"/>
          <p:cNvCxnSpPr>
            <a:stCxn id="8" idx="2"/>
            <a:endCxn id="10" idx="2"/>
          </p:cNvCxnSpPr>
          <p:nvPr/>
        </p:nvCxnSpPr>
        <p:spPr>
          <a:xfrm rot="16200000" flipH="1">
            <a:off x="4089400" y="2702926"/>
            <a:ext cx="12700" cy="3911600"/>
          </a:xfrm>
          <a:prstGeom prst="curvedConnector3">
            <a:avLst>
              <a:gd name="adj1" fmla="val 6000000"/>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Curved Connector 15"/>
          <p:cNvCxnSpPr>
            <a:stCxn id="9" idx="2"/>
            <a:endCxn id="11" idx="2"/>
          </p:cNvCxnSpPr>
          <p:nvPr/>
        </p:nvCxnSpPr>
        <p:spPr>
          <a:xfrm rot="16200000" flipH="1">
            <a:off x="6045200" y="2702926"/>
            <a:ext cx="12700" cy="3911600"/>
          </a:xfrm>
          <a:prstGeom prst="curvedConnector3">
            <a:avLst>
              <a:gd name="adj1" fmla="val 6000000"/>
            </a:avLst>
          </a:prstGeom>
          <a:ln>
            <a:solidFill>
              <a:schemeClr val="accent6"/>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8" idx="2"/>
            <a:endCxn id="11" idx="2"/>
          </p:cNvCxnSpPr>
          <p:nvPr/>
        </p:nvCxnSpPr>
        <p:spPr>
          <a:xfrm rot="16200000" flipH="1">
            <a:off x="5067300" y="1725026"/>
            <a:ext cx="12700" cy="5867400"/>
          </a:xfrm>
          <a:prstGeom prst="curvedConnector3">
            <a:avLst>
              <a:gd name="adj1" fmla="val 8168472"/>
            </a:avLst>
          </a:prstGeom>
          <a:ln>
            <a:solidFill>
              <a:srgbClr val="FF99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06791" y="3187139"/>
            <a:ext cx="741009" cy="10752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9" name="Elbow Connector 18"/>
          <p:cNvCxnSpPr>
            <a:endCxn id="8" idx="1"/>
          </p:cNvCxnSpPr>
          <p:nvPr/>
        </p:nvCxnSpPr>
        <p:spPr>
          <a:xfrm>
            <a:off x="1295400" y="3890376"/>
            <a:ext cx="457200" cy="3873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22842" y="2814543"/>
            <a:ext cx="685800" cy="415498"/>
          </a:xfrm>
          <a:prstGeom prst="rect">
            <a:avLst/>
          </a:prstGeom>
          <a:noFill/>
        </p:spPr>
        <p:txBody>
          <a:bodyPr wrap="square" rtlCol="0">
            <a:spAutoFit/>
          </a:bodyPr>
          <a:lstStyle/>
          <a:p>
            <a:pPr algn="ctr"/>
            <a:r>
              <a:rPr lang="en-US" sz="1050" dirty="0" smtClean="0">
                <a:solidFill>
                  <a:schemeClr val="tx1"/>
                </a:solidFill>
              </a:rPr>
              <a:t>10 MB Content</a:t>
            </a:r>
            <a:endParaRPr lang="en-IN" sz="1050" dirty="0">
              <a:solidFill>
                <a:schemeClr val="tx1"/>
              </a:solidFill>
            </a:endParaRPr>
          </a:p>
        </p:txBody>
      </p:sp>
      <p:sp>
        <p:nvSpPr>
          <p:cNvPr id="21" name="TextBox 20"/>
          <p:cNvSpPr txBox="1"/>
          <p:nvPr/>
        </p:nvSpPr>
        <p:spPr>
          <a:xfrm>
            <a:off x="1123420" y="4739391"/>
            <a:ext cx="933980" cy="830997"/>
          </a:xfrm>
          <a:prstGeom prst="rect">
            <a:avLst/>
          </a:prstGeom>
          <a:noFill/>
        </p:spPr>
        <p:txBody>
          <a:bodyPr wrap="square" rtlCol="0">
            <a:spAutoFit/>
          </a:bodyPr>
          <a:lstStyle/>
          <a:p>
            <a:r>
              <a:rPr lang="en-US" sz="800" dirty="0" smtClean="0">
                <a:solidFill>
                  <a:schemeClr val="tx1"/>
                </a:solidFill>
              </a:rPr>
              <a:t>10 MB file is split to </a:t>
            </a:r>
            <a:r>
              <a:rPr lang="en-US" sz="800" dirty="0">
                <a:solidFill>
                  <a:schemeClr val="tx1"/>
                </a:solidFill>
              </a:rPr>
              <a:t>bandwidth (5MB, 3MB, 2MB)</a:t>
            </a:r>
            <a:endParaRPr lang="en-IN" sz="800" dirty="0">
              <a:solidFill>
                <a:schemeClr val="tx1"/>
              </a:solidFill>
            </a:endParaRPr>
          </a:p>
          <a:p>
            <a:r>
              <a:rPr lang="en-US" sz="800" dirty="0">
                <a:solidFill>
                  <a:schemeClr val="tx1"/>
                </a:solidFill>
              </a:rPr>
              <a:t>c</a:t>
            </a:r>
            <a:r>
              <a:rPr lang="en-US" sz="800" dirty="0" smtClean="0">
                <a:solidFill>
                  <a:schemeClr val="tx1"/>
                </a:solidFill>
              </a:rPr>
              <a:t>onsidering bandwidth</a:t>
            </a:r>
            <a:endParaRPr lang="en-IN" sz="800" dirty="0">
              <a:solidFill>
                <a:schemeClr val="tx1"/>
              </a:solidFill>
            </a:endParaRPr>
          </a:p>
        </p:txBody>
      </p:sp>
      <p:sp>
        <p:nvSpPr>
          <p:cNvPr id="22" name="Oval 21"/>
          <p:cNvSpPr/>
          <p:nvPr/>
        </p:nvSpPr>
        <p:spPr>
          <a:xfrm>
            <a:off x="875240" y="4964993"/>
            <a:ext cx="228600" cy="2286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b="1" dirty="0">
                <a:solidFill>
                  <a:schemeClr val="bg1"/>
                </a:solidFill>
              </a:rPr>
              <a:t>1</a:t>
            </a:r>
            <a:endParaRPr lang="en-IN" sz="1600" b="1" dirty="0">
              <a:solidFill>
                <a:schemeClr val="bg1"/>
              </a:solidFill>
            </a:endParaRPr>
          </a:p>
        </p:txBody>
      </p:sp>
      <p:sp>
        <p:nvSpPr>
          <p:cNvPr id="23" name="TextBox 22"/>
          <p:cNvSpPr txBox="1"/>
          <p:nvPr/>
        </p:nvSpPr>
        <p:spPr>
          <a:xfrm>
            <a:off x="2774950" y="3348657"/>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sp>
        <p:nvSpPr>
          <p:cNvPr id="24" name="TextBox 23"/>
          <p:cNvSpPr txBox="1"/>
          <p:nvPr/>
        </p:nvSpPr>
        <p:spPr>
          <a:xfrm>
            <a:off x="3848100" y="5380027"/>
            <a:ext cx="685800" cy="253916"/>
          </a:xfrm>
          <a:prstGeom prst="rect">
            <a:avLst/>
          </a:prstGeom>
          <a:noFill/>
        </p:spPr>
        <p:txBody>
          <a:bodyPr wrap="square" rtlCol="0">
            <a:spAutoFit/>
          </a:bodyPr>
          <a:lstStyle/>
          <a:p>
            <a:pPr algn="ctr"/>
            <a:r>
              <a:rPr lang="en-US" sz="1050" dirty="0" smtClean="0">
                <a:solidFill>
                  <a:schemeClr val="tx1"/>
                </a:solidFill>
              </a:rPr>
              <a:t>24Mb/s</a:t>
            </a:r>
            <a:endParaRPr lang="en-IN" sz="1050" dirty="0">
              <a:solidFill>
                <a:schemeClr val="tx1"/>
              </a:solidFill>
            </a:endParaRPr>
          </a:p>
        </p:txBody>
      </p:sp>
      <p:sp>
        <p:nvSpPr>
          <p:cNvPr id="25" name="TextBox 24"/>
          <p:cNvSpPr txBox="1"/>
          <p:nvPr/>
        </p:nvSpPr>
        <p:spPr>
          <a:xfrm>
            <a:off x="4720166" y="3331009"/>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sp>
        <p:nvSpPr>
          <p:cNvPr id="26" name="TextBox 25"/>
          <p:cNvSpPr txBox="1"/>
          <p:nvPr/>
        </p:nvSpPr>
        <p:spPr>
          <a:xfrm>
            <a:off x="6706658" y="3280295"/>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sp>
        <p:nvSpPr>
          <p:cNvPr id="27" name="TextBox 26"/>
          <p:cNvSpPr txBox="1"/>
          <p:nvPr/>
        </p:nvSpPr>
        <p:spPr>
          <a:xfrm>
            <a:off x="5817657" y="5193593"/>
            <a:ext cx="685800" cy="253916"/>
          </a:xfrm>
          <a:prstGeom prst="rect">
            <a:avLst/>
          </a:prstGeom>
          <a:noFill/>
        </p:spPr>
        <p:txBody>
          <a:bodyPr wrap="square" rtlCol="0">
            <a:spAutoFit/>
          </a:bodyPr>
          <a:lstStyle/>
          <a:p>
            <a:pPr algn="ctr"/>
            <a:r>
              <a:rPr lang="en-US" sz="1050" dirty="0" smtClean="0">
                <a:solidFill>
                  <a:schemeClr val="tx1"/>
                </a:solidFill>
              </a:rPr>
              <a:t>24Mb/s</a:t>
            </a:r>
            <a:endParaRPr lang="en-IN" sz="1050" dirty="0">
              <a:solidFill>
                <a:schemeClr val="tx1"/>
              </a:solidFill>
            </a:endParaRPr>
          </a:p>
        </p:txBody>
      </p:sp>
      <p:sp>
        <p:nvSpPr>
          <p:cNvPr id="28" name="TextBox 27"/>
          <p:cNvSpPr txBox="1"/>
          <p:nvPr/>
        </p:nvSpPr>
        <p:spPr>
          <a:xfrm>
            <a:off x="3708399" y="2590800"/>
            <a:ext cx="1104557" cy="584775"/>
          </a:xfrm>
          <a:prstGeom prst="rect">
            <a:avLst/>
          </a:prstGeom>
          <a:noFill/>
        </p:spPr>
        <p:txBody>
          <a:bodyPr wrap="square" rtlCol="0">
            <a:spAutoFit/>
          </a:bodyPr>
          <a:lstStyle/>
          <a:p>
            <a:r>
              <a:rPr lang="en-US" sz="800" dirty="0" smtClean="0">
                <a:solidFill>
                  <a:schemeClr val="tx1"/>
                </a:solidFill>
              </a:rPr>
              <a:t>Algorithm will assign appropriate file chunk to suitable bandwidth connection </a:t>
            </a:r>
            <a:endParaRPr lang="en-IN" sz="800" dirty="0">
              <a:solidFill>
                <a:schemeClr val="tx1"/>
              </a:solidFill>
            </a:endParaRPr>
          </a:p>
        </p:txBody>
      </p:sp>
      <p:sp>
        <p:nvSpPr>
          <p:cNvPr id="29" name="Oval 28"/>
          <p:cNvSpPr/>
          <p:nvPr/>
        </p:nvSpPr>
        <p:spPr>
          <a:xfrm>
            <a:off x="3460220" y="2816402"/>
            <a:ext cx="228600" cy="2286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600" b="1" dirty="0" smtClean="0">
                <a:solidFill>
                  <a:schemeClr val="bg1"/>
                </a:solidFill>
              </a:rPr>
              <a:t>2</a:t>
            </a:r>
            <a:endParaRPr lang="en-IN" sz="1600" b="1" dirty="0">
              <a:solidFill>
                <a:schemeClr val="bg1"/>
              </a:solidFill>
            </a:endParaRPr>
          </a:p>
        </p:txBody>
      </p:sp>
      <p:sp>
        <p:nvSpPr>
          <p:cNvPr id="30" name="TextBox 29"/>
          <p:cNvSpPr txBox="1"/>
          <p:nvPr/>
        </p:nvSpPr>
        <p:spPr>
          <a:xfrm>
            <a:off x="2696103" y="3132673"/>
            <a:ext cx="869950" cy="230832"/>
          </a:xfrm>
          <a:prstGeom prst="rect">
            <a:avLst/>
          </a:prstGeom>
          <a:noFill/>
        </p:spPr>
        <p:txBody>
          <a:bodyPr wrap="square" rtlCol="0">
            <a:spAutoFit/>
          </a:bodyPr>
          <a:lstStyle/>
          <a:p>
            <a:pPr algn="ctr"/>
            <a:r>
              <a:rPr lang="en-US" sz="900" dirty="0">
                <a:solidFill>
                  <a:schemeClr val="tx1"/>
                </a:solidFill>
              </a:rPr>
              <a:t>5MB Chunk</a:t>
            </a:r>
            <a:endParaRPr lang="en-IN" sz="900" dirty="0">
              <a:solidFill>
                <a:schemeClr val="tx1"/>
              </a:solidFill>
            </a:endParaRPr>
          </a:p>
        </p:txBody>
      </p:sp>
      <p:sp>
        <p:nvSpPr>
          <p:cNvPr id="31" name="TextBox 30"/>
          <p:cNvSpPr txBox="1"/>
          <p:nvPr/>
        </p:nvSpPr>
        <p:spPr>
          <a:xfrm>
            <a:off x="3733800" y="5174511"/>
            <a:ext cx="869950" cy="230832"/>
          </a:xfrm>
          <a:prstGeom prst="rect">
            <a:avLst/>
          </a:prstGeom>
          <a:noFill/>
        </p:spPr>
        <p:txBody>
          <a:bodyPr wrap="square" rtlCol="0">
            <a:spAutoFit/>
          </a:bodyPr>
          <a:lstStyle/>
          <a:p>
            <a:pPr algn="ctr"/>
            <a:r>
              <a:rPr lang="en-US" sz="900" dirty="0" smtClean="0">
                <a:solidFill>
                  <a:schemeClr val="tx1"/>
                </a:solidFill>
              </a:rPr>
              <a:t>3MB </a:t>
            </a:r>
            <a:r>
              <a:rPr lang="en-US" sz="900" dirty="0">
                <a:solidFill>
                  <a:schemeClr val="tx1"/>
                </a:solidFill>
              </a:rPr>
              <a:t>Chunk</a:t>
            </a:r>
            <a:endParaRPr lang="en-IN" sz="900" dirty="0">
              <a:solidFill>
                <a:schemeClr val="tx1"/>
              </a:solidFill>
            </a:endParaRPr>
          </a:p>
        </p:txBody>
      </p:sp>
      <p:sp>
        <p:nvSpPr>
          <p:cNvPr id="36" name="TextBox 35"/>
          <p:cNvSpPr txBox="1"/>
          <p:nvPr/>
        </p:nvSpPr>
        <p:spPr>
          <a:xfrm>
            <a:off x="4157864" y="5633943"/>
            <a:ext cx="869950" cy="230832"/>
          </a:xfrm>
          <a:prstGeom prst="rect">
            <a:avLst/>
          </a:prstGeom>
          <a:noFill/>
        </p:spPr>
        <p:txBody>
          <a:bodyPr wrap="square" rtlCol="0">
            <a:spAutoFit/>
          </a:bodyPr>
          <a:lstStyle/>
          <a:p>
            <a:pPr algn="ctr"/>
            <a:r>
              <a:rPr lang="en-US" sz="900" dirty="0">
                <a:solidFill>
                  <a:schemeClr val="tx1"/>
                </a:solidFill>
              </a:rPr>
              <a:t>2</a:t>
            </a:r>
            <a:r>
              <a:rPr lang="en-US" sz="900" dirty="0" smtClean="0">
                <a:solidFill>
                  <a:schemeClr val="tx1"/>
                </a:solidFill>
              </a:rPr>
              <a:t>MB </a:t>
            </a:r>
            <a:r>
              <a:rPr lang="en-US" sz="900" dirty="0">
                <a:solidFill>
                  <a:schemeClr val="tx1"/>
                </a:solidFill>
              </a:rPr>
              <a:t>Chunk</a:t>
            </a:r>
            <a:endParaRPr lang="en-IN" sz="900" dirty="0">
              <a:solidFill>
                <a:schemeClr val="tx1"/>
              </a:solidFill>
            </a:endParaRPr>
          </a:p>
        </p:txBody>
      </p:sp>
      <p:sp>
        <p:nvSpPr>
          <p:cNvPr id="37" name="TextBox 36"/>
          <p:cNvSpPr txBox="1"/>
          <p:nvPr/>
        </p:nvSpPr>
        <p:spPr>
          <a:xfrm>
            <a:off x="5027814" y="5633943"/>
            <a:ext cx="685800" cy="253916"/>
          </a:xfrm>
          <a:prstGeom prst="rect">
            <a:avLst/>
          </a:prstGeom>
          <a:noFill/>
        </p:spPr>
        <p:txBody>
          <a:bodyPr wrap="square" rtlCol="0">
            <a:spAutoFit/>
          </a:bodyPr>
          <a:lstStyle/>
          <a:p>
            <a:pPr algn="ctr"/>
            <a:r>
              <a:rPr lang="en-US" sz="1050" dirty="0" smtClean="0">
                <a:solidFill>
                  <a:schemeClr val="tx1"/>
                </a:solidFill>
              </a:rPr>
              <a:t>16Mb/s</a:t>
            </a:r>
            <a:endParaRPr lang="en-IN" sz="1050" dirty="0">
              <a:solidFill>
                <a:schemeClr val="tx1"/>
              </a:solidFill>
            </a:endParaRPr>
          </a:p>
        </p:txBody>
      </p:sp>
      <p:sp>
        <p:nvSpPr>
          <p:cNvPr id="2" name="TextBox 1"/>
          <p:cNvSpPr txBox="1"/>
          <p:nvPr/>
        </p:nvSpPr>
        <p:spPr>
          <a:xfrm>
            <a:off x="875241" y="6123801"/>
            <a:ext cx="7506760" cy="261610"/>
          </a:xfrm>
          <a:prstGeom prst="rect">
            <a:avLst/>
          </a:prstGeom>
          <a:noFill/>
        </p:spPr>
        <p:txBody>
          <a:bodyPr wrap="square" rtlCol="0">
            <a:spAutoFit/>
          </a:bodyPr>
          <a:lstStyle/>
          <a:p>
            <a:pPr algn="ctr"/>
            <a:r>
              <a:rPr lang="en-US" sz="1050" dirty="0" smtClean="0">
                <a:solidFill>
                  <a:schemeClr val="tx1"/>
                </a:solidFill>
              </a:rPr>
              <a:t>Note: What is being shown above is not multicast but </a:t>
            </a:r>
            <a:r>
              <a:rPr lang="en-US" sz="900" dirty="0" smtClean="0">
                <a:solidFill>
                  <a:schemeClr val="tx1"/>
                </a:solidFill>
              </a:rPr>
              <a:t>TCP/IP</a:t>
            </a:r>
            <a:r>
              <a:rPr lang="en-US" sz="1050" dirty="0" smtClean="0">
                <a:solidFill>
                  <a:schemeClr val="tx1"/>
                </a:solidFill>
              </a:rPr>
              <a:t> transfer. </a:t>
            </a:r>
            <a:endParaRPr lang="en-US" sz="1400" dirty="0">
              <a:solidFill>
                <a:schemeClr val="tx1"/>
              </a:solidFill>
            </a:endParaRPr>
          </a:p>
        </p:txBody>
      </p:sp>
    </p:spTree>
    <p:extLst>
      <p:ext uri="{BB962C8B-B14F-4D97-AF65-F5344CB8AC3E}">
        <p14:creationId xmlns:p14="http://schemas.microsoft.com/office/powerpoint/2010/main" xmlns="" val="28475586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solidFill>
                  <a:schemeClr val="tx1"/>
                </a:solidFill>
              </a:rPr>
              <a:t>Slide </a:t>
            </a:r>
            <a:fld id="{8DC72EFA-1DF8-481C-8B66-C8A1D5DAFDEA}" type="slidenum">
              <a:rPr lang="en-GB">
                <a:solidFill>
                  <a:schemeClr val="tx1"/>
                </a:solidFill>
              </a:rPr>
              <a:pPr/>
              <a:t>7</a:t>
            </a:fld>
            <a:endParaRPr lang="en-GB" dirty="0">
              <a:solidFill>
                <a:schemeClr val="tx1"/>
              </a:solidFill>
            </a:endParaRPr>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Bandwidth strength table (for the nodes on selected path)</a:t>
            </a:r>
            <a:endParaRPr lang="en-US" sz="2400" b="0" dirty="0"/>
          </a:p>
        </p:txBody>
      </p:sp>
      <p:sp>
        <p:nvSpPr>
          <p:cNvPr id="9218" name="Rectangle 2"/>
          <p:cNvSpPr>
            <a:spLocks noGrp="1" noChangeArrowheads="1"/>
          </p:cNvSpPr>
          <p:nvPr>
            <p:ph type="body" idx="1"/>
          </p:nvPr>
        </p:nvSpPr>
        <p:spPr>
          <a:xfrm>
            <a:off x="685800" y="1295399"/>
            <a:ext cx="7772400" cy="5105401"/>
          </a:xfrm>
          <a:ln/>
        </p:spPr>
        <p:txBody>
          <a:bodyPr/>
          <a:lstStyle/>
          <a:p>
            <a:pPr marL="0" indent="0" algn="just"/>
            <a:r>
              <a:rPr lang="en-US" sz="1600" b="0" dirty="0"/>
              <a:t>Proposed method suggests an optimization on Link State Routing by utilizing the channels of less Link quality which exists among the selected nodes for best path. The smaller data chunks will propagate on less efficient paths. The file chunk will be created that are best suitable for low bandwidth</a:t>
            </a:r>
            <a:r>
              <a:rPr lang="en-US" sz="1600" b="0" dirty="0" smtClean="0"/>
              <a:t>. NBS table contains information about bandwidth of nodes. </a:t>
            </a:r>
            <a:endParaRPr lang="en-US" sz="2000" b="0" dirty="0"/>
          </a:p>
          <a:p>
            <a:pPr marL="0" indent="0"/>
            <a:endParaRPr lang="en-US" sz="1600" b="0" dirty="0"/>
          </a:p>
        </p:txBody>
      </p:sp>
      <p:sp>
        <p:nvSpPr>
          <p:cNvPr id="7" name="Rectangle 6"/>
          <p:cNvSpPr/>
          <p:nvPr/>
        </p:nvSpPr>
        <p:spPr>
          <a:xfrm>
            <a:off x="482600" y="38685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P1</a:t>
            </a:r>
          </a:p>
        </p:txBody>
      </p:sp>
      <p:sp>
        <p:nvSpPr>
          <p:cNvPr id="8" name="Rectangle 7"/>
          <p:cNvSpPr/>
          <p:nvPr/>
        </p:nvSpPr>
        <p:spPr>
          <a:xfrm>
            <a:off x="1371600" y="55449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P5</a:t>
            </a:r>
          </a:p>
        </p:txBody>
      </p:sp>
      <p:sp>
        <p:nvSpPr>
          <p:cNvPr id="9" name="Rectangle 8"/>
          <p:cNvSpPr/>
          <p:nvPr/>
        </p:nvSpPr>
        <p:spPr>
          <a:xfrm>
            <a:off x="3276600" y="55449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P6</a:t>
            </a:r>
          </a:p>
        </p:txBody>
      </p:sp>
      <p:sp>
        <p:nvSpPr>
          <p:cNvPr id="10" name="Rectangle 9"/>
          <p:cNvSpPr/>
          <p:nvPr/>
        </p:nvSpPr>
        <p:spPr>
          <a:xfrm>
            <a:off x="5181600" y="55449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P7</a:t>
            </a:r>
          </a:p>
        </p:txBody>
      </p:sp>
      <p:sp>
        <p:nvSpPr>
          <p:cNvPr id="11" name="Rectangle 10"/>
          <p:cNvSpPr/>
          <p:nvPr/>
        </p:nvSpPr>
        <p:spPr>
          <a:xfrm>
            <a:off x="2286000" y="38685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P2</a:t>
            </a:r>
          </a:p>
        </p:txBody>
      </p:sp>
      <p:sp>
        <p:nvSpPr>
          <p:cNvPr id="12" name="Rectangle 11"/>
          <p:cNvSpPr/>
          <p:nvPr/>
        </p:nvSpPr>
        <p:spPr>
          <a:xfrm>
            <a:off x="4267200" y="38685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P3</a:t>
            </a:r>
          </a:p>
        </p:txBody>
      </p:sp>
      <p:sp>
        <p:nvSpPr>
          <p:cNvPr id="13" name="Rectangle 12"/>
          <p:cNvSpPr/>
          <p:nvPr/>
        </p:nvSpPr>
        <p:spPr>
          <a:xfrm>
            <a:off x="6324600" y="38685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P4</a:t>
            </a:r>
          </a:p>
        </p:txBody>
      </p:sp>
      <p:cxnSp>
        <p:nvCxnSpPr>
          <p:cNvPr id="14" name="Straight Arrow Connector 13"/>
          <p:cNvCxnSpPr>
            <a:stCxn id="7" idx="3"/>
            <a:endCxn id="11" idx="1"/>
          </p:cNvCxnSpPr>
          <p:nvPr/>
        </p:nvCxnSpPr>
        <p:spPr>
          <a:xfrm>
            <a:off x="1244600" y="4249579"/>
            <a:ext cx="1041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3"/>
            <a:endCxn id="12" idx="1"/>
          </p:cNvCxnSpPr>
          <p:nvPr/>
        </p:nvCxnSpPr>
        <p:spPr>
          <a:xfrm>
            <a:off x="3048000" y="4249579"/>
            <a:ext cx="12192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2" idx="3"/>
            <a:endCxn id="13" idx="1"/>
          </p:cNvCxnSpPr>
          <p:nvPr/>
        </p:nvCxnSpPr>
        <p:spPr>
          <a:xfrm>
            <a:off x="5029200" y="4249579"/>
            <a:ext cx="12954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2"/>
            <a:endCxn id="8" idx="0"/>
          </p:cNvCxnSpPr>
          <p:nvPr/>
        </p:nvCxnSpPr>
        <p:spPr>
          <a:xfrm>
            <a:off x="863600" y="4630579"/>
            <a:ext cx="889000" cy="914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3"/>
            <a:endCxn id="9" idx="1"/>
          </p:cNvCxnSpPr>
          <p:nvPr/>
        </p:nvCxnSpPr>
        <p:spPr>
          <a:xfrm>
            <a:off x="2133600" y="5925979"/>
            <a:ext cx="1143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9" idx="3"/>
            <a:endCxn id="10" idx="1"/>
          </p:cNvCxnSpPr>
          <p:nvPr/>
        </p:nvCxnSpPr>
        <p:spPr>
          <a:xfrm>
            <a:off x="4038600" y="5925979"/>
            <a:ext cx="1143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 idx="0"/>
            <a:endCxn id="13" idx="2"/>
          </p:cNvCxnSpPr>
          <p:nvPr/>
        </p:nvCxnSpPr>
        <p:spPr>
          <a:xfrm flipV="1">
            <a:off x="5562600" y="4630579"/>
            <a:ext cx="1143000" cy="914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0"/>
            <a:endCxn id="11" idx="2"/>
          </p:cNvCxnSpPr>
          <p:nvPr/>
        </p:nvCxnSpPr>
        <p:spPr>
          <a:xfrm flipV="1">
            <a:off x="1752600" y="4630579"/>
            <a:ext cx="914400" cy="914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1" idx="2"/>
            <a:endCxn id="9" idx="0"/>
          </p:cNvCxnSpPr>
          <p:nvPr/>
        </p:nvCxnSpPr>
        <p:spPr>
          <a:xfrm>
            <a:off x="2667000" y="4630579"/>
            <a:ext cx="990600" cy="914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9" idx="0"/>
            <a:endCxn id="12" idx="2"/>
          </p:cNvCxnSpPr>
          <p:nvPr/>
        </p:nvCxnSpPr>
        <p:spPr>
          <a:xfrm flipV="1">
            <a:off x="3657600" y="4630579"/>
            <a:ext cx="990600" cy="9144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0" idx="0"/>
          </p:cNvCxnSpPr>
          <p:nvPr/>
        </p:nvCxnSpPr>
        <p:spPr>
          <a:xfrm>
            <a:off x="4654550" y="4706779"/>
            <a:ext cx="908050" cy="838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47700" y="2514600"/>
            <a:ext cx="2476500" cy="738664"/>
            <a:chOff x="1371600" y="761138"/>
            <a:chExt cx="2476500" cy="738664"/>
          </a:xfrm>
          <a:solidFill>
            <a:schemeClr val="bg1">
              <a:lumMod val="65000"/>
            </a:schemeClr>
          </a:solidFill>
        </p:grpSpPr>
        <p:sp>
          <p:nvSpPr>
            <p:cNvPr id="26" name="TextBox 25"/>
            <p:cNvSpPr txBox="1"/>
            <p:nvPr/>
          </p:nvSpPr>
          <p:spPr>
            <a:xfrm>
              <a:off x="1602721" y="761138"/>
              <a:ext cx="2245379" cy="738664"/>
            </a:xfrm>
            <a:prstGeom prst="rect">
              <a:avLst/>
            </a:prstGeom>
            <a:grp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Best Path is detected using  Link Quality assessment </a:t>
              </a:r>
            </a:p>
            <a:p>
              <a:endParaRPr lang="en-US" sz="1400" dirty="0"/>
            </a:p>
          </p:txBody>
        </p:sp>
        <p:sp>
          <p:nvSpPr>
            <p:cNvPr id="27" name="Oval 26"/>
            <p:cNvSpPr/>
            <p:nvPr/>
          </p:nvSpPr>
          <p:spPr>
            <a:xfrm>
              <a:off x="1371600" y="914400"/>
              <a:ext cx="292267" cy="304800"/>
            </a:xfrm>
            <a:prstGeom prst="ellipse">
              <a:avLst/>
            </a:prstGeom>
            <a:grp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grpSp>
      <p:grpSp>
        <p:nvGrpSpPr>
          <p:cNvPr id="28" name="Group 27"/>
          <p:cNvGrpSpPr/>
          <p:nvPr/>
        </p:nvGrpSpPr>
        <p:grpSpPr>
          <a:xfrm>
            <a:off x="3429000" y="2514600"/>
            <a:ext cx="2476500" cy="738664"/>
            <a:chOff x="3009900" y="762000"/>
            <a:chExt cx="2476500" cy="738664"/>
          </a:xfrm>
          <a:solidFill>
            <a:schemeClr val="bg1">
              <a:lumMod val="65000"/>
            </a:schemeClr>
          </a:solidFill>
        </p:grpSpPr>
        <p:sp>
          <p:nvSpPr>
            <p:cNvPr id="29" name="TextBox 28"/>
            <p:cNvSpPr txBox="1"/>
            <p:nvPr/>
          </p:nvSpPr>
          <p:spPr>
            <a:xfrm>
              <a:off x="3241021" y="762000"/>
              <a:ext cx="2245379" cy="738664"/>
            </a:xfrm>
            <a:prstGeom prst="rect">
              <a:avLst/>
            </a:prstGeom>
            <a:grp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Out of shortlisted nodes, detect the path of lower Link quality as well.</a:t>
              </a:r>
              <a:endParaRPr lang="en-US" sz="1400" dirty="0"/>
            </a:p>
          </p:txBody>
        </p:sp>
        <p:sp>
          <p:nvSpPr>
            <p:cNvPr id="30" name="Oval 29"/>
            <p:cNvSpPr/>
            <p:nvPr/>
          </p:nvSpPr>
          <p:spPr>
            <a:xfrm>
              <a:off x="3009900" y="915262"/>
              <a:ext cx="292267" cy="304800"/>
            </a:xfrm>
            <a:prstGeom prst="ellipse">
              <a:avLst/>
            </a:prstGeom>
            <a:grp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grpSp>
      <p:grpSp>
        <p:nvGrpSpPr>
          <p:cNvPr id="31" name="Group 30"/>
          <p:cNvGrpSpPr/>
          <p:nvPr/>
        </p:nvGrpSpPr>
        <p:grpSpPr>
          <a:xfrm>
            <a:off x="6172200" y="2514600"/>
            <a:ext cx="2476500" cy="738664"/>
            <a:chOff x="3009900" y="762000"/>
            <a:chExt cx="2476500" cy="738664"/>
          </a:xfrm>
          <a:solidFill>
            <a:schemeClr val="bg1">
              <a:lumMod val="65000"/>
            </a:schemeClr>
          </a:solidFill>
        </p:grpSpPr>
        <p:sp>
          <p:nvSpPr>
            <p:cNvPr id="32" name="TextBox 31"/>
            <p:cNvSpPr txBox="1"/>
            <p:nvPr/>
          </p:nvSpPr>
          <p:spPr>
            <a:xfrm>
              <a:off x="3241021" y="762000"/>
              <a:ext cx="2245379" cy="738664"/>
            </a:xfrm>
            <a:prstGeom prst="rect">
              <a:avLst/>
            </a:prstGeom>
            <a:grp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1400" dirty="0" smtClean="0"/>
                <a:t>Create Bandwidth Strength table using Link Quality.</a:t>
              </a:r>
            </a:p>
            <a:p>
              <a:r>
                <a:rPr lang="en-US" sz="1400" dirty="0" smtClean="0"/>
                <a:t>(NBS Table)</a:t>
              </a:r>
              <a:endParaRPr lang="en-US" sz="1400" dirty="0"/>
            </a:p>
          </p:txBody>
        </p:sp>
        <p:sp>
          <p:nvSpPr>
            <p:cNvPr id="33" name="Oval 32"/>
            <p:cNvSpPr/>
            <p:nvPr/>
          </p:nvSpPr>
          <p:spPr>
            <a:xfrm>
              <a:off x="3009900" y="915262"/>
              <a:ext cx="292267" cy="304800"/>
            </a:xfrm>
            <a:prstGeom prst="ellipse">
              <a:avLst/>
            </a:prstGeom>
            <a:grp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3</a:t>
              </a:r>
            </a:p>
          </p:txBody>
        </p:sp>
      </p:grpSp>
      <p:graphicFrame>
        <p:nvGraphicFramePr>
          <p:cNvPr id="34" name="Table 33"/>
          <p:cNvGraphicFramePr>
            <a:graphicFrameLocks noGrp="1"/>
          </p:cNvGraphicFramePr>
          <p:nvPr>
            <p:extLst>
              <p:ext uri="{D42A27DB-BD31-4B8C-83A1-F6EECF244321}">
                <p14:modId xmlns:p14="http://schemas.microsoft.com/office/powerpoint/2010/main" xmlns="" val="1447477584"/>
              </p:ext>
            </p:extLst>
          </p:nvPr>
        </p:nvGraphicFramePr>
        <p:xfrm>
          <a:off x="7239000" y="3581400"/>
          <a:ext cx="1397001" cy="2537758"/>
        </p:xfrm>
        <a:graphic>
          <a:graphicData uri="http://schemas.openxmlformats.org/drawingml/2006/table">
            <a:tbl>
              <a:tblPr/>
              <a:tblGrid>
                <a:gridCol w="465667">
                  <a:extLst>
                    <a:ext uri="{9D8B030D-6E8A-4147-A177-3AD203B41FA5}">
                      <a16:colId xmlns:a16="http://schemas.microsoft.com/office/drawing/2014/main" xmlns="" val="20000"/>
                    </a:ext>
                  </a:extLst>
                </a:gridCol>
                <a:gridCol w="465667">
                  <a:extLst>
                    <a:ext uri="{9D8B030D-6E8A-4147-A177-3AD203B41FA5}">
                      <a16:colId xmlns:a16="http://schemas.microsoft.com/office/drawing/2014/main" xmlns="" val="20001"/>
                    </a:ext>
                  </a:extLst>
                </a:gridCol>
                <a:gridCol w="465667">
                  <a:extLst>
                    <a:ext uri="{9D8B030D-6E8A-4147-A177-3AD203B41FA5}">
                      <a16:colId xmlns:a16="http://schemas.microsoft.com/office/drawing/2014/main" xmlns="" val="20002"/>
                    </a:ext>
                  </a:extLst>
                </a:gridCol>
              </a:tblGrid>
              <a:tr h="202623">
                <a:tc gridSpan="3">
                  <a:txBody>
                    <a:body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202623">
                <a:tc gridSpan="3">
                  <a:txBody>
                    <a:body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202623">
                <a:tc gridSpan="3">
                  <a:txBody>
                    <a:body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62099">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03"/>
                  </a:ext>
                </a:extLst>
              </a:tr>
              <a:tr h="162099">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162099">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5"/>
                  </a:ext>
                </a:extLst>
              </a:tr>
              <a:tr h="162099">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06"/>
                  </a:ext>
                </a:extLst>
              </a:tr>
              <a:tr h="162099">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07"/>
                  </a:ext>
                </a:extLst>
              </a:tr>
              <a:tr h="162099">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10008"/>
                  </a:ext>
                </a:extLst>
              </a:tr>
              <a:tr h="162099">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10009"/>
                  </a:ext>
                </a:extLst>
              </a:tr>
              <a:tr h="162099">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10"/>
                  </a:ext>
                </a:extLst>
              </a:tr>
              <a:tr h="162099">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11"/>
                  </a:ext>
                </a:extLst>
              </a:tr>
              <a:tr h="162099">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12"/>
                  </a:ext>
                </a:extLst>
              </a:tr>
              <a:tr h="162099">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10013"/>
                  </a:ext>
                </a:extLst>
              </a:tr>
              <a:tr h="146800">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xmlns="" val="10014"/>
                  </a:ext>
                </a:extLst>
              </a:tr>
            </a:tbl>
          </a:graphicData>
        </a:graphic>
      </p:graphicFrame>
      <p:grpSp>
        <p:nvGrpSpPr>
          <p:cNvPr id="36" name="Group 35"/>
          <p:cNvGrpSpPr/>
          <p:nvPr/>
        </p:nvGrpSpPr>
        <p:grpSpPr>
          <a:xfrm>
            <a:off x="1244600" y="3988714"/>
            <a:ext cx="1059873" cy="184665"/>
            <a:chOff x="1353127" y="2562608"/>
            <a:chExt cx="1085273" cy="116335"/>
          </a:xfrm>
        </p:grpSpPr>
        <p:cxnSp>
          <p:nvCxnSpPr>
            <p:cNvPr id="37" name="Straight Arrow Connector 36"/>
            <p:cNvCxnSpPr/>
            <p:nvPr/>
          </p:nvCxnSpPr>
          <p:spPr>
            <a:xfrm>
              <a:off x="1353127" y="2582934"/>
              <a:ext cx="1085273" cy="0"/>
            </a:xfrm>
            <a:prstGeom prst="straightConnector1">
              <a:avLst/>
            </a:prstGeom>
            <a:ln>
              <a:solidFill>
                <a:srgbClr val="00B050"/>
              </a:solidFill>
              <a:tailEnd type="triangle"/>
            </a:ln>
            <a:effectLst/>
          </p:spPr>
          <p:style>
            <a:lnRef idx="2">
              <a:schemeClr val="accent3"/>
            </a:lnRef>
            <a:fillRef idx="0">
              <a:schemeClr val="accent3"/>
            </a:fillRef>
            <a:effectRef idx="1">
              <a:schemeClr val="accent3"/>
            </a:effectRef>
            <a:fontRef idx="minor">
              <a:schemeClr val="tx1"/>
            </a:fontRef>
          </p:style>
        </p:cxnSp>
        <p:sp>
          <p:nvSpPr>
            <p:cNvPr id="38" name="TextBox 37"/>
            <p:cNvSpPr txBox="1"/>
            <p:nvPr/>
          </p:nvSpPr>
          <p:spPr>
            <a:xfrm>
              <a:off x="1676400" y="2562608"/>
              <a:ext cx="457200" cy="116335"/>
            </a:xfrm>
            <a:prstGeom prst="rect">
              <a:avLst/>
            </a:prstGeom>
            <a:noFill/>
          </p:spPr>
          <p:txBody>
            <a:bodyPr wrap="square" rtlCol="0">
              <a:spAutoFit/>
            </a:bodyPr>
            <a:lstStyle/>
            <a:p>
              <a:r>
                <a:rPr lang="en-US" sz="600" dirty="0" smtClean="0">
                  <a:solidFill>
                    <a:schemeClr val="tx1"/>
                  </a:solidFill>
                </a:rPr>
                <a:t>40Mb/s</a:t>
              </a:r>
              <a:endParaRPr lang="en-US" sz="600" dirty="0">
                <a:solidFill>
                  <a:schemeClr val="tx1"/>
                </a:solidFill>
              </a:endParaRPr>
            </a:p>
          </p:txBody>
        </p:sp>
      </p:grpSp>
      <p:grpSp>
        <p:nvGrpSpPr>
          <p:cNvPr id="39" name="Group 38"/>
          <p:cNvGrpSpPr/>
          <p:nvPr/>
        </p:nvGrpSpPr>
        <p:grpSpPr>
          <a:xfrm>
            <a:off x="3124200" y="4020979"/>
            <a:ext cx="1085273" cy="184666"/>
            <a:chOff x="3393421" y="2514600"/>
            <a:chExt cx="1085273" cy="184666"/>
          </a:xfrm>
        </p:grpSpPr>
        <p:cxnSp>
          <p:nvCxnSpPr>
            <p:cNvPr id="40" name="Straight Arrow Connector 39"/>
            <p:cNvCxnSpPr/>
            <p:nvPr/>
          </p:nvCxnSpPr>
          <p:spPr>
            <a:xfrm>
              <a:off x="3393421" y="2522376"/>
              <a:ext cx="1085273" cy="0"/>
            </a:xfrm>
            <a:prstGeom prst="straightConnector1">
              <a:avLst/>
            </a:prstGeom>
            <a:ln>
              <a:solidFill>
                <a:srgbClr val="00B050"/>
              </a:solidFill>
              <a:tailEnd type="triangle"/>
            </a:ln>
            <a:effectLst/>
          </p:spPr>
          <p:style>
            <a:lnRef idx="2">
              <a:schemeClr val="accent3"/>
            </a:lnRef>
            <a:fillRef idx="0">
              <a:schemeClr val="accent3"/>
            </a:fillRef>
            <a:effectRef idx="1">
              <a:schemeClr val="accent3"/>
            </a:effectRef>
            <a:fontRef idx="minor">
              <a:schemeClr val="tx1"/>
            </a:fontRef>
          </p:style>
        </p:cxnSp>
        <p:sp>
          <p:nvSpPr>
            <p:cNvPr id="41" name="TextBox 40"/>
            <p:cNvSpPr txBox="1"/>
            <p:nvPr/>
          </p:nvSpPr>
          <p:spPr>
            <a:xfrm>
              <a:off x="3733800" y="2514600"/>
              <a:ext cx="457200" cy="184666"/>
            </a:xfrm>
            <a:prstGeom prst="rect">
              <a:avLst/>
            </a:prstGeom>
            <a:noFill/>
          </p:spPr>
          <p:txBody>
            <a:bodyPr wrap="square" rtlCol="0">
              <a:spAutoFit/>
            </a:bodyPr>
            <a:lstStyle/>
            <a:p>
              <a:r>
                <a:rPr lang="en-US" sz="600" dirty="0" smtClean="0">
                  <a:solidFill>
                    <a:schemeClr val="tx1"/>
                  </a:solidFill>
                </a:rPr>
                <a:t>40Mb/s</a:t>
              </a:r>
              <a:endParaRPr lang="en-US" sz="600" dirty="0">
                <a:solidFill>
                  <a:schemeClr val="tx1"/>
                </a:solidFill>
              </a:endParaRPr>
            </a:p>
          </p:txBody>
        </p:sp>
      </p:grpSp>
      <p:grpSp>
        <p:nvGrpSpPr>
          <p:cNvPr id="42" name="Group 41"/>
          <p:cNvGrpSpPr/>
          <p:nvPr/>
        </p:nvGrpSpPr>
        <p:grpSpPr>
          <a:xfrm>
            <a:off x="5181600" y="4034976"/>
            <a:ext cx="1085273" cy="189719"/>
            <a:chOff x="5400963" y="2528597"/>
            <a:chExt cx="1085273" cy="189719"/>
          </a:xfrm>
        </p:grpSpPr>
        <p:cxnSp>
          <p:nvCxnSpPr>
            <p:cNvPr id="43" name="Straight Arrow Connector 42"/>
            <p:cNvCxnSpPr/>
            <p:nvPr/>
          </p:nvCxnSpPr>
          <p:spPr>
            <a:xfrm>
              <a:off x="5400963" y="2528597"/>
              <a:ext cx="1085273" cy="0"/>
            </a:xfrm>
            <a:prstGeom prst="straightConnector1">
              <a:avLst/>
            </a:prstGeom>
            <a:ln>
              <a:solidFill>
                <a:srgbClr val="00B050"/>
              </a:solidFill>
              <a:tailEnd type="triangle"/>
            </a:ln>
            <a:effectLst/>
          </p:spPr>
          <p:style>
            <a:lnRef idx="2">
              <a:schemeClr val="accent3"/>
            </a:lnRef>
            <a:fillRef idx="0">
              <a:schemeClr val="accent3"/>
            </a:fillRef>
            <a:effectRef idx="1">
              <a:schemeClr val="accent3"/>
            </a:effectRef>
            <a:fontRef idx="minor">
              <a:schemeClr val="tx1"/>
            </a:fontRef>
          </p:style>
        </p:cxnSp>
        <p:sp>
          <p:nvSpPr>
            <p:cNvPr id="44" name="TextBox 43"/>
            <p:cNvSpPr txBox="1"/>
            <p:nvPr/>
          </p:nvSpPr>
          <p:spPr>
            <a:xfrm>
              <a:off x="5715000" y="2533650"/>
              <a:ext cx="457200" cy="184666"/>
            </a:xfrm>
            <a:prstGeom prst="rect">
              <a:avLst/>
            </a:prstGeom>
            <a:noFill/>
          </p:spPr>
          <p:txBody>
            <a:bodyPr wrap="square" rtlCol="0">
              <a:spAutoFit/>
            </a:bodyPr>
            <a:lstStyle/>
            <a:p>
              <a:r>
                <a:rPr lang="en-US" sz="600" dirty="0" smtClean="0">
                  <a:solidFill>
                    <a:schemeClr val="tx1"/>
                  </a:solidFill>
                </a:rPr>
                <a:t>40Mb/s</a:t>
              </a:r>
              <a:endParaRPr lang="en-US" sz="600" dirty="0">
                <a:solidFill>
                  <a:schemeClr val="tx1"/>
                </a:solidFill>
              </a:endParaRPr>
            </a:p>
          </p:txBody>
        </p:sp>
      </p:grpSp>
      <p:grpSp>
        <p:nvGrpSpPr>
          <p:cNvPr id="45" name="Group 44"/>
          <p:cNvGrpSpPr/>
          <p:nvPr/>
        </p:nvGrpSpPr>
        <p:grpSpPr>
          <a:xfrm>
            <a:off x="863600" y="3639979"/>
            <a:ext cx="3790950" cy="228600"/>
            <a:chOff x="869950" y="2133600"/>
            <a:chExt cx="3784600" cy="311150"/>
          </a:xfrm>
        </p:grpSpPr>
        <p:cxnSp>
          <p:nvCxnSpPr>
            <p:cNvPr id="46" name="Curved Connector 45"/>
            <p:cNvCxnSpPr>
              <a:stCxn id="7" idx="0"/>
              <a:endCxn id="12" idx="0"/>
            </p:cNvCxnSpPr>
            <p:nvPr/>
          </p:nvCxnSpPr>
          <p:spPr>
            <a:xfrm rot="5400000" flipH="1" flipV="1">
              <a:off x="2755900" y="546100"/>
              <a:ext cx="12700" cy="3784600"/>
            </a:xfrm>
            <a:prstGeom prst="curvedConnector3">
              <a:avLst>
                <a:gd name="adj1" fmla="val 1800000"/>
              </a:avLst>
            </a:prstGeom>
            <a:ln w="19050">
              <a:solidFill>
                <a:srgbClr val="FFC000"/>
              </a:solidFill>
              <a:tailEnd type="triangle"/>
            </a:ln>
          </p:spPr>
          <p:style>
            <a:lnRef idx="1">
              <a:schemeClr val="accent3"/>
            </a:lnRef>
            <a:fillRef idx="0">
              <a:schemeClr val="accent3"/>
            </a:fillRef>
            <a:effectRef idx="0">
              <a:schemeClr val="accent3"/>
            </a:effectRef>
            <a:fontRef idx="minor">
              <a:schemeClr val="tx1"/>
            </a:fontRef>
          </p:style>
        </p:cxnSp>
        <p:sp>
          <p:nvSpPr>
            <p:cNvPr id="47" name="TextBox 46"/>
            <p:cNvSpPr txBox="1"/>
            <p:nvPr/>
          </p:nvSpPr>
          <p:spPr>
            <a:xfrm>
              <a:off x="2057400" y="2133600"/>
              <a:ext cx="457200" cy="184666"/>
            </a:xfrm>
            <a:prstGeom prst="rect">
              <a:avLst/>
            </a:prstGeom>
            <a:noFill/>
          </p:spPr>
          <p:txBody>
            <a:bodyPr wrap="square" rtlCol="0">
              <a:spAutoFit/>
            </a:bodyPr>
            <a:lstStyle/>
            <a:p>
              <a:r>
                <a:rPr lang="en-US" sz="600" dirty="0" smtClean="0">
                  <a:solidFill>
                    <a:schemeClr val="tx1"/>
                  </a:solidFill>
                </a:rPr>
                <a:t>24Mb/s</a:t>
              </a:r>
              <a:endParaRPr lang="en-US" sz="600" dirty="0">
                <a:solidFill>
                  <a:schemeClr val="tx1"/>
                </a:solidFill>
              </a:endParaRPr>
            </a:p>
          </p:txBody>
        </p:sp>
      </p:grpSp>
      <p:grpSp>
        <p:nvGrpSpPr>
          <p:cNvPr id="48" name="Group 47"/>
          <p:cNvGrpSpPr/>
          <p:nvPr/>
        </p:nvGrpSpPr>
        <p:grpSpPr>
          <a:xfrm>
            <a:off x="2673350" y="3639979"/>
            <a:ext cx="4038600" cy="234950"/>
            <a:chOff x="2673350" y="2133600"/>
            <a:chExt cx="4038600" cy="234950"/>
          </a:xfrm>
        </p:grpSpPr>
        <p:cxnSp>
          <p:nvCxnSpPr>
            <p:cNvPr id="49" name="Curved Connector 48"/>
            <p:cNvCxnSpPr>
              <a:stCxn id="11" idx="0"/>
              <a:endCxn id="13" idx="0"/>
            </p:cNvCxnSpPr>
            <p:nvPr/>
          </p:nvCxnSpPr>
          <p:spPr>
            <a:xfrm rot="5400000" flipH="1" flipV="1">
              <a:off x="4686300" y="342900"/>
              <a:ext cx="12700" cy="4038600"/>
            </a:xfrm>
            <a:prstGeom prst="curvedConnector3">
              <a:avLst>
                <a:gd name="adj1" fmla="val 1800000"/>
              </a:avLst>
            </a:prstGeom>
            <a:ln w="19050">
              <a:solidFill>
                <a:srgbClr val="FFC000"/>
              </a:solidFill>
              <a:tailEnd type="triangle"/>
            </a:ln>
          </p:spPr>
          <p:style>
            <a:lnRef idx="1">
              <a:schemeClr val="accent3"/>
            </a:lnRef>
            <a:fillRef idx="0">
              <a:schemeClr val="accent3"/>
            </a:fillRef>
            <a:effectRef idx="0">
              <a:schemeClr val="accent3"/>
            </a:effectRef>
            <a:fontRef idx="minor">
              <a:schemeClr val="tx1"/>
            </a:fontRef>
          </p:style>
        </p:cxnSp>
        <p:sp>
          <p:nvSpPr>
            <p:cNvPr id="50" name="TextBox 49"/>
            <p:cNvSpPr txBox="1"/>
            <p:nvPr/>
          </p:nvSpPr>
          <p:spPr>
            <a:xfrm>
              <a:off x="5410200" y="2133600"/>
              <a:ext cx="457200" cy="184666"/>
            </a:xfrm>
            <a:prstGeom prst="rect">
              <a:avLst/>
            </a:prstGeom>
            <a:noFill/>
          </p:spPr>
          <p:txBody>
            <a:bodyPr wrap="square" rtlCol="0">
              <a:spAutoFit/>
            </a:bodyPr>
            <a:lstStyle/>
            <a:p>
              <a:r>
                <a:rPr lang="en-US" sz="600" dirty="0" smtClean="0">
                  <a:solidFill>
                    <a:schemeClr val="tx1"/>
                  </a:solidFill>
                </a:rPr>
                <a:t>24Mb/s</a:t>
              </a:r>
              <a:endParaRPr lang="en-US" sz="600" dirty="0">
                <a:solidFill>
                  <a:schemeClr val="tx1"/>
                </a:solidFill>
              </a:endParaRPr>
            </a:p>
          </p:txBody>
        </p:sp>
      </p:grpSp>
      <p:grpSp>
        <p:nvGrpSpPr>
          <p:cNvPr id="2" name="Group 1"/>
          <p:cNvGrpSpPr/>
          <p:nvPr/>
        </p:nvGrpSpPr>
        <p:grpSpPr>
          <a:xfrm>
            <a:off x="869950" y="3429000"/>
            <a:ext cx="5842000" cy="445929"/>
            <a:chOff x="869950" y="3429000"/>
            <a:chExt cx="5842000" cy="445929"/>
          </a:xfrm>
        </p:grpSpPr>
        <p:cxnSp>
          <p:nvCxnSpPr>
            <p:cNvPr id="52" name="Curved Connector 51"/>
            <p:cNvCxnSpPr>
              <a:stCxn id="7" idx="0"/>
              <a:endCxn id="13" idx="0"/>
            </p:cNvCxnSpPr>
            <p:nvPr/>
          </p:nvCxnSpPr>
          <p:spPr>
            <a:xfrm rot="5400000" flipH="1" flipV="1">
              <a:off x="3778233" y="941212"/>
              <a:ext cx="25434" cy="5842000"/>
            </a:xfrm>
            <a:prstGeom prst="curvedConnector3">
              <a:avLst>
                <a:gd name="adj1" fmla="val 1800000"/>
              </a:avLst>
            </a:prstGeom>
            <a:ln w="19050">
              <a:solidFill>
                <a:schemeClr val="accent2">
                  <a:lumMod val="60000"/>
                  <a:lumOff val="40000"/>
                </a:schemeClr>
              </a:solidFill>
              <a:tailEnd type="triangle"/>
            </a:ln>
          </p:spPr>
          <p:style>
            <a:lnRef idx="1">
              <a:schemeClr val="accent3"/>
            </a:lnRef>
            <a:fillRef idx="0">
              <a:schemeClr val="accent3"/>
            </a:fillRef>
            <a:effectRef idx="0">
              <a:schemeClr val="accent3"/>
            </a:effectRef>
            <a:fontRef idx="minor">
              <a:schemeClr val="tx1"/>
            </a:fontRef>
          </p:style>
        </p:cxnSp>
        <p:sp>
          <p:nvSpPr>
            <p:cNvPr id="53" name="TextBox 52"/>
            <p:cNvSpPr txBox="1"/>
            <p:nvPr/>
          </p:nvSpPr>
          <p:spPr>
            <a:xfrm>
              <a:off x="3581400" y="3429000"/>
              <a:ext cx="457200" cy="369833"/>
            </a:xfrm>
            <a:prstGeom prst="rect">
              <a:avLst/>
            </a:prstGeom>
            <a:noFill/>
          </p:spPr>
          <p:txBody>
            <a:bodyPr wrap="square" rtlCol="0">
              <a:spAutoFit/>
            </a:bodyPr>
            <a:lstStyle/>
            <a:p>
              <a:r>
                <a:rPr lang="en-US" sz="600" dirty="0" smtClean="0">
                  <a:solidFill>
                    <a:schemeClr val="tx1"/>
                  </a:solidFill>
                </a:rPr>
                <a:t>16Mb/s</a:t>
              </a:r>
              <a:endParaRPr lang="en-US" sz="600" dirty="0">
                <a:solidFill>
                  <a:schemeClr val="tx1"/>
                </a:solidFill>
              </a:endParaRPr>
            </a:p>
          </p:txBody>
        </p:sp>
      </p:grpSp>
    </p:spTree>
    <p:extLst>
      <p:ext uri="{BB962C8B-B14F-4D97-AF65-F5344CB8AC3E}">
        <p14:creationId xmlns:p14="http://schemas.microsoft.com/office/powerpoint/2010/main" xmlns="" val="15939367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smtClean="0"/>
              <a:t>How it works (1) - Create NBS Table</a:t>
            </a:r>
            <a:endParaRPr lang="en-US" sz="2400" b="0" dirty="0"/>
          </a:p>
        </p:txBody>
      </p:sp>
      <p:sp>
        <p:nvSpPr>
          <p:cNvPr id="8" name="Rectangle 7"/>
          <p:cNvSpPr/>
          <p:nvPr/>
        </p:nvSpPr>
        <p:spPr>
          <a:xfrm>
            <a:off x="1460063" y="28017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P1</a:t>
            </a:r>
          </a:p>
        </p:txBody>
      </p:sp>
      <p:sp>
        <p:nvSpPr>
          <p:cNvPr id="9" name="Rectangle 8"/>
          <p:cNvSpPr/>
          <p:nvPr/>
        </p:nvSpPr>
        <p:spPr>
          <a:xfrm>
            <a:off x="3415863" y="28017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P2</a:t>
            </a:r>
            <a:endParaRPr lang="en-IN" dirty="0">
              <a:solidFill>
                <a:schemeClr val="tx1"/>
              </a:solidFill>
            </a:endParaRPr>
          </a:p>
        </p:txBody>
      </p:sp>
      <p:sp>
        <p:nvSpPr>
          <p:cNvPr id="10" name="Rectangle 9"/>
          <p:cNvSpPr/>
          <p:nvPr/>
        </p:nvSpPr>
        <p:spPr>
          <a:xfrm>
            <a:off x="5371663" y="28017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P3</a:t>
            </a:r>
            <a:endParaRPr lang="en-IN" dirty="0">
              <a:solidFill>
                <a:schemeClr val="tx1"/>
              </a:solidFill>
            </a:endParaRPr>
          </a:p>
        </p:txBody>
      </p:sp>
      <p:sp>
        <p:nvSpPr>
          <p:cNvPr id="11" name="Rectangle 10"/>
          <p:cNvSpPr/>
          <p:nvPr/>
        </p:nvSpPr>
        <p:spPr>
          <a:xfrm>
            <a:off x="7327463" y="2801779"/>
            <a:ext cx="762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chemeClr val="tx1"/>
                </a:solidFill>
              </a:rPr>
              <a:t>P4</a:t>
            </a:r>
            <a:endParaRPr lang="en-IN" dirty="0">
              <a:solidFill>
                <a:schemeClr val="tx1"/>
              </a:solidFill>
            </a:endParaRPr>
          </a:p>
        </p:txBody>
      </p:sp>
      <p:cxnSp>
        <p:nvCxnSpPr>
          <p:cNvPr id="12" name="Curved Connector 11"/>
          <p:cNvCxnSpPr>
            <a:stCxn id="9" idx="0"/>
            <a:endCxn id="10" idx="0"/>
          </p:cNvCxnSpPr>
          <p:nvPr/>
        </p:nvCxnSpPr>
        <p:spPr>
          <a:xfrm rot="5400000" flipH="1" flipV="1">
            <a:off x="4774763" y="1823879"/>
            <a:ext cx="12700" cy="1955800"/>
          </a:xfrm>
          <a:prstGeom prst="curvedConnector3">
            <a:avLst>
              <a:gd name="adj1" fmla="val 4333331"/>
            </a:avLst>
          </a:prstGeom>
          <a:noFill/>
          <a:ln w="9525" cap="flat" cmpd="sng" algn="ctr">
            <a:solidFill>
              <a:srgbClr val="4F81BD">
                <a:shade val="95000"/>
                <a:satMod val="105000"/>
              </a:srgbClr>
            </a:solidFill>
            <a:prstDash val="solid"/>
            <a:headEnd type="arrow"/>
            <a:tailEnd type="arrow"/>
          </a:ln>
          <a:effectLst/>
        </p:spPr>
      </p:cxnSp>
      <p:cxnSp>
        <p:nvCxnSpPr>
          <p:cNvPr id="13" name="Curved Connector 12"/>
          <p:cNvCxnSpPr>
            <a:stCxn id="10" idx="0"/>
            <a:endCxn id="11" idx="0"/>
          </p:cNvCxnSpPr>
          <p:nvPr/>
        </p:nvCxnSpPr>
        <p:spPr>
          <a:xfrm rot="5400000" flipH="1" flipV="1">
            <a:off x="6730563" y="1823879"/>
            <a:ext cx="12700" cy="1955800"/>
          </a:xfrm>
          <a:prstGeom prst="curvedConnector3">
            <a:avLst>
              <a:gd name="adj1" fmla="val 4666669"/>
            </a:avLst>
          </a:prstGeom>
          <a:noFill/>
          <a:ln w="9525" cap="flat" cmpd="sng" algn="ctr">
            <a:solidFill>
              <a:srgbClr val="4F81BD">
                <a:shade val="95000"/>
                <a:satMod val="105000"/>
              </a:srgbClr>
            </a:solidFill>
            <a:prstDash val="solid"/>
            <a:headEnd type="arrow"/>
            <a:tailEnd type="arrow"/>
          </a:ln>
          <a:effectLst/>
        </p:spPr>
      </p:cxnSp>
      <p:cxnSp>
        <p:nvCxnSpPr>
          <p:cNvPr id="14" name="Curved Connector 13"/>
          <p:cNvCxnSpPr>
            <a:stCxn id="8" idx="0"/>
            <a:endCxn id="9" idx="0"/>
          </p:cNvCxnSpPr>
          <p:nvPr/>
        </p:nvCxnSpPr>
        <p:spPr>
          <a:xfrm rot="5400000" flipH="1" flipV="1">
            <a:off x="2818963" y="1823879"/>
            <a:ext cx="12700" cy="1955800"/>
          </a:xfrm>
          <a:prstGeom prst="curvedConnector3">
            <a:avLst>
              <a:gd name="adj1" fmla="val 4000000"/>
            </a:avLst>
          </a:prstGeom>
          <a:noFill/>
          <a:ln w="9525" cap="flat" cmpd="sng" algn="ctr">
            <a:solidFill>
              <a:srgbClr val="4F81BD">
                <a:shade val="95000"/>
                <a:satMod val="105000"/>
              </a:srgbClr>
            </a:solidFill>
            <a:prstDash val="solid"/>
            <a:headEnd type="arrow"/>
            <a:tailEnd type="arrow"/>
          </a:ln>
          <a:effectLst/>
        </p:spPr>
      </p:cxnSp>
      <p:sp>
        <p:nvSpPr>
          <p:cNvPr id="15" name="TextBox 14"/>
          <p:cNvSpPr txBox="1"/>
          <p:nvPr/>
        </p:nvSpPr>
        <p:spPr>
          <a:xfrm>
            <a:off x="2482413" y="2253710"/>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sp>
        <p:nvSpPr>
          <p:cNvPr id="16" name="TextBox 15"/>
          <p:cNvSpPr txBox="1"/>
          <p:nvPr/>
        </p:nvSpPr>
        <p:spPr>
          <a:xfrm>
            <a:off x="4427629" y="2236062"/>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sp>
        <p:nvSpPr>
          <p:cNvPr id="17" name="TextBox 16"/>
          <p:cNvSpPr txBox="1"/>
          <p:nvPr/>
        </p:nvSpPr>
        <p:spPr>
          <a:xfrm>
            <a:off x="6414121" y="2185348"/>
            <a:ext cx="685800" cy="253916"/>
          </a:xfrm>
          <a:prstGeom prst="rect">
            <a:avLst/>
          </a:prstGeom>
          <a:noFill/>
        </p:spPr>
        <p:txBody>
          <a:bodyPr wrap="square" rtlCol="0">
            <a:spAutoFit/>
          </a:bodyPr>
          <a:lstStyle/>
          <a:p>
            <a:pPr algn="ctr"/>
            <a:r>
              <a:rPr lang="en-US" sz="1050" dirty="0" smtClean="0">
                <a:solidFill>
                  <a:schemeClr val="tx1"/>
                </a:solidFill>
              </a:rPr>
              <a:t>40Mb/s</a:t>
            </a:r>
            <a:endParaRPr lang="en-IN" sz="1050" dirty="0">
              <a:solidFill>
                <a:schemeClr val="tx1"/>
              </a:solidFill>
            </a:endParaRPr>
          </a:p>
        </p:txBody>
      </p:sp>
      <p:cxnSp>
        <p:nvCxnSpPr>
          <p:cNvPr id="18" name="Curved Connector 17"/>
          <p:cNvCxnSpPr>
            <a:stCxn id="8" idx="0"/>
            <a:endCxn id="10" idx="0"/>
          </p:cNvCxnSpPr>
          <p:nvPr/>
        </p:nvCxnSpPr>
        <p:spPr>
          <a:xfrm rot="5400000" flipH="1" flipV="1">
            <a:off x="3796863" y="845979"/>
            <a:ext cx="12700" cy="3911600"/>
          </a:xfrm>
          <a:prstGeom prst="curvedConnector3">
            <a:avLst>
              <a:gd name="adj1" fmla="val 8666669"/>
            </a:avLst>
          </a:prstGeom>
          <a:noFill/>
          <a:ln w="9525" cap="flat" cmpd="sng" algn="ctr">
            <a:solidFill>
              <a:srgbClr val="4F81BD">
                <a:shade val="95000"/>
                <a:satMod val="105000"/>
              </a:srgbClr>
            </a:solidFill>
            <a:prstDash val="solid"/>
            <a:headEnd type="arrow"/>
            <a:tailEnd type="arrow"/>
          </a:ln>
          <a:effectLst/>
        </p:spPr>
      </p:cxnSp>
      <p:cxnSp>
        <p:nvCxnSpPr>
          <p:cNvPr id="19" name="Curved Connector 18"/>
          <p:cNvCxnSpPr>
            <a:stCxn id="8" idx="0"/>
            <a:endCxn id="11" idx="0"/>
          </p:cNvCxnSpPr>
          <p:nvPr/>
        </p:nvCxnSpPr>
        <p:spPr>
          <a:xfrm rot="5400000" flipH="1" flipV="1">
            <a:off x="4774763" y="-131921"/>
            <a:ext cx="12700" cy="5867400"/>
          </a:xfrm>
          <a:prstGeom prst="curvedConnector3">
            <a:avLst>
              <a:gd name="adj1" fmla="val 11466661"/>
            </a:avLst>
          </a:prstGeom>
          <a:noFill/>
          <a:ln w="9525" cap="flat" cmpd="sng" algn="ctr">
            <a:solidFill>
              <a:srgbClr val="4F81BD">
                <a:shade val="95000"/>
                <a:satMod val="105000"/>
              </a:srgbClr>
            </a:solidFill>
            <a:prstDash val="solid"/>
            <a:headEnd type="arrow"/>
            <a:tailEnd type="arrow"/>
          </a:ln>
          <a:effectLst/>
        </p:spPr>
      </p:cxnSp>
      <p:cxnSp>
        <p:nvCxnSpPr>
          <p:cNvPr id="20" name="Curved Connector 19"/>
          <p:cNvCxnSpPr>
            <a:stCxn id="9" idx="0"/>
            <a:endCxn id="11" idx="0"/>
          </p:cNvCxnSpPr>
          <p:nvPr/>
        </p:nvCxnSpPr>
        <p:spPr>
          <a:xfrm rot="5400000" flipH="1" flipV="1">
            <a:off x="5752663" y="845979"/>
            <a:ext cx="12700" cy="3911600"/>
          </a:xfrm>
          <a:prstGeom prst="curvedConnector3">
            <a:avLst>
              <a:gd name="adj1" fmla="val 8733331"/>
            </a:avLst>
          </a:prstGeom>
          <a:noFill/>
          <a:ln w="9525" cap="flat" cmpd="sng" algn="ctr">
            <a:solidFill>
              <a:srgbClr val="4F81BD">
                <a:shade val="95000"/>
                <a:satMod val="105000"/>
              </a:srgbClr>
            </a:solidFill>
            <a:prstDash val="solid"/>
            <a:headEnd type="arrow"/>
            <a:tailEnd type="arrow"/>
          </a:ln>
          <a:effectLst/>
        </p:spPr>
      </p:cxnSp>
      <p:sp>
        <p:nvSpPr>
          <p:cNvPr id="21" name="TextBox 20"/>
          <p:cNvSpPr txBox="1"/>
          <p:nvPr/>
        </p:nvSpPr>
        <p:spPr>
          <a:xfrm>
            <a:off x="4453029" y="1328663"/>
            <a:ext cx="685800" cy="253916"/>
          </a:xfrm>
          <a:prstGeom prst="rect">
            <a:avLst/>
          </a:prstGeom>
          <a:noFill/>
        </p:spPr>
        <p:txBody>
          <a:bodyPr wrap="square" rtlCol="0">
            <a:spAutoFit/>
          </a:bodyPr>
          <a:lstStyle/>
          <a:p>
            <a:pPr algn="ctr"/>
            <a:r>
              <a:rPr lang="en-US" sz="1050" dirty="0" smtClean="0">
                <a:solidFill>
                  <a:schemeClr val="tx1"/>
                </a:solidFill>
              </a:rPr>
              <a:t>16Mb/s</a:t>
            </a:r>
            <a:endParaRPr lang="en-IN" sz="1050" dirty="0">
              <a:solidFill>
                <a:schemeClr val="tx1"/>
              </a:solidFill>
            </a:endParaRPr>
          </a:p>
        </p:txBody>
      </p:sp>
      <p:sp>
        <p:nvSpPr>
          <p:cNvPr id="22" name="TextBox 21"/>
          <p:cNvSpPr txBox="1"/>
          <p:nvPr/>
        </p:nvSpPr>
        <p:spPr>
          <a:xfrm>
            <a:off x="3492063" y="1671481"/>
            <a:ext cx="685800" cy="253916"/>
          </a:xfrm>
          <a:prstGeom prst="rect">
            <a:avLst/>
          </a:prstGeom>
          <a:noFill/>
        </p:spPr>
        <p:txBody>
          <a:bodyPr wrap="square" rtlCol="0">
            <a:spAutoFit/>
          </a:bodyPr>
          <a:lstStyle/>
          <a:p>
            <a:pPr algn="ctr"/>
            <a:r>
              <a:rPr lang="en-US" sz="1050" dirty="0" smtClean="0">
                <a:solidFill>
                  <a:schemeClr val="tx1"/>
                </a:solidFill>
              </a:rPr>
              <a:t>24Mb/s</a:t>
            </a:r>
            <a:endParaRPr lang="en-IN" sz="1050" dirty="0">
              <a:solidFill>
                <a:schemeClr val="tx1"/>
              </a:solidFill>
            </a:endParaRPr>
          </a:p>
        </p:txBody>
      </p:sp>
      <p:sp>
        <p:nvSpPr>
          <p:cNvPr id="23" name="TextBox 22"/>
          <p:cNvSpPr txBox="1"/>
          <p:nvPr/>
        </p:nvSpPr>
        <p:spPr>
          <a:xfrm>
            <a:off x="5481730" y="1671481"/>
            <a:ext cx="685800" cy="253916"/>
          </a:xfrm>
          <a:prstGeom prst="rect">
            <a:avLst/>
          </a:prstGeom>
          <a:noFill/>
        </p:spPr>
        <p:txBody>
          <a:bodyPr wrap="square" rtlCol="0">
            <a:spAutoFit/>
          </a:bodyPr>
          <a:lstStyle/>
          <a:p>
            <a:pPr algn="ctr"/>
            <a:r>
              <a:rPr lang="en-US" sz="1050" dirty="0" smtClean="0">
                <a:solidFill>
                  <a:schemeClr val="tx1"/>
                </a:solidFill>
              </a:rPr>
              <a:t>24Mb/s</a:t>
            </a:r>
            <a:endParaRPr lang="en-IN" sz="1050" dirty="0">
              <a:solidFill>
                <a:schemeClr val="tx1"/>
              </a:solidFill>
            </a:endParaRPr>
          </a:p>
        </p:txBody>
      </p:sp>
      <p:graphicFrame>
        <p:nvGraphicFramePr>
          <p:cNvPr id="24" name="Table 23"/>
          <p:cNvGraphicFramePr>
            <a:graphicFrameLocks noGrp="1"/>
          </p:cNvGraphicFramePr>
          <p:nvPr>
            <p:extLst/>
          </p:nvPr>
        </p:nvGraphicFramePr>
        <p:xfrm>
          <a:off x="1248397" y="37923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graphicFrame>
        <p:nvGraphicFramePr>
          <p:cNvPr id="25" name="Table 24"/>
          <p:cNvGraphicFramePr>
            <a:graphicFrameLocks noGrp="1"/>
          </p:cNvGraphicFramePr>
          <p:nvPr>
            <p:extLst/>
          </p:nvPr>
        </p:nvGraphicFramePr>
        <p:xfrm>
          <a:off x="3198552" y="37923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graphicFrame>
        <p:nvGraphicFramePr>
          <p:cNvPr id="26" name="Table 25"/>
          <p:cNvGraphicFramePr>
            <a:graphicFrameLocks noGrp="1"/>
          </p:cNvGraphicFramePr>
          <p:nvPr>
            <p:extLst/>
          </p:nvPr>
        </p:nvGraphicFramePr>
        <p:xfrm>
          <a:off x="5148707" y="37923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graphicFrame>
        <p:nvGraphicFramePr>
          <p:cNvPr id="27" name="Table 26"/>
          <p:cNvGraphicFramePr>
            <a:graphicFrameLocks noGrp="1"/>
          </p:cNvGraphicFramePr>
          <p:nvPr>
            <p:extLst/>
          </p:nvPr>
        </p:nvGraphicFramePr>
        <p:xfrm>
          <a:off x="7098863" y="37923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45143">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45143">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45143">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45143">
                <a:tc>
                  <a:txBody>
                    <a:body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bl>
          </a:graphicData>
        </a:graphic>
      </p:graphicFrame>
      <p:sp>
        <p:nvSpPr>
          <p:cNvPr id="28" name="TextBox 27"/>
          <p:cNvSpPr txBox="1"/>
          <p:nvPr/>
        </p:nvSpPr>
        <p:spPr>
          <a:xfrm>
            <a:off x="985470" y="1808947"/>
            <a:ext cx="1022346" cy="230832"/>
          </a:xfrm>
          <a:prstGeom prst="rect">
            <a:avLst/>
          </a:prstGeom>
          <a:noFill/>
        </p:spPr>
        <p:txBody>
          <a:bodyPr wrap="square" rtlCol="0">
            <a:spAutoFit/>
          </a:bodyPr>
          <a:lstStyle/>
          <a:p>
            <a:r>
              <a:rPr lang="en-US" sz="900" dirty="0" smtClean="0">
                <a:solidFill>
                  <a:schemeClr val="tx1"/>
                </a:solidFill>
              </a:rPr>
              <a:t>Create NBS table</a:t>
            </a:r>
            <a:endParaRPr lang="en-IN" sz="900" dirty="0">
              <a:solidFill>
                <a:schemeClr val="tx1"/>
              </a:solidFill>
            </a:endParaRPr>
          </a:p>
        </p:txBody>
      </p:sp>
      <p:sp>
        <p:nvSpPr>
          <p:cNvPr id="29" name="Oval 28"/>
          <p:cNvSpPr/>
          <p:nvPr/>
        </p:nvSpPr>
        <p:spPr>
          <a:xfrm>
            <a:off x="722098" y="1805345"/>
            <a:ext cx="228600" cy="228600"/>
          </a:xfrm>
          <a:prstGeom prst="ellipse">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defTabSz="1072866" eaLnBrk="1" fontAlgn="auto" hangingPunct="1">
              <a:spcBef>
                <a:spcPts val="0"/>
              </a:spcBef>
              <a:spcAft>
                <a:spcPts val="0"/>
              </a:spcAft>
              <a:buClrTx/>
              <a:buSzTx/>
              <a:buFontTx/>
              <a:buNone/>
            </a:pPr>
            <a:r>
              <a:rPr lang="en-US" sz="1600" b="1" kern="0" dirty="0">
                <a:solidFill>
                  <a:prstClr val="white"/>
                </a:solidFill>
                <a:latin typeface="Calibri"/>
              </a:rPr>
              <a:t>1</a:t>
            </a:r>
            <a:endParaRPr lang="en-IN" sz="1600" b="1" kern="0" dirty="0">
              <a:solidFill>
                <a:prstClr val="white"/>
              </a:solidFill>
              <a:latin typeface="Calibri"/>
            </a:endParaRPr>
          </a:p>
        </p:txBody>
      </p:sp>
      <p:cxnSp>
        <p:nvCxnSpPr>
          <p:cNvPr id="30" name="Straight Arrow Connector 29"/>
          <p:cNvCxnSpPr/>
          <p:nvPr/>
        </p:nvCxnSpPr>
        <p:spPr>
          <a:xfrm>
            <a:off x="1230405" y="2033945"/>
            <a:ext cx="17992" cy="1623655"/>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496643" y="6078379"/>
            <a:ext cx="715260" cy="246221"/>
          </a:xfrm>
          <a:prstGeom prst="rect">
            <a:avLst/>
          </a:prstGeom>
        </p:spPr>
        <p:txBody>
          <a:bodyPr wrap="none">
            <a:spAutoFit/>
          </a:bodyPr>
          <a:lstStyle/>
          <a:p>
            <a:r>
              <a:rPr lang="en-US" sz="1000" dirty="0">
                <a:solidFill>
                  <a:schemeClr val="tx1"/>
                </a:solidFill>
              </a:rPr>
              <a:t>NBS table</a:t>
            </a:r>
            <a:endParaRPr lang="en-IN" sz="1000" dirty="0">
              <a:solidFill>
                <a:schemeClr val="tx1"/>
              </a:solidFill>
            </a:endParaRPr>
          </a:p>
        </p:txBody>
      </p:sp>
      <p:sp>
        <p:nvSpPr>
          <p:cNvPr id="32" name="Rectangle 31"/>
          <p:cNvSpPr/>
          <p:nvPr/>
        </p:nvSpPr>
        <p:spPr>
          <a:xfrm>
            <a:off x="5413405" y="6078379"/>
            <a:ext cx="715260" cy="246221"/>
          </a:xfrm>
          <a:prstGeom prst="rect">
            <a:avLst/>
          </a:prstGeom>
        </p:spPr>
        <p:txBody>
          <a:bodyPr wrap="none">
            <a:spAutoFit/>
          </a:bodyPr>
          <a:lstStyle/>
          <a:p>
            <a:r>
              <a:rPr lang="en-US" sz="1000" dirty="0">
                <a:solidFill>
                  <a:schemeClr val="tx1"/>
                </a:solidFill>
              </a:rPr>
              <a:t>NBS table</a:t>
            </a:r>
            <a:endParaRPr lang="en-IN" sz="1000" dirty="0">
              <a:solidFill>
                <a:schemeClr val="tx1"/>
              </a:solidFill>
            </a:endParaRPr>
          </a:p>
        </p:txBody>
      </p:sp>
      <p:sp>
        <p:nvSpPr>
          <p:cNvPr id="33" name="Rectangle 32"/>
          <p:cNvSpPr/>
          <p:nvPr/>
        </p:nvSpPr>
        <p:spPr>
          <a:xfrm>
            <a:off x="3451255" y="6078379"/>
            <a:ext cx="715260" cy="246221"/>
          </a:xfrm>
          <a:prstGeom prst="rect">
            <a:avLst/>
          </a:prstGeom>
        </p:spPr>
        <p:txBody>
          <a:bodyPr wrap="none">
            <a:spAutoFit/>
          </a:bodyPr>
          <a:lstStyle/>
          <a:p>
            <a:r>
              <a:rPr lang="en-US" sz="1000" dirty="0">
                <a:solidFill>
                  <a:schemeClr val="tx1"/>
                </a:solidFill>
              </a:rPr>
              <a:t>NBS table</a:t>
            </a:r>
            <a:endParaRPr lang="en-IN" sz="1000" dirty="0">
              <a:solidFill>
                <a:schemeClr val="tx1"/>
              </a:solidFill>
            </a:endParaRPr>
          </a:p>
        </p:txBody>
      </p:sp>
      <p:sp>
        <p:nvSpPr>
          <p:cNvPr id="34" name="Rectangle 33"/>
          <p:cNvSpPr/>
          <p:nvPr/>
        </p:nvSpPr>
        <p:spPr>
          <a:xfrm>
            <a:off x="7362855" y="6078379"/>
            <a:ext cx="715260" cy="246221"/>
          </a:xfrm>
          <a:prstGeom prst="rect">
            <a:avLst/>
          </a:prstGeom>
        </p:spPr>
        <p:txBody>
          <a:bodyPr wrap="none">
            <a:spAutoFit/>
          </a:bodyPr>
          <a:lstStyle/>
          <a:p>
            <a:r>
              <a:rPr lang="en-US" sz="1000" dirty="0">
                <a:solidFill>
                  <a:schemeClr val="tx1"/>
                </a:solidFill>
              </a:rPr>
              <a:t>NBS table</a:t>
            </a:r>
            <a:endParaRPr lang="en-IN" sz="1000" dirty="0">
              <a:solidFill>
                <a:schemeClr val="tx1"/>
              </a:solidFill>
            </a:endParaRPr>
          </a:p>
        </p:txBody>
      </p:sp>
    </p:spTree>
    <p:extLst>
      <p:ext uri="{BB962C8B-B14F-4D97-AF65-F5344CB8AC3E}">
        <p14:creationId xmlns:p14="http://schemas.microsoft.com/office/powerpoint/2010/main" xmlns="" val="19478362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July 2020</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Gurdev Singh, Samsung</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9217" name="Rectangle 1"/>
          <p:cNvSpPr>
            <a:spLocks noGrp="1" noChangeArrowheads="1"/>
          </p:cNvSpPr>
          <p:nvPr>
            <p:ph type="title"/>
          </p:nvPr>
        </p:nvSpPr>
        <p:spPr>
          <a:xfrm>
            <a:off x="685800" y="684213"/>
            <a:ext cx="7772400" cy="515915"/>
          </a:xfrm>
          <a:ln/>
        </p:spPr>
        <p:txBody>
          <a:bodyPr lIns="90000" tIns="46800" rIns="90000" bIns="46800"/>
          <a:lstStyle/>
          <a:p>
            <a:r>
              <a:rPr lang="en-US" sz="2400" dirty="0"/>
              <a:t>How it </a:t>
            </a:r>
            <a:r>
              <a:rPr lang="en-US" sz="2400" dirty="0" smtClean="0"/>
              <a:t>works (2) - Download the content on First Node</a:t>
            </a:r>
            <a:endParaRPr lang="en-US" sz="2400" b="0" dirty="0"/>
          </a:p>
        </p:txBody>
      </p:sp>
      <p:sp>
        <p:nvSpPr>
          <p:cNvPr id="41" name="Rectangle 40"/>
          <p:cNvSpPr/>
          <p:nvPr/>
        </p:nvSpPr>
        <p:spPr>
          <a:xfrm>
            <a:off x="1541109" y="2725579"/>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P1</a:t>
            </a:r>
          </a:p>
          <a:p>
            <a:pPr marL="0" marR="0" lvl="0" indent="0" algn="ctr" defTabSz="1072866"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alibri"/>
                <a:ea typeface="+mn-ea"/>
                <a:cs typeface="+mn-cs"/>
              </a:rPr>
              <a:t>(10 MB)</a:t>
            </a:r>
            <a:endParaRPr kumimoji="0" lang="en-US"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42" name="Rectangle 41"/>
          <p:cNvSpPr/>
          <p:nvPr/>
        </p:nvSpPr>
        <p:spPr>
          <a:xfrm>
            <a:off x="3496909" y="2725579"/>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P2</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43" name="Rectangle 42"/>
          <p:cNvSpPr/>
          <p:nvPr/>
        </p:nvSpPr>
        <p:spPr>
          <a:xfrm>
            <a:off x="5452709" y="2725579"/>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P3</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44" name="Rectangle 43"/>
          <p:cNvSpPr/>
          <p:nvPr/>
        </p:nvSpPr>
        <p:spPr>
          <a:xfrm>
            <a:off x="7408509" y="2725579"/>
            <a:ext cx="762000" cy="762000"/>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smtClean="0">
                <a:ln>
                  <a:noFill/>
                </a:ln>
                <a:solidFill>
                  <a:prstClr val="black"/>
                </a:solidFill>
                <a:effectLst/>
                <a:uLnTx/>
                <a:uFillTx/>
                <a:latin typeface="Calibri"/>
                <a:ea typeface="+mn-ea"/>
                <a:cs typeface="+mn-cs"/>
              </a:rPr>
              <a:t>P4</a:t>
            </a:r>
            <a:endParaRPr kumimoji="0" lang="en-IN" sz="21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45" name="Curved Connector 44"/>
          <p:cNvCxnSpPr>
            <a:stCxn id="42" idx="0"/>
            <a:endCxn id="43" idx="0"/>
          </p:cNvCxnSpPr>
          <p:nvPr/>
        </p:nvCxnSpPr>
        <p:spPr>
          <a:xfrm rot="5400000" flipH="1" flipV="1">
            <a:off x="4855809" y="1747679"/>
            <a:ext cx="12700" cy="1955800"/>
          </a:xfrm>
          <a:prstGeom prst="curvedConnector3">
            <a:avLst>
              <a:gd name="adj1" fmla="val 4333331"/>
            </a:avLst>
          </a:prstGeom>
          <a:noFill/>
          <a:ln w="9525" cap="flat" cmpd="sng" algn="ctr">
            <a:solidFill>
              <a:srgbClr val="4F81BD">
                <a:shade val="95000"/>
                <a:satMod val="105000"/>
              </a:srgbClr>
            </a:solidFill>
            <a:prstDash val="solid"/>
            <a:headEnd type="arrow"/>
            <a:tailEnd type="arrow"/>
          </a:ln>
          <a:effectLst/>
        </p:spPr>
      </p:cxnSp>
      <p:cxnSp>
        <p:nvCxnSpPr>
          <p:cNvPr id="46" name="Curved Connector 45"/>
          <p:cNvCxnSpPr>
            <a:stCxn id="43" idx="0"/>
            <a:endCxn id="44" idx="0"/>
          </p:cNvCxnSpPr>
          <p:nvPr/>
        </p:nvCxnSpPr>
        <p:spPr>
          <a:xfrm rot="5400000" flipH="1" flipV="1">
            <a:off x="6811609" y="1747679"/>
            <a:ext cx="12700" cy="1955800"/>
          </a:xfrm>
          <a:prstGeom prst="curvedConnector3">
            <a:avLst>
              <a:gd name="adj1" fmla="val 4666669"/>
            </a:avLst>
          </a:prstGeom>
          <a:noFill/>
          <a:ln w="9525" cap="flat" cmpd="sng" algn="ctr">
            <a:solidFill>
              <a:srgbClr val="4F81BD">
                <a:shade val="95000"/>
                <a:satMod val="105000"/>
              </a:srgbClr>
            </a:solidFill>
            <a:prstDash val="solid"/>
            <a:headEnd type="arrow"/>
            <a:tailEnd type="arrow"/>
          </a:ln>
          <a:effectLst/>
        </p:spPr>
      </p:cxnSp>
      <p:cxnSp>
        <p:nvCxnSpPr>
          <p:cNvPr id="47" name="Curved Connector 46"/>
          <p:cNvCxnSpPr>
            <a:endCxn id="42" idx="0"/>
          </p:cNvCxnSpPr>
          <p:nvPr/>
        </p:nvCxnSpPr>
        <p:spPr>
          <a:xfrm rot="5400000" flipH="1" flipV="1">
            <a:off x="2900009" y="1747679"/>
            <a:ext cx="12700" cy="1955800"/>
          </a:xfrm>
          <a:prstGeom prst="curvedConnector3">
            <a:avLst>
              <a:gd name="adj1" fmla="val 4000000"/>
            </a:avLst>
          </a:prstGeom>
          <a:noFill/>
          <a:ln w="9525" cap="flat" cmpd="sng" algn="ctr">
            <a:solidFill>
              <a:srgbClr val="4F81BD">
                <a:shade val="95000"/>
                <a:satMod val="105000"/>
              </a:srgbClr>
            </a:solidFill>
            <a:prstDash val="solid"/>
            <a:headEnd type="arrow"/>
            <a:tailEnd type="arrow"/>
          </a:ln>
          <a:effectLst/>
        </p:spPr>
      </p:cxnSp>
      <p:sp>
        <p:nvSpPr>
          <p:cNvPr id="48" name="TextBox 47"/>
          <p:cNvSpPr txBox="1"/>
          <p:nvPr/>
        </p:nvSpPr>
        <p:spPr>
          <a:xfrm>
            <a:off x="2563459" y="2177510"/>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49" name="TextBox 48"/>
          <p:cNvSpPr txBox="1"/>
          <p:nvPr/>
        </p:nvSpPr>
        <p:spPr>
          <a:xfrm>
            <a:off x="4508675" y="2159862"/>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sp>
        <p:nvSpPr>
          <p:cNvPr id="50" name="TextBox 49"/>
          <p:cNvSpPr txBox="1"/>
          <p:nvPr/>
        </p:nvSpPr>
        <p:spPr>
          <a:xfrm>
            <a:off x="6495167" y="2109148"/>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40Mb/s</a:t>
            </a:r>
            <a:endParaRPr lang="en-IN" sz="1050" dirty="0">
              <a:solidFill>
                <a:prstClr val="black"/>
              </a:solidFill>
              <a:latin typeface="Calibri"/>
              <a:ea typeface="+mn-ea"/>
            </a:endParaRPr>
          </a:p>
        </p:txBody>
      </p:sp>
      <p:cxnSp>
        <p:nvCxnSpPr>
          <p:cNvPr id="51" name="Curved Connector 50"/>
          <p:cNvCxnSpPr>
            <a:endCxn id="43" idx="0"/>
          </p:cNvCxnSpPr>
          <p:nvPr/>
        </p:nvCxnSpPr>
        <p:spPr>
          <a:xfrm rot="5400000" flipH="1" flipV="1">
            <a:off x="3877909" y="769779"/>
            <a:ext cx="12700" cy="3911600"/>
          </a:xfrm>
          <a:prstGeom prst="curvedConnector3">
            <a:avLst>
              <a:gd name="adj1" fmla="val 8666669"/>
            </a:avLst>
          </a:prstGeom>
          <a:noFill/>
          <a:ln w="9525" cap="flat" cmpd="sng" algn="ctr">
            <a:solidFill>
              <a:srgbClr val="4F81BD">
                <a:shade val="95000"/>
                <a:satMod val="105000"/>
              </a:srgbClr>
            </a:solidFill>
            <a:prstDash val="solid"/>
            <a:headEnd type="arrow"/>
            <a:tailEnd type="arrow"/>
          </a:ln>
          <a:effectLst/>
        </p:spPr>
      </p:cxnSp>
      <p:cxnSp>
        <p:nvCxnSpPr>
          <p:cNvPr id="52" name="Curved Connector 51"/>
          <p:cNvCxnSpPr>
            <a:endCxn id="44" idx="0"/>
          </p:cNvCxnSpPr>
          <p:nvPr/>
        </p:nvCxnSpPr>
        <p:spPr>
          <a:xfrm rot="5400000" flipH="1" flipV="1">
            <a:off x="4855809" y="-208121"/>
            <a:ext cx="12700" cy="5867400"/>
          </a:xfrm>
          <a:prstGeom prst="curvedConnector3">
            <a:avLst>
              <a:gd name="adj1" fmla="val 11466661"/>
            </a:avLst>
          </a:prstGeom>
          <a:noFill/>
          <a:ln w="9525" cap="flat" cmpd="sng" algn="ctr">
            <a:solidFill>
              <a:srgbClr val="4F81BD">
                <a:shade val="95000"/>
                <a:satMod val="105000"/>
              </a:srgbClr>
            </a:solidFill>
            <a:prstDash val="solid"/>
            <a:headEnd type="arrow"/>
            <a:tailEnd type="arrow"/>
          </a:ln>
          <a:effectLst/>
        </p:spPr>
      </p:cxnSp>
      <p:cxnSp>
        <p:nvCxnSpPr>
          <p:cNvPr id="53" name="Curved Connector 52"/>
          <p:cNvCxnSpPr>
            <a:stCxn id="42" idx="0"/>
            <a:endCxn id="44" idx="0"/>
          </p:cNvCxnSpPr>
          <p:nvPr/>
        </p:nvCxnSpPr>
        <p:spPr>
          <a:xfrm rot="5400000" flipH="1" flipV="1">
            <a:off x="5833709" y="769779"/>
            <a:ext cx="12700" cy="3911600"/>
          </a:xfrm>
          <a:prstGeom prst="curvedConnector3">
            <a:avLst>
              <a:gd name="adj1" fmla="val 8733331"/>
            </a:avLst>
          </a:prstGeom>
          <a:noFill/>
          <a:ln w="9525" cap="flat" cmpd="sng" algn="ctr">
            <a:solidFill>
              <a:srgbClr val="4F81BD">
                <a:shade val="95000"/>
                <a:satMod val="105000"/>
              </a:srgbClr>
            </a:solidFill>
            <a:prstDash val="solid"/>
            <a:headEnd type="arrow"/>
            <a:tailEnd type="arrow"/>
          </a:ln>
          <a:effectLst/>
        </p:spPr>
      </p:cxnSp>
      <p:sp>
        <p:nvSpPr>
          <p:cNvPr id="54" name="TextBox 53"/>
          <p:cNvSpPr txBox="1"/>
          <p:nvPr/>
        </p:nvSpPr>
        <p:spPr>
          <a:xfrm>
            <a:off x="3573109" y="1595281"/>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sp>
        <p:nvSpPr>
          <p:cNvPr id="55" name="TextBox 54"/>
          <p:cNvSpPr txBox="1"/>
          <p:nvPr/>
        </p:nvSpPr>
        <p:spPr>
          <a:xfrm>
            <a:off x="5562776" y="1595281"/>
            <a:ext cx="685800" cy="253916"/>
          </a:xfrm>
          <a:prstGeom prst="rect">
            <a:avLst/>
          </a:prstGeom>
          <a:noFill/>
        </p:spPr>
        <p:txBody>
          <a:bodyPr wrap="square" rtlCol="0">
            <a:spAutoFit/>
          </a:bodyPr>
          <a:lstStyle/>
          <a:p>
            <a:pPr algn="ctr" defTabSz="1072866" eaLnBrk="1" fontAlgn="auto" hangingPunct="1">
              <a:spcBef>
                <a:spcPts val="0"/>
              </a:spcBef>
              <a:spcAft>
                <a:spcPts val="0"/>
              </a:spcAft>
              <a:buClrTx/>
              <a:buSzTx/>
              <a:buFontTx/>
              <a:buNone/>
            </a:pPr>
            <a:r>
              <a:rPr lang="en-US" sz="1050" dirty="0" smtClean="0">
                <a:solidFill>
                  <a:prstClr val="black"/>
                </a:solidFill>
                <a:latin typeface="Calibri"/>
                <a:ea typeface="+mn-ea"/>
              </a:rPr>
              <a:t>24Mb/s</a:t>
            </a:r>
            <a:endParaRPr lang="en-IN" sz="1050" dirty="0">
              <a:solidFill>
                <a:prstClr val="black"/>
              </a:solidFill>
              <a:latin typeface="Calibri"/>
              <a:ea typeface="+mn-ea"/>
            </a:endParaRPr>
          </a:p>
        </p:txBody>
      </p:sp>
      <p:graphicFrame>
        <p:nvGraphicFramePr>
          <p:cNvPr id="56" name="Table 55"/>
          <p:cNvGraphicFramePr>
            <a:graphicFrameLocks noGrp="1"/>
          </p:cNvGraphicFramePr>
          <p:nvPr>
            <p:extLst/>
          </p:nvPr>
        </p:nvGraphicFramePr>
        <p:xfrm>
          <a:off x="1329443" y="37161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57" name="Table 56"/>
          <p:cNvGraphicFramePr>
            <a:graphicFrameLocks noGrp="1"/>
          </p:cNvGraphicFramePr>
          <p:nvPr>
            <p:extLst/>
          </p:nvPr>
        </p:nvGraphicFramePr>
        <p:xfrm>
          <a:off x="3279598" y="37161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58" name="Table 57"/>
          <p:cNvGraphicFramePr>
            <a:graphicFrameLocks noGrp="1"/>
          </p:cNvGraphicFramePr>
          <p:nvPr>
            <p:extLst/>
          </p:nvPr>
        </p:nvGraphicFramePr>
        <p:xfrm>
          <a:off x="5229753" y="37161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graphicFrame>
        <p:nvGraphicFramePr>
          <p:cNvPr id="59" name="Table 58"/>
          <p:cNvGraphicFramePr>
            <a:graphicFrameLocks noGrp="1"/>
          </p:cNvGraphicFramePr>
          <p:nvPr>
            <p:extLst/>
          </p:nvPr>
        </p:nvGraphicFramePr>
        <p:xfrm>
          <a:off x="7179909" y="3716179"/>
          <a:ext cx="1219200" cy="2286003"/>
        </p:xfrm>
        <a:graphic>
          <a:graphicData uri="http://schemas.openxmlformats.org/drawingml/2006/table">
            <a:tbl>
              <a:tblPr/>
              <a:tblGrid>
                <a:gridCol w="406400">
                  <a:extLst>
                    <a:ext uri="{9D8B030D-6E8A-4147-A177-3AD203B41FA5}">
                      <a16:colId xmlns:a16="http://schemas.microsoft.com/office/drawing/2014/main" xmlns="" val="20000"/>
                    </a:ext>
                  </a:extLst>
                </a:gridCol>
                <a:gridCol w="406400">
                  <a:extLst>
                    <a:ext uri="{9D8B030D-6E8A-4147-A177-3AD203B41FA5}">
                      <a16:colId xmlns:a16="http://schemas.microsoft.com/office/drawing/2014/main" xmlns="" val="20001"/>
                    </a:ext>
                  </a:extLst>
                </a:gridCol>
                <a:gridCol w="406400">
                  <a:extLst>
                    <a:ext uri="{9D8B030D-6E8A-4147-A177-3AD203B41FA5}">
                      <a16:colId xmlns:a16="http://schemas.microsoft.com/office/drawing/2014/main" xmlns="" val="20002"/>
                    </a:ext>
                  </a:extLst>
                </a:gridCol>
              </a:tblGrid>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No of connections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181429">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IN" sz="800" b="1" i="0" u="none" strike="noStrike" dirty="0">
                          <a:solidFill>
                            <a:srgbClr val="000000"/>
                          </a:solidFill>
                          <a:effectLst/>
                          <a:latin typeface="Calibri"/>
                        </a:rPr>
                        <a:t>Connection Graphs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16Mb/s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24Mb/s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r h="1451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a:solidFill>
                            <a:srgbClr val="000000"/>
                          </a:solidFill>
                          <a:effectLst/>
                          <a:latin typeface="Calibri"/>
                        </a:rPr>
                        <a:t>P3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b"/>
                      <a:r>
                        <a:rPr lang="en-IN" sz="800" b="0" i="0" u="none" strike="noStrike" dirty="0" smtClean="0">
                          <a:solidFill>
                            <a:srgbClr val="000000"/>
                          </a:solidFill>
                          <a:effectLst/>
                          <a:latin typeface="Calibri"/>
                        </a:rPr>
                        <a:t>40Mb/s</a:t>
                      </a:r>
                      <a:endParaRPr lang="en-IN" sz="8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14"/>
                  </a:ext>
                </a:extLst>
              </a:tr>
            </a:tbl>
          </a:graphicData>
        </a:graphic>
      </p:graphicFrame>
      <p:sp>
        <p:nvSpPr>
          <p:cNvPr id="63" name="TextBox 62"/>
          <p:cNvSpPr txBox="1"/>
          <p:nvPr/>
        </p:nvSpPr>
        <p:spPr>
          <a:xfrm>
            <a:off x="798730" y="3165158"/>
            <a:ext cx="757154" cy="369332"/>
          </a:xfrm>
          <a:prstGeom prst="rect">
            <a:avLst/>
          </a:prstGeom>
          <a:noFill/>
        </p:spPr>
        <p:txBody>
          <a:bodyPr wrap="square" rtlCol="0">
            <a:spAutoFit/>
          </a:bodyPr>
          <a:lstStyle/>
          <a:p>
            <a:pPr defTabSz="1072866" eaLnBrk="1" fontAlgn="auto" hangingPunct="1">
              <a:spcBef>
                <a:spcPts val="0"/>
              </a:spcBef>
              <a:spcAft>
                <a:spcPts val="0"/>
              </a:spcAft>
              <a:buClrTx/>
              <a:buSzTx/>
              <a:buFontTx/>
              <a:buNone/>
            </a:pPr>
            <a:r>
              <a:rPr lang="en-US" sz="900" dirty="0" smtClean="0">
                <a:solidFill>
                  <a:srgbClr val="0066FF"/>
                </a:solidFill>
                <a:latin typeface="Calibri"/>
                <a:ea typeface="+mn-ea"/>
              </a:rPr>
              <a:t>Download content file </a:t>
            </a:r>
            <a:endParaRPr lang="en-IN" sz="900" dirty="0">
              <a:solidFill>
                <a:srgbClr val="0066FF"/>
              </a:solidFill>
              <a:latin typeface="Calibri"/>
              <a:ea typeface="+mn-ea"/>
            </a:endParaRPr>
          </a:p>
        </p:txBody>
      </p:sp>
      <p:sp>
        <p:nvSpPr>
          <p:cNvPr id="64" name="Oval 63"/>
          <p:cNvSpPr/>
          <p:nvPr/>
        </p:nvSpPr>
        <p:spPr>
          <a:xfrm>
            <a:off x="907702" y="2939733"/>
            <a:ext cx="228600" cy="228600"/>
          </a:xfrm>
          <a:prstGeom prst="ellipse">
            <a:avLst/>
          </a:prstGeom>
          <a:gradFill rotWithShape="1">
            <a:gsLst>
              <a:gs pos="0">
                <a:srgbClr val="8064A2">
                  <a:shade val="51000"/>
                  <a:satMod val="130000"/>
                </a:srgbClr>
              </a:gs>
              <a:gs pos="80000">
                <a:srgbClr val="8064A2">
                  <a:shade val="93000"/>
                  <a:satMod val="130000"/>
                </a:srgbClr>
              </a:gs>
              <a:gs pos="100000">
                <a:srgbClr val="8064A2">
                  <a:shade val="94000"/>
                  <a:satMod val="135000"/>
                </a:srgbClr>
              </a:gs>
            </a:gsLst>
            <a:lin ang="16200000" scaled="0"/>
          </a:gradFill>
          <a:ln w="9525" cap="flat" cmpd="sng" algn="ctr">
            <a:solidFill>
              <a:srgbClr val="8064A2">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1072866"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a:ea typeface="+mn-ea"/>
                <a:cs typeface="+mn-cs"/>
              </a:rPr>
              <a:t>2</a:t>
            </a:r>
            <a:endParaRPr kumimoji="0" lang="en-IN" sz="1600" b="1"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65" name="Rectangle 64"/>
          <p:cNvSpPr/>
          <p:nvPr/>
        </p:nvSpPr>
        <p:spPr>
          <a:xfrm>
            <a:off x="1577689" y="6002179"/>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66" name="Rectangle 65"/>
          <p:cNvSpPr/>
          <p:nvPr/>
        </p:nvSpPr>
        <p:spPr>
          <a:xfrm>
            <a:off x="5494451" y="6002179"/>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67" name="Rectangle 66"/>
          <p:cNvSpPr/>
          <p:nvPr/>
        </p:nvSpPr>
        <p:spPr>
          <a:xfrm>
            <a:off x="3532301" y="6002179"/>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sp>
        <p:nvSpPr>
          <p:cNvPr id="68" name="Rectangle 67"/>
          <p:cNvSpPr/>
          <p:nvPr/>
        </p:nvSpPr>
        <p:spPr>
          <a:xfrm>
            <a:off x="7443901" y="6002179"/>
            <a:ext cx="691215" cy="246221"/>
          </a:xfrm>
          <a:prstGeom prst="rect">
            <a:avLst/>
          </a:prstGeom>
        </p:spPr>
        <p:txBody>
          <a:bodyPr wrap="none">
            <a:spAutoFit/>
          </a:bodyPr>
          <a:lstStyle/>
          <a:p>
            <a:pPr defTabSz="1072866" eaLnBrk="1" fontAlgn="auto" hangingPunct="1">
              <a:spcBef>
                <a:spcPts val="0"/>
              </a:spcBef>
              <a:spcAft>
                <a:spcPts val="0"/>
              </a:spcAft>
              <a:buClrTx/>
              <a:buSzTx/>
              <a:buFontTx/>
              <a:buNone/>
            </a:pPr>
            <a:r>
              <a:rPr lang="en-US" sz="1000" dirty="0">
                <a:solidFill>
                  <a:prstClr val="black"/>
                </a:solidFill>
                <a:latin typeface="Calibri"/>
                <a:ea typeface="+mn-ea"/>
              </a:rPr>
              <a:t>NBS table</a:t>
            </a:r>
            <a:endParaRPr lang="en-IN" sz="1000" dirty="0">
              <a:solidFill>
                <a:prstClr val="black"/>
              </a:solidFill>
              <a:latin typeface="Calibri"/>
              <a:ea typeface="+mn-ea"/>
            </a:endParaRPr>
          </a:p>
        </p:txBody>
      </p:sp>
      <p:pic>
        <p:nvPicPr>
          <p:cNvPr id="69"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774207" y="3011329"/>
            <a:ext cx="295804" cy="247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70" name="Elbow Connector 69"/>
          <p:cNvCxnSpPr/>
          <p:nvPr/>
        </p:nvCxnSpPr>
        <p:spPr>
          <a:xfrm>
            <a:off x="962690" y="2600708"/>
            <a:ext cx="512630" cy="505871"/>
          </a:xfrm>
          <a:prstGeom prst="bentConnector3">
            <a:avLst>
              <a:gd name="adj1" fmla="val 50000"/>
            </a:avLst>
          </a:prstGeom>
          <a:noFill/>
          <a:ln w="9525" cap="flat" cmpd="sng" algn="ctr">
            <a:solidFill>
              <a:srgbClr val="4F81BD">
                <a:shade val="95000"/>
                <a:satMod val="105000"/>
              </a:srgbClr>
            </a:solidFill>
            <a:prstDash val="solid"/>
            <a:headEnd type="arrow"/>
            <a:tailEnd type="arrow"/>
          </a:ln>
          <a:effectLst/>
        </p:spPr>
      </p:cxnSp>
      <p:pic>
        <p:nvPicPr>
          <p:cNvPr id="71" name="Picture 2"/>
          <p:cNvPicPr>
            <a:picLocks noChangeAspect="1" noChangeArrowheads="1"/>
          </p:cNvPicPr>
          <p:nvPr/>
        </p:nvPicPr>
        <p:blipFill rotWithShape="1">
          <a:blip r:embed="rId4">
            <a:extLst>
              <a:ext uri="{28A0092B-C50C-407E-A947-70E740481C1C}">
                <a14:useLocalDpi xmlns:a14="http://schemas.microsoft.com/office/drawing/2010/main" xmlns="" val="0"/>
              </a:ext>
            </a:extLst>
          </a:blip>
          <a:srcRect b="9924"/>
          <a:stretch/>
        </p:blipFill>
        <p:spPr bwMode="auto">
          <a:xfrm>
            <a:off x="869602" y="1698504"/>
            <a:ext cx="741009" cy="9684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2" name="TextBox 71"/>
          <p:cNvSpPr txBox="1"/>
          <p:nvPr/>
        </p:nvSpPr>
        <p:spPr>
          <a:xfrm>
            <a:off x="914400" y="1371600"/>
            <a:ext cx="685800" cy="415498"/>
          </a:xfrm>
          <a:prstGeom prst="rect">
            <a:avLst/>
          </a:prstGeom>
          <a:noFill/>
        </p:spPr>
        <p:txBody>
          <a:bodyPr wrap="square" rtlCol="0">
            <a:spAutoFit/>
          </a:bodyPr>
          <a:lstStyle/>
          <a:p>
            <a:pPr algn="ctr"/>
            <a:r>
              <a:rPr lang="en-US" sz="1050" dirty="0" smtClean="0">
                <a:solidFill>
                  <a:schemeClr val="tx1"/>
                </a:solidFill>
              </a:rPr>
              <a:t>10 MB Content</a:t>
            </a:r>
            <a:endParaRPr lang="en-IN" sz="1050" dirty="0">
              <a:solidFill>
                <a:schemeClr val="tx1"/>
              </a:solidFill>
            </a:endParaRPr>
          </a:p>
        </p:txBody>
      </p:sp>
    </p:spTree>
    <p:extLst>
      <p:ext uri="{BB962C8B-B14F-4D97-AF65-F5344CB8AC3E}">
        <p14:creationId xmlns:p14="http://schemas.microsoft.com/office/powerpoint/2010/main" xmlns="" val="35542138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2" id="{4A9E1139-C3EE-422D-9046-1857F686629F}" vid="{B7124835-DB91-4DFF-BE04-8B91622BE807}"/>
    </a:ext>
  </a:extLst>
</a:theme>
</file>

<file path=ppt/theme/theme2.xml><?xml version="1.0" encoding="utf-8"?>
<a:theme xmlns:a="http://schemas.openxmlformats.org/drawingml/2006/main" name="GS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IEEE Template</Template>
  <TotalTime>1144</TotalTime>
  <Words>2325</Words>
  <Application>Microsoft Office PowerPoint</Application>
  <PresentationFormat>On-screen Show (4:3)</PresentationFormat>
  <Paragraphs>1213</Paragraphs>
  <Slides>20</Slides>
  <Notes>19</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4" baseType="lpstr">
      <vt:lpstr>Office Theme</vt:lpstr>
      <vt:lpstr>GS Theme</vt:lpstr>
      <vt:lpstr>Custom Design</vt:lpstr>
      <vt:lpstr>Document</vt:lpstr>
      <vt:lpstr>Optimized content transfer in mesh network</vt:lpstr>
      <vt:lpstr>Abstract</vt:lpstr>
      <vt:lpstr>Problem Statement</vt:lpstr>
      <vt:lpstr>Currently two ways of downloading,  (a) Download and Forward Mode</vt:lpstr>
      <vt:lpstr>Currently two ways of downloading,  (b) Simultaneous download from server</vt:lpstr>
      <vt:lpstr>Proposed Solution</vt:lpstr>
      <vt:lpstr>Bandwidth strength table (for the nodes on selected path)</vt:lpstr>
      <vt:lpstr>How it works (1) - Create NBS Table</vt:lpstr>
      <vt:lpstr>How it works (2) - Download the content on First Node</vt:lpstr>
      <vt:lpstr>How it works (3) - Split the content</vt:lpstr>
      <vt:lpstr>How it works (4) – Find suitable chunk, Initiate Transfer</vt:lpstr>
      <vt:lpstr>Structure of NBS &amp; NCA Table</vt:lpstr>
      <vt:lpstr>Visualization – Chunk downloading</vt:lpstr>
      <vt:lpstr>Improvements</vt:lpstr>
      <vt:lpstr>Advantages – Reduced congestion and duplicate packets</vt:lpstr>
      <vt:lpstr>Implementation details</vt:lpstr>
      <vt:lpstr>Flow chart </vt:lpstr>
      <vt:lpstr>Flow chart</vt:lpstr>
      <vt:lpstr>References</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Optimized content transfer in mesh network</dc:title>
  <dc:creator>Gurdev Singh, Samsung</dc:creator>
  <cp:lastModifiedBy>GS</cp:lastModifiedBy>
  <cp:revision>75</cp:revision>
  <cp:lastPrinted>1601-01-01T00:00:00Z</cp:lastPrinted>
  <dcterms:created xsi:type="dcterms:W3CDTF">2020-07-08T05:49:54Z</dcterms:created>
  <dcterms:modified xsi:type="dcterms:W3CDTF">2020-07-09T08:14:09Z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C:\Users\gurdev.s\Documents\Custom Office Templates\Final IEEE Template.potx</vt:lpwstr>
  </property>
</Properties>
</file>