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3"/>
  </p:notesMasterIdLst>
  <p:handoutMasterIdLst>
    <p:handoutMasterId r:id="rId10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24" r:id="rId57"/>
    <p:sldId id="625" r:id="rId58"/>
    <p:sldId id="626" r:id="rId59"/>
    <p:sldId id="627" r:id="rId60"/>
    <p:sldId id="628" r:id="rId61"/>
    <p:sldId id="629" r:id="rId62"/>
    <p:sldId id="630" r:id="rId63"/>
    <p:sldId id="608" r:id="rId64"/>
    <p:sldId id="623" r:id="rId65"/>
    <p:sldId id="637" r:id="rId66"/>
    <p:sldId id="611" r:id="rId67"/>
    <p:sldId id="612" r:id="rId68"/>
    <p:sldId id="614" r:id="rId69"/>
    <p:sldId id="615" r:id="rId70"/>
    <p:sldId id="631" r:id="rId71"/>
    <p:sldId id="632" r:id="rId72"/>
    <p:sldId id="638" r:id="rId73"/>
    <p:sldId id="639" r:id="rId74"/>
    <p:sldId id="635" r:id="rId75"/>
    <p:sldId id="636" r:id="rId76"/>
    <p:sldId id="633" r:id="rId77"/>
    <p:sldId id="634" r:id="rId78"/>
    <p:sldId id="640" r:id="rId79"/>
    <p:sldId id="641" r:id="rId80"/>
    <p:sldId id="642" r:id="rId81"/>
    <p:sldId id="644" r:id="rId82"/>
    <p:sldId id="645" r:id="rId83"/>
    <p:sldId id="646" r:id="rId84"/>
    <p:sldId id="647" r:id="rId85"/>
    <p:sldId id="648" r:id="rId86"/>
    <p:sldId id="649" r:id="rId87"/>
    <p:sldId id="650" r:id="rId88"/>
    <p:sldId id="652" r:id="rId89"/>
    <p:sldId id="653" r:id="rId90"/>
    <p:sldId id="654" r:id="rId91"/>
    <p:sldId id="655" r:id="rId92"/>
    <p:sldId id="315" r:id="rId93"/>
    <p:sldId id="312" r:id="rId94"/>
    <p:sldId id="318" r:id="rId95"/>
    <p:sldId id="472" r:id="rId96"/>
    <p:sldId id="473" r:id="rId97"/>
    <p:sldId id="474" r:id="rId98"/>
    <p:sldId id="480" r:id="rId99"/>
    <p:sldId id="259" r:id="rId100"/>
    <p:sldId id="260" r:id="rId101"/>
    <p:sldId id="261" r:id="rId10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24"/>
            <p14:sldId id="625"/>
            <p14:sldId id="626"/>
            <p14:sldId id="627"/>
            <p14:sldId id="628"/>
            <p14:sldId id="629"/>
            <p14:sldId id="630"/>
          </p14:sldIdLst>
        </p14:section>
        <p14:section name="Aug. 26 Telecon" id="{C82159DA-BDE9-4EA2-B990-34A9F994ACE2}">
          <p14:sldIdLst>
            <p14:sldId id="608"/>
            <p14:sldId id="623"/>
            <p14:sldId id="637"/>
            <p14:sldId id="611"/>
            <p14:sldId id="612"/>
            <p14:sldId id="614"/>
            <p14:sldId id="615"/>
          </p14:sldIdLst>
        </p14:section>
        <p14:section name="Aug. 27 TGaz Plenary" id="{C3DF968C-0866-4DF5-B89D-C1E70AF04617}">
          <p14:sldIdLst>
            <p14:sldId id="631"/>
            <p14:sldId id="632"/>
            <p14:sldId id="638"/>
            <p14:sldId id="639"/>
            <p14:sldId id="635"/>
            <p14:sldId id="636"/>
            <p14:sldId id="633"/>
            <p14:sldId id="634"/>
          </p14:sldIdLst>
        </p14:section>
        <p14:section name="Sep. 2 Telecon" id="{63346914-1878-4891-8D54-6B8A5F535F9D}">
          <p14:sldIdLst>
            <p14:sldId id="640"/>
            <p14:sldId id="641"/>
            <p14:sldId id="642"/>
            <p14:sldId id="644"/>
            <p14:sldId id="645"/>
            <p14:sldId id="646"/>
            <p14:sldId id="647"/>
          </p14:sldIdLst>
        </p14:section>
        <p14:section name="Sep. 3 Telecon" id="{FC43C946-37C6-4AFE-82F3-2C9FCE021E05}">
          <p14:sldIdLst>
            <p14:sldId id="648"/>
            <p14:sldId id="649"/>
            <p14:sldId id="650"/>
            <p14:sldId id="652"/>
            <p14:sldId id="653"/>
            <p14:sldId id="654"/>
            <p14:sldId id="65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6807" autoAdjust="0"/>
  </p:normalViewPr>
  <p:slideViewPr>
    <p:cSldViewPr>
      <p:cViewPr varScale="1">
        <p:scale>
          <a:sx n="122" d="100"/>
          <a:sy n="122" d="100"/>
        </p:scale>
        <p:origin x="24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heme" Target="theme/theme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253154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2429548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83</a:t>
            </a:fld>
            <a:endParaRPr lang="en-US"/>
          </a:p>
        </p:txBody>
      </p:sp>
    </p:spTree>
    <p:extLst>
      <p:ext uri="{BB962C8B-B14F-4D97-AF65-F5344CB8AC3E}">
        <p14:creationId xmlns:p14="http://schemas.microsoft.com/office/powerpoint/2010/main" val="666212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400694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2020-08-28</a:t>
            </a:r>
          </a:p>
        </p:txBody>
      </p:sp>
      <p:sp>
        <p:nvSpPr>
          <p:cNvPr id="6" name="Date Placeholder 3"/>
          <p:cNvSpPr>
            <a:spLocks noGrp="1"/>
          </p:cNvSpPr>
          <p:nvPr>
            <p:ph type="dt" idx="10"/>
          </p:nvPr>
        </p:nvSpPr>
        <p:spPr/>
        <p:txBody>
          <a:bodyPr/>
          <a:lstStyle/>
          <a:p>
            <a:r>
              <a:rPr lang="en-US" dirty="0"/>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8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11-20-1186         	PFTM use clarification (Nehru Bhandaru) – 15 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561161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11-20-1186r0.</a:t>
            </a:r>
          </a:p>
          <a:p>
            <a:endParaRPr lang="en-US" b="0" dirty="0"/>
          </a:p>
          <a:p>
            <a:r>
              <a:rPr lang="en-US" b="0" dirty="0"/>
              <a:t>Results (Y/N/A): 14/0/3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85289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3094,3095, 3212, 3941, 3618, 3762, 3764, and 3825 as</a:t>
            </a:r>
            <a:r>
              <a:rPr lang="en-GB" b="0" dirty="0"/>
              <a:t> </a:t>
            </a:r>
            <a:r>
              <a:rPr lang="en-US" b="0" dirty="0"/>
              <a:t>depicted in document 11-20-1189r3</a:t>
            </a:r>
          </a:p>
          <a:p>
            <a:endParaRPr lang="en-US" b="0" dirty="0"/>
          </a:p>
          <a:p>
            <a:r>
              <a:rPr lang="en-US" b="0" dirty="0"/>
              <a:t>Results (Y/N/A): 13/0/2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47893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11-20-1189          	LB249 CR for various comments (Jonathan Segev) – for completion. </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80235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13207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2811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59949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26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CID assignment and resolution status (Roy – 5min)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dirty="0">
                <a:cs typeface="+mn-cs"/>
              </a:rPr>
              <a:t>11-20-1257	LB249 CR for various comments (Jonathan Segev) – 1hr (continue)</a:t>
            </a:r>
          </a:p>
          <a:p>
            <a:pPr marL="685800" lvl="2">
              <a:buFont typeface="Arial" panose="020B0604020202020204" pitchFamily="34" charset="0"/>
              <a:buChar char="•"/>
            </a:pPr>
            <a:r>
              <a:rPr lang="en-US" sz="1400" dirty="0"/>
              <a:t>11-20-1143	LB249-2-editorial-CIDS (Assaf Kasher) – as time permits (15min)</a:t>
            </a:r>
          </a:p>
          <a:p>
            <a:pPr marL="685800" lvl="2">
              <a:buFont typeface="Arial" panose="020B0604020202020204" pitchFamily="34" charset="0"/>
              <a:buChar char="•"/>
            </a:pPr>
            <a:r>
              <a:rPr lang="en-US" sz="1400" dirty="0">
                <a:cs typeface="+mn-cs"/>
              </a:rPr>
              <a:t>11-20-1196       LB 249 CID Resolution for CIDs 3281 and 3387 (Jonathan Segev)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11-20-1257</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a:t>
            </a:r>
            <a:r>
              <a:rPr lang="en-GB" b="0" dirty="0"/>
              <a:t>3758, 3844, 3854, 3855, 3860, 3862, 3863, and 3867 </a:t>
            </a:r>
            <a:r>
              <a:rPr lang="en-US" b="0" dirty="0"/>
              <a:t> as</a:t>
            </a:r>
            <a:r>
              <a:rPr lang="en-GB" b="0" dirty="0"/>
              <a:t> </a:t>
            </a:r>
            <a:r>
              <a:rPr lang="en-US" b="0" dirty="0"/>
              <a:t>depicted in document 11-20-1257r1.</a:t>
            </a:r>
          </a:p>
          <a:p>
            <a:endParaRPr lang="en-US" b="0" dirty="0"/>
          </a:p>
          <a:p>
            <a:r>
              <a:rPr lang="en-US" b="0" dirty="0"/>
              <a:t>Results (Y/N/A): 13/0/1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88533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a:t>
            </a:r>
            <a:r>
              <a:rPr lang="en-GB" b="0" dirty="0"/>
              <a:t>3510 and 3361 </a:t>
            </a:r>
            <a:r>
              <a:rPr lang="en-US" b="0" dirty="0"/>
              <a:t>as</a:t>
            </a:r>
            <a:r>
              <a:rPr lang="en-GB" b="0" dirty="0"/>
              <a:t> </a:t>
            </a:r>
            <a:r>
              <a:rPr lang="en-US" b="0" dirty="0"/>
              <a:t>depicted in document 11-20-1143r1.</a:t>
            </a:r>
          </a:p>
          <a:p>
            <a:endParaRPr lang="en-US" b="0" dirty="0"/>
          </a:p>
          <a:p>
            <a:r>
              <a:rPr lang="en-US" b="0" dirty="0"/>
              <a:t>Results (Y/N/A): 12/0/2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60261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11-20-0771r6 </a:t>
            </a:r>
            <a:r>
              <a:rPr lang="en-US" sz="1800" b="0" dirty="0" err="1"/>
              <a:t>TGaz</a:t>
            </a:r>
            <a:r>
              <a:rPr lang="en-US" sz="1800" b="0" dirty="0"/>
              <a:t> Plenary Meeting Motion compendium (Special order 10:00 – 11:00 am ET).</a:t>
            </a:r>
          </a:p>
          <a:p>
            <a:pPr algn="just">
              <a:spcBef>
                <a:spcPct val="20000"/>
              </a:spcBef>
              <a:buFontTx/>
              <a:buChar char="•"/>
            </a:pPr>
            <a:r>
              <a:rPr lang="en-US" sz="1600" b="0" dirty="0"/>
              <a:t>Review submission in accordance with submission pipeline:</a:t>
            </a:r>
          </a:p>
          <a:p>
            <a:pPr lvl="1" algn="just">
              <a:spcBef>
                <a:spcPct val="20000"/>
              </a:spcBef>
              <a:buFontTx/>
              <a:buChar char="•"/>
            </a:pPr>
            <a:r>
              <a:rPr lang="en-US" sz="1400" dirty="0"/>
              <a:t>11-20-1196  LB 249 CID Resolution for CIDs 3281 and 3387 (Jonathan Segev) – 45min</a:t>
            </a:r>
          </a:p>
          <a:p>
            <a:pPr lvl="1" algn="just">
              <a:spcBef>
                <a:spcPct val="20000"/>
              </a:spcBef>
              <a:buFontTx/>
              <a:buChar char="•"/>
            </a:pPr>
            <a:r>
              <a:rPr lang="en-US" sz="1400" dirty="0"/>
              <a:t>11-20-1208  Delayed Reporting and Valid Measurements (Christian Berger) – 20min</a:t>
            </a:r>
          </a:p>
          <a:p>
            <a:pPr lvl="1" algn="just">
              <a:spcBef>
                <a:spcPct val="20000"/>
              </a:spcBef>
              <a:buFontTx/>
              <a:buChar char="•"/>
            </a:pPr>
            <a:r>
              <a:rPr lang="en-US" sz="1400" dirty="0"/>
              <a:t>11-20-1209  Reorganization of Secure LTF Measurement Exchange (Christian Berger) – as time permits.</a:t>
            </a:r>
            <a:endParaRPr lang="en-US" sz="1400" b="0" dirty="0"/>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39806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403085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11-20-1196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3281 and 3387as</a:t>
            </a:r>
            <a:r>
              <a:rPr lang="en-GB" b="0" dirty="0"/>
              <a:t> </a:t>
            </a:r>
            <a:r>
              <a:rPr lang="en-US" b="0" dirty="0"/>
              <a:t>depicted in document 11-20-1196r2.</a:t>
            </a:r>
          </a:p>
          <a:p>
            <a:endParaRPr lang="en-US" b="0" dirty="0"/>
          </a:p>
          <a:p>
            <a:r>
              <a:rPr lang="en-US" b="0" dirty="0"/>
              <a:t>Results (Y/N/A):7/0/2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796845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11-20-1208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11-20-1208r1.</a:t>
            </a:r>
          </a:p>
          <a:p>
            <a:endParaRPr lang="en-US" b="0" dirty="0"/>
          </a:p>
          <a:p>
            <a:r>
              <a:rPr lang="en-US" b="0" dirty="0"/>
              <a:t>Results (Y/N/A): 8/0/1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90137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65372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2    		(Wed.), 13:00 ET – 14:30 ET</a:t>
            </a:r>
          </a:p>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16  		(Wed.), 13:00 ET – 14:30 ET</a:t>
            </a:r>
          </a:p>
          <a:p>
            <a:pPr>
              <a:buFont typeface="Arial" panose="020B0604020202020204" pitchFamily="34" charset="0"/>
              <a:buChar char="•"/>
            </a:pPr>
            <a:r>
              <a:rPr lang="en-US" altLang="en-US" sz="2000" b="0" dirty="0"/>
              <a:t>Sep. 17 		(Thu.),  12:00 ET – 13:30 ET</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43453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426923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242991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2</a:t>
            </a:r>
            <a:r>
              <a:rPr lang="en-US" altLang="en-US" baseline="30000" dirty="0">
                <a:solidFill>
                  <a:schemeClr val="tx2"/>
                </a:solidFill>
              </a:rPr>
              <a:t>nd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800" b="0" dirty="0"/>
              <a:t>Review submissions:</a:t>
            </a:r>
          </a:p>
          <a:p>
            <a:pPr marL="671513" lvl="1" indent="-271463" algn="just">
              <a:spcBef>
                <a:spcPct val="20000"/>
              </a:spcBef>
              <a:buFontTx/>
              <a:buChar char="•"/>
            </a:pPr>
            <a:r>
              <a:rPr lang="en-US" sz="1600" b="0" dirty="0"/>
              <a:t>11-20-1219	comment resolution LB249 various (Christian Berger)</a:t>
            </a:r>
          </a:p>
          <a:p>
            <a:pPr marL="671513" lvl="1" indent="-271463" algn="just">
              <a:spcBef>
                <a:spcPct val="20000"/>
              </a:spcBef>
              <a:buFontTx/>
              <a:buChar char="•"/>
            </a:pPr>
            <a:r>
              <a:rPr lang="en-US" sz="1600" b="0" dirty="0"/>
              <a:t>11-20-1245	Tx Power control for Non-TB Ranging (Christian Berger) – as time permits</a:t>
            </a:r>
          </a:p>
          <a:p>
            <a:pPr marL="671513" lvl="1" indent="-271463" algn="just">
              <a:spcBef>
                <a:spcPct val="20000"/>
              </a:spcBef>
              <a:buFontTx/>
              <a:buChar char="•"/>
            </a:pPr>
            <a:r>
              <a:rPr lang="en-US" sz="1600" dirty="0"/>
              <a:t>11-20-1225</a:t>
            </a:r>
            <a:r>
              <a:rPr lang="en-US" sz="1600"/>
              <a:t>	LB249 </a:t>
            </a:r>
            <a:r>
              <a:rPr lang="en-US" sz="1600" dirty="0"/>
              <a:t>CRS </a:t>
            </a:r>
            <a:r>
              <a:rPr lang="en-US" sz="1600" dirty="0" err="1"/>
              <a:t>nb</a:t>
            </a:r>
            <a:r>
              <a:rPr lang="en-US" sz="1600" dirty="0"/>
              <a:t> 0820 (Nehru Bhandaru) – as time permits</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480177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8568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11-20-1219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11-20-1219r?.</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786459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449120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13:00 ET – 14:30 ET – IEEE 802 electronic meeting week</a:t>
            </a:r>
          </a:p>
          <a:p>
            <a:pPr>
              <a:buFont typeface="Arial" panose="020B0604020202020204" pitchFamily="34" charset="0"/>
              <a:buChar char="•"/>
            </a:pPr>
            <a:r>
              <a:rPr lang="en-US" altLang="en-US" sz="2000" b="0" dirty="0"/>
              <a:t>Sep. 17 		(Thu.),  	13:00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1763027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246420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28789866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Sep. 2nd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sz="1600" b="0" dirty="0"/>
              <a:t>Review submissions:</a:t>
            </a:r>
          </a:p>
          <a:p>
            <a:pPr marL="671513" lvl="1" indent="-271463" algn="just">
              <a:spcBef>
                <a:spcPct val="20000"/>
              </a:spcBef>
              <a:buFontTx/>
              <a:buChar char="•"/>
            </a:pPr>
            <a:r>
              <a:rPr lang="en-US" sz="1600" dirty="0"/>
              <a:t>11-20-1219	comment resolution LB249 various (Christian Berger) – continue as needed. </a:t>
            </a:r>
          </a:p>
          <a:p>
            <a:pPr marL="671513" lvl="1" indent="-271463" algn="just">
              <a:spcBef>
                <a:spcPct val="20000"/>
              </a:spcBef>
              <a:buFontTx/>
              <a:buChar char="•"/>
            </a:pPr>
            <a:r>
              <a:rPr lang="en-US" sz="1600" dirty="0"/>
              <a:t>11-20-1245	Tx Power control for Non-TB Ranging (Christian Berger)</a:t>
            </a:r>
            <a:endParaRPr lang="en-US" sz="1600" b="0" dirty="0"/>
          </a:p>
          <a:p>
            <a:pPr marL="671513" lvl="1" indent="-271463" algn="just">
              <a:spcBef>
                <a:spcPct val="20000"/>
              </a:spcBef>
              <a:buFontTx/>
              <a:buChar char="•"/>
            </a:pPr>
            <a:r>
              <a:rPr lang="en-US" sz="1600" b="0" dirty="0"/>
              <a:t>11-20-1225	LB249 CRS </a:t>
            </a:r>
            <a:r>
              <a:rPr lang="en-US" sz="1600" b="0" dirty="0" err="1"/>
              <a:t>nb</a:t>
            </a:r>
            <a:r>
              <a:rPr lang="en-US" sz="1600" b="0" dirty="0"/>
              <a:t> 0820 (Nehru Bhandaru)</a:t>
            </a:r>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425413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54444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434168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 – follow up.</a:t>
            </a:r>
          </a:p>
          <a:p>
            <a:pPr marL="271463" indent="-271463" algn="just">
              <a:spcBef>
                <a:spcPct val="20000"/>
              </a:spcBef>
              <a:buFontTx/>
              <a:buChar char="•"/>
            </a:pPr>
            <a:r>
              <a:rPr lang="en-US" sz="1600" b="0" dirty="0"/>
              <a:t>11-20-1373		Attacks to Fully Random OFDM Sounding Signal (Qinghua Li)</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52998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15		(Tue.), 	13:30 ET – 14:30 ET – IEEE 802 electronic meeting week</a:t>
            </a:r>
          </a:p>
          <a:p>
            <a:pPr>
              <a:buFont typeface="Arial" panose="020B0604020202020204" pitchFamily="34" charset="0"/>
              <a:buChar char="•"/>
            </a:pPr>
            <a:r>
              <a:rPr lang="en-US" altLang="en-US" sz="2000" b="0" dirty="0"/>
              <a:t>Sep. 16  		(Wed.), 	13:00 ET – 14:30 ET – IEEE 802 electronic meeting week</a:t>
            </a:r>
          </a:p>
          <a:p>
            <a:pPr>
              <a:buFont typeface="Arial" panose="020B0604020202020204" pitchFamily="34" charset="0"/>
              <a:buChar char="•"/>
            </a:pPr>
            <a:r>
              <a:rPr lang="en-US" altLang="en-US" sz="2000" b="0" dirty="0"/>
              <a:t>Sep. 17 		(Thu.),  	13:00 ET – 14:30 ET – IEEE 802 electronic meeting week</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50134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926626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89783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71373</TotalTime>
  <Words>7863</Words>
  <Application>Microsoft Office PowerPoint</Application>
  <PresentationFormat>Widescreen</PresentationFormat>
  <Paragraphs>1040</Paragraphs>
  <Slides>101</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08"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11-20-1186</vt:lpstr>
      <vt:lpstr>Submission 11-20-1189</vt:lpstr>
      <vt:lpstr>Submission pipeline</vt:lpstr>
      <vt:lpstr>Scheduled Telecons</vt:lpstr>
      <vt:lpstr>AOB?</vt:lpstr>
      <vt:lpstr>Adjourn</vt:lpstr>
      <vt:lpstr>Aug. 26th Telecon Agenda</vt:lpstr>
      <vt:lpstr>Submission 11-20-1257</vt:lpstr>
      <vt:lpstr>Submission 11-20-1143</vt:lpstr>
      <vt:lpstr>Submission pipeline</vt:lpstr>
      <vt:lpstr>Scheduled Telecons</vt:lpstr>
      <vt:lpstr>AOB?</vt:lpstr>
      <vt:lpstr>Adjourn</vt:lpstr>
      <vt:lpstr>Teleconference Agenda Aug. 27</vt:lpstr>
      <vt:lpstr>Review submissions</vt:lpstr>
      <vt:lpstr>Submission 11-20-1196</vt:lpstr>
      <vt:lpstr>Submission 11-20-1208</vt:lpstr>
      <vt:lpstr>Submission pipeline</vt:lpstr>
      <vt:lpstr>Scheduled Telecons</vt:lpstr>
      <vt:lpstr>AOB?</vt:lpstr>
      <vt:lpstr>Adjourn</vt:lpstr>
      <vt:lpstr>Teleconference Agenda Sep. 2nd </vt:lpstr>
      <vt:lpstr>Review submissions</vt:lpstr>
      <vt:lpstr>Submission 11-20-1219</vt:lpstr>
      <vt:lpstr>Submission pipeline</vt:lpstr>
      <vt:lpstr>Scheduled Telecons</vt:lpstr>
      <vt:lpstr>AOB?</vt:lpstr>
      <vt:lpstr>Adjourn</vt:lpstr>
      <vt:lpstr>Teleconference Agenda Sep. 2nd</vt:lpstr>
      <vt:lpstr>Review submissions</vt:lpstr>
      <vt:lpstr>Submission 11-20-???</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486</cp:revision>
  <cp:lastPrinted>1601-01-01T00:00:00Z</cp:lastPrinted>
  <dcterms:created xsi:type="dcterms:W3CDTF">2018-08-06T10:28:59Z</dcterms:created>
  <dcterms:modified xsi:type="dcterms:W3CDTF">2020-09-02T16:38:38Z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