
<file path=[Content_Types].xml><?xml version="1.0" encoding="utf-8"?>
<Types xmlns="http://schemas.openxmlformats.org/package/2006/content-types">
  <Default Extension="doc" ContentType="application/msword"/>
  <Default Extension="emf" ContentType="image/x-emf"/>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2"/>
  </p:notesMasterIdLst>
  <p:handoutMasterIdLst>
    <p:handoutMasterId r:id="rId53"/>
  </p:handoutMasterIdLst>
  <p:sldIdLst>
    <p:sldId id="256" r:id="rId2"/>
    <p:sldId id="265" r:id="rId3"/>
    <p:sldId id="257" r:id="rId4"/>
    <p:sldId id="266" r:id="rId5"/>
    <p:sldId id="267" r:id="rId6"/>
    <p:sldId id="268" r:id="rId7"/>
    <p:sldId id="269" r:id="rId8"/>
    <p:sldId id="270" r:id="rId9"/>
    <p:sldId id="271" r:id="rId10"/>
    <p:sldId id="276" r:id="rId11"/>
    <p:sldId id="407" r:id="rId12"/>
    <p:sldId id="408" r:id="rId13"/>
    <p:sldId id="409" r:id="rId14"/>
    <p:sldId id="410" r:id="rId15"/>
    <p:sldId id="411" r:id="rId16"/>
    <p:sldId id="412" r:id="rId17"/>
    <p:sldId id="413" r:id="rId18"/>
    <p:sldId id="272" r:id="rId19"/>
    <p:sldId id="414" r:id="rId20"/>
    <p:sldId id="415" r:id="rId21"/>
    <p:sldId id="591" r:id="rId22"/>
    <p:sldId id="569" r:id="rId23"/>
    <p:sldId id="570" r:id="rId24"/>
    <p:sldId id="571" r:id="rId25"/>
    <p:sldId id="572" r:id="rId26"/>
    <p:sldId id="573" r:id="rId27"/>
    <p:sldId id="590" r:id="rId28"/>
    <p:sldId id="574" r:id="rId29"/>
    <p:sldId id="575" r:id="rId30"/>
    <p:sldId id="592" r:id="rId31"/>
    <p:sldId id="593" r:id="rId32"/>
    <p:sldId id="594" r:id="rId33"/>
    <p:sldId id="595" r:id="rId34"/>
    <p:sldId id="596" r:id="rId35"/>
    <p:sldId id="598" r:id="rId36"/>
    <p:sldId id="599" r:id="rId37"/>
    <p:sldId id="565" r:id="rId38"/>
    <p:sldId id="566" r:id="rId39"/>
    <p:sldId id="567" r:id="rId40"/>
    <p:sldId id="568" r:id="rId41"/>
    <p:sldId id="315" r:id="rId42"/>
    <p:sldId id="312" r:id="rId43"/>
    <p:sldId id="318" r:id="rId44"/>
    <p:sldId id="472" r:id="rId45"/>
    <p:sldId id="473" r:id="rId46"/>
    <p:sldId id="474" r:id="rId47"/>
    <p:sldId id="480" r:id="rId48"/>
    <p:sldId id="259" r:id="rId49"/>
    <p:sldId id="260" r:id="rId50"/>
    <p:sldId id="261" r:id="rId51"/>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F1D38888-79E6-4B8F-A7E5-96BDED502F2F}">
          <p14:sldIdLst>
            <p14:sldId id="256"/>
            <p14:sldId id="265"/>
            <p14:sldId id="257"/>
            <p14:sldId id="266"/>
            <p14:sldId id="267"/>
            <p14:sldId id="268"/>
            <p14:sldId id="269"/>
            <p14:sldId id="270"/>
            <p14:sldId id="271"/>
            <p14:sldId id="276"/>
            <p14:sldId id="407"/>
            <p14:sldId id="408"/>
            <p14:sldId id="409"/>
            <p14:sldId id="410"/>
            <p14:sldId id="411"/>
            <p14:sldId id="412"/>
            <p14:sldId id="413"/>
            <p14:sldId id="272"/>
            <p14:sldId id="414"/>
            <p14:sldId id="415"/>
            <p14:sldId id="591"/>
          </p14:sldIdLst>
        </p14:section>
        <p14:section name="July 15 - July IEEE week" id="{6EF0D20E-9CD3-4981-8AC2-171F84531D0D}">
          <p14:sldIdLst>
            <p14:sldId id="569"/>
            <p14:sldId id="570"/>
            <p14:sldId id="571"/>
            <p14:sldId id="572"/>
            <p14:sldId id="573"/>
            <p14:sldId id="590"/>
            <p14:sldId id="574"/>
            <p14:sldId id="575"/>
          </p14:sldIdLst>
        </p14:section>
        <p14:section name="July 22 Telecon" id="{830393A7-0C75-446E-876F-EDD9105A62F8}">
          <p14:sldIdLst>
            <p14:sldId id="592"/>
            <p14:sldId id="593"/>
            <p14:sldId id="594"/>
            <p14:sldId id="595"/>
            <p14:sldId id="596"/>
            <p14:sldId id="598"/>
            <p14:sldId id="599"/>
          </p14:sldIdLst>
        </p14:section>
        <p14:section name="Plenary Telecon July 30" id="{7FDDFD4D-1610-4DB1-9C04-2461BB5F14C7}">
          <p14:sldIdLst>
            <p14:sldId id="565"/>
            <p14:sldId id="566"/>
            <p14:sldId id="567"/>
            <p14:sldId id="568"/>
          </p14:sldIdLst>
        </p14:section>
        <p14:section name="Backup" id="{62682A0D-7317-4EE9-B56C-63AD74488E19}">
          <p14:sldIdLst>
            <p14:sldId id="315"/>
            <p14:sldId id="312"/>
            <p14:sldId id="318"/>
            <p14:sldId id="472"/>
            <p14:sldId id="473"/>
            <p14:sldId id="474"/>
            <p14:sldId id="480"/>
            <p14:sldId id="259"/>
            <p14:sldId id="260"/>
            <p14:sldId id="26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4650" autoAdjust="0"/>
    <p:restoredTop sz="96807" autoAdjust="0"/>
  </p:normalViewPr>
  <p:slideViewPr>
    <p:cSldViewPr>
      <p:cViewPr varScale="1">
        <p:scale>
          <a:sx n="123" d="100"/>
          <a:sy n="123" d="100"/>
        </p:scale>
        <p:origin x="624" y="108"/>
      </p:cViewPr>
      <p:guideLst>
        <p:guide orient="horz" pos="2160"/>
        <p:guide pos="3840"/>
      </p:guideLst>
    </p:cSldViewPr>
  </p:slideViewPr>
  <p:outlineViewPr>
    <p:cViewPr varScale="1">
      <p:scale>
        <a:sx n="170" d="200"/>
        <a:sy n="170" d="200"/>
      </p:scale>
      <p:origin x="0" y="0"/>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7/21/2020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50</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13072805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18488836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28</a:t>
            </a:fld>
            <a:endParaRPr lang="en-US"/>
          </a:p>
        </p:txBody>
      </p:sp>
    </p:spTree>
    <p:extLst>
      <p:ext uri="{BB962C8B-B14F-4D97-AF65-F5344CB8AC3E}">
        <p14:creationId xmlns:p14="http://schemas.microsoft.com/office/powerpoint/2010/main" val="4187774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35</a:t>
            </a:fld>
            <a:endParaRPr lang="en-US"/>
          </a:p>
        </p:txBody>
      </p:sp>
    </p:spTree>
    <p:extLst>
      <p:ext uri="{BB962C8B-B14F-4D97-AF65-F5344CB8AC3E}">
        <p14:creationId xmlns:p14="http://schemas.microsoft.com/office/powerpoint/2010/main" val="7559997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a:t>doc.: IEEE 802.11-yy/xxxxr0</a:t>
            </a:r>
          </a:p>
        </p:txBody>
      </p:sp>
      <p:sp>
        <p:nvSpPr>
          <p:cNvPr id="5" name="Date Placeholder 4"/>
          <p:cNvSpPr>
            <a:spLocks noGrp="1"/>
          </p:cNvSpPr>
          <p:nvPr>
            <p:ph type="dt" idx="11"/>
          </p:nvPr>
        </p:nvSpPr>
        <p:spPr/>
        <p:txBody>
          <a:bodyPr/>
          <a:lstStyle/>
          <a:p>
            <a:r>
              <a:rPr lang="en-US"/>
              <a:t>Month Year</a:t>
            </a:r>
          </a:p>
        </p:txBody>
      </p:sp>
      <p:sp>
        <p:nvSpPr>
          <p:cNvPr id="6" name="Footer Placeholder 5"/>
          <p:cNvSpPr>
            <a:spLocks noGrp="1"/>
          </p:cNvSpPr>
          <p:nvPr>
            <p:ph type="ftr" idx="12"/>
          </p:nvPr>
        </p:nvSpPr>
        <p:spPr/>
        <p:txBody>
          <a:bodyPr/>
          <a:lstStyle/>
          <a:p>
            <a:r>
              <a:rPr lang="en-US"/>
              <a:t>John Doe, Some Company</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39</a:t>
            </a:fld>
            <a:endParaRPr lang="en-US"/>
          </a:p>
        </p:txBody>
      </p:sp>
    </p:spTree>
    <p:extLst>
      <p:ext uri="{BB962C8B-B14F-4D97-AF65-F5344CB8AC3E}">
        <p14:creationId xmlns:p14="http://schemas.microsoft.com/office/powerpoint/2010/main" val="702330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48</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49</a:t>
            </a:fld>
            <a:endParaRPr lang="en-US"/>
          </a:p>
        </p:txBody>
      </p:sp>
      <p:sp>
        <p:nvSpPr>
          <p:cNvPr id="16385"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July 2020</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July 2020</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July 2020</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July 2020</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July 2020</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July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802.11-20/1002r4</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opman/sect6.html#6.3"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s://mentor.ieee.org/802-ec/dcn/17/ec-17-0090-22-0PNP-ieee-802-lmsc-operations-manual.pdf" TargetMode="External"/><Relationship Id="rId7" Type="http://schemas.openxmlformats.org/officeDocument/2006/relationships/hyperlink" Target="https://mentor.ieee.org/802-ec/dcn/16/ec-16-0180-05-00EC-ieee-802-participation-slide.ppt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s://mentor.ieee.org/802-ec/dcn/17/ec-17-0120-27-0PNP-ieee-802-lmsc-chairs-guidelines.pdf" TargetMode="External"/><Relationship Id="rId5" Type="http://schemas.openxmlformats.org/officeDocument/2006/relationships/hyperlink" Target="http://grouper.ieee.org/groups/802/PNP/approved/IEEE_802_LMSC_OM_approved_120725.pdf" TargetMode="External"/><Relationship Id="rId10" Type="http://schemas.openxmlformats.org/officeDocument/2006/relationships/hyperlink" Target="https://mentor.ieee.org/802.11/dcn/14/11-14-0629-22-0000-802-11-operations-manual.docx" TargetMode="External"/><Relationship Id="rId4" Type="http://schemas.openxmlformats.org/officeDocument/2006/relationships/hyperlink" Target="http://www.ieee802.org/PNP/approved/IEEE_802_WG_PandP_v19.pdf" TargetMode="External"/><Relationship Id="rId9" Type="http://schemas.openxmlformats.org/officeDocument/2006/relationships/hyperlink" Target="http://www.ieee802.org/devdocs.s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 Id="rId5" Type="http://schemas.openxmlformats.org/officeDocument/2006/relationships/hyperlink" Target="https://mentor.ieee.org/802.11/documents?is_dcn=DCN,%20Title,%20Author%20or%20Affiliation&amp;is_group=00az" TargetMode="External"/><Relationship Id="rId4" Type="http://schemas.openxmlformats.org/officeDocument/2006/relationships/hyperlink" Target="http://grouper.ieee.org/groups/802/11/" TargetMode="Externa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Next Generation Positioning </a:t>
            </a:r>
            <a:br>
              <a:rPr lang="en-US" altLang="en-US" dirty="0"/>
            </a:br>
            <a:r>
              <a:rPr lang="en-US" altLang="en-US" dirty="0"/>
              <a:t>July – Sep. Meetings Agenda</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2020-07-21</a:t>
            </a:r>
          </a:p>
        </p:txBody>
      </p:sp>
      <p:sp>
        <p:nvSpPr>
          <p:cNvPr id="6" name="Date Placeholder 3"/>
          <p:cNvSpPr>
            <a:spLocks noGrp="1"/>
          </p:cNvSpPr>
          <p:nvPr>
            <p:ph type="dt" idx="10"/>
          </p:nvPr>
        </p:nvSpPr>
        <p:spPr/>
        <p:txBody>
          <a:bodyPr/>
          <a:lstStyle/>
          <a:p>
            <a:r>
              <a:rPr lang="en-US"/>
              <a:t>July 2020</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053151161"/>
              </p:ext>
            </p:extLst>
          </p:nvPr>
        </p:nvGraphicFramePr>
        <p:xfrm>
          <a:off x="993775" y="2405063"/>
          <a:ext cx="10542588" cy="2470150"/>
        </p:xfrm>
        <a:graphic>
          <a:graphicData uri="http://schemas.openxmlformats.org/presentationml/2006/ole">
            <mc:AlternateContent xmlns:mc="http://schemas.openxmlformats.org/markup-compatibility/2006">
              <mc:Choice xmlns:v="urn:schemas-microsoft-com:vml" Requires="v">
                <p:oleObj spid="_x0000_s3322" name="Document" r:id="rId4" imgW="10822609" imgH="2534496" progId="Word.Document.8">
                  <p:embed/>
                </p:oleObj>
              </mc:Choice>
              <mc:Fallback>
                <p:oleObj name="Document" r:id="rId4" imgW="10822609" imgH="2534496" progId="Word.Document.8">
                  <p:embed/>
                  <p:pic>
                    <p:nvPicPr>
                      <p:cNvPr id="0" name="Picture 3"/>
                      <p:cNvPicPr>
                        <a:picLocks noChangeAspect="1" noChangeArrowheads="1"/>
                      </p:cNvPicPr>
                      <p:nvPr/>
                    </p:nvPicPr>
                    <p:blipFill>
                      <a:blip r:embed="rId5"/>
                      <a:srcRect/>
                      <a:stretch>
                        <a:fillRect/>
                      </a:stretch>
                    </p:blipFill>
                    <p:spPr bwMode="auto">
                      <a:xfrm>
                        <a:off x="993775" y="2405063"/>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p:txBody>
          <a:bodyPr/>
          <a:lstStyle/>
          <a:p>
            <a:pPr>
              <a:lnSpc>
                <a:spcPct val="80000"/>
              </a:lnSpc>
            </a:pPr>
            <a:endParaRPr lang="en-US" altLang="en-US" sz="700" u="sng" dirty="0">
              <a:solidFill>
                <a:srgbClr val="FF0000"/>
              </a:solidFill>
            </a:endParaRP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2"/>
              </a:rPr>
              <a:t>http://standards.ieee.org/develop/policies/bylaws/sect6-7.html#6</a:t>
            </a:r>
            <a:r>
              <a:rPr lang="en-US" altLang="en-US" sz="1600" b="1" dirty="0">
                <a:solidFill>
                  <a:schemeClr val="tx1"/>
                </a:solidFill>
                <a:latin typeface="Calibri" panose="020F0502020204030204" pitchFamily="34" charset="0"/>
                <a:cs typeface="Calibri" panose="020F0502020204030204" pitchFamily="34" charset="0"/>
              </a:rPr>
              <a:t>) </a:t>
            </a:r>
          </a:p>
          <a:p>
            <a:pPr marL="914400" lvl="2" indent="0">
              <a:lnSpc>
                <a:spcPct val="90000"/>
              </a:lnSpc>
              <a:buSzPct val="150000"/>
            </a:pP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b="1" dirty="0">
                <a:solidFill>
                  <a:schemeClr val="tx1"/>
                </a:solidFill>
                <a:latin typeface="Calibri" panose="020F0502020204030204" pitchFamily="34" charset="0"/>
                <a:cs typeface="Calibri" panose="020F0502020204030204" pitchFamily="34" charset="0"/>
                <a:hlinkClick r:id="rId3"/>
              </a:rPr>
              <a:t>http://standards.ieee.org/develop/policies/opman/sect6.html#6.3</a:t>
            </a:r>
            <a:r>
              <a:rPr lang="en-US" altLang="en-US" sz="1600" b="1" dirty="0">
                <a:solidFill>
                  <a:schemeClr val="tx1"/>
                </a:solidFill>
                <a:latin typeface="Calibri" panose="020F0502020204030204" pitchFamily="34" charset="0"/>
                <a:cs typeface="Calibri" panose="020F0502020204030204" pitchFamily="34" charset="0"/>
              </a:rPr>
              <a:t>) </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4"/>
              </a:rPr>
              <a:t>http://standards.ieee.org/about/sasb/patcom/materials.htm</a:t>
            </a:r>
            <a:r>
              <a:rPr lang="en-US" altLang="en-US" b="1" i="1" dirty="0">
                <a:solidFill>
                  <a:schemeClr val="tx1"/>
                </a:solidFill>
                <a:latin typeface="Calibri" panose="020F0502020204030204" pitchFamily="34" charset="0"/>
                <a:cs typeface="Calibri" panose="020F0502020204030204" pitchFamily="34" charset="0"/>
              </a:rPr>
              <a:t> </a:t>
            </a: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a:t>
            </a:r>
            <a:r>
              <a:rPr lang="en-US" altLang="en-US" sz="2800" b="1" dirty="0">
                <a:solidFill>
                  <a:schemeClr val="tx1"/>
                </a:solidFill>
                <a:latin typeface="Calibri" panose="020F0502020204030204" pitchFamily="34" charset="0"/>
                <a:cs typeface="Calibri" panose="020F0502020204030204" pitchFamily="34" charset="0"/>
              </a:rPr>
              <a:t>If you have questions, contact the IEEE-SA Standards Board Patent Committee Administrator at patcom@ieee.org</a:t>
            </a: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7">
            <a:extLst>
              <a:ext uri="{FF2B5EF4-FFF2-40B4-BE49-F238E27FC236}">
                <a16:creationId xmlns:a16="http://schemas.microsoft.com/office/drawing/2014/main" id="{2BD2B973-A9A5-4E5A-BD4B-E53956EE2E16}"/>
              </a:ext>
            </a:extLst>
          </p:cNvPr>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716215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69381D-498F-4C09-A385-5E7B21EFC3D5}"/>
              </a:ext>
            </a:extLst>
          </p:cNvPr>
          <p:cNvSpPr>
            <a:spLocks noGrp="1"/>
          </p:cNvSpPr>
          <p:nvPr>
            <p:ph type="title"/>
          </p:nvPr>
        </p:nvSpPr>
        <p:spPr/>
        <p:txBody>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FCC9B7F8-4564-4C97-B98D-59A952A879D7}"/>
              </a:ext>
            </a:extLst>
          </p:cNvPr>
          <p:cNvSpPr>
            <a:spLocks noGrp="1"/>
          </p:cNvSpPr>
          <p:nvPr>
            <p:ph idx="1"/>
          </p:nvPr>
        </p:nvSpPr>
        <p:spPr/>
        <p:txBody>
          <a:bodyPr/>
          <a:lstStyle/>
          <a:p>
            <a:pPr>
              <a:spcBef>
                <a:spcPts val="0"/>
              </a:spcBef>
              <a:spcAft>
                <a:spcPts val="0"/>
              </a:spcAft>
              <a:buClrTx/>
              <a:buSzPct val="120000"/>
              <a:buFont typeface="Arial" panose="020B0604020202020204" pitchFamily="34" charset="0"/>
              <a:buChar char="•"/>
            </a:pPr>
            <a:r>
              <a:rPr lang="en-US" altLang="en-US" sz="2133" dirty="0">
                <a:latin typeface="Montserrat" panose="00000500000000000000" pitchFamily="2" charset="0"/>
                <a:cs typeface="Calibri" pitchFamily="34" charset="0"/>
              </a:rPr>
              <a:t>At the beginning of each standards development meeting the chair or a designee is to:</a:t>
            </a:r>
          </a:p>
          <a:p>
            <a:pPr marL="714375" lvl="2" indent="-342900">
              <a:buSzPct val="150000"/>
              <a:buFont typeface="Arial" panose="020B0604020202020204" pitchFamily="34" charset="0"/>
              <a:buChar char="•"/>
            </a:pPr>
            <a:r>
              <a:rPr lang="en-US" altLang="en-US" sz="1867" dirty="0"/>
              <a:t>Show the following slides (or provide them beforehand)</a:t>
            </a:r>
          </a:p>
          <a:p>
            <a:pPr marL="714375" lvl="2" indent="-342900">
              <a:buSzPct val="150000"/>
              <a:buFont typeface="Arial" panose="020B0604020202020204" pitchFamily="34" charset="0"/>
              <a:buChar char="•"/>
            </a:pPr>
            <a:r>
              <a:rPr lang="en-US" altLang="en-US" sz="1867" dirty="0"/>
              <a:t>Advise the standards development group participants that: </a:t>
            </a:r>
          </a:p>
          <a:p>
            <a:pPr marL="714375" lvl="2" indent="-342900">
              <a:buSzPct val="150000"/>
              <a:buFont typeface="Arial" panose="020B0604020202020204" pitchFamily="34" charset="0"/>
              <a:buChar char="•"/>
            </a:pPr>
            <a:r>
              <a:rPr lang="en-US" altLang="en-US" sz="1867" dirty="0"/>
              <a:t>IEEE SA’s copyright policy is described in Clause 7 of the IEEE SA Standards Board Bylaws and Clause 6.1 of the IEEE SA Standards Board Operations Manual;</a:t>
            </a:r>
          </a:p>
          <a:p>
            <a:pPr marL="714375" lvl="2" indent="-342900">
              <a:buSzPct val="150000"/>
              <a:buFont typeface="Arial" panose="020B0604020202020204" pitchFamily="34" charset="0"/>
              <a:buChar char="•"/>
            </a:pPr>
            <a:r>
              <a:rPr lang="en-US" altLang="en-US" sz="1867" dirty="0"/>
              <a:t>Any material submitted during standards development, whether verbal, recorded, or in written form, is a Contribution and shall comply with the IEEE SA Copyright Policy; </a:t>
            </a:r>
          </a:p>
          <a:p>
            <a:pPr marL="714375" lvl="2" indent="-342900">
              <a:buSzPct val="150000"/>
              <a:buFont typeface="Arial" panose="020B0604020202020204" pitchFamily="34" charset="0"/>
              <a:buChar char="•"/>
            </a:pPr>
            <a:r>
              <a:rPr lang="en-US" altLang="en-US" sz="1867" dirty="0"/>
              <a:t>Instruct the Secretary to record in the minutes of the relevant meeting: </a:t>
            </a:r>
          </a:p>
          <a:p>
            <a:pPr marL="714375" lvl="2" indent="-342900">
              <a:buSzPct val="150000"/>
              <a:buFont typeface="Arial" panose="020B0604020202020204" pitchFamily="34" charset="0"/>
              <a:buChar char="•"/>
            </a:pPr>
            <a:r>
              <a:rPr lang="en-US" altLang="en-US" sz="1867" dirty="0"/>
              <a:t>That the foregoing information was provided and that the copyright slides were shown (or provided beforehand). </a:t>
            </a:r>
          </a:p>
          <a:p>
            <a:endParaRPr lang="en-US" dirty="0"/>
          </a:p>
        </p:txBody>
      </p:sp>
      <p:sp>
        <p:nvSpPr>
          <p:cNvPr id="4" name="Slide Number Placeholder 3">
            <a:extLst>
              <a:ext uri="{FF2B5EF4-FFF2-40B4-BE49-F238E27FC236}">
                <a16:creationId xmlns:a16="http://schemas.microsoft.com/office/drawing/2014/main" id="{C4C408C7-984E-4847-B383-5EA6A6453288}"/>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6A5591B6-54E4-4223-8222-2A70F3CAF683}"/>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A7920B7-5FE0-48DA-BAD8-840E92CF33D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556630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C00A3-DB52-46F6-8BA3-8C6D8FF5DEBE}"/>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0CC06F6C-0FB2-4558-ABFA-963A2CE51776}"/>
              </a:ext>
            </a:extLst>
          </p:cNvPr>
          <p:cNvSpPr>
            <a:spLocks noGrp="1"/>
          </p:cNvSpPr>
          <p:nvPr>
            <p:ph idx="1"/>
          </p:nvPr>
        </p:nvSpPr>
        <p:spPr/>
        <p:txBody>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a:p>
            <a:endParaRPr lang="en-US" dirty="0"/>
          </a:p>
        </p:txBody>
      </p:sp>
      <p:sp>
        <p:nvSpPr>
          <p:cNvPr id="4" name="Slide Number Placeholder 3">
            <a:extLst>
              <a:ext uri="{FF2B5EF4-FFF2-40B4-BE49-F238E27FC236}">
                <a16:creationId xmlns:a16="http://schemas.microsoft.com/office/drawing/2014/main" id="{A2CB711C-7186-4CEE-93A2-5B6066F641EB}"/>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902AB1CD-967A-4C97-BD34-D9BC1AF6A29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DC4397C-3B7B-4F45-BF1C-6EA5A0FA6867}"/>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739136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67B5-056F-4B22-A63A-98560D29CB8B}"/>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7671ACA1-CCAE-47EC-BBF1-CCE10AC9F0D1}"/>
              </a:ext>
            </a:extLst>
          </p:cNvPr>
          <p:cNvSpPr>
            <a:spLocks noGrp="1"/>
          </p:cNvSpPr>
          <p:nvPr>
            <p:ph idx="1"/>
          </p:nvPr>
        </p:nvSpPr>
        <p:spPr>
          <a:xfrm>
            <a:off x="914401" y="1700809"/>
            <a:ext cx="10361084" cy="4393606"/>
          </a:xfrm>
        </p:spPr>
        <p:txBody>
          <a:bodyPr/>
          <a:lstStyle/>
          <a:p>
            <a:pPr marL="400050">
              <a:buSzPct val="150000"/>
              <a:buFont typeface="Arial" panose="020B0604020202020204" pitchFamily="34" charset="0"/>
              <a:buChar char="•"/>
            </a:pPr>
            <a:r>
              <a:rPr lang="en-US" sz="1800" dirty="0"/>
              <a:t>The IEEE SA Copyright Policy is described in the IEEE SA Standards Board Bylaws and IEEE SA Standards Board Operations Manual”</a:t>
            </a:r>
          </a:p>
          <a:p>
            <a:pPr marL="800100" lvl="1">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sz="1600" dirty="0">
                <a:hlinkClick r:id="rId2"/>
              </a:rPr>
              <a:t>https://standards.ieee.org/about/policies/bylaws/sect6-7.html#7</a:t>
            </a:r>
            <a:br>
              <a:rPr lang="en-US" sz="1600" dirty="0"/>
            </a:br>
            <a:r>
              <a:rPr lang="en-US" sz="1800" dirty="0"/>
              <a:t>	Clause 6.1 of the IEEE SA Standards Board Operations Manual</a:t>
            </a:r>
            <a:br>
              <a:rPr lang="en-US" sz="1800" dirty="0"/>
            </a:br>
            <a:r>
              <a:rPr lang="en-US" sz="1800" dirty="0"/>
              <a:t>	</a:t>
            </a:r>
            <a:r>
              <a:rPr lang="en-US" sz="1600" dirty="0">
                <a:hlinkClick r:id="rId3"/>
              </a:rPr>
              <a:t>https://standards.ieee.org/about/policies/opman/sect6.html</a:t>
            </a:r>
            <a:endParaRPr lang="en-US" sz="1600" dirty="0"/>
          </a:p>
          <a:p>
            <a:pPr marL="400050">
              <a:buSzPct val="150000"/>
              <a:buFont typeface="Arial" panose="020B0604020202020204" pitchFamily="34" charset="0"/>
              <a:buChar char="•"/>
            </a:pPr>
            <a:r>
              <a:rPr lang="en-US" sz="1800" dirty="0"/>
              <a:t>IEEE SA Copyright Permission</a:t>
            </a:r>
          </a:p>
          <a:p>
            <a:pPr marL="800100" lvl="1">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400050">
              <a:buSzPct val="150000"/>
              <a:buFont typeface="Arial" panose="020B0604020202020204" pitchFamily="34" charset="0"/>
              <a:buChar char="•"/>
            </a:pPr>
            <a:r>
              <a:rPr lang="en-US" sz="1800" dirty="0"/>
              <a:t>IEEE SA Copyright FAQs</a:t>
            </a:r>
          </a:p>
          <a:p>
            <a:pPr marL="800100" lvl="1">
              <a:buSzPct val="150000"/>
              <a:buFont typeface="Arial" panose="020B0604020202020204" pitchFamily="34" charset="0"/>
              <a:buChar char="•"/>
            </a:pPr>
            <a:r>
              <a:rPr lang="en-US" sz="1600" dirty="0">
                <a:hlinkClick r:id="rId5"/>
              </a:rPr>
              <a:t>http://standards.ieee.org/faqs/copyrights.html/</a:t>
            </a:r>
            <a:endParaRPr lang="en-US" sz="1600" dirty="0"/>
          </a:p>
          <a:p>
            <a:pPr marL="400050">
              <a:buSzPct val="150000"/>
              <a:buFont typeface="Arial" panose="020B0604020202020204" pitchFamily="34" charset="0"/>
              <a:buChar char="•"/>
            </a:pPr>
            <a:r>
              <a:rPr lang="en-US" sz="1800" dirty="0"/>
              <a:t>IEEE SA Best Practices for IEEE Standards Development </a:t>
            </a:r>
          </a:p>
          <a:p>
            <a:pPr marL="800100" lvl="1">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400050">
              <a:buSzPct val="150000"/>
              <a:buFont typeface="Arial" panose="020B0604020202020204" pitchFamily="34" charset="0"/>
              <a:buChar char="•"/>
            </a:pPr>
            <a:r>
              <a:rPr lang="en-US" sz="1800" dirty="0"/>
              <a:t>Distribution of Draft Standards (see 6.1.3 of the SASB Operations Manual)</a:t>
            </a:r>
          </a:p>
          <a:p>
            <a:pPr marL="800100" lvl="1">
              <a:buSzPct val="150000"/>
              <a:buFont typeface="Arial" panose="020B0604020202020204" pitchFamily="34" charset="0"/>
              <a:buChar char="•"/>
            </a:pPr>
            <a:r>
              <a:rPr lang="en-US" sz="1600" dirty="0">
                <a:hlinkClick r:id="rId3"/>
              </a:rPr>
              <a:t>https://standards.ieee.org/about/policies/opman/sect6.html</a:t>
            </a:r>
            <a:endParaRPr lang="en-US" sz="1600" dirty="0"/>
          </a:p>
          <a:p>
            <a:pPr marL="1200150" lvl="2" indent="-285750">
              <a:buSzPct val="150000"/>
              <a:buFont typeface="Arial" panose="020B0604020202020204" pitchFamily="34" charset="0"/>
              <a:buChar char="•"/>
            </a:pPr>
            <a:endParaRPr lang="en-US" altLang="en-US" sz="1600" dirty="0"/>
          </a:p>
          <a:p>
            <a:endParaRPr lang="en-US" dirty="0"/>
          </a:p>
        </p:txBody>
      </p:sp>
      <p:sp>
        <p:nvSpPr>
          <p:cNvPr id="4" name="Slide Number Placeholder 3">
            <a:extLst>
              <a:ext uri="{FF2B5EF4-FFF2-40B4-BE49-F238E27FC236}">
                <a16:creationId xmlns:a16="http://schemas.microsoft.com/office/drawing/2014/main" id="{0244AEF8-B7C8-4DB3-9F05-59E54AA53D93}"/>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02D09226-2F44-4C45-81F3-123E0BBC550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3F1F8B9-0E84-4058-9F56-76BABF9321D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378857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D5DEE-C8DA-4C6B-8BED-5EA3EF765966}"/>
              </a:ext>
            </a:extLst>
          </p:cNvPr>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a:extLst>
              <a:ext uri="{FF2B5EF4-FFF2-40B4-BE49-F238E27FC236}">
                <a16:creationId xmlns:a16="http://schemas.microsoft.com/office/drawing/2014/main" id="{7C9C6ED2-3037-4E43-8F84-9580D81E57F4}"/>
              </a:ext>
            </a:extLst>
          </p:cNvPr>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a:p>
            <a:endParaRPr lang="en-US" dirty="0"/>
          </a:p>
        </p:txBody>
      </p:sp>
      <p:sp>
        <p:nvSpPr>
          <p:cNvPr id="4" name="Slide Number Placeholder 3">
            <a:extLst>
              <a:ext uri="{FF2B5EF4-FFF2-40B4-BE49-F238E27FC236}">
                <a16:creationId xmlns:a16="http://schemas.microsoft.com/office/drawing/2014/main" id="{EE6641B8-FC1C-4C01-BDA8-2FDEE38EE1EC}"/>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F8DECA6E-672A-4DCF-8287-9FDE96C3C22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7C40B0B-DEA2-4E68-BDD5-D6DC977CCFFE}"/>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72873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0E08-CCA3-4D3E-AEAE-A7FACF56B421}"/>
              </a:ext>
            </a:extLst>
          </p:cNvPr>
          <p:cNvSpPr>
            <a:spLocks noGrp="1"/>
          </p:cNvSpPr>
          <p:nvPr>
            <p:ph type="title"/>
          </p:nvPr>
        </p:nvSpPr>
        <p:spPr>
          <a:xfrm>
            <a:off x="914401" y="685801"/>
            <a:ext cx="10361084" cy="798983"/>
          </a:xfrm>
        </p:spPr>
        <p:txBody>
          <a:bodyPr/>
          <a:lstStyle/>
          <a:p>
            <a:r>
              <a:rPr lang="en-US" sz="2800" dirty="0"/>
              <a:t>Participants in the IEEE-SA “individual process” shall</a:t>
            </a:r>
            <a:br>
              <a:rPr lang="en-US" sz="2800" dirty="0"/>
            </a:br>
            <a:r>
              <a:rPr lang="en-US" sz="2800" dirty="0"/>
              <a:t>act independently of others, including employers</a:t>
            </a:r>
          </a:p>
        </p:txBody>
      </p:sp>
      <p:sp>
        <p:nvSpPr>
          <p:cNvPr id="3" name="Content Placeholder 2">
            <a:extLst>
              <a:ext uri="{FF2B5EF4-FFF2-40B4-BE49-F238E27FC236}">
                <a16:creationId xmlns:a16="http://schemas.microsoft.com/office/drawing/2014/main" id="{F526F47A-3B9D-4696-A759-6B3DFB860B77}"/>
              </a:ext>
            </a:extLst>
          </p:cNvPr>
          <p:cNvSpPr>
            <a:spLocks noGrp="1"/>
          </p:cNvSpPr>
          <p:nvPr>
            <p:ph idx="1"/>
          </p:nvPr>
        </p:nvSpPr>
        <p:spPr>
          <a:xfrm>
            <a:off x="914401" y="1700809"/>
            <a:ext cx="10361084" cy="4393606"/>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59D86CC0-33BF-4C00-A7A4-C5103662E34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96261505-27DD-41D0-8E2B-B9D15FA0F58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FE19497-391C-4125-BC18-B393DE4B555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3916880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A7BD1-9BED-4378-8F03-6216A076641D}"/>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895D588B-82FF-4BB6-9D77-8D907E5547A7}"/>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2D1327A7-BCDD-471B-880B-68C5DC7672EC}"/>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28F3C2B7-DAF1-4549-9719-366CD8CE2C6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9DF7CC4-8212-49D5-BF5F-10757093C41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589008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7D9D7-C959-48E2-8347-87FB53507919}"/>
              </a:ext>
            </a:extLst>
          </p:cNvPr>
          <p:cNvSpPr>
            <a:spLocks noGrp="1"/>
          </p:cNvSpPr>
          <p:nvPr>
            <p:ph type="title"/>
          </p:nvPr>
        </p:nvSpPr>
        <p:spPr/>
        <p:txBody>
          <a:bodyPr/>
          <a:lstStyle/>
          <a:p>
            <a:r>
              <a:rPr lang="en-US" dirty="0"/>
              <a:t>IEEE SA Policy Documents</a:t>
            </a:r>
          </a:p>
        </p:txBody>
      </p:sp>
      <p:sp>
        <p:nvSpPr>
          <p:cNvPr id="3" name="Content Placeholder 2">
            <a:extLst>
              <a:ext uri="{FF2B5EF4-FFF2-40B4-BE49-F238E27FC236}">
                <a16:creationId xmlns:a16="http://schemas.microsoft.com/office/drawing/2014/main" id="{E82EEE88-48DE-4859-8699-DF7E4EC8F6ED}"/>
              </a:ext>
            </a:extLst>
          </p:cNvPr>
          <p:cNvSpPr>
            <a:spLocks noGrp="1"/>
          </p:cNvSpPr>
          <p:nvPr>
            <p:ph idx="1"/>
          </p:nvPr>
        </p:nvSpPr>
        <p:spPr>
          <a:xfrm>
            <a:off x="914401" y="1751013"/>
            <a:ext cx="10361084" cy="4343401"/>
          </a:xfrm>
        </p:spPr>
        <p:txBody>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pPr>
              <a:buNone/>
            </a:pPr>
            <a:endParaRPr lang="en-GB" sz="1200" dirty="0"/>
          </a:p>
          <a:p>
            <a:endParaRPr lang="en-US" dirty="0"/>
          </a:p>
        </p:txBody>
      </p:sp>
      <p:sp>
        <p:nvSpPr>
          <p:cNvPr id="4" name="Slide Number Placeholder 3">
            <a:extLst>
              <a:ext uri="{FF2B5EF4-FFF2-40B4-BE49-F238E27FC236}">
                <a16:creationId xmlns:a16="http://schemas.microsoft.com/office/drawing/2014/main" id="{860BF99C-1593-4E31-B040-51A5B30284AC}"/>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BBAD4E8E-71BA-45BE-9C0D-60E8520D27E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3E165B6-163C-4F2F-A330-74EE3956B570}"/>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935525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a:xfrm>
            <a:off x="914400" y="1830391"/>
            <a:ext cx="10798223" cy="4264024"/>
          </a:xfrm>
        </p:spPr>
        <p:txBody>
          <a:bodyPr/>
          <a:lstStyle/>
          <a:p>
            <a:pPr lvl="0" defTabSz="914400" eaLnBrk="0" hangingPunct="0">
              <a:spcBef>
                <a:spcPct val="20000"/>
              </a:spcBef>
              <a:buClrTx/>
              <a:buSzTx/>
              <a:buFontTx/>
              <a:buChar char="•"/>
              <a:defRPr/>
            </a:pPr>
            <a:endParaRPr lang="en-US" dirty="0"/>
          </a:p>
          <a:p>
            <a:pPr lvl="0" defTabSz="914400" eaLnBrk="0" hangingPunct="0">
              <a:spcBef>
                <a:spcPct val="20000"/>
              </a:spcBef>
              <a:buClrTx/>
              <a:buSzTx/>
              <a:buFontTx/>
              <a:buChar char="•"/>
              <a:defRPr/>
            </a:pPr>
            <a:r>
              <a:rPr lang="en-US" dirty="0"/>
              <a:t>The current version of the IEEE-SA Standards Board Bylaws is available at: </a:t>
            </a:r>
          </a:p>
          <a:p>
            <a:pPr lvl="1" defTabSz="914400" eaLnBrk="0" hangingPunct="0">
              <a:spcBef>
                <a:spcPct val="20000"/>
              </a:spcBef>
              <a:buClrTx/>
              <a:buSzTx/>
              <a:defRPr/>
            </a:pPr>
            <a:r>
              <a:rPr lang="en-US" sz="2400" dirty="0">
                <a:hlinkClick r:id="rId3"/>
              </a:rPr>
              <a:t>http://standards.ieee.org/develop/policies/bylaws/index.html</a:t>
            </a:r>
            <a:r>
              <a:rPr lang="en-US" sz="2400" dirty="0"/>
              <a:t> (HTML version) </a:t>
            </a:r>
          </a:p>
          <a:p>
            <a:pPr lvl="1" defTabSz="914400" eaLnBrk="0" hangingPunct="0">
              <a:spcBef>
                <a:spcPct val="20000"/>
              </a:spcBef>
              <a:buClrTx/>
              <a:buSzTx/>
              <a:defRPr/>
            </a:pPr>
            <a:r>
              <a:rPr lang="en-US" sz="2400" dirty="0">
                <a:hlinkClick r:id="rId4"/>
              </a:rPr>
              <a:t>http://standards.ieee.org/develop/policies/bylaws/sb_bylaws.pdf</a:t>
            </a:r>
            <a:r>
              <a:rPr lang="en-US" sz="2400" dirty="0"/>
              <a:t> (PDF version)</a:t>
            </a:r>
            <a:r>
              <a:rPr lang="en-US" sz="1800" dirty="0"/>
              <a:t> </a:t>
            </a:r>
          </a:p>
          <a:p>
            <a:pPr lvl="0" defTabSz="914400" eaLnBrk="0" hangingPunct="0">
              <a:spcBef>
                <a:spcPct val="20000"/>
              </a:spcBef>
              <a:buClrTx/>
              <a:buSzTx/>
              <a:defRPr/>
            </a:pPr>
            <a:br>
              <a:rPr lang="en-US" sz="1600" dirty="0"/>
            </a:br>
            <a:endParaRPr lang="en-US" sz="1600" dirty="0"/>
          </a:p>
          <a:p>
            <a:pPr lvl="0" defTabSz="914400" eaLnBrk="0" hangingPunct="0">
              <a:spcBef>
                <a:spcPct val="20000"/>
              </a:spcBef>
              <a:buClrTx/>
              <a:buSzTx/>
              <a:buFontTx/>
              <a:buChar char="•"/>
              <a:defRPr/>
            </a:pPr>
            <a:r>
              <a:rPr lang="en-US" dirty="0"/>
              <a:t>The current version of the IEEE-SA Standards Board Operations Manual is available at: </a:t>
            </a:r>
          </a:p>
          <a:p>
            <a:pPr lvl="1" defTabSz="914400" eaLnBrk="0" hangingPunct="0">
              <a:spcBef>
                <a:spcPct val="20000"/>
              </a:spcBef>
              <a:buClrTx/>
              <a:buSzTx/>
              <a:defRPr/>
            </a:pPr>
            <a:r>
              <a:rPr lang="en-US" sz="2400" dirty="0">
                <a:hlinkClick r:id="rId5"/>
              </a:rPr>
              <a:t>http://standards.ieee.org/develop/policies/opman/index.html</a:t>
            </a:r>
            <a:r>
              <a:rPr lang="en-US" sz="2400" dirty="0"/>
              <a:t> (HTML version) </a:t>
            </a:r>
          </a:p>
          <a:p>
            <a:pPr lvl="1" defTabSz="914400" eaLnBrk="0" hangingPunct="0">
              <a:spcBef>
                <a:spcPct val="20000"/>
              </a:spcBef>
              <a:buClrTx/>
              <a:buSzTx/>
              <a:defRPr/>
            </a:pPr>
            <a:r>
              <a:rPr lang="en-US" sz="2400" dirty="0">
                <a:hlinkClick r:id="rId6"/>
              </a:rPr>
              <a:t>http://standards.ieee.org/develop/policies/opman/sb_om.pdf</a:t>
            </a:r>
            <a:r>
              <a:rPr lang="en-US" sz="2400" dirty="0"/>
              <a:t> (PDF version) </a:t>
            </a:r>
          </a:p>
          <a:p>
            <a:pPr lvl="0" defTabSz="914400" eaLnBrk="0" hangingPunct="0">
              <a:spcBef>
                <a:spcPct val="20000"/>
              </a:spcBef>
              <a:buClrTx/>
              <a:buSzTx/>
              <a:defRPr/>
            </a:pPr>
            <a:endParaRPr lang="en-GB" sz="1200"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6467412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9EAFFD-A63C-4806-B36A-FDB3DA79B804}"/>
              </a:ext>
            </a:extLst>
          </p:cNvPr>
          <p:cNvSpPr>
            <a:spLocks noGrp="1"/>
          </p:cNvSpPr>
          <p:nvPr>
            <p:ph type="title"/>
          </p:nvPr>
        </p:nvSpPr>
        <p:spPr/>
        <p:txBody>
          <a:bodyPr/>
          <a:lstStyle/>
          <a:p>
            <a:r>
              <a:rPr lang="en-US" dirty="0"/>
              <a:t>IEEE 802 Ground Rules</a:t>
            </a:r>
          </a:p>
        </p:txBody>
      </p:sp>
      <p:sp>
        <p:nvSpPr>
          <p:cNvPr id="3" name="Content Placeholder 2">
            <a:extLst>
              <a:ext uri="{FF2B5EF4-FFF2-40B4-BE49-F238E27FC236}">
                <a16:creationId xmlns:a16="http://schemas.microsoft.com/office/drawing/2014/main" id="{AA2E66CF-1199-4401-85E7-EC54CBC31898}"/>
              </a:ext>
            </a:extLst>
          </p:cNvPr>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confidentially notices in email)</a:t>
            </a:r>
          </a:p>
          <a:p>
            <a:pPr indent="-457200">
              <a:buFont typeface="Arial" panose="020B0604020202020204" pitchFamily="34" charset="0"/>
              <a:buChar char="•"/>
            </a:pPr>
            <a:r>
              <a:rPr lang="en-US" dirty="0">
                <a:cs typeface="DejaVu Sans" pitchFamily="34" charset="0"/>
              </a:rPr>
              <a:t>Presentations must be openly available</a:t>
            </a:r>
          </a:p>
          <a:p>
            <a:endParaRPr lang="en-US" dirty="0"/>
          </a:p>
        </p:txBody>
      </p:sp>
      <p:sp>
        <p:nvSpPr>
          <p:cNvPr id="4" name="Slide Number Placeholder 3">
            <a:extLst>
              <a:ext uri="{FF2B5EF4-FFF2-40B4-BE49-F238E27FC236}">
                <a16:creationId xmlns:a16="http://schemas.microsoft.com/office/drawing/2014/main" id="{2F38F93E-E7B4-4037-B49B-013B2239B90B}"/>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2DC6924C-5B2A-4369-BAF1-60422B9B5FC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34D0F77-3728-49EB-902A-704204CA4083}"/>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9657353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1" y="2708920"/>
            <a:ext cx="10361084" cy="3385494"/>
          </a:xfrm>
        </p:spPr>
        <p:txBody>
          <a:bodyPr/>
          <a:lstStyle/>
          <a:p>
            <a:pPr algn="ctr">
              <a:lnSpc>
                <a:spcPct val="90000"/>
              </a:lnSpc>
              <a:buFontTx/>
              <a:buNone/>
            </a:pPr>
            <a:r>
              <a:rPr lang="en-US" altLang="en-US" sz="4400" dirty="0" err="1">
                <a:cs typeface="Times New Roman" panose="02020603050405020304" pitchFamily="18" charset="0"/>
              </a:rPr>
              <a:t>Telecon</a:t>
            </a:r>
            <a:r>
              <a:rPr lang="en-US" altLang="en-US" sz="4400" dirty="0">
                <a:cs typeface="Times New Roman" panose="02020603050405020304" pitchFamily="18" charset="0"/>
              </a:rPr>
              <a:t> Agenda </a:t>
            </a:r>
          </a:p>
          <a:p>
            <a:pPr algn="ctr">
              <a:lnSpc>
                <a:spcPct val="90000"/>
              </a:lnSpc>
              <a:buFontTx/>
              <a:buNone/>
            </a:pPr>
            <a:endParaRPr lang="en-US" altLang="en-US" dirty="0">
              <a:cs typeface="Times New Roman" panose="02020603050405020304" pitchFamily="18" charset="0"/>
            </a:endParaRPr>
          </a:p>
          <a:p>
            <a:pPr marL="1524000">
              <a:lnSpc>
                <a:spcPct val="90000"/>
              </a:lnSpc>
              <a:buFontTx/>
              <a:buNone/>
            </a:pPr>
            <a:r>
              <a:rPr lang="en-US" altLang="en-US" dirty="0">
                <a:cs typeface="Times New Roman" panose="02020603050405020304" pitchFamily="18" charset="0"/>
              </a:rPr>
              <a:t>Chair: </a:t>
            </a:r>
            <a:r>
              <a:rPr lang="en-US" altLang="en-US" b="0" dirty="0">
                <a:cs typeface="Times New Roman" panose="02020603050405020304" pitchFamily="18" charset="0"/>
              </a:rPr>
              <a:t>Jonathan Segev </a:t>
            </a:r>
            <a:r>
              <a:rPr lang="en-US" altLang="en-US" sz="1800" b="0" dirty="0">
                <a:cs typeface="Times New Roman" panose="02020603050405020304" pitchFamily="18" charset="0"/>
              </a:rPr>
              <a:t>(Intel Corporation)</a:t>
            </a:r>
          </a:p>
          <a:p>
            <a:pPr marL="1524000">
              <a:lnSpc>
                <a:spcPct val="90000"/>
              </a:lnSpc>
            </a:pPr>
            <a:r>
              <a:rPr lang="en-US" altLang="en-US" dirty="0">
                <a:cs typeface="Times New Roman" panose="02020603050405020304" pitchFamily="18" charset="0"/>
              </a:rPr>
              <a:t>Vice Chair: </a:t>
            </a:r>
            <a:r>
              <a:rPr lang="en-US" altLang="en-US" b="0" dirty="0">
                <a:cs typeface="Times New Roman" panose="02020603050405020304" pitchFamily="18" charset="0"/>
              </a:rPr>
              <a:t>Assaf Kasher </a:t>
            </a:r>
            <a:r>
              <a:rPr lang="en-US" altLang="en-US" sz="1800" b="0" dirty="0">
                <a:cs typeface="Times New Roman" panose="02020603050405020304" pitchFamily="18" charset="0"/>
              </a:rPr>
              <a:t>(Qualcomm)</a:t>
            </a:r>
          </a:p>
          <a:p>
            <a:pPr marL="1524000">
              <a:lnSpc>
                <a:spcPct val="90000"/>
              </a:lnSpc>
              <a:buFontTx/>
              <a:buNone/>
            </a:pPr>
            <a:r>
              <a:rPr lang="en-US" altLang="en-US" dirty="0">
                <a:cs typeface="Times New Roman" panose="02020603050405020304" pitchFamily="18" charset="0"/>
              </a:rPr>
              <a:t>Technical Editor: </a:t>
            </a:r>
            <a:r>
              <a:rPr lang="en-US" altLang="en-US" b="0" dirty="0">
                <a:cs typeface="Times New Roman" panose="02020603050405020304" pitchFamily="18" charset="0"/>
              </a:rPr>
              <a:t>Chao Chun Wang </a:t>
            </a:r>
            <a:r>
              <a:rPr lang="en-US" altLang="en-US" sz="1800" b="0" dirty="0">
                <a:cs typeface="Times New Roman" panose="02020603050405020304" pitchFamily="18" charset="0"/>
              </a:rPr>
              <a:t>(</a:t>
            </a:r>
            <a:r>
              <a:rPr lang="en-US" altLang="en-US" sz="1800" b="0" dirty="0" err="1">
                <a:cs typeface="Times New Roman" panose="02020603050405020304" pitchFamily="18" charset="0"/>
              </a:rPr>
              <a:t>MediaTek</a:t>
            </a:r>
            <a:r>
              <a:rPr lang="en-US" altLang="en-US" sz="1800" b="0" dirty="0">
                <a:cs typeface="Times New Roman" panose="02020603050405020304" pitchFamily="18" charset="0"/>
              </a:rPr>
              <a:t>), </a:t>
            </a:r>
            <a:r>
              <a:rPr lang="en-US" altLang="en-US" b="0" dirty="0">
                <a:cs typeface="Times New Roman" panose="02020603050405020304" pitchFamily="18" charset="0"/>
              </a:rPr>
              <a:t>Roy Want </a:t>
            </a:r>
            <a:r>
              <a:rPr lang="en-US" altLang="en-US" sz="1800" b="0" dirty="0">
                <a:cs typeface="Times New Roman" panose="02020603050405020304" pitchFamily="18" charset="0"/>
              </a:rPr>
              <a:t>(Google)</a:t>
            </a:r>
          </a:p>
          <a:p>
            <a:pPr marL="1524000">
              <a:lnSpc>
                <a:spcPct val="90000"/>
              </a:lnSpc>
              <a:buFontTx/>
              <a:buNone/>
            </a:pPr>
            <a:r>
              <a:rPr lang="en-US" altLang="en-US" dirty="0">
                <a:cs typeface="Times New Roman" panose="02020603050405020304" pitchFamily="18" charset="0"/>
              </a:rPr>
              <a:t>Secretary (acting)</a:t>
            </a:r>
            <a:r>
              <a:rPr lang="en-US" altLang="en-US" b="0" dirty="0">
                <a:cs typeface="Times New Roman" panose="02020603050405020304" pitchFamily="18" charset="0"/>
              </a:rPr>
              <a:t>: Assaf Kasher </a:t>
            </a:r>
            <a:r>
              <a:rPr lang="en-US" altLang="en-US" sz="1800" b="0" dirty="0">
                <a:cs typeface="Times New Roman" panose="02020603050405020304" pitchFamily="18" charset="0"/>
              </a:rPr>
              <a:t>(Qualcomm)</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itle 1"/>
          <p:cNvSpPr>
            <a:spLocks noGrp="1"/>
          </p:cNvSpPr>
          <p:nvPr>
            <p:ph type="title"/>
          </p:nvPr>
        </p:nvSpPr>
        <p:spPr>
          <a:xfrm>
            <a:off x="914401" y="685801"/>
            <a:ext cx="10361084" cy="1663079"/>
          </a:xfrm>
        </p:spPr>
        <p:txBody>
          <a:bodyPr/>
          <a:lstStyle/>
          <a:p>
            <a:r>
              <a:rPr lang="en-US" altLang="en-US" sz="4000" dirty="0">
                <a:solidFill>
                  <a:srgbClr val="0000FF"/>
                </a:solidFill>
                <a:cs typeface="Times New Roman" panose="02020603050405020304" pitchFamily="18" charset="0"/>
              </a:rPr>
              <a:t>IEEE 802.11</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Task Group AZ</a:t>
            </a:r>
            <a:br>
              <a:rPr lang="en-US" altLang="en-US" sz="4000" dirty="0">
                <a:solidFill>
                  <a:srgbClr val="0000FF"/>
                </a:solidFill>
                <a:cs typeface="Times New Roman" panose="02020603050405020304" pitchFamily="18" charset="0"/>
              </a:rPr>
            </a:br>
            <a:r>
              <a:rPr lang="en-US" altLang="en-US" sz="4000" dirty="0">
                <a:solidFill>
                  <a:srgbClr val="0000FF"/>
                </a:solidFill>
                <a:cs typeface="Times New Roman" panose="02020603050405020304" pitchFamily="18" charset="0"/>
              </a:rPr>
              <a:t>Next Generation Positioning </a:t>
            </a:r>
            <a:endParaRPr lang="en-US" sz="4000" dirty="0"/>
          </a:p>
        </p:txBody>
      </p:sp>
    </p:spTree>
    <p:extLst>
      <p:ext uri="{BB962C8B-B14F-4D97-AF65-F5344CB8AC3E}">
        <p14:creationId xmlns:p14="http://schemas.microsoft.com/office/powerpoint/2010/main" val="15585008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AE60AC-FC90-43B0-A5DF-6AE8F7E48DA7}"/>
              </a:ext>
            </a:extLst>
          </p:cNvPr>
          <p:cNvSpPr>
            <a:spLocks noGrp="1"/>
          </p:cNvSpPr>
          <p:nvPr>
            <p:ph type="title"/>
          </p:nvPr>
        </p:nvSpPr>
        <p:spPr>
          <a:xfrm>
            <a:off x="914401" y="685801"/>
            <a:ext cx="10361084" cy="763591"/>
          </a:xfrm>
        </p:spPr>
        <p:txBody>
          <a:bodyPr/>
          <a:lstStyle/>
          <a:p>
            <a:r>
              <a:rPr lang="en-US" dirty="0"/>
              <a:t>IEEE 802 Rules Documents </a:t>
            </a:r>
          </a:p>
        </p:txBody>
      </p:sp>
      <p:sp>
        <p:nvSpPr>
          <p:cNvPr id="3" name="Content Placeholder 2">
            <a:extLst>
              <a:ext uri="{FF2B5EF4-FFF2-40B4-BE49-F238E27FC236}">
                <a16:creationId xmlns:a16="http://schemas.microsoft.com/office/drawing/2014/main" id="{53129AE0-154C-44C2-BB01-C9AED5640D70}"/>
              </a:ext>
            </a:extLst>
          </p:cNvPr>
          <p:cNvSpPr>
            <a:spLocks noGrp="1"/>
          </p:cNvSpPr>
          <p:nvPr>
            <p:ph idx="1"/>
          </p:nvPr>
        </p:nvSpPr>
        <p:spPr>
          <a:xfrm>
            <a:off x="914401" y="1340768"/>
            <a:ext cx="10361084" cy="4768080"/>
          </a:xfrm>
        </p:spPr>
        <p:txBody>
          <a:bodyPr/>
          <a:lstStyle/>
          <a:p>
            <a:r>
              <a:rPr lang="en-US" sz="2000" dirty="0"/>
              <a:t>IEEE 802 Policies &amp; Procedures (Approved June 2014)</a:t>
            </a:r>
          </a:p>
          <a:p>
            <a:pPr lvl="1"/>
            <a:r>
              <a:rPr lang="en-US" sz="1800" dirty="0">
                <a:hlinkClick r:id="rId2"/>
              </a:rPr>
              <a:t>http://standards.ieee.org/board/aud/LMSC.pdf</a:t>
            </a:r>
            <a:endParaRPr lang="en-US" sz="1800" dirty="0"/>
          </a:p>
          <a:p>
            <a:r>
              <a:rPr lang="en-US" sz="2000" dirty="0"/>
              <a:t>IEEE 802 Operations Manual (Approved 13 July 2018)</a:t>
            </a:r>
          </a:p>
          <a:p>
            <a:pPr lvl="1">
              <a:lnSpc>
                <a:spcPct val="80000"/>
              </a:lnSpc>
              <a:defRPr/>
            </a:pPr>
            <a:r>
              <a:rPr lang="en-US" altLang="en-US" sz="1800" dirty="0">
                <a:hlinkClick r:id="rId3"/>
              </a:rPr>
              <a:t>https://mentor.ieee.org/802-ec/dcn/17/ec-17-0090-22-0PNP-ieee-802-lmsc-operations-manual.pdf</a:t>
            </a:r>
            <a:r>
              <a:rPr lang="en-US" altLang="en-US" sz="1800" dirty="0"/>
              <a:t> </a:t>
            </a:r>
          </a:p>
          <a:p>
            <a:pPr>
              <a:lnSpc>
                <a:spcPct val="80000"/>
              </a:lnSpc>
              <a:defRPr/>
            </a:pPr>
            <a:r>
              <a:rPr lang="en-US" sz="2000" dirty="0"/>
              <a:t>IEEE 802 Working Group Policies &amp; Procedures (29 July 2016)</a:t>
            </a:r>
            <a:r>
              <a:rPr lang="en-US" altLang="en-US" sz="2000" dirty="0"/>
              <a:t> </a:t>
            </a:r>
          </a:p>
          <a:p>
            <a:pPr lvl="1"/>
            <a:r>
              <a:rPr lang="en-US" altLang="en-US" sz="1800" dirty="0">
                <a:hlinkClick r:id="rId4"/>
              </a:rPr>
              <a:t>http://www.ieee802.org/PNP/approved/IEEE_802_WG_PandP_v19.pdf</a:t>
            </a:r>
            <a:r>
              <a:rPr lang="en-US" altLang="en-US" sz="1800" dirty="0"/>
              <a:t> </a:t>
            </a:r>
          </a:p>
          <a:p>
            <a:r>
              <a:rPr lang="en-US" sz="2000" dirty="0"/>
              <a:t>IEEE 802 LMSC Chair's Guidelines (Approved 13 July 2018)</a:t>
            </a:r>
            <a:endParaRPr lang="en-US" sz="2000" dirty="0">
              <a:hlinkClick r:id="rId5"/>
            </a:endParaRPr>
          </a:p>
          <a:p>
            <a:pPr lvl="1"/>
            <a:r>
              <a:rPr lang="en-US" sz="1800" dirty="0">
                <a:hlinkClick r:id="rId6"/>
              </a:rPr>
              <a:t>https://mentor.ieee.org/802-ec/dcn/17/ec-17-0120-27-0PNP-ieee-802-lmsc-chairs-guidelines.pdf</a:t>
            </a:r>
            <a:r>
              <a:rPr lang="en-US" sz="1800" dirty="0"/>
              <a:t> </a:t>
            </a:r>
          </a:p>
          <a:p>
            <a:r>
              <a:rPr lang="en-US" sz="2000" dirty="0"/>
              <a:t>Participation in IEEE 802 Meetings</a:t>
            </a:r>
          </a:p>
          <a:p>
            <a:pPr lvl="1"/>
            <a:r>
              <a:rPr lang="en-US" sz="1800" u="sng" dirty="0">
                <a:hlinkClick r:id="rId7"/>
              </a:rPr>
              <a:t>https://mentor.ieee.org/802-ec/dcn/16/ec-16-0180-05-00EC-ieee-802-participation-slide.pptx</a:t>
            </a:r>
            <a:endParaRPr lang="en-US" sz="1600" dirty="0"/>
          </a:p>
          <a:p>
            <a:r>
              <a:rPr lang="en-US" sz="2000" dirty="0"/>
              <a:t>Policies and Procedures hierarchy: </a:t>
            </a:r>
            <a:r>
              <a:rPr lang="en-US" sz="2000" b="0" dirty="0">
                <a:hlinkClick r:id="rId8"/>
              </a:rPr>
              <a:t>http://www.ieee802.org/11/Rules/rules.shtml</a:t>
            </a:r>
            <a:endParaRPr lang="en-US" sz="2000" b="0" dirty="0"/>
          </a:p>
          <a:p>
            <a:pPr marL="342900" lvl="1" indent="-342900">
              <a:buFontTx/>
              <a:buChar char="•"/>
            </a:pPr>
            <a:r>
              <a:rPr lang="en-US" altLang="en-US" sz="1800" b="1" dirty="0"/>
              <a:t>IEEE 802 Procedural document website: </a:t>
            </a:r>
            <a:r>
              <a:rPr lang="en-US" altLang="en-US" sz="1800" dirty="0">
                <a:hlinkClick r:id="rId9"/>
              </a:rPr>
              <a:t>http://www.ieee802.org/devdocs.shtml</a:t>
            </a:r>
            <a:r>
              <a:rPr lang="en-US" altLang="en-US" sz="1800" dirty="0"/>
              <a:t> </a:t>
            </a:r>
          </a:p>
          <a:p>
            <a:r>
              <a:rPr lang="en-US" sz="2000" dirty="0"/>
              <a:t>IEEE 802.11 WG Operations Manual (Approved 13 July 2018):</a:t>
            </a:r>
          </a:p>
          <a:p>
            <a:pPr lvl="1"/>
            <a:r>
              <a:rPr lang="en-US" altLang="en-US" sz="1800" dirty="0">
                <a:hlinkClick r:id="rId10"/>
              </a:rPr>
              <a:t>https://mentor.ieee.org/802.11/dcn/14/11-14-0629-22-0000-802-11-operations-manual.docx</a:t>
            </a:r>
            <a:endParaRPr lang="en-US" sz="1800" dirty="0"/>
          </a:p>
          <a:p>
            <a:endParaRPr lang="en-US" dirty="0"/>
          </a:p>
        </p:txBody>
      </p:sp>
      <p:sp>
        <p:nvSpPr>
          <p:cNvPr id="4" name="Slide Number Placeholder 3">
            <a:extLst>
              <a:ext uri="{FF2B5EF4-FFF2-40B4-BE49-F238E27FC236}">
                <a16:creationId xmlns:a16="http://schemas.microsoft.com/office/drawing/2014/main" id="{F7AB0DEE-B75D-4F9D-8547-3D3A0FCBB9A3}"/>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0F91ADEB-41AD-4208-8901-68E8AF7B8E9E}"/>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AC68828-28ED-4DFE-BE1B-A085FB5C0529}"/>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149861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F99BFC-3A65-4FC4-8124-D9D869BE3776}"/>
              </a:ext>
            </a:extLst>
          </p:cNvPr>
          <p:cNvSpPr>
            <a:spLocks noGrp="1"/>
          </p:cNvSpPr>
          <p:nvPr>
            <p:ph type="title"/>
          </p:nvPr>
        </p:nvSpPr>
        <p:spPr/>
        <p:txBody>
          <a:bodyPr/>
          <a:lstStyle/>
          <a:p>
            <a:r>
              <a:rPr lang="en-US" dirty="0"/>
              <a:t>Meeting Decorum</a:t>
            </a:r>
          </a:p>
        </p:txBody>
      </p:sp>
      <p:sp>
        <p:nvSpPr>
          <p:cNvPr id="3" name="Content Placeholder 2">
            <a:extLst>
              <a:ext uri="{FF2B5EF4-FFF2-40B4-BE49-F238E27FC236}">
                <a16:creationId xmlns:a16="http://schemas.microsoft.com/office/drawing/2014/main" id="{1EE5522F-9327-4DF8-BBE7-DC428B3E56CE}"/>
              </a:ext>
            </a:extLst>
          </p:cNvPr>
          <p:cNvSpPr>
            <a:spLocks noGrp="1"/>
          </p:cNvSpPr>
          <p:nvPr>
            <p:ph idx="1"/>
          </p:nvPr>
        </p:nvSpPr>
        <p:spPr/>
        <p:txBody>
          <a:bodyPr/>
          <a:lstStyle/>
          <a:p>
            <a:r>
              <a:rPr lang="en-US" dirty="0"/>
              <a:t>Please mute the microphone unless you want to address the group.</a:t>
            </a:r>
          </a:p>
        </p:txBody>
      </p:sp>
      <p:sp>
        <p:nvSpPr>
          <p:cNvPr id="4" name="Slide Number Placeholder 3">
            <a:extLst>
              <a:ext uri="{FF2B5EF4-FFF2-40B4-BE49-F238E27FC236}">
                <a16:creationId xmlns:a16="http://schemas.microsoft.com/office/drawing/2014/main" id="{942A35F6-F31A-4E2C-AA8B-E621F2C4BA29}"/>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2E15D0AA-5587-4F6A-8719-CC318052017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5373F3AC-C323-4AA4-B1D4-4EAFFFD5690C}"/>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6916828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IEEE  Week Agenda</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strike="sngStrike" dirty="0"/>
              <a:t>11-20-0836     11az Secure LTF design (Bin Tian) – SP.</a:t>
            </a:r>
          </a:p>
          <a:p>
            <a:pPr lvl="1" algn="just">
              <a:spcBef>
                <a:spcPct val="20000"/>
              </a:spcBef>
              <a:buFontTx/>
              <a:buChar char="•"/>
            </a:pPr>
            <a:r>
              <a:rPr lang="en-US" sz="1400" dirty="0"/>
              <a:t>11-20-0963 	cid-3880-kdk-hltk (Nehru Bhandaru)</a:t>
            </a:r>
          </a:p>
          <a:p>
            <a:pPr lvl="1" algn="just">
              <a:spcBef>
                <a:spcPct val="20000"/>
              </a:spcBef>
              <a:buFontTx/>
              <a:buChar char="•"/>
            </a:pPr>
            <a:r>
              <a:rPr lang="en-US" sz="1400" dirty="0"/>
              <a:t>11-20-0698	LB 249 CID 3940 resolution (Solomon Trainin/Assaf Kasher) – 2nd review</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0112165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11-20-0698</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CID resolutions 3940 as</a:t>
            </a:r>
            <a:r>
              <a:rPr lang="en-GB" b="0" dirty="0"/>
              <a:t> </a:t>
            </a:r>
            <a:r>
              <a:rPr lang="en-US" b="0" dirty="0"/>
              <a:t>depicted in document 11-20-698r2</a:t>
            </a:r>
          </a:p>
          <a:p>
            <a:endParaRPr lang="en-US" b="0" dirty="0"/>
          </a:p>
          <a:p>
            <a:r>
              <a:rPr lang="en-US" b="0" dirty="0"/>
              <a:t>Results (Y/N/A) 21/1/25</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826512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marL="457200" lvl="1" indent="0" algn="just">
              <a:spcBef>
                <a:spcPct val="20000"/>
              </a:spcBef>
            </a:pPr>
            <a:r>
              <a:rPr lang="en-US" sz="1400" dirty="0"/>
              <a:t>TBC</a:t>
            </a:r>
          </a:p>
          <a:p>
            <a:pPr lvl="1" algn="just">
              <a:spcBef>
                <a:spcPct val="20000"/>
              </a:spcBef>
              <a:buFontTx/>
              <a:buChar char="•"/>
            </a:pPr>
            <a:r>
              <a:rPr lang="en-US" sz="1400" dirty="0"/>
              <a:t>11-20-0698	</a:t>
            </a:r>
            <a:r>
              <a:rPr lang="en-US" sz="1400" strike="sngStrike" dirty="0"/>
              <a:t>LB 249 CID 3940 resolution (Assaf Kasher)</a:t>
            </a:r>
          </a:p>
          <a:p>
            <a:pPr lvl="1" algn="just">
              <a:spcBef>
                <a:spcPct val="20000"/>
              </a:spcBef>
              <a:buFontTx/>
              <a:buChar char="•"/>
            </a:pPr>
            <a:r>
              <a:rPr lang="en-US" sz="1400" dirty="0"/>
              <a:t>11-20-0963 	cid-3880-kdk-hltk (Nehru Bhandaru) (SP)</a:t>
            </a:r>
          </a:p>
          <a:p>
            <a:pPr lvl="1" algn="just">
              <a:spcBef>
                <a:spcPct val="20000"/>
              </a:spcBef>
              <a:buFontTx/>
              <a:buChar char="•"/>
            </a:pPr>
            <a:r>
              <a:rPr lang="en-US" sz="1400" dirty="0"/>
              <a:t>11-20-1020     Some LB 249 Passive TB Ranging CR (Erik Lindskog)</a:t>
            </a:r>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98827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22		(Wednesday), 13:00 ET – 14:30 ET</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a:p>
            <a:pPr>
              <a:buFont typeface="Arial" panose="020B0604020202020204" pitchFamily="34" charset="0"/>
              <a:buChar char="•"/>
            </a:pPr>
            <a:endParaRPr lang="en-US" altLang="en-US" b="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9239423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589732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3EC27-6141-4CE5-B3D7-B6AF4E612F05}"/>
              </a:ext>
            </a:extLst>
          </p:cNvPr>
          <p:cNvSpPr>
            <a:spLocks noGrp="1"/>
          </p:cNvSpPr>
          <p:nvPr>
            <p:ph type="title"/>
          </p:nvPr>
        </p:nvSpPr>
        <p:spPr/>
        <p:txBody>
          <a:bodyPr/>
          <a:lstStyle/>
          <a:p>
            <a:r>
              <a:rPr lang="en-US" dirty="0"/>
              <a:t>Comment Resolution status</a:t>
            </a:r>
          </a:p>
        </p:txBody>
      </p:sp>
      <p:sp>
        <p:nvSpPr>
          <p:cNvPr id="3" name="Content Placeholder 2">
            <a:extLst>
              <a:ext uri="{FF2B5EF4-FFF2-40B4-BE49-F238E27FC236}">
                <a16:creationId xmlns:a16="http://schemas.microsoft.com/office/drawing/2014/main" id="{BBD7776F-5E63-41BB-8AF1-29B1A3F569CC}"/>
              </a:ext>
            </a:extLst>
          </p:cNvPr>
          <p:cNvSpPr>
            <a:spLocks noGrp="1"/>
          </p:cNvSpPr>
          <p:nvPr>
            <p:ph idx="1"/>
          </p:nvPr>
        </p:nvSpPr>
        <p:spPr>
          <a:xfrm>
            <a:off x="695400" y="1916832"/>
            <a:ext cx="10361084" cy="4113213"/>
          </a:xfrm>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LB249 Comment results status : </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140 out of 460 Technical comments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a:t>Resolved 430 out of 540 Editorial comments</a:t>
            </a:r>
          </a:p>
          <a:p>
            <a:pPr>
              <a:buFont typeface="Arial" panose="020B0604020202020204" pitchFamily="34" charset="0"/>
              <a:buChar char="•"/>
            </a:pPr>
            <a:r>
              <a:rPr lang="en-US" dirty="0"/>
              <a:t>There are still 121 unassigned technical comments!</a:t>
            </a:r>
          </a:p>
        </p:txBody>
      </p:sp>
      <p:sp>
        <p:nvSpPr>
          <p:cNvPr id="4" name="Slide Number Placeholder 3">
            <a:extLst>
              <a:ext uri="{FF2B5EF4-FFF2-40B4-BE49-F238E27FC236}">
                <a16:creationId xmlns:a16="http://schemas.microsoft.com/office/drawing/2014/main" id="{369AF0FC-3E38-43A2-AAC9-8ED2A7483BB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EF0D330B-1214-47D1-B29C-10011BB66D3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98578F3-2F52-4D26-A1C3-782068FCF06B}"/>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488397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0370382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44964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agenda for IEEE 802.11 </a:t>
            </a:r>
            <a:r>
              <a:rPr lang="en-US" altLang="en-US" dirty="0" err="1"/>
              <a:t>TGaz</a:t>
            </a:r>
            <a:r>
              <a:rPr lang="en-US" altLang="en-US" dirty="0"/>
              <a:t> Next Generation Positioning of teleconferences running between the March 25 and July IEEE meetings.</a:t>
            </a:r>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July 22</a:t>
            </a:r>
            <a:r>
              <a:rPr lang="en-US" altLang="en-US" baseline="30000" dirty="0">
                <a:solidFill>
                  <a:schemeClr val="tx2"/>
                </a:solidFill>
              </a:rPr>
              <a:t>nd</a:t>
            </a:r>
            <a:r>
              <a:rPr lang="en-US" altLang="en-US" dirty="0">
                <a:solidFill>
                  <a:schemeClr val="tx2"/>
                </a:solidFill>
              </a:rPr>
              <a:t> Telecon</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(15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Review submissions:</a:t>
            </a:r>
          </a:p>
          <a:p>
            <a:pPr lvl="1" algn="just">
              <a:spcBef>
                <a:spcPct val="20000"/>
              </a:spcBef>
              <a:buFontTx/>
              <a:buChar char="•"/>
            </a:pPr>
            <a:r>
              <a:rPr lang="en-US" sz="1400" dirty="0"/>
              <a:t>11-20-0963 	cid-3880-kdk-hltk (Nehru Bhandaru) – 15 min </a:t>
            </a:r>
          </a:p>
          <a:p>
            <a:pPr lvl="1" algn="just">
              <a:spcBef>
                <a:spcPct val="20000"/>
              </a:spcBef>
              <a:buFontTx/>
              <a:buChar char="•"/>
            </a:pPr>
            <a:r>
              <a:rPr lang="en-US" sz="1400" dirty="0"/>
              <a:t>11-20-1097	Secure LTF using DFT </a:t>
            </a:r>
            <a:r>
              <a:rPr lang="en-US" sz="1400" dirty="0" err="1"/>
              <a:t>Precoded</a:t>
            </a:r>
            <a:r>
              <a:rPr lang="en-US" sz="1400" dirty="0"/>
              <a:t> OFDM (Christian Berger) – 40 min </a:t>
            </a:r>
          </a:p>
          <a:p>
            <a:pPr lvl="1" algn="just">
              <a:spcBef>
                <a:spcPct val="20000"/>
              </a:spcBef>
              <a:buFontTx/>
              <a:buChar char="•"/>
            </a:pPr>
            <a:r>
              <a:rPr lang="en-US" sz="1400" dirty="0"/>
              <a:t>11-20-1106	RSNXE for PASN (Nehru Bhandaru) – as time permits</a:t>
            </a:r>
          </a:p>
          <a:p>
            <a:pPr algn="just">
              <a:spcBef>
                <a:spcPct val="20000"/>
              </a:spcBef>
              <a:buFontTx/>
              <a:buChar char="•"/>
            </a:pPr>
            <a:r>
              <a:rPr lang="en-US" sz="1800" b="0" dirty="0"/>
              <a:t>Review submission pipeline (5 min) </a:t>
            </a:r>
          </a:p>
          <a:p>
            <a:pPr algn="just">
              <a:spcBef>
                <a:spcPct val="20000"/>
              </a:spcBef>
              <a:buFontTx/>
              <a:buChar char="•"/>
            </a:pPr>
            <a:r>
              <a:rPr lang="en-US" sz="1800" b="0" dirty="0"/>
              <a:t>Future telecons (5min) </a:t>
            </a:r>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a:p>
            <a:pPr lvl="1" algn="just">
              <a:spcBef>
                <a:spcPct val="20000"/>
              </a:spcBef>
              <a:buFontTx/>
              <a:buChar char="•"/>
            </a:pPr>
            <a:endParaRPr lang="en-US" sz="14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2404525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Submission 11-20-963</a:t>
            </a:r>
          </a:p>
        </p:txBody>
      </p:sp>
      <p:sp>
        <p:nvSpPr>
          <p:cNvPr id="3" name="Content Placeholder 2"/>
          <p:cNvSpPr>
            <a:spLocks noGrp="1"/>
          </p:cNvSpPr>
          <p:nvPr>
            <p:ph idx="1"/>
          </p:nvPr>
        </p:nvSpPr>
        <p:spPr/>
        <p:txBody>
          <a:bodyPr/>
          <a:lstStyle/>
          <a:p>
            <a:r>
              <a:rPr lang="en-US" dirty="0" err="1"/>
              <a:t>Strawpoll</a:t>
            </a:r>
            <a:endParaRPr lang="en-US" dirty="0"/>
          </a:p>
          <a:p>
            <a:r>
              <a:rPr lang="en-US" b="0" dirty="0"/>
              <a:t>We agree to the resolutions of CID 3880 as</a:t>
            </a:r>
            <a:r>
              <a:rPr lang="en-GB" b="0" dirty="0"/>
              <a:t> </a:t>
            </a:r>
            <a:r>
              <a:rPr lang="en-US" b="0" dirty="0"/>
              <a:t>depicted in document 11-20-963r2.</a:t>
            </a:r>
          </a:p>
          <a:p>
            <a:endParaRPr lang="en-US" b="0" dirty="0"/>
          </a:p>
          <a:p>
            <a:r>
              <a:rPr lang="en-US" b="0" dirty="0"/>
              <a:t>Results (Y/N/A): unanimous consent</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0893633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AD9692-B43C-49AB-B1CD-20ED7D9917AD}"/>
              </a:ext>
            </a:extLst>
          </p:cNvPr>
          <p:cNvSpPr>
            <a:spLocks noGrp="1"/>
          </p:cNvSpPr>
          <p:nvPr>
            <p:ph type="title"/>
          </p:nvPr>
        </p:nvSpPr>
        <p:spPr/>
        <p:txBody>
          <a:bodyPr/>
          <a:lstStyle/>
          <a:p>
            <a:r>
              <a:rPr lang="en-US" dirty="0"/>
              <a:t>Submission pipeline</a:t>
            </a:r>
          </a:p>
        </p:txBody>
      </p:sp>
      <p:sp>
        <p:nvSpPr>
          <p:cNvPr id="3" name="Content Placeholder 2">
            <a:extLst>
              <a:ext uri="{FF2B5EF4-FFF2-40B4-BE49-F238E27FC236}">
                <a16:creationId xmlns:a16="http://schemas.microsoft.com/office/drawing/2014/main" id="{BCFD1EDC-3BBF-4798-8608-A6FEAC365045}"/>
              </a:ext>
            </a:extLst>
          </p:cNvPr>
          <p:cNvSpPr>
            <a:spLocks noGrp="1"/>
          </p:cNvSpPr>
          <p:nvPr>
            <p:ph idx="1"/>
          </p:nvPr>
        </p:nvSpPr>
        <p:spPr/>
        <p:txBody>
          <a:bodyPr/>
          <a:lstStyle/>
          <a:p>
            <a:pPr lvl="1" algn="just">
              <a:spcBef>
                <a:spcPct val="20000"/>
              </a:spcBef>
              <a:buFontTx/>
              <a:buChar char="•"/>
            </a:pPr>
            <a:r>
              <a:rPr lang="en-US" sz="1400" dirty="0"/>
              <a:t>11-20-1106	RSNXE for PASN (Nehru Bhandaru) - SP</a:t>
            </a:r>
          </a:p>
          <a:p>
            <a:pPr lvl="1" algn="just">
              <a:spcBef>
                <a:spcPct val="20000"/>
              </a:spcBef>
              <a:buFontTx/>
              <a:buChar char="•"/>
            </a:pPr>
            <a:r>
              <a:rPr lang="en-US" sz="1400" dirty="0"/>
              <a:t>11-20-1020     Some LB 249 Passive TB Ranging CR (Erik Lindskog) – moving past 7/29.</a:t>
            </a:r>
          </a:p>
          <a:p>
            <a:pPr marL="457200" lvl="1" indent="0" algn="just">
              <a:spcBef>
                <a:spcPct val="20000"/>
              </a:spcBef>
            </a:pPr>
            <a:endParaRPr lang="en-US" sz="1400" dirty="0"/>
          </a:p>
          <a:p>
            <a:pPr marL="457200" lvl="1" indent="0" algn="just">
              <a:spcBef>
                <a:spcPct val="20000"/>
              </a:spcBef>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sz="1400" dirty="0"/>
          </a:p>
          <a:p>
            <a:pPr lvl="1" algn="just">
              <a:spcBef>
                <a:spcPct val="20000"/>
              </a:spcBef>
              <a:buFontTx/>
              <a:buChar char="•"/>
            </a:pPr>
            <a:endParaRPr lang="en-US" dirty="0"/>
          </a:p>
        </p:txBody>
      </p:sp>
      <p:sp>
        <p:nvSpPr>
          <p:cNvPr id="4" name="Slide Number Placeholder 3">
            <a:extLst>
              <a:ext uri="{FF2B5EF4-FFF2-40B4-BE49-F238E27FC236}">
                <a16:creationId xmlns:a16="http://schemas.microsoft.com/office/drawing/2014/main" id="{85D8F13D-9E21-439C-A0F5-78CBAEC7654C}"/>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D99A608C-69C6-4516-A8CE-C8382065683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EF4895D-FA3F-468F-960E-C989A26D85D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5515761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a:t>Regular telecons:</a:t>
            </a:r>
          </a:p>
          <a:p>
            <a:pPr>
              <a:buFont typeface="Arial" panose="020B0604020202020204" pitchFamily="34" charset="0"/>
              <a:buChar char="•"/>
            </a:pPr>
            <a:r>
              <a:rPr lang="en-US" altLang="en-US" b="0" dirty="0"/>
              <a:t>July 29		(Wednesday), 13:00 ET – 14:30 ET</a:t>
            </a:r>
          </a:p>
          <a:p>
            <a:pPr>
              <a:buFont typeface="Arial" panose="020B0604020202020204" pitchFamily="34" charset="0"/>
              <a:buChar char="•"/>
            </a:pPr>
            <a:r>
              <a:rPr lang="en-US" altLang="en-US" b="0" dirty="0"/>
              <a:t>Aug. 5		(Wednesday), 13:00 ET – 14:30 ET</a:t>
            </a:r>
          </a:p>
          <a:p>
            <a:pPr>
              <a:buFont typeface="Arial" panose="020B0604020202020204" pitchFamily="34" charset="0"/>
              <a:buChar char="•"/>
            </a:pPr>
            <a:r>
              <a:rPr lang="en-US" altLang="en-US" b="0" dirty="0"/>
              <a:t>Aug. 19		(Wednesday), 13:00 ET – 14:30 ET</a:t>
            </a:r>
          </a:p>
          <a:p>
            <a:pPr>
              <a:buFont typeface="Arial" panose="020B0604020202020204" pitchFamily="34" charset="0"/>
              <a:buChar char="•"/>
            </a:pPr>
            <a:r>
              <a:rPr lang="en-US" altLang="en-US" b="0" dirty="0"/>
              <a:t>Aug. 26		(Wednesday), 13:00 ET – 14:30 ET</a:t>
            </a:r>
          </a:p>
          <a:p>
            <a:pPr>
              <a:buFont typeface="Arial" panose="020B0604020202020204" pitchFamily="34" charset="0"/>
              <a:buChar char="•"/>
            </a:pPr>
            <a:r>
              <a:rPr lang="en-US" altLang="en-US" b="0" dirty="0"/>
              <a:t>Sep. 2		(Wednesday), 13:00 ET – 14:30 ET</a:t>
            </a:r>
          </a:p>
          <a:p>
            <a:pPr>
              <a:buFont typeface="Arial" panose="020B0604020202020204" pitchFamily="34" charset="0"/>
              <a:buChar char="•"/>
            </a:pPr>
            <a:r>
              <a:rPr lang="en-US" altLang="en-US" b="0" dirty="0"/>
              <a:t>Sep. 9		(Wednesday), 13:00 ET – 14:30 ET</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3141364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Scheduled Telecons</a:t>
            </a:r>
          </a:p>
        </p:txBody>
      </p:sp>
      <p:sp>
        <p:nvSpPr>
          <p:cNvPr id="3" name="Content Placeholder 2"/>
          <p:cNvSpPr>
            <a:spLocks noGrp="1"/>
          </p:cNvSpPr>
          <p:nvPr>
            <p:ph idx="1"/>
          </p:nvPr>
        </p:nvSpPr>
        <p:spPr>
          <a:xfrm>
            <a:off x="914401" y="1700809"/>
            <a:ext cx="10361084" cy="2376263"/>
          </a:xfrm>
        </p:spPr>
        <p:txBody>
          <a:bodyPr/>
          <a:lstStyle/>
          <a:p>
            <a:pPr marL="0" indent="0"/>
            <a:r>
              <a:rPr lang="en-US" altLang="en-US" dirty="0" err="1"/>
              <a:t>TGaz</a:t>
            </a:r>
            <a:r>
              <a:rPr lang="en-US" altLang="en-US" dirty="0"/>
              <a:t> plenary (motions) telecons</a:t>
            </a:r>
            <a:r>
              <a:rPr lang="en-US" altLang="en-US" b="0" dirty="0"/>
              <a:t>:</a:t>
            </a:r>
          </a:p>
          <a:p>
            <a:pPr>
              <a:buFont typeface="Arial" panose="020B0604020202020204" pitchFamily="34" charset="0"/>
              <a:buChar char="•"/>
            </a:pPr>
            <a:r>
              <a:rPr lang="en-US" altLang="en-US" b="0" dirty="0"/>
              <a:t>July 30 		(Thu.) 10:00 ET – 11:00 ET.</a:t>
            </a:r>
          </a:p>
          <a:p>
            <a:pPr>
              <a:buFont typeface="Arial" panose="020B0604020202020204" pitchFamily="34" charset="0"/>
              <a:buChar char="•"/>
            </a:pPr>
            <a:r>
              <a:rPr lang="en-US" altLang="en-US" b="0" dirty="0"/>
              <a:t>Aug. 27		(Thu.) 10:00 ET – 11:00 ET. </a:t>
            </a:r>
          </a:p>
          <a:p>
            <a:pPr>
              <a:buFont typeface="Arial" panose="020B0604020202020204" pitchFamily="34" charset="0"/>
              <a:buChar char="•"/>
            </a:pPr>
            <a:r>
              <a:rPr lang="en-US" altLang="en-US" b="0" dirty="0"/>
              <a:t>Sep.	 24		(Thu.) 10:00 ET – 11:00 ET. </a:t>
            </a:r>
          </a:p>
          <a:p>
            <a:pPr marL="0" indent="0"/>
            <a:endParaRPr lang="en-US" altLang="en-US" b="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8480966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9141088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78458671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562001"/>
          </a:xfrm>
        </p:spPr>
        <p:txBody>
          <a:bodyPr/>
          <a:lstStyle/>
          <a:p>
            <a:r>
              <a:rPr lang="en-US" altLang="en-US" dirty="0">
                <a:solidFill>
                  <a:schemeClr val="tx2"/>
                </a:solidFill>
              </a:rPr>
              <a:t>Teleconference Agenda July 30</a:t>
            </a:r>
            <a:endParaRPr lang="en-US" dirty="0"/>
          </a:p>
        </p:txBody>
      </p:sp>
      <p:sp>
        <p:nvSpPr>
          <p:cNvPr id="3" name="Content Placeholder 2"/>
          <p:cNvSpPr>
            <a:spLocks noGrp="1"/>
          </p:cNvSpPr>
          <p:nvPr>
            <p:ph idx="1"/>
          </p:nvPr>
        </p:nvSpPr>
        <p:spPr>
          <a:xfrm>
            <a:off x="914401" y="1412776"/>
            <a:ext cx="10361084" cy="4681639"/>
          </a:xfrm>
        </p:spPr>
        <p:txBody>
          <a:bodyPr/>
          <a:lstStyle/>
          <a:p>
            <a:pPr algn="just">
              <a:spcBef>
                <a:spcPct val="20000"/>
              </a:spcBef>
              <a:buFontTx/>
              <a:buChar char="•"/>
            </a:pPr>
            <a:r>
              <a:rPr lang="en-US" sz="1800" b="0" dirty="0"/>
              <a:t>Call the meeting to order (3min)</a:t>
            </a:r>
          </a:p>
          <a:p>
            <a:pPr algn="just">
              <a:spcBef>
                <a:spcPct val="20000"/>
              </a:spcBef>
              <a:buFontTx/>
              <a:buChar char="•"/>
            </a:pPr>
            <a:r>
              <a:rPr lang="en-US" altLang="en-US" sz="1800" b="0" dirty="0"/>
              <a:t>Review IEEE-SA patent policy, duty to inform, call for potential essential patents, guidelines for anti-trust and competition laws and participation on individual basis in IEEE 802 meeting, IEEE-SA copyrights policy (12 min).</a:t>
            </a:r>
          </a:p>
          <a:p>
            <a:pPr algn="just">
              <a:spcBef>
                <a:spcPct val="20000"/>
              </a:spcBef>
              <a:buFontTx/>
              <a:buChar char="•"/>
            </a:pPr>
            <a:r>
              <a:rPr lang="en-US" sz="1800" b="0" dirty="0"/>
              <a:t>Attendance reminder – </a:t>
            </a:r>
            <a:r>
              <a:rPr lang="en-US" sz="1800" dirty="0"/>
              <a:t>we’re now using IMAT</a:t>
            </a:r>
            <a:r>
              <a:rPr lang="en-US" sz="1800" b="0" dirty="0"/>
              <a:t>.</a:t>
            </a:r>
          </a:p>
          <a:p>
            <a:pPr algn="just">
              <a:spcBef>
                <a:spcPct val="20000"/>
              </a:spcBef>
              <a:buFontTx/>
              <a:buChar char="•"/>
            </a:pPr>
            <a:r>
              <a:rPr lang="en-US" altLang="en-US" sz="1800" b="0" dirty="0"/>
              <a:t>Agenda setting (5 min).</a:t>
            </a:r>
          </a:p>
          <a:p>
            <a:pPr algn="just">
              <a:spcBef>
                <a:spcPct val="20000"/>
              </a:spcBef>
              <a:buFontTx/>
              <a:buChar char="•"/>
            </a:pPr>
            <a:r>
              <a:rPr lang="en-US" altLang="en-US" sz="1800" b="0" dirty="0"/>
              <a:t>Consider motions of submission </a:t>
            </a:r>
            <a:r>
              <a:rPr lang="en-US" sz="1800" b="0" dirty="0"/>
              <a:t>11-20-0771r2 </a:t>
            </a:r>
            <a:r>
              <a:rPr lang="en-US" sz="1800" b="0" dirty="0" err="1"/>
              <a:t>TGaz</a:t>
            </a:r>
            <a:r>
              <a:rPr lang="en-US" sz="1800" b="0" dirty="0"/>
              <a:t> Plenary Meeting Motion compendium</a:t>
            </a:r>
            <a:endParaRPr lang="en-US" sz="1600" b="0" dirty="0"/>
          </a:p>
          <a:p>
            <a:pPr algn="just">
              <a:spcBef>
                <a:spcPct val="20000"/>
              </a:spcBef>
              <a:buFontTx/>
              <a:buChar char="•"/>
            </a:pPr>
            <a:r>
              <a:rPr lang="en-US" sz="1800" b="0" dirty="0" err="1"/>
              <a:t>AoB</a:t>
            </a:r>
            <a:endParaRPr lang="en-US" sz="1800" b="0" dirty="0"/>
          </a:p>
          <a:p>
            <a:pPr algn="just">
              <a:spcBef>
                <a:spcPct val="20000"/>
              </a:spcBef>
              <a:buFontTx/>
              <a:buChar char="•"/>
            </a:pPr>
            <a:r>
              <a:rPr lang="en-US" sz="1800" b="0" dirty="0"/>
              <a:t>Adjourn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49722357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Review submissions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1891903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AOB?</a:t>
            </a:r>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925588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45977"/>
          </a:xfrm>
        </p:spPr>
        <p:txBody>
          <a:bodyPr/>
          <a:lstStyle/>
          <a:p>
            <a:r>
              <a:rPr lang="en-US" altLang="en-US" sz="4400" dirty="0"/>
              <a:t>Logistics</a:t>
            </a:r>
            <a:endParaRPr lang="en-US" sz="4400" dirty="0"/>
          </a:p>
        </p:txBody>
      </p:sp>
      <p:sp>
        <p:nvSpPr>
          <p:cNvPr id="3" name="Content Placeholder 2"/>
          <p:cNvSpPr>
            <a:spLocks noGrp="1"/>
          </p:cNvSpPr>
          <p:nvPr>
            <p:ph idx="1"/>
          </p:nvPr>
        </p:nvSpPr>
        <p:spPr>
          <a:xfrm>
            <a:off x="551384" y="1268760"/>
            <a:ext cx="11017223" cy="4825655"/>
          </a:xfrm>
        </p:spPr>
        <p:txBody>
          <a:bodyPr/>
          <a:lstStyle/>
          <a:p>
            <a:pPr marL="457200" indent="-457200"/>
            <a:r>
              <a:rPr lang="en-US" altLang="en-US" sz="2000" dirty="0"/>
              <a:t>Attendance:</a:t>
            </a:r>
            <a:endParaRPr lang="en-US" altLang="en-US" sz="2000" dirty="0">
              <a:hlinkClick r:id="rId2"/>
            </a:endParaRPr>
          </a:p>
          <a:p>
            <a:pPr lvl="1"/>
            <a:r>
              <a:rPr lang="en-US" altLang="en-US" sz="1800" dirty="0"/>
              <a:t>Please register by logging to IMAT and register your attendance per WG chair guidance:</a:t>
            </a:r>
          </a:p>
          <a:p>
            <a:pPr lvl="1"/>
            <a:r>
              <a:rPr lang="en-US" sz="1800" dirty="0">
                <a:hlinkClick r:id="rId3"/>
              </a:rPr>
              <a:t>https://imat.ieee.org/attendance</a:t>
            </a:r>
            <a:endParaRPr lang="en-US" sz="1800" dirty="0"/>
          </a:p>
          <a:p>
            <a:pPr lvl="1"/>
            <a:r>
              <a:rPr lang="en-US" altLang="en-US" sz="1800" dirty="0"/>
              <a:t>Attendees are required to register their attendance. </a:t>
            </a:r>
          </a:p>
          <a:p>
            <a:pPr lvl="1"/>
            <a:endParaRPr lang="en-US" altLang="en-US" sz="1800" dirty="0"/>
          </a:p>
          <a:p>
            <a:r>
              <a:rPr lang="en-US" altLang="en-US" sz="2000" dirty="0"/>
              <a:t>Meeting coordinates: </a:t>
            </a:r>
          </a:p>
          <a:p>
            <a:r>
              <a:rPr lang="en-US" altLang="en-US" sz="1800" dirty="0"/>
              <a:t>	</a:t>
            </a:r>
            <a:r>
              <a:rPr lang="en-US" altLang="en-US" sz="1800" b="0" dirty="0"/>
              <a:t>Wed. 13:00 ET/10:00AM PT for 1:30 </a:t>
            </a:r>
            <a:r>
              <a:rPr lang="en-US" altLang="en-US" sz="1800" b="0" dirty="0" err="1"/>
              <a:t>hrs</a:t>
            </a:r>
            <a:r>
              <a:rPr lang="en-US" altLang="en-US" sz="1800" b="0" dirty="0"/>
              <a:t> or Thu. 10:00 ET/7:00AM PT for </a:t>
            </a:r>
            <a:r>
              <a:rPr lang="en-US" altLang="en-US" sz="1800" b="0" dirty="0" err="1"/>
              <a:t>TGaz</a:t>
            </a:r>
            <a:r>
              <a:rPr lang="en-US" altLang="en-US" sz="1800" b="0" dirty="0"/>
              <a:t> Plenary</a:t>
            </a:r>
          </a:p>
          <a:p>
            <a:r>
              <a:rPr lang="en-US" altLang="en-US" sz="1800" b="0" dirty="0"/>
              <a:t>	We are using WebEx, meeting credentials can be found in the IEEE 802.11 calendar </a:t>
            </a:r>
            <a:r>
              <a:rPr lang="en-US" altLang="en-US" sz="1800" b="0" dirty="0">
                <a:hlinkClick r:id="rId4"/>
              </a:rPr>
              <a:t>here</a:t>
            </a:r>
            <a:r>
              <a:rPr lang="en-US" altLang="en-US" sz="1800" b="0" dirty="0"/>
              <a:t>.</a:t>
            </a:r>
          </a:p>
          <a:p>
            <a:endParaRPr lang="en-US" altLang="en-US" sz="1800" dirty="0"/>
          </a:p>
          <a:p>
            <a:r>
              <a:rPr lang="en-US" altLang="en-US" sz="2000" dirty="0"/>
              <a:t>Documentation</a:t>
            </a:r>
          </a:p>
          <a:p>
            <a:pPr lvl="1"/>
            <a:r>
              <a:rPr lang="en-US" altLang="en-US" sz="1800" dirty="0">
                <a:hlinkClick r:id="rId5"/>
              </a:rPr>
              <a:t>https://mentor.ieee.org/802.11/documents</a:t>
            </a:r>
            <a:endParaRPr lang="en-US" altLang="en-US" sz="1800" dirty="0"/>
          </a:p>
          <a:p>
            <a:pPr lvl="1"/>
            <a:r>
              <a:rPr lang="en-US" altLang="en-US" sz="1800" dirty="0"/>
              <a:t>Use “</a:t>
            </a:r>
            <a:r>
              <a:rPr lang="en-US" altLang="en-US" sz="1800" dirty="0" err="1"/>
              <a:t>TGaz</a:t>
            </a:r>
            <a:r>
              <a:rPr lang="en-US" altLang="en-US" sz="1800" dirty="0"/>
              <a:t>” folder for documents relating to the </a:t>
            </a:r>
            <a:r>
              <a:rPr lang="en-US" altLang="en-US" sz="1800" dirty="0" err="1"/>
              <a:t>TGaz</a:t>
            </a:r>
            <a:r>
              <a:rPr lang="en-US" altLang="en-US" sz="1800" dirty="0"/>
              <a:t> activity.</a:t>
            </a:r>
          </a:p>
          <a:p>
            <a:pPr lvl="1"/>
            <a:endParaRPr lang="en-US" altLang="en-US" sz="1800" dirty="0"/>
          </a:p>
          <a:p>
            <a:endParaRPr lang="en-US" sz="2000" dirty="0"/>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617671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dirty="0"/>
              <a:t>Adjourn</a:t>
            </a:r>
          </a:p>
        </p:txBody>
      </p:sp>
      <p:sp>
        <p:nvSpPr>
          <p:cNvPr id="3" name="Content Placeholder 2"/>
          <p:cNvSpPr>
            <a:spLocks noGrp="1"/>
          </p:cNvSpPr>
          <p:nvPr>
            <p:ph idx="1"/>
          </p:nvPr>
        </p:nvSpPr>
        <p:spPr/>
        <p:txBody>
          <a:bodyPr/>
          <a:lstStyle/>
          <a:p>
            <a:endParaRPr lang="en-US" sz="4000" dirty="0"/>
          </a:p>
          <a:p>
            <a:endParaRPr lang="en-US" sz="4000" dirty="0"/>
          </a:p>
          <a:p>
            <a:pPr algn="ctr"/>
            <a:r>
              <a:rPr lang="en-US" sz="6000" dirty="0">
                <a:solidFill>
                  <a:srgbClr val="FF0000"/>
                </a:solidFill>
              </a:rPr>
              <a:t>Thank you</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66220738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Backup</a:t>
            </a:r>
          </a:p>
        </p:txBody>
      </p:sp>
      <p:sp>
        <p:nvSpPr>
          <p:cNvPr id="3" name="Content Placeholder 2"/>
          <p:cNvSpPr>
            <a:spLocks noGrp="1"/>
          </p:cNvSpPr>
          <p:nvPr>
            <p:ph idx="1"/>
          </p:nvPr>
        </p:nvSpPr>
        <p:spPr/>
        <p:txBody>
          <a:bodyPr/>
          <a:lstStyle/>
          <a:p>
            <a:r>
              <a:rPr lang="en-US" dirty="0"/>
              <a:t>	</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12842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to adopt text</a:t>
            </a:r>
          </a:p>
        </p:txBody>
      </p:sp>
      <p:sp>
        <p:nvSpPr>
          <p:cNvPr id="3" name="Content Placeholder 2"/>
          <p:cNvSpPr>
            <a:spLocks noGrp="1"/>
          </p:cNvSpPr>
          <p:nvPr>
            <p:ph idx="1"/>
          </p:nvPr>
        </p:nvSpPr>
        <p:spPr/>
        <p:txBody>
          <a:bodyPr/>
          <a:lstStyle/>
          <a:p>
            <a:r>
              <a:rPr lang="en-US" dirty="0"/>
              <a:t>Motion</a:t>
            </a:r>
          </a:p>
          <a:p>
            <a:pPr marL="0" indent="0"/>
            <a:r>
              <a:rPr lang="en-US" b="0" dirty="0"/>
              <a:t>Move to adopt document 11-18-xxxx r? to the 802.11az draft, instruct the technical editor to incorporate it in the 802.11az draft amendment text and empower the editor to perform editorial changes.</a:t>
            </a:r>
          </a:p>
          <a:p>
            <a:pPr marL="0" indent="0"/>
            <a:endParaRPr lang="en-US" b="0" dirty="0"/>
          </a:p>
          <a:p>
            <a:r>
              <a:rPr lang="en-US" dirty="0"/>
              <a:t>Moved: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61160151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11-20/140 “Meeting Minutes January 2020 session” posted to Mentor January 13</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11-20/14r0 as </a:t>
            </a:r>
            <a:r>
              <a:rPr lang="en-US" sz="2000" b="0" dirty="0" err="1"/>
              <a:t>TGaz</a:t>
            </a:r>
            <a:r>
              <a:rPr lang="en-US" sz="2000" b="0" dirty="0"/>
              <a:t> meeting minutes for the Jan. 2020 meeting.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272920324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11-20/249 “</a:t>
            </a:r>
            <a:r>
              <a:rPr lang="en-US" sz="2000" b="0" dirty="0" err="1"/>
              <a:t>TGaz</a:t>
            </a:r>
            <a:r>
              <a:rPr lang="en-US" sz="2000" b="0" dirty="0"/>
              <a:t> telecon minutes January 8</a:t>
            </a:r>
            <a:r>
              <a:rPr lang="en-US" sz="2000" b="0" baseline="30000" dirty="0"/>
              <a:t>th</a:t>
            </a:r>
            <a:r>
              <a:rPr lang="en-US" sz="2000" b="0" dirty="0"/>
              <a:t> 2020” posted to Mentor January 29</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11-20/249r0 as </a:t>
            </a:r>
            <a:r>
              <a:rPr lang="en-US" sz="2000" b="0" dirty="0" err="1"/>
              <a:t>TGaz</a:t>
            </a:r>
            <a:r>
              <a:rPr lang="en-US" sz="2000" b="0" dirty="0"/>
              <a:t> meeting minutes for the Jan. 8</a:t>
            </a:r>
            <a:r>
              <a:rPr lang="en-US" sz="2000" b="0" baseline="30000" dirty="0"/>
              <a:t>th</a:t>
            </a:r>
            <a:r>
              <a:rPr lang="en-US" sz="2000" b="0" dirty="0"/>
              <a:t> 2020 telecon.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56344695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02645408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a:t>
            </a:r>
          </a:p>
          <a:p>
            <a:r>
              <a:rPr lang="en-US" sz="2000" b="0" dirty="0"/>
              <a:t>Seconded by:</a:t>
            </a:r>
          </a:p>
          <a:p>
            <a:r>
              <a:rPr lang="en-US" sz="2000" b="0" dirty="0"/>
              <a:t>Results (Y/N/A):</a:t>
            </a:r>
          </a:p>
          <a:p>
            <a:endParaRPr lang="en-US" sz="20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226193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dirty="0"/>
              <a:t>Motion </a:t>
            </a:r>
            <a:r>
              <a:rPr lang="en-US" b="0" dirty="0"/>
              <a:t>###:</a:t>
            </a:r>
            <a:endParaRPr lang="en-US" dirty="0"/>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a:t>
            </a:r>
          </a:p>
          <a:p>
            <a:pPr marL="0" indent="0"/>
            <a:r>
              <a:rPr lang="en-US" sz="2000" b="0" dirty="0"/>
              <a:t>Second:</a:t>
            </a:r>
          </a:p>
          <a:p>
            <a:pPr marL="0" indent="0"/>
            <a:r>
              <a:rPr lang="en-US" sz="2000" b="0" dirty="0"/>
              <a:t>Results (Y/N/A):</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Master, select the top master page (theme slide master).  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Insert, 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Date &amp;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Month Year, 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48</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Policy</a:t>
            </a:r>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417481050"/>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2010-03-01</a:t>
            </a:r>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50</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July 2020</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366935"/>
          </a:xfrm>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dirty="0"/>
          </a:p>
        </p:txBody>
      </p:sp>
      <p:sp>
        <p:nvSpPr>
          <p:cNvPr id="3" name="Content Placeholder 2"/>
          <p:cNvSpPr>
            <a:spLocks noGrp="1"/>
          </p:cNvSpPr>
          <p:nvPr>
            <p:ph idx="1"/>
          </p:nvPr>
        </p:nvSpPr>
        <p:spPr>
          <a:xfrm>
            <a:off x="551384" y="1340768"/>
            <a:ext cx="11233248" cy="4753647"/>
          </a:xfrm>
        </p:spPr>
        <p:txBody>
          <a:bodyPr/>
          <a:lstStyle/>
          <a:p>
            <a:pPr marL="0" lvl="0" indent="0" defTabSz="914400" eaLnBrk="0" hangingPunct="0">
              <a:lnSpc>
                <a:spcPct val="80000"/>
              </a:lnSpc>
              <a:spcBef>
                <a:spcPct val="20000"/>
              </a:spcBef>
              <a:spcAft>
                <a:spcPct val="30000"/>
              </a:spcAft>
              <a:buClr>
                <a:srgbClr val="CC3300"/>
              </a:buClr>
              <a:buSzPct val="50000"/>
            </a:pPr>
            <a:r>
              <a:rPr lang="en-US" altLang="en-US" sz="1800" dirty="0">
                <a:latin typeface="Calibri" panose="020F0502020204030204" pitchFamily="34" charset="0"/>
                <a:cs typeface="Calibri" panose="020F0502020204030204" pitchFamily="34" charset="0"/>
              </a:rPr>
              <a:t>The IEEE-SA strongly recommends that at each WG meeting the chair or a designee:</a:t>
            </a:r>
            <a:endParaRPr lang="en-US" altLang="en-US" sz="1800" b="0"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defTabSz="914400" eaLnBrk="0" hangingPunct="0">
              <a:lnSpc>
                <a:spcPct val="8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defTabSz="914400" eaLnBrk="0" hangingPunct="0">
              <a:lnSpc>
                <a:spcPct val="20000"/>
              </a:lnSpc>
              <a:spcBef>
                <a:spcPct val="20000"/>
              </a:spcBef>
              <a:buClr>
                <a:srgbClr val="CC3300"/>
              </a:buClr>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defTabSz="914400" eaLnBrk="0" hangingPunct="0">
              <a:lnSpc>
                <a:spcPct val="80000"/>
              </a:lnSpc>
              <a:spcBef>
                <a:spcPct val="20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defTabSz="914400" eaLnBrk="0" hangingPunct="0">
              <a:lnSpc>
                <a:spcPct val="80000"/>
              </a:lnSpc>
              <a:spcBef>
                <a:spcPct val="20000"/>
              </a:spcBef>
              <a:buClr>
                <a:srgbClr val="CC3300"/>
              </a:buClr>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defTabSz="914400" eaLnBrk="0" hangingPunct="0">
              <a:lnSpc>
                <a:spcPct val="80000"/>
              </a:lnSpc>
              <a:spcBef>
                <a:spcPct val="5000"/>
              </a:spcBef>
              <a:buClr>
                <a:srgbClr val="CC3300"/>
              </a:buClr>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defTabSz="914400" eaLnBrk="0" hangingPunct="0">
              <a:lnSpc>
                <a:spcPct val="80000"/>
              </a:lnSpc>
              <a:spcBef>
                <a:spcPct val="5000"/>
              </a:spcBef>
              <a:buClr>
                <a:srgbClr val="CC3300"/>
              </a:buClr>
              <a:buSzPct val="50000"/>
            </a:pPr>
            <a:endParaRPr lang="en-US" altLang="en-US" sz="1400" dirty="0">
              <a:latin typeface="Calibri" panose="020F0502020204030204" pitchFamily="34" charset="0"/>
              <a:cs typeface="Calibri" panose="020F0502020204030204" pitchFamily="34" charset="0"/>
            </a:endParaRPr>
          </a:p>
          <a:p>
            <a:pPr lvl="1" defTabSz="914400" eaLnBrk="0" hangingPunct="0">
              <a:lnSpc>
                <a:spcPct val="80000"/>
              </a:lnSpc>
              <a:spcBef>
                <a:spcPct val="5000"/>
              </a:spcBef>
              <a:buClr>
                <a:srgbClr val="CC3300"/>
              </a:buClr>
              <a:buSzPct val="50000"/>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Tree>
    <p:extLst>
      <p:ext uri="{BB962C8B-B14F-4D97-AF65-F5344CB8AC3E}">
        <p14:creationId xmlns:p14="http://schemas.microsoft.com/office/powerpoint/2010/main" val="1237530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p:txBody>
          <a:bodyPr/>
          <a:lstStyle/>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defTabSz="914400" eaLnBrk="0" hangingPunct="0">
              <a:spcBef>
                <a:spcPct val="20000"/>
              </a:spcBef>
              <a:buClr>
                <a:srgbClr val="CC3300"/>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defTabSz="914400" eaLnBrk="0" hangingPunct="0">
              <a:spcBef>
                <a:spcPct val="20000"/>
              </a:spcBef>
              <a:buClr>
                <a:srgbClr val="CC3300"/>
              </a:buClr>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defTabSz="914400" eaLnBrk="0" hangingPunct="0">
              <a:spcBef>
                <a:spcPct val="20000"/>
              </a:spcBef>
              <a:buClr>
                <a:srgbClr val="CC3300"/>
              </a:buClr>
              <a:buSzPct val="50000"/>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1028">
            <a:extLst>
              <a:ext uri="{FF2B5EF4-FFF2-40B4-BE49-F238E27FC236}">
                <a16:creationId xmlns:a16="http://schemas.microsoft.com/office/drawing/2014/main" id="{7AA2D575-91B0-4E34-8C3F-8540C2FF2D4B}"/>
              </a:ext>
            </a:extLst>
          </p:cNvPr>
          <p:cNvSpPr txBox="1">
            <a:spLocks noChangeArrowheads="1"/>
          </p:cNvSpPr>
          <p:nvPr/>
        </p:nvSpPr>
        <p:spPr bwMode="auto">
          <a:xfrm>
            <a:off x="10560496" y="5954713"/>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39729334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551384" y="1751015"/>
            <a:ext cx="11305255" cy="4343400"/>
          </a:xfrm>
        </p:spPr>
        <p:txBody>
          <a:bodyPr/>
          <a:lstStyle/>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Cause an LOA to be submitted to the IEEE-SA (patcom@ieee.org);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Provide the chair of this group with the identity of the holder(s) of any and all such claims as soon as possible; or</a:t>
            </a:r>
          </a:p>
          <a:p>
            <a:pPr marL="0" lvl="0" indent="0" defTabSz="914400" eaLnBrk="0" hangingPunct="0">
              <a:spcBef>
                <a:spcPct val="20000"/>
              </a:spcBef>
              <a:buClr>
                <a:srgbClr val="CC3300"/>
              </a:buClr>
              <a:buSzPct val="150000"/>
              <a:defRPr/>
            </a:pPr>
            <a:endParaRPr lang="en-US" altLang="en-US" dirty="0">
              <a:latin typeface="Calibri" pitchFamily="34" charset="0"/>
              <a:cs typeface="Calibri" pitchFamily="34" charset="0"/>
            </a:endParaRPr>
          </a:p>
          <a:p>
            <a:pPr lvl="0" defTabSz="914400" eaLnBrk="0" hangingPunct="0">
              <a:spcBef>
                <a:spcPct val="20000"/>
              </a:spcBef>
              <a:buClr>
                <a:srgbClr val="CC3300"/>
              </a:buClr>
              <a:buSzPct val="150000"/>
              <a:buFont typeface="Arial" panose="020B0604020202020204" pitchFamily="34" charset="0"/>
              <a:buChar char="•"/>
              <a:defRPr/>
            </a:pPr>
            <a:r>
              <a:rPr lang="en-US" altLang="en-US" dirty="0">
                <a:latin typeface="Calibri" pitchFamily="34" charset="0"/>
                <a:cs typeface="Calibri" pitchFamily="34" charset="0"/>
              </a:rPr>
              <a:t>Speak up now and respond to this Call for Potentially Essential Patents</a:t>
            </a:r>
          </a:p>
          <a:p>
            <a:pPr marL="0" lvl="0" indent="0" defTabSz="914400" eaLnBrk="0" hangingPunct="0">
              <a:spcBef>
                <a:spcPct val="20000"/>
              </a:spcBef>
              <a:buClr>
                <a:srgbClr val="CC3300"/>
              </a:buClr>
              <a:buSzPct val="50000"/>
              <a:defRPr/>
            </a:pPr>
            <a:endParaRPr lang="en-US" altLang="en-US" sz="900" b="0" dirty="0">
              <a:latin typeface="Calibri" pitchFamily="34" charset="0"/>
              <a:cs typeface="Calibri" pitchFamily="34" charset="0"/>
            </a:endParaRPr>
          </a:p>
          <a:p>
            <a:pPr marL="0" lvl="0" indent="0" defTabSz="914400" eaLnBrk="0" hangingPunct="0">
              <a:spcBef>
                <a:spcPct val="20000"/>
              </a:spcBef>
              <a:buClr>
                <a:srgbClr val="CC3300"/>
              </a:buClr>
              <a:buSzPct val="50000"/>
              <a:defRPr/>
            </a:pPr>
            <a:r>
              <a:rPr lang="en-US" altLang="en-US" b="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b="0" dirty="0">
                <a:latin typeface="Calibri" pitchFamily="34" charset="0"/>
                <a:cs typeface="Calibri" pitchFamily="34" charset="0"/>
              </a:rPr>
            </a:br>
            <a:endParaRPr lang="en-US" altLang="en-US" dirty="0">
              <a:latin typeface="Calibri" pitchFamily="34" charset="0"/>
              <a:cs typeface="Calibri" pitchFamily="34" charset="0"/>
            </a:endParaRP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6">
            <a:extLst>
              <a:ext uri="{FF2B5EF4-FFF2-40B4-BE49-F238E27FC236}">
                <a16:creationId xmlns:a16="http://schemas.microsoft.com/office/drawing/2014/main" id="{2C8EC4BB-F0DF-4A88-A78D-DDB80DCE3215}"/>
              </a:ext>
            </a:extLst>
          </p:cNvPr>
          <p:cNvSpPr txBox="1">
            <a:spLocks noChangeArrowheads="1"/>
          </p:cNvSpPr>
          <p:nvPr/>
        </p:nvSpPr>
        <p:spPr bwMode="auto">
          <a:xfrm>
            <a:off x="10799235" y="6094415"/>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36529634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914401" y="1751015"/>
            <a:ext cx="10361084" cy="4343400"/>
          </a:xfrm>
        </p:spPr>
        <p:txBody>
          <a:bodyPr/>
          <a:lstStyle/>
          <a:p>
            <a:pPr lvl="0"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defTabSz="914400" eaLnBrk="0" hangingPunct="0">
              <a:lnSpc>
                <a:spcPct val="80000"/>
              </a:lnSpc>
              <a:spcBef>
                <a:spcPct val="20000"/>
              </a:spcBef>
              <a:spcAft>
                <a:spcPct val="40000"/>
              </a:spcAft>
              <a:buClr>
                <a:srgbClr val="CC3300"/>
              </a:buClr>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lvl="0" algn="ctr" defTabSz="914400" eaLnBrk="0" hangingPunct="0">
              <a:lnSpc>
                <a:spcPct val="80000"/>
              </a:lnSpc>
              <a:spcBef>
                <a:spcPct val="20000"/>
              </a:spcBef>
              <a:buClr>
                <a:srgbClr val="CC3300"/>
              </a:buClr>
              <a:buSzPct val="50000"/>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lvl="0" algn="ctr" defTabSz="914400" eaLnBrk="0" hangingPunct="0">
              <a:lnSpc>
                <a:spcPct val="80000"/>
              </a:lnSpc>
              <a:spcBef>
                <a:spcPct val="20000"/>
              </a:spcBef>
              <a:buClr>
                <a:srgbClr val="CC3300"/>
              </a:buClr>
              <a:buSzPct val="50000"/>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a:t>
            </a:r>
            <a:r>
              <a:rPr lang="en-US" altLang="en-US" sz="1400" dirty="0">
                <a:latin typeface="Calibri" panose="020F0502020204030204" pitchFamily="34" charset="0"/>
                <a:cs typeface="Calibri" panose="020F0502020204030204" pitchFamily="34" charset="0"/>
                <a:hlinkClick r:id="rId2"/>
              </a:rPr>
              <a:t>http://standards.ieee.org/develop/policies/antitrust.pdf</a:t>
            </a:r>
            <a:r>
              <a:rPr lang="en-US" altLang="en-US" sz="1400" dirty="0">
                <a:latin typeface="Calibri" panose="020F0502020204030204" pitchFamily="34" charset="0"/>
                <a:cs typeface="Calibri" panose="020F0502020204030204" pitchFamily="34" charset="0"/>
              </a:rPr>
              <a:t> </a:t>
            </a:r>
          </a:p>
          <a:p>
            <a:endParaRPr lang="en-US" dirty="0"/>
          </a:p>
          <a:p>
            <a:endParaRPr 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6" name="Date Placeholder 5"/>
          <p:cNvSpPr>
            <a:spLocks noGrp="1"/>
          </p:cNvSpPr>
          <p:nvPr>
            <p:ph type="dt" idx="15"/>
          </p:nvPr>
        </p:nvSpPr>
        <p:spPr/>
        <p:txBody>
          <a:bodyPr/>
          <a:lstStyle/>
          <a:p>
            <a:r>
              <a:rPr lang="en-US"/>
              <a:t>July 2020</a:t>
            </a:r>
            <a:endParaRPr lang="en-GB" dirty="0"/>
          </a:p>
        </p:txBody>
      </p:sp>
      <p:sp>
        <p:nvSpPr>
          <p:cNvPr id="7" name="Text Box 7">
            <a:extLst>
              <a:ext uri="{FF2B5EF4-FFF2-40B4-BE49-F238E27FC236}">
                <a16:creationId xmlns:a16="http://schemas.microsoft.com/office/drawing/2014/main" id="{6EE376DF-B823-47B7-9BF4-6E97CA5FB19A}"/>
              </a:ext>
            </a:extLst>
          </p:cNvPr>
          <p:cNvSpPr txBox="1">
            <a:spLocks noChangeArrowheads="1"/>
          </p:cNvSpPr>
          <p:nvPr/>
        </p:nvSpPr>
        <p:spPr bwMode="auto">
          <a:xfrm>
            <a:off x="10704512" y="6084121"/>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64938007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59663</TotalTime>
  <Words>3392</Words>
  <Application>Microsoft Office PowerPoint</Application>
  <PresentationFormat>Widescreen</PresentationFormat>
  <Paragraphs>549</Paragraphs>
  <Slides>50</Slides>
  <Notes>10</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50</vt:i4>
      </vt:variant>
    </vt:vector>
  </HeadingPairs>
  <TitlesOfParts>
    <vt:vector size="57" baseType="lpstr">
      <vt:lpstr>Arial</vt:lpstr>
      <vt:lpstr>Calibri</vt:lpstr>
      <vt:lpstr>Monotype Sorts</vt:lpstr>
      <vt:lpstr>Montserrat</vt:lpstr>
      <vt:lpstr>Times New Roman</vt:lpstr>
      <vt:lpstr>Office Theme</vt:lpstr>
      <vt:lpstr>Microsoft Word 97 - 2003 Document</vt:lpstr>
      <vt:lpstr>TGaz Next Generation Positioning  July – Sep. Meetings Agenda</vt:lpstr>
      <vt:lpstr>IEEE 802.11 Task Group AZ Next Generation Positioning </vt:lpstr>
      <vt:lpstr>Abstract</vt:lpstr>
      <vt:lpstr>Logistics</vt:lpstr>
      <vt:lpstr>Patent Policy</vt:lpstr>
      <vt:lpstr>Instructions for the WG Chair</vt:lpstr>
      <vt:lpstr>Participants have a duty to inform the IEEE</vt:lpstr>
      <vt:lpstr>Ways to inform IEEE</vt:lpstr>
      <vt:lpstr>Other guidelines for IEEE WG meetings</vt:lpstr>
      <vt:lpstr>Patent-related information</vt:lpstr>
      <vt:lpstr>Instructions for Chairs of  standards development activities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Meeting Decorum</vt:lpstr>
      <vt:lpstr>July IEEE  Week Agenda</vt:lpstr>
      <vt:lpstr>Submission 11-20-0698</vt:lpstr>
      <vt:lpstr>Submission pipeline</vt:lpstr>
      <vt:lpstr>Scheduled Telecons</vt:lpstr>
      <vt:lpstr>Scheduled Telecons</vt:lpstr>
      <vt:lpstr>Comment Resolution status</vt:lpstr>
      <vt:lpstr>AOB?</vt:lpstr>
      <vt:lpstr>Adjourn</vt:lpstr>
      <vt:lpstr>July 22nd Telecon</vt:lpstr>
      <vt:lpstr>Submission 11-20-963</vt:lpstr>
      <vt:lpstr>Submission pipeline</vt:lpstr>
      <vt:lpstr>Scheduled Telecons</vt:lpstr>
      <vt:lpstr>Scheduled Telecons</vt:lpstr>
      <vt:lpstr>AOB?</vt:lpstr>
      <vt:lpstr>Adjourn</vt:lpstr>
      <vt:lpstr>Teleconference Agenda July 30</vt:lpstr>
      <vt:lpstr>Review submissions</vt:lpstr>
      <vt:lpstr>AOB?</vt:lpstr>
      <vt:lpstr>Adjourn</vt:lpstr>
      <vt:lpstr>Backup</vt:lpstr>
      <vt:lpstr>Motion to adopt text</vt:lpstr>
      <vt:lpstr>Approval of previous meeting minutes</vt:lpstr>
      <vt:lpstr>Approval of previous meeting minutes</vt:lpstr>
      <vt:lpstr>Approval of previous meeting minutes</vt:lpstr>
      <vt:lpstr>Approval of previous meeting minutes</vt:lpstr>
      <vt:lpstr>Comment Resolution from Ad Hoc and Telecon</vt:lpstr>
      <vt:lpstr>802.11 Template Instructions 2/4</vt:lpstr>
      <vt:lpstr>802.11 Template Instructions 3/4</vt:lpstr>
      <vt:lpstr>802.11 Template Instructions 4/4 Recommendations</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401</cp:revision>
  <cp:lastPrinted>1601-01-01T00:00:00Z</cp:lastPrinted>
  <dcterms:created xsi:type="dcterms:W3CDTF">2018-08-06T10:28:59Z</dcterms:created>
  <dcterms:modified xsi:type="dcterms:W3CDTF">2020-07-23T18:23:27Z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d85d61cc-4673-4643-9987-114d7019bcd8</vt:lpwstr>
  </property>
  <property fmtid="{D5CDD505-2E9C-101B-9397-08002B2CF9AE}" pid="3" name="CTP_TimeStamp">
    <vt:lpwstr>2020-07-23 18:23:26Z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