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3"/>
  </p:notesMasterIdLst>
  <p:handoutMasterIdLst>
    <p:handoutMasterId r:id="rId44"/>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569" r:id="rId22"/>
    <p:sldId id="570" r:id="rId23"/>
    <p:sldId id="571" r:id="rId24"/>
    <p:sldId id="572" r:id="rId25"/>
    <p:sldId id="573" r:id="rId26"/>
    <p:sldId id="574" r:id="rId27"/>
    <p:sldId id="575" r:id="rId28"/>
    <p:sldId id="565" r:id="rId29"/>
    <p:sldId id="566" r:id="rId30"/>
    <p:sldId id="567" r:id="rId31"/>
    <p:sldId id="568" r:id="rId32"/>
    <p:sldId id="315" r:id="rId33"/>
    <p:sldId id="312" r:id="rId34"/>
    <p:sldId id="318" r:id="rId35"/>
    <p:sldId id="472" r:id="rId36"/>
    <p:sldId id="473" r:id="rId37"/>
    <p:sldId id="474" r:id="rId38"/>
    <p:sldId id="480" r:id="rId39"/>
    <p:sldId id="259" r:id="rId40"/>
    <p:sldId id="260" r:id="rId41"/>
    <p:sldId id="261" r:id="rId4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Lst>
        </p14:section>
        <p14:section name="July 15 - July IEEE week" id="{6EF0D20E-9CD3-4981-8AC2-171F84531D0D}">
          <p14:sldIdLst>
            <p14:sldId id="569"/>
            <p14:sldId id="570"/>
            <p14:sldId id="571"/>
            <p14:sldId id="572"/>
            <p14:sldId id="573"/>
            <p14:sldId id="574"/>
            <p14:sldId id="575"/>
            <p14:sldId id="565"/>
            <p14:sldId id="566"/>
            <p14:sldId id="567"/>
            <p14:sldId id="568"/>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6807" autoAdjust="0"/>
  </p:normalViewPr>
  <p:slideViewPr>
    <p:cSldViewPr>
      <p:cViewPr varScale="1">
        <p:scale>
          <a:sx n="119" d="100"/>
          <a:sy n="119" d="100"/>
        </p:scale>
        <p:origin x="132" y="198"/>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7/6/2020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4187774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30</a:t>
            </a:fld>
            <a:endParaRPr lang="en-US"/>
          </a:p>
        </p:txBody>
      </p:sp>
    </p:spTree>
    <p:extLst>
      <p:ext uri="{BB962C8B-B14F-4D97-AF65-F5344CB8AC3E}">
        <p14:creationId xmlns:p14="http://schemas.microsoft.com/office/powerpoint/2010/main" val="702330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39</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40</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41</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802.11-20/1002r0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http://grouper.ieee.org/groups/802/11/"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July – Sep. Meetings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2020-07-06</a:t>
            </a:r>
          </a:p>
        </p:txBody>
      </p:sp>
      <p:sp>
        <p:nvSpPr>
          <p:cNvPr id="6" name="Date Placeholder 3"/>
          <p:cNvSpPr>
            <a:spLocks noGrp="1"/>
          </p:cNvSpPr>
          <p:nvPr>
            <p:ph type="dt" idx="10"/>
          </p:nvPr>
        </p:nvSpPr>
        <p:spPr/>
        <p:txBody>
          <a:bodyPr/>
          <a:lstStyle/>
          <a:p>
            <a:r>
              <a:rPr lang="en-US"/>
              <a:t>July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0017014"/>
              </p:ext>
            </p:extLst>
          </p:nvPr>
        </p:nvGraphicFramePr>
        <p:xfrm>
          <a:off x="993775" y="2404434"/>
          <a:ext cx="10542588" cy="2470150"/>
        </p:xfrm>
        <a:graphic>
          <a:graphicData uri="http://schemas.openxmlformats.org/presentationml/2006/ole">
            <mc:AlternateContent xmlns:mc="http://schemas.openxmlformats.org/markup-compatibility/2006">
              <mc:Choice xmlns:v="urn:schemas-microsoft-com:vml" Requires="v">
                <p:oleObj spid="_x0000_s3301"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4434"/>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err="1">
                <a:cs typeface="Times New Roman" panose="02020603050405020304" pitchFamily="18" charset="0"/>
              </a:rPr>
              <a:t>Telecon</a:t>
            </a:r>
            <a:r>
              <a:rPr lang="en-US" altLang="en-US" sz="4400" dirty="0">
                <a:cs typeface="Times New Roman" panose="02020603050405020304" pitchFamily="18" charset="0"/>
              </a:rPr>
              <a:t>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 (acting)</a:t>
            </a:r>
            <a:r>
              <a:rPr lang="en-US" altLang="en-US" b="0" dirty="0">
                <a:cs typeface="Times New Roman" panose="02020603050405020304" pitchFamily="18" charset="0"/>
              </a:rPr>
              <a:t>: Assaf Kasher </a:t>
            </a:r>
            <a:r>
              <a:rPr lang="en-US" altLang="en-US" sz="1800" b="0" dirty="0">
                <a:cs typeface="Times New Roman" panose="02020603050405020304" pitchFamily="18" charset="0"/>
              </a:rPr>
              <a:t>(Qualcomm)</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July IEEE  Week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endParaRPr lang="en-US" sz="1400" dirty="0"/>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 (5min)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8826512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marL="457200" lvl="1" indent="0" algn="just">
              <a:spcBef>
                <a:spcPct val="20000"/>
              </a:spcBef>
            </a:pPr>
            <a:r>
              <a:rPr lang="en-US" sz="1400" dirty="0"/>
              <a:t>TBC</a:t>
            </a:r>
          </a:p>
          <a:p>
            <a:pPr lvl="1" algn="just">
              <a:spcBef>
                <a:spcPct val="20000"/>
              </a:spcBef>
              <a:buFontTx/>
              <a:buChar char="•"/>
            </a:pPr>
            <a:r>
              <a:rPr lang="en-US" sz="1400" dirty="0"/>
              <a:t>11-20-0698	LB 249 CID 3940 resolution (Assaf Kasher)</a:t>
            </a:r>
          </a:p>
          <a:p>
            <a:pPr lvl="1" algn="just">
              <a:spcBef>
                <a:spcPct val="20000"/>
              </a:spcBef>
              <a:buFontTx/>
              <a:buChar char="•"/>
            </a:pPr>
            <a:r>
              <a:rPr lang="en-US" sz="1400" dirty="0"/>
              <a:t>11-20-0963 	cid-3880-kdk-hltk (Nehru Bhandaru)</a:t>
            </a:r>
          </a:p>
          <a:p>
            <a:pPr marL="457200" lvl="1" indent="0" algn="just">
              <a:spcBef>
                <a:spcPct val="20000"/>
              </a:spcBef>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988271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July 22		(Wednesday), 13:00 ET – 14:30 ET</a:t>
            </a:r>
          </a:p>
          <a:p>
            <a:pPr>
              <a:buFont typeface="Arial" panose="020B0604020202020204" pitchFamily="34" charset="0"/>
              <a:buChar char="•"/>
            </a:pPr>
            <a:r>
              <a:rPr lang="en-US" altLang="en-US" b="0" dirty="0"/>
              <a:t>July 29		(Wednesday), 13:00 ET – 14:30 ET</a:t>
            </a:r>
          </a:p>
          <a:p>
            <a:pPr>
              <a:buFont typeface="Arial" panose="020B0604020202020204" pitchFamily="34" charset="0"/>
              <a:buChar char="•"/>
            </a:pPr>
            <a:r>
              <a:rPr lang="en-US" altLang="en-US" b="0" dirty="0"/>
              <a:t>Aug. 5		(Wednesday), 13:00 ET – 14:30 ET</a:t>
            </a:r>
          </a:p>
          <a:p>
            <a:pPr>
              <a:buFont typeface="Arial" panose="020B0604020202020204" pitchFamily="34" charset="0"/>
              <a:buChar char="•"/>
            </a:pPr>
            <a:r>
              <a:rPr lang="en-US" altLang="en-US" b="0" dirty="0"/>
              <a:t>Aug. 19		(Wednesday), 13:00 ET – 14:30 ET</a:t>
            </a:r>
          </a:p>
          <a:p>
            <a:pPr>
              <a:buFont typeface="Arial" panose="020B0604020202020204" pitchFamily="34" charset="0"/>
              <a:buChar char="•"/>
            </a:pPr>
            <a:r>
              <a:rPr lang="en-US" altLang="en-US" b="0" dirty="0"/>
              <a:t>Aug. 26		(Wednesday), 13:00 ET – 14:30 ET</a:t>
            </a:r>
          </a:p>
          <a:p>
            <a:pPr>
              <a:buFont typeface="Arial" panose="020B0604020202020204" pitchFamily="34" charset="0"/>
              <a:buChar char="•"/>
            </a:pPr>
            <a:endParaRPr lang="en-US" altLang="en-US" b="0" dirty="0"/>
          </a:p>
          <a:p>
            <a:pPr>
              <a:buFont typeface="Arial" panose="020B0604020202020204" pitchFamily="34" charset="0"/>
              <a:buChar char="•"/>
            </a:pPr>
            <a:endParaRPr lang="en-US" altLang="en-US" b="0" dirty="0"/>
          </a:p>
          <a:p>
            <a:pPr>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9239423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July 30 		(Thu.) 10:00 ET – 11:00 ET.</a:t>
            </a:r>
          </a:p>
          <a:p>
            <a:pPr>
              <a:buFont typeface="Arial" panose="020B0604020202020204" pitchFamily="34" charset="0"/>
              <a:buChar char="•"/>
            </a:pPr>
            <a:r>
              <a:rPr lang="en-US" altLang="en-US" b="0" dirty="0"/>
              <a:t>Aug. 27		(Thu.) 10:00 ET – 11:00 ET. </a:t>
            </a:r>
          </a:p>
          <a:p>
            <a:pPr>
              <a:buFont typeface="Arial" panose="020B0604020202020204" pitchFamily="34" charset="0"/>
              <a:buChar char="•"/>
            </a:pPr>
            <a:r>
              <a:rPr lang="en-US" altLang="en-US" b="0" dirty="0"/>
              <a:t>Sep.	 24		(Thu.) 10:00 ET – 11:00 ET.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589732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0370382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44964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June 25</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Consider motions of submission </a:t>
            </a:r>
            <a:r>
              <a:rPr lang="en-US" sz="1800" b="0" dirty="0"/>
              <a:t>11-20-0771r2 </a:t>
            </a:r>
            <a:r>
              <a:rPr lang="en-US" sz="1800" b="0" dirty="0" err="1"/>
              <a:t>TGaz</a:t>
            </a:r>
            <a:r>
              <a:rPr lang="en-US" sz="1800" b="0" dirty="0"/>
              <a:t> Plenary Meeting Motion compendium</a:t>
            </a:r>
            <a:endParaRPr lang="en-US" sz="16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4972235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1891903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teleconferences running between the March 25 and July IEEE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9255887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6622073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39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per WG chair guidance:</a:t>
            </a:r>
          </a:p>
          <a:p>
            <a:pPr lvl="1"/>
            <a:r>
              <a:rPr lang="en-US" sz="1800" dirty="0">
                <a:hlinkClick r:id="rId3"/>
              </a:rPr>
              <a:t>https://imat.ieee.org/attendance</a:t>
            </a:r>
            <a:endParaRPr lang="en-US" sz="1800" dirty="0"/>
          </a:p>
          <a:p>
            <a:pPr lvl="1"/>
            <a:r>
              <a:rPr lang="en-US" altLang="en-US" sz="1800" dirty="0"/>
              <a:t>Attendees are required to register their attendance. </a:t>
            </a:r>
          </a:p>
          <a:p>
            <a:pPr lvl="1"/>
            <a:endParaRPr lang="en-US" altLang="en-US" sz="1800" dirty="0"/>
          </a:p>
          <a:p>
            <a:r>
              <a:rPr lang="en-US" altLang="en-US" sz="2000" dirty="0"/>
              <a:t>Meeting coordinates: </a:t>
            </a:r>
          </a:p>
          <a:p>
            <a:r>
              <a:rPr lang="en-US" altLang="en-US" sz="1800" dirty="0"/>
              <a:t>	</a:t>
            </a:r>
            <a:r>
              <a:rPr lang="en-US" altLang="en-US" sz="1800" b="0" dirty="0"/>
              <a:t>Wed. 13:00 ET/10:00AM PT for 1:30 </a:t>
            </a:r>
            <a:r>
              <a:rPr lang="en-US" altLang="en-US" sz="1800" b="0" dirty="0" err="1"/>
              <a:t>hrs</a:t>
            </a:r>
            <a:r>
              <a:rPr lang="en-US" altLang="en-US" sz="1800" b="0" dirty="0"/>
              <a:t> or Thu. 10:00 ET/7:00AM PT for </a:t>
            </a:r>
            <a:r>
              <a:rPr lang="en-US" altLang="en-US" sz="1800" b="0" dirty="0" err="1"/>
              <a:t>TGaz</a:t>
            </a:r>
            <a:r>
              <a:rPr lang="en-US" altLang="en-US" sz="1800" b="0" dirty="0"/>
              <a:t> Plenary</a:t>
            </a:r>
          </a:p>
          <a:p>
            <a:r>
              <a:rPr lang="en-US" altLang="en-US" sz="1800" b="0" dirty="0"/>
              <a:t>	We are using WebEx, meeting credentials can be found in the IEEE 802.11 calendar </a:t>
            </a:r>
            <a:r>
              <a:rPr lang="en-US" altLang="en-US" sz="1800" b="0" dirty="0">
                <a:hlinkClick r:id="rId4"/>
              </a:rPr>
              <a:t>here</a:t>
            </a:r>
            <a:r>
              <a:rPr lang="en-US" altLang="en-US" sz="1800" b="0" dirty="0"/>
              <a:t>.</a:t>
            </a:r>
          </a:p>
          <a:p>
            <a:endParaRPr lang="en-US" altLang="en-US" sz="1800" dirty="0"/>
          </a:p>
          <a:p>
            <a:r>
              <a:rPr lang="en-US" altLang="en-US" sz="2000" dirty="0"/>
              <a:t>Documentation</a:t>
            </a:r>
          </a:p>
          <a:p>
            <a:pPr lvl="1"/>
            <a:r>
              <a:rPr lang="en-US" altLang="en-US" sz="1800" dirty="0">
                <a:hlinkClick r:id="rId5"/>
              </a:rPr>
              <a:t>https://mentor.ieee.org/802.11/documents</a:t>
            </a:r>
            <a:endParaRPr lang="en-US" altLang="en-US" sz="1800" dirty="0"/>
          </a:p>
          <a:p>
            <a:pPr lvl="1"/>
            <a:r>
              <a:rPr lang="en-US" altLang="en-US" sz="1800" dirty="0"/>
              <a:t>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endParaRPr lang="en-US" sz="2000" dirty="0"/>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40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41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56786</TotalTime>
  <Words>3111</Words>
  <Application>Microsoft Office PowerPoint</Application>
  <PresentationFormat>Widescreen</PresentationFormat>
  <Paragraphs>460</Paragraphs>
  <Slides>41</Slides>
  <Notes>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41</vt:i4>
      </vt:variant>
    </vt:vector>
  </HeadingPairs>
  <TitlesOfParts>
    <vt:vector size="48" baseType="lpstr">
      <vt:lpstr>Arial</vt:lpstr>
      <vt:lpstr>Calibri</vt:lpstr>
      <vt:lpstr>Monotype Sorts</vt:lpstr>
      <vt:lpstr>Montserrat</vt:lpstr>
      <vt:lpstr>Times New Roman</vt:lpstr>
      <vt:lpstr>Office Theme</vt:lpstr>
      <vt:lpstr>Document</vt:lpstr>
      <vt:lpstr>TGaz Next Generation Positioning  July – Sep. Meetings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July IEEE  Week Agenda</vt:lpstr>
      <vt:lpstr>Review submissions</vt:lpstr>
      <vt:lpstr>Submission pipeline</vt:lpstr>
      <vt:lpstr>Scheduled Telecons</vt:lpstr>
      <vt:lpstr>Scheduled Telecons</vt:lpstr>
      <vt:lpstr>AOB?</vt:lpstr>
      <vt:lpstr>Adjourn</vt:lpstr>
      <vt:lpstr>Teleconference Agenda June 25</vt:lpstr>
      <vt:lpstr>Review submissions</vt:lpstr>
      <vt:lpstr>AOB?</vt:lpstr>
      <vt:lpstr>Adjourn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379</cp:revision>
  <cp:lastPrinted>1601-01-01T00:00:00Z</cp:lastPrinted>
  <dcterms:created xsi:type="dcterms:W3CDTF">2018-08-06T10:28:59Z</dcterms:created>
  <dcterms:modified xsi:type="dcterms:W3CDTF">2020-07-06T16:16:40Z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60756b58-94d3-481b-b4a0-9ee013fd38f7</vt:lpwstr>
  </property>
  <property fmtid="{D5CDD505-2E9C-101B-9397-08002B2CF9AE}" pid="3" name="CTP_TimeStamp">
    <vt:lpwstr>2020-07-06 16:16:40Z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