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handoutMasterIdLst>
    <p:handoutMasterId r:id="rId16"/>
  </p:handoutMasterIdLst>
  <p:sldIdLst>
    <p:sldId id="256" r:id="rId2"/>
    <p:sldId id="257" r:id="rId3"/>
    <p:sldId id="258" r:id="rId4"/>
    <p:sldId id="260" r:id="rId5"/>
    <p:sldId id="261" r:id="rId6"/>
    <p:sldId id="262" r:id="rId7"/>
    <p:sldId id="263" r:id="rId8"/>
    <p:sldId id="264" r:id="rId9"/>
    <p:sldId id="265" r:id="rId10"/>
    <p:sldId id="272" r:id="rId11"/>
    <p:sldId id="267" r:id="rId12"/>
    <p:sldId id="268" r:id="rId13"/>
    <p:sldId id="271" r:id="rId14"/>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696" autoAdjust="0"/>
    <p:restoredTop sz="94545"/>
  </p:normalViewPr>
  <p:slideViewPr>
    <p:cSldViewPr snapToGrid="0" snapToObjects="1">
      <p:cViewPr varScale="1">
        <p:scale>
          <a:sx n="132" d="100"/>
          <a:sy n="132" d="100"/>
        </p:scale>
        <p:origin x="1480" y="176"/>
      </p:cViewPr>
      <p:guideLst/>
    </p:cSldViewPr>
  </p:slideViewPr>
  <p:notesTextViewPr>
    <p:cViewPr>
      <p:scale>
        <a:sx n="1" d="1"/>
        <a:sy n="1" d="1"/>
      </p:scale>
      <p:origin x="0" y="0"/>
    </p:cViewPr>
  </p:notesTextViewPr>
  <p:sorterViewPr>
    <p:cViewPr>
      <p:scale>
        <a:sx n="100" d="100"/>
        <a:sy n="100" d="100"/>
      </p:scale>
      <p:origin x="0" y="-164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B8A6703-E2E1-4A40-ADA0-6EF882B8EB9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6EF06AEE-4B63-495B-892E-E4CD977968A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r>
              <a:rPr lang="en-US"/>
              <a:t>November 2020</a:t>
            </a:r>
            <a:endParaRPr lang="en-GB"/>
          </a:p>
        </p:txBody>
      </p:sp>
      <p:sp>
        <p:nvSpPr>
          <p:cNvPr id="4" name="Footer Placeholder 3">
            <a:extLst>
              <a:ext uri="{FF2B5EF4-FFF2-40B4-BE49-F238E27FC236}">
                <a16:creationId xmlns:a16="http://schemas.microsoft.com/office/drawing/2014/main" id="{654E5AB4-3E19-4E96-B616-ACC3E1CADC0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CD1083E5-DD7A-426E-9F17-5EA421C6759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58561C6-9545-4F96-AE2F-3BBC59501A0A}" type="slidenum">
              <a:rPr lang="en-GB" smtClean="0"/>
              <a:t>‹#›</a:t>
            </a:fld>
            <a:endParaRPr lang="en-GB"/>
          </a:p>
        </p:txBody>
      </p:sp>
    </p:spTree>
    <p:extLst>
      <p:ext uri="{BB962C8B-B14F-4D97-AF65-F5344CB8AC3E}">
        <p14:creationId xmlns:p14="http://schemas.microsoft.com/office/powerpoint/2010/main" val="122567498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hf hdr="0" ftr="0"/>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p:nvPr>
        </p:nvSpPr>
        <p:spPr>
          <a:prstGeom prst="rect">
            <a:avLst/>
          </a:prstGeom>
        </p:spPr>
        <p:txBody>
          <a:bodyPr anchor="t"/>
          <a:lstStyle/>
          <a:p>
            <a:r>
              <a:t>Body Level One</a:t>
            </a:r>
          </a:p>
          <a:p>
            <a:pPr lvl="1"/>
            <a:r>
              <a:t>Body Level Two</a:t>
            </a:r>
          </a:p>
          <a:p>
            <a:pPr lvl="2"/>
            <a:r>
              <a:t>Body Level Three</a:t>
            </a:r>
          </a:p>
          <a:p>
            <a:pPr lvl="3"/>
            <a:r>
              <a:t>Body Level Four</a:t>
            </a:r>
          </a:p>
          <a:p>
            <a:pPr lvl="4"/>
            <a:r>
              <a:t>Body Level Five</a:t>
            </a:r>
          </a:p>
        </p:txBody>
      </p:sp>
      <p:sp>
        <p:nvSpPr>
          <p:cNvPr id="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338572"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January</a:t>
            </a:r>
            <a:r>
              <a:rPr dirty="0"/>
              <a:t> </a:t>
            </a:r>
            <a:r>
              <a:rPr lang="en-US" dirty="0"/>
              <a:t>2021</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p:nvSpPr>
        <p:spPr>
          <a:xfrm>
            <a:off x="5676065" y="343709"/>
            <a:ext cx="2945936"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802.11-20/0995r</a:t>
            </a:r>
            <a:r>
              <a:rPr lang="en-US" dirty="0"/>
              <a:t>17</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6576027" y="6476332"/>
            <a:ext cx="1785334"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t>Carol Ansley,  self-employed</a:t>
            </a:r>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10" name="Slide Number"/>
          <p:cNvSpPr txBox="1">
            <a:spLocks noGrp="1"/>
          </p:cNvSpPr>
          <p:nvPr>
            <p:ph type="sldNum" sz="quarter" idx="2"/>
          </p:nvPr>
        </p:nvSpPr>
        <p:spPr>
          <a:xfrm>
            <a:off x="6553200" y="6076950"/>
            <a:ext cx="266973" cy="279401"/>
          </a:xfrm>
          <a:prstGeom prst="rect">
            <a:avLst/>
          </a:prstGeom>
          <a:ln w="12700">
            <a:miter lim="400000"/>
          </a:ln>
        </p:spPr>
        <p:txBody>
          <a:bodyPr wrap="none" lIns="0" tIns="0" rIns="0" bIns="0" anchor="b">
            <a:spAutoFit/>
          </a:body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19/11-19-1027-01-0rcm-do-not-fear-random-macs.pptx" TargetMode="External"/><Relationship Id="rId3" Type="http://schemas.openxmlformats.org/officeDocument/2006/relationships/hyperlink" Target="https://mentor.ieee.org/802.11/dcn/19/11-19-1442-09-0rcm-rcm-tig-draft-report-outline.odt" TargetMode="External"/><Relationship Id="rId7" Type="http://schemas.openxmlformats.org/officeDocument/2006/relationships/hyperlink" Target="https://mentor.ieee.org/802.11/dcn/19/11-19-0884-00-0rcm-temporary-addresses.pptx" TargetMode="External"/><Relationship Id="rId2" Type="http://schemas.openxmlformats.org/officeDocument/2006/relationships/hyperlink" Target="https://mentor.ieee.org/802.11/dcn/20/11-20-0192-02-0rcm-random-and-changing-mac-addresses-study-group-creation.pptx" TargetMode="External"/><Relationship Id="rId1" Type="http://schemas.openxmlformats.org/officeDocument/2006/relationships/slideLayout" Target="../slideLayouts/slideLayout3.xml"/><Relationship Id="rId6" Type="http://schemas.openxmlformats.org/officeDocument/2006/relationships/hyperlink" Target="https://mentor.ieee.org/802.11/dcn/19/11-19-0851-00-0rcm-p802-1cq-mac-address-assignment-requirements.pptx" TargetMode="External"/><Relationship Id="rId11" Type="http://schemas.openxmlformats.org/officeDocument/2006/relationships/hyperlink" Target="https://mentor.ieee.org/802.11/dcn/19/11-19-1320-00-0rcm-assignment-of-temporary-addresses.pptx" TargetMode="External"/><Relationship Id="rId5" Type="http://schemas.openxmlformats.org/officeDocument/2006/relationships/hyperlink" Target="https://mentor.ieee.org/802.11/dcn/18/11-18-1988-02-0arc-proposed-response-to-liaison-from-wba-on-mac-address-randomization-impcats.docx" TargetMode="External"/><Relationship Id="rId10" Type="http://schemas.openxmlformats.org/officeDocument/2006/relationships/hyperlink" Target="https://mentor.ieee.org/802.11/dcn/19/11-19-1314-02-0rcm-privacy-protection-in-wi-fi-analytics-systems.pptx" TargetMode="External"/><Relationship Id="rId4" Type="http://schemas.openxmlformats.org/officeDocument/2006/relationships/hyperlink" Target="https://mentor.ieee.org/802.11/dcn/18/11-18-1579-01-0000-2018-09-liaison-from-wba-re-mac-randomization-impacts.docx" TargetMode="External"/><Relationship Id="rId9" Type="http://schemas.openxmlformats.org/officeDocument/2006/relationships/hyperlink" Target="https://mentor.ieee.org/802.11/dcn/19/11-19-1313-02-0rcm-pitfalls-with-address-randomization.ppt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25848"/>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dirty="0"/>
              <a:t>RCM-SG-Agenda-</a:t>
            </a:r>
            <a:r>
              <a:rPr lang="en-US" dirty="0"/>
              <a:t>January-2021</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2021-01-04</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927149177"/>
              </p:ext>
            </p:extLst>
          </p:nvPr>
        </p:nvGraphicFramePr>
        <p:xfrm>
          <a:off x="725400" y="2500558"/>
          <a:ext cx="7387920" cy="289584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44949">
                  <a:extLst>
                    <a:ext uri="{9D8B030D-6E8A-4147-A177-3AD203B41FA5}">
                      <a16:colId xmlns:a16="http://schemas.microsoft.com/office/drawing/2014/main" val="20001"/>
                    </a:ext>
                  </a:extLst>
                </a:gridCol>
                <a:gridCol w="1521891">
                  <a:extLst>
                    <a:ext uri="{9D8B030D-6E8A-4147-A177-3AD203B41FA5}">
                      <a16:colId xmlns:a16="http://schemas.microsoft.com/office/drawing/2014/main" val="20002"/>
                    </a:ext>
                  </a:extLst>
                </a:gridCol>
                <a:gridCol w="1330166">
                  <a:extLst>
                    <a:ext uri="{9D8B030D-6E8A-4147-A177-3AD203B41FA5}">
                      <a16:colId xmlns:a16="http://schemas.microsoft.com/office/drawing/2014/main" val="20003"/>
                    </a:ext>
                  </a:extLst>
                </a:gridCol>
                <a:gridCol w="1625434">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Mark Hamilton</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Ruckus/CommScope</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350 W. Java Dr. Sunnyvale, CA 94089</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+1-303-818-8474</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mark.hamilton2152@gmail.com</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extLst>
                  <a:ext uri="{0D108BD9-81ED-4DB2-BD59-A6C34878D82A}">
                    <a16:rowId xmlns:a16="http://schemas.microsoft.com/office/drawing/2014/main" val="10001"/>
                  </a:ext>
                </a:extLst>
              </a:tr>
              <a:tr h="639720">
                <a:tc>
                  <a:txBody>
                    <a:bodyPr/>
                    <a:lstStyle/>
                    <a:p>
                      <a:r>
                        <a:rPr sz="1400" spc="-1" dirty="0">
                          <a:latin typeface="Times New Roman"/>
                          <a:ea typeface="Times New Roman"/>
                          <a:cs typeface="Times New Roman"/>
                          <a:sym typeface="Times New Roman"/>
                        </a:rPr>
                        <a:t>Carol Ansley</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self</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sz="1400" spc="-1">
                          <a:latin typeface="Times New Roman"/>
                          <a:ea typeface="Times New Roman"/>
                          <a:cs typeface="Times New Roman"/>
                          <a:sym typeface="Times New Roman"/>
                        </a:defRPr>
                      </a:pPr>
                      <a:r>
                        <a:t>195 E Meadows Ct.</a:t>
                      </a:r>
                    </a:p>
                    <a:p>
                      <a:pPr>
                        <a:defRPr sz="1400" spc="-1">
                          <a:latin typeface="Times New Roman"/>
                          <a:ea typeface="Times New Roman"/>
                          <a:cs typeface="Times New Roman"/>
                          <a:sym typeface="Times New Roman"/>
                        </a:defRPr>
                      </a:pPr>
                      <a:r>
                        <a:t>Johns Creek GA 30005</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a:hlinkClick r:id="rId2"/>
                        </a:rPr>
                        <a:t>carol@ansley.com</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2"/>
                  </a:ext>
                </a:extLst>
              </a:tr>
              <a:tr h="538560">
                <a:tc>
                  <a:txBody>
                    <a:bodyPr/>
                    <a:lstStyle/>
                    <a:p>
                      <a:r>
                        <a:rPr lang="en-US" sz="1400" b="0" i="0" u="none" strike="noStrike" cap="none" spc="-1" baseline="0" dirty="0">
                          <a:solidFill>
                            <a:srgbClr val="000000"/>
                          </a:solidFill>
                          <a:uFillTx/>
                          <a:latin typeface="Times New Roman"/>
                          <a:cs typeface="Times New Roman"/>
                          <a:sym typeface="Helvetica"/>
                        </a:rPr>
                        <a:t>Stephen McCann</a:t>
                      </a:r>
                      <a:endParaRPr sz="1400" b="0" i="0" u="none" strike="noStrike" cap="none" spc="-1" baseline="0" dirty="0">
                        <a:solidFill>
                          <a:srgbClr val="000000"/>
                        </a:solidFill>
                        <a:uFillTx/>
                        <a:latin typeface="Times New Roman"/>
                        <a:cs typeface="Times New Roman"/>
                        <a:sym typeface="Helvetica"/>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r>
                        <a:rPr lang="en-US" sz="1400" b="0" i="0" u="none" strike="noStrike" cap="none" spc="-1" baseline="0" dirty="0">
                          <a:solidFill>
                            <a:srgbClr val="000000"/>
                          </a:solidFill>
                          <a:uFillTx/>
                          <a:latin typeface="Times New Roman"/>
                          <a:cs typeface="Times New Roman"/>
                          <a:sym typeface="Helvetica"/>
                        </a:rPr>
                        <a:t>Huawei</a:t>
                      </a:r>
                      <a:endParaRPr sz="1400" b="0" i="0" u="none" strike="noStrike" cap="none" spc="-1" baseline="0" dirty="0">
                        <a:solidFill>
                          <a:srgbClr val="000000"/>
                        </a:solidFill>
                        <a:uFillTx/>
                        <a:latin typeface="Times New Roman"/>
                        <a:cs typeface="Times New Roman"/>
                        <a:sym typeface="Helvetica"/>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sz="1400" b="0" i="0" u="none" strike="noStrike" cap="none" spc="-1" baseline="0" dirty="0">
                        <a:solidFill>
                          <a:srgbClr val="000000"/>
                        </a:solidFill>
                        <a:uFillTx/>
                        <a:latin typeface="Times New Roman"/>
                        <a:cs typeface="Times New Roman"/>
                        <a:sym typeface="Helvetica"/>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sz="1400" b="0" i="0" u="none" strike="noStrike" cap="none" spc="-1" baseline="0" dirty="0">
                        <a:solidFill>
                          <a:srgbClr val="000000"/>
                        </a:solidFill>
                        <a:uFillTx/>
                        <a:latin typeface="Times New Roman"/>
                        <a:cs typeface="Times New Roman"/>
                        <a:sym typeface="Helvetica"/>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r>
                        <a:rPr lang="en-US" sz="1400" b="0" i="0" u="none" strike="noStrike" cap="none" spc="-1" baseline="0" dirty="0" err="1">
                          <a:solidFill>
                            <a:srgbClr val="000000"/>
                          </a:solidFill>
                          <a:uFillTx/>
                          <a:latin typeface="Times New Roman"/>
                          <a:cs typeface="Times New Roman"/>
                          <a:sym typeface="Helvetica"/>
                        </a:rPr>
                        <a:t>mccann.stephen@gmail.com</a:t>
                      </a:r>
                      <a:endParaRPr sz="1400" b="0" i="0" u="none" strike="noStrike" cap="none" spc="-1" baseline="0" dirty="0">
                        <a:solidFill>
                          <a:srgbClr val="000000"/>
                        </a:solidFill>
                        <a:uFillTx/>
                        <a:latin typeface="Times New Roman"/>
                        <a:cs typeface="Times New Roman"/>
                        <a:sym typeface="Helvetica"/>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dirty="0"/>
              <a:t>RCM Agenda – </a:t>
            </a:r>
            <a:r>
              <a:rPr lang="en-US" dirty="0"/>
              <a:t>January </a:t>
            </a:r>
            <a:r>
              <a:rPr dirty="0"/>
              <a:t>202</a:t>
            </a:r>
            <a:r>
              <a:rPr lang="en-US" dirty="0"/>
              <a:t>1</a:t>
            </a:r>
            <a:endParaRPr dirty="0"/>
          </a:p>
        </p:txBody>
      </p:sp>
      <p:sp>
        <p:nvSpPr>
          <p:cNvPr id="82" name="CustomShape 2"/>
          <p:cNvSpPr txBox="1"/>
          <p:nvPr/>
        </p:nvSpPr>
        <p:spPr>
          <a:xfrm>
            <a:off x="749808" y="1518715"/>
            <a:ext cx="7707672" cy="311677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6079" tIns="46079" rIns="46079" bIns="46079">
            <a:spAutoFit/>
          </a:bodyPr>
          <a:lstStyle/>
          <a:p>
            <a:pPr>
              <a:lnSpc>
                <a:spcPct val="81000"/>
              </a:lnSpc>
              <a:spcBef>
                <a:spcPts val="200"/>
              </a:spcBef>
              <a:defRPr sz="2200" b="1" spc="-1">
                <a:latin typeface="Times New Roman"/>
                <a:ea typeface="Times New Roman"/>
                <a:cs typeface="Times New Roman"/>
                <a:sym typeface="Times New Roman"/>
              </a:defRPr>
            </a:pPr>
            <a:r>
              <a:rPr lang="en-US" dirty="0"/>
              <a:t>Monday, 4 January</a:t>
            </a:r>
            <a:r>
              <a:rPr dirty="0"/>
              <a:t>, </a:t>
            </a:r>
            <a:r>
              <a:rPr lang="en-US" dirty="0"/>
              <a:t>10:00 </a:t>
            </a:r>
            <a:r>
              <a:rPr dirty="0"/>
              <a:t>ET</a:t>
            </a:r>
          </a:p>
          <a:p>
            <a:pPr marL="342900" indent="-342900">
              <a:buFont typeface="Arial" panose="020B0604020202020204" pitchFamily="34" charset="0"/>
              <a:buChar char="•"/>
              <a:defRPr sz="1500" spc="-1">
                <a:latin typeface="Arial"/>
                <a:ea typeface="Arial"/>
                <a:cs typeface="Arial"/>
                <a:sym typeface="Arial"/>
              </a:defRPr>
            </a:pPr>
            <a:endParaRPr sz="2000" dirty="0"/>
          </a:p>
          <a:p>
            <a:pPr marL="719" lvl="1">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2000" b="1" dirty="0"/>
              <a:t>Technical </a:t>
            </a:r>
            <a:r>
              <a:rPr sz="2000" b="1" dirty="0"/>
              <a:t>Discussion</a:t>
            </a:r>
            <a:r>
              <a:rPr lang="en-US" sz="2000" b="1" dirty="0"/>
              <a:t> Topic</a:t>
            </a:r>
          </a:p>
          <a:p>
            <a:pPr marL="719" lvl="1">
              <a:lnSpc>
                <a:spcPct val="81000"/>
              </a:lnSpc>
              <a:spcBef>
                <a:spcPts val="200"/>
              </a:spcBef>
              <a:buClr>
                <a:srgbClr val="000000"/>
              </a:buClr>
              <a:buSzPct val="100000"/>
              <a:defRPr sz="1500" spc="-1">
                <a:latin typeface="Times New Roman"/>
                <a:ea typeface="Times New Roman"/>
                <a:cs typeface="Times New Roman"/>
                <a:sym typeface="Times New Roman"/>
              </a:defRPr>
            </a:pPr>
            <a:endParaRPr lang="en-US" sz="2000" b="1" dirty="0"/>
          </a:p>
          <a:p>
            <a:pPr marL="343619" lvl="1" indent="-34290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spc="-1" dirty="0">
                <a:latin typeface="Times New Roman"/>
                <a:cs typeface="Times New Roman"/>
              </a:rPr>
              <a:t>Presentation of submission 11-20-1988r0 and 1989r0 by Mark Hamilton</a:t>
            </a:r>
          </a:p>
          <a:p>
            <a:pPr marL="719" lvl="1">
              <a:lnSpc>
                <a:spcPct val="81000"/>
              </a:lnSpc>
              <a:spcBef>
                <a:spcPts val="200"/>
              </a:spcBef>
              <a:buClr>
                <a:srgbClr val="000000"/>
              </a:buClr>
              <a:buSzPct val="100000"/>
              <a:defRPr sz="1500" spc="-1">
                <a:latin typeface="Times New Roman"/>
                <a:ea typeface="Times New Roman"/>
                <a:cs typeface="Times New Roman"/>
                <a:sym typeface="Times New Roman"/>
              </a:defRPr>
            </a:pP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spc="-1" dirty="0">
                <a:latin typeface="Times New Roman"/>
                <a:cs typeface="Times New Roman"/>
              </a:rPr>
              <a:t>Any Other Business?</a:t>
            </a:r>
          </a:p>
          <a:p>
            <a:pPr>
              <a:defRPr sz="1500" spc="-1">
                <a:latin typeface="Arial"/>
                <a:ea typeface="Arial"/>
                <a:cs typeface="Arial"/>
                <a:sym typeface="Arial"/>
              </a:defRPr>
            </a:pPr>
            <a:endParaRPr lang="en-US" sz="16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Adjourn</a:t>
            </a: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endParaRPr dirty="0"/>
          </a:p>
        </p:txBody>
      </p:sp>
      <p:sp>
        <p:nvSpPr>
          <p:cNvPr id="2" name="Rectangle 1">
            <a:extLst>
              <a:ext uri="{FF2B5EF4-FFF2-40B4-BE49-F238E27FC236}">
                <a16:creationId xmlns:a16="http://schemas.microsoft.com/office/drawing/2014/main" id="{DB4C059A-6C86-854D-BD96-8D8FDF516BF4}"/>
              </a:ext>
            </a:extLst>
          </p:cNvPr>
          <p:cNvSpPr/>
          <p:nvPr/>
        </p:nvSpPr>
        <p:spPr>
          <a:xfrm>
            <a:off x="4447607" y="3244334"/>
            <a:ext cx="248786" cy="369332"/>
          </a:xfrm>
          <a:prstGeom prst="rect">
            <a:avLst/>
          </a:prstGeom>
        </p:spPr>
        <p:txBody>
          <a:bodyPr wrap="none">
            <a:spAutoFit/>
          </a:bodyPr>
          <a:lstStyle/>
          <a:p>
            <a:r>
              <a:rPr lang="en-US" dirty="0"/>
              <a:t> </a:t>
            </a:r>
          </a:p>
        </p:txBody>
      </p:sp>
    </p:spTree>
    <p:extLst>
      <p:ext uri="{BB962C8B-B14F-4D97-AF65-F5344CB8AC3E}">
        <p14:creationId xmlns:p14="http://schemas.microsoft.com/office/powerpoint/2010/main" val="1288539117"/>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Titles</a:t>
            </a:r>
            <a:r>
              <a:rPr lang="en-US" dirty="0"/>
              <a:t> (updated)</a:t>
            </a:r>
            <a:endParaRPr dirty="0"/>
          </a:p>
        </p:txBody>
      </p:sp>
      <p:sp>
        <p:nvSpPr>
          <p:cNvPr id="87" name="TextShape 2"/>
          <p:cNvSpPr txBox="1"/>
          <p:nvPr/>
        </p:nvSpPr>
        <p:spPr>
          <a:xfrm>
            <a:off x="685800" y="1981079"/>
            <a:ext cx="7771680" cy="332911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a:t>
            </a:r>
            <a:r>
              <a:rPr lang="en-US" dirty="0"/>
              <a:t>Operation with Randomized and Changing MAC Addresses</a:t>
            </a:r>
            <a:endParaRPr b="1" dirty="0"/>
          </a:p>
          <a:p>
            <a:pPr>
              <a:spcBef>
                <a:spcPts val="1100"/>
              </a:spcBef>
              <a:defRPr b="1" spc="-1">
                <a:latin typeface="Times New Roman"/>
                <a:ea typeface="Times New Roman"/>
                <a:cs typeface="Times New Roman"/>
                <a:sym typeface="Times New Roman"/>
              </a:defRPr>
            </a:pPr>
            <a:endParaRPr b="1" dirty="0"/>
          </a:p>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a:t>
            </a:r>
            <a:r>
              <a:rPr lang="en-US" dirty="0"/>
              <a:t>Service with Data Privacy Protection</a:t>
            </a:r>
            <a:endParaRPr dirty="0"/>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Motion sent to EC </a:t>
            </a:r>
          </a:p>
        </p:txBody>
      </p:sp>
      <p:sp>
        <p:nvSpPr>
          <p:cNvPr id="90" name="CustomShape 2"/>
          <p:cNvSpPr txBox="1"/>
          <p:nvPr/>
        </p:nvSpPr>
        <p:spPr>
          <a:xfrm>
            <a:off x="595439" y="1536839"/>
            <a:ext cx="8306642" cy="451175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spcBef>
                <a:spcPts val="300"/>
              </a:spcBef>
              <a:defRPr spc="-1">
                <a:latin typeface="Intel Clear"/>
                <a:ea typeface="Intel Clear"/>
                <a:cs typeface="Intel Clear"/>
                <a:sym typeface="Intel Clear"/>
              </a:defRPr>
            </a:pPr>
            <a:r>
              <a:t>Approve the formation of the 802.11 Randomized and Changing MAC addresses (RCM) Study Group to develop 2 Project Authorization Requests (PARs) and Criteria for Standards Development (CSDs) for 2 projects to:</a:t>
            </a:r>
          </a:p>
          <a:p>
            <a:pPr marL="548640" indent="-342358">
              <a:spcBef>
                <a:spcPts val="600"/>
              </a:spcBef>
              <a:buClr>
                <a:srgbClr val="000000"/>
              </a:buClr>
              <a:buSzPct val="100000"/>
              <a:buAutoNum type="arabicPeriod"/>
              <a:defRPr spc="-1">
                <a:latin typeface="Intel Clear"/>
                <a:ea typeface="Intel Clear"/>
                <a:cs typeface="Intel Clear"/>
                <a:sym typeface="Intel Clear"/>
              </a:defRPr>
            </a:pPr>
            <a:r>
              <a:t>Develop an amendment into IEEE Std 802.11 with modifications, feature additions, or recommendations, to improve the STA’s user experience in environments where non-AP STAs use random/changing MAC addresses.  To consider use cases such as (but not limited to):</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Initial Infrastructure Connection Steering </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Customer Support and Troubleshooting </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Arrival detection in a home environment, or other trusted environment</a:t>
            </a:r>
          </a:p>
          <a:p>
            <a:pPr marL="565560" lvl="1" indent="-179279">
              <a:spcBef>
                <a:spcPts val="300"/>
              </a:spcBef>
              <a:buClr>
                <a:srgbClr val="000000"/>
              </a:buClr>
              <a:buSzPct val="100000"/>
              <a:buFont typeface="Verdana"/>
              <a:buChar char="−"/>
              <a:defRPr sz="1600" spc="-1">
                <a:latin typeface="Intel Clear"/>
                <a:ea typeface="Intel Clear"/>
                <a:cs typeface="Intel Clear"/>
                <a:sym typeface="Intel Clear"/>
              </a:defRPr>
            </a:pPr>
            <a:r>
              <a:t>This must not compromise current levels of privacy protection afforded by the IEEE 802.11 standard or best understanding of current practices in RCM implementations.</a:t>
            </a:r>
          </a:p>
          <a:p>
            <a:pPr marL="548640" indent="-342358">
              <a:spcBef>
                <a:spcPts val="600"/>
              </a:spcBef>
              <a:buClr>
                <a:srgbClr val="000000"/>
              </a:buClr>
              <a:buSzPct val="100000"/>
              <a:buAutoNum type="arabicPeriod" startAt="2"/>
              <a:defRPr spc="-1">
                <a:latin typeface="Intel Clear"/>
                <a:ea typeface="Intel Clear"/>
                <a:cs typeface="Intel Clear"/>
                <a:sym typeface="Intel Clear"/>
              </a:defRPr>
            </a:pPr>
            <a:r>
              <a:t>Develop an amendment into IEEE Std 802.11 with modifications, feature additions, or recommendations, to improve user privacy.  This includes a review of IEEE P802E and its implications on IEEE Std 802.11.</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Background documents</a:t>
            </a:r>
          </a:p>
        </p:txBody>
      </p:sp>
      <p:sp>
        <p:nvSpPr>
          <p:cNvPr id="99" name="CustomShape 2"/>
          <p:cNvSpPr txBox="1"/>
          <p:nvPr/>
        </p:nvSpPr>
        <p:spPr>
          <a:xfrm>
            <a:off x="685800" y="1981079"/>
            <a:ext cx="7771680" cy="38559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RCM ad hoc output: </a:t>
            </a:r>
            <a:r>
              <a:rPr b="0" u="sng" spc="-100">
                <a:solidFill>
                  <a:srgbClr val="0000FF"/>
                </a:solidFill>
                <a:uFill>
                  <a:solidFill>
                    <a:srgbClr val="0000FF"/>
                  </a:solidFill>
                </a:uFill>
                <a:hlinkClick r:id="rId2"/>
              </a:rPr>
              <a:t>11-20/0192r2</a:t>
            </a:r>
          </a:p>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RCM TIG report: </a:t>
            </a:r>
            <a:r>
              <a:rPr b="0" u="sng">
                <a:solidFill>
                  <a:srgbClr val="0000FF"/>
                </a:solidFill>
                <a:uFill>
                  <a:solidFill>
                    <a:srgbClr val="0000FF"/>
                  </a:solidFill>
                </a:uFill>
                <a:hlinkClick r:id="rId3"/>
              </a:rPr>
              <a:t>11-19/1442r9</a:t>
            </a:r>
            <a:r>
              <a:rPr b="0"/>
              <a:t> </a:t>
            </a:r>
          </a:p>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WBA Liaison on MAC randomization impacts:</a:t>
            </a:r>
          </a:p>
          <a:p>
            <a:pPr marL="698400" lvl="1" indent="-267838">
              <a:spcBef>
                <a:spcPts val="400"/>
              </a:spcBef>
              <a:buClr>
                <a:srgbClr val="000000"/>
              </a:buClr>
              <a:buSzPct val="100000"/>
              <a:buFont typeface="Symbol"/>
              <a:buChar char="-"/>
              <a:defRPr sz="1600" spc="-1">
                <a:latin typeface="Times New Roman"/>
                <a:ea typeface="Times New Roman"/>
                <a:cs typeface="Times New Roman"/>
                <a:sym typeface="Times New Roman"/>
              </a:defRPr>
            </a:pPr>
            <a:r>
              <a:t>Liaison from WBA: </a:t>
            </a:r>
            <a:r>
              <a:rPr u="sng">
                <a:solidFill>
                  <a:srgbClr val="0000FF"/>
                </a:solidFill>
                <a:uFill>
                  <a:solidFill>
                    <a:srgbClr val="0000FF"/>
                  </a:solidFill>
                </a:uFill>
                <a:hlinkClick r:id="rId4"/>
              </a:rPr>
              <a:t>11-18/1579r1</a:t>
            </a:r>
            <a:r>
              <a:t> </a:t>
            </a:r>
          </a:p>
          <a:p>
            <a:pPr marL="698400" lvl="1" indent="-267838">
              <a:spcBef>
                <a:spcPts val="400"/>
              </a:spcBef>
              <a:buClr>
                <a:srgbClr val="000000"/>
              </a:buClr>
              <a:buSzPct val="100000"/>
              <a:buFont typeface="Symbol"/>
              <a:buChar char="-"/>
              <a:defRPr sz="1600" spc="-1">
                <a:latin typeface="Times New Roman"/>
                <a:ea typeface="Times New Roman"/>
                <a:cs typeface="Times New Roman"/>
                <a:sym typeface="Times New Roman"/>
              </a:defRPr>
            </a:pPr>
            <a:r>
              <a:t>Response from 802.11 (drafted in ARC): </a:t>
            </a:r>
            <a:r>
              <a:rPr u="sng">
                <a:solidFill>
                  <a:srgbClr val="0000FF"/>
                </a:solidFill>
                <a:uFill>
                  <a:solidFill>
                    <a:srgbClr val="0000FF"/>
                  </a:solidFill>
                </a:uFill>
                <a:hlinkClick r:id="rId5"/>
              </a:rPr>
              <a:t>11-18/1988r2</a:t>
            </a:r>
            <a:r>
              <a:t> </a:t>
            </a:r>
          </a:p>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Other inputs to RCM TIG:</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6"/>
              </a:rPr>
              <a:t>11-19-0588-02-0rcm-summary-of-discussions-on-randomized-and-changing-mac-addresses-2014-2019.odt</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6"/>
              </a:rPr>
              <a:t>11-19-0851-00-0rcm-p802-1cq-mac-address-assignment-requirements.pptx</a:t>
            </a:r>
            <a:r>
              <a:rPr u="none">
                <a:solidFill>
                  <a:srgbClr val="000000"/>
                </a:solidFill>
                <a:uFillTx/>
              </a:rPr>
              <a:t> </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7"/>
              </a:rPr>
              <a:t>11-19-0884-00-0rcm-temporary-addresses.pptx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8"/>
              </a:rPr>
              <a:t>11-19-1027-01-0rcm-do-not-fear-random-macs.pptx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9"/>
              </a:rPr>
              <a:t>11-19-1313-02-0rcm-pitfalls-with-address-randomization.pptx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10"/>
              </a:rPr>
              <a:t>11-19-1314-02-0rcm-privacy-protection-in-wi-fi-analytics-systems.pptx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11"/>
              </a:rPr>
              <a:t>11-19-1320-00-0rcm-assignment-of-temporary-addresses.pptx</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dirty="0"/>
              <a:t> RCM SG</a:t>
            </a:r>
            <a:r>
              <a:rPr lang="en-US" dirty="0"/>
              <a:t> January</a:t>
            </a:r>
            <a:r>
              <a:rPr dirty="0"/>
              <a:t> 202</a:t>
            </a:r>
            <a:r>
              <a:rPr lang="en-US" dirty="0"/>
              <a:t>1</a:t>
            </a:r>
            <a:endParaRPr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1857712"/>
            <a:ext cx="7771680" cy="125869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t>IEEE 802.11  </a:t>
            </a:r>
            <a:br/>
            <a:r>
              <a:t>Random and Changing MAC Addresses Study Group</a:t>
            </a:r>
          </a:p>
        </p:txBody>
      </p:sp>
      <p:sp>
        <p:nvSpPr>
          <p:cNvPr id="62" name="CustomShape 2"/>
          <p:cNvSpPr txBox="1"/>
          <p:nvPr/>
        </p:nvSpPr>
        <p:spPr>
          <a:xfrm>
            <a:off x="1371598" y="3581279"/>
            <a:ext cx="6400084" cy="20833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endParaRPr lang="en-US" dirty="0"/>
          </a:p>
          <a:p>
            <a:pPr algn="ctr">
              <a:spcBef>
                <a:spcPts val="400"/>
              </a:spcBef>
              <a:defRPr sz="2400" b="1" spc="-1">
                <a:latin typeface="Times New Roman"/>
                <a:ea typeface="Times New Roman"/>
                <a:cs typeface="Times New Roman"/>
                <a:sym typeface="Times New Roman"/>
              </a:defRPr>
            </a:pPr>
            <a:r>
              <a:rPr lang="en-US" dirty="0"/>
              <a:t>Teleconference</a:t>
            </a:r>
            <a:endParaRPr dirty="0"/>
          </a:p>
          <a:p>
            <a:pPr algn="ctr">
              <a:spcBef>
                <a:spcPts val="400"/>
              </a:spcBef>
              <a:defRPr sz="2400" b="1" spc="-1">
                <a:latin typeface="Times New Roman"/>
                <a:ea typeface="Times New Roman"/>
                <a:cs typeface="Times New Roman"/>
                <a:sym typeface="Times New Roman"/>
              </a:defRPr>
            </a:pPr>
            <a:r>
              <a:rPr lang="en-US" dirty="0"/>
              <a:t>January 4, </a:t>
            </a:r>
            <a:r>
              <a:rPr dirty="0"/>
              <a:t>2020</a:t>
            </a:r>
          </a:p>
          <a:p>
            <a:pPr algn="ctr">
              <a:spcBef>
                <a:spcPts val="400"/>
              </a:spcBef>
              <a:defRPr sz="2400" spc="-1">
                <a:latin typeface="Arial"/>
                <a:ea typeface="Arial"/>
                <a:cs typeface="Arial"/>
                <a:sym typeface="Arial"/>
              </a:defRPr>
            </a:pPr>
            <a:endParaRPr dirty="0"/>
          </a:p>
          <a:p>
            <a:pPr algn="ctr">
              <a:spcBef>
                <a:spcPts val="400"/>
              </a:spcBef>
              <a:defRPr sz="2000" b="1" spc="-1">
                <a:latin typeface="Times New Roman"/>
                <a:ea typeface="Times New Roman"/>
                <a:cs typeface="Times New Roman"/>
                <a:sym typeface="Times New Roman"/>
              </a:defRPr>
            </a:pPr>
            <a:r>
              <a:rPr dirty="0"/>
              <a:t>Chair: Carol Ansley (self)</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Call for Secretary</a:t>
            </a:r>
          </a:p>
        </p:txBody>
      </p:sp>
      <p:sp>
        <p:nvSpPr>
          <p:cNvPr id="67" name="CustomShape 2"/>
          <p:cNvSpPr txBox="1"/>
          <p:nvPr/>
        </p:nvSpPr>
        <p:spPr>
          <a:xfrm>
            <a:off x="685800" y="1981080"/>
            <a:ext cx="7771680" cy="5239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Volunteers?</a:t>
            </a:r>
            <a:endParaRPr lang="en-US"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 </a:t>
            </a:r>
            <a:endParaRPr lang="en-US" dirty="0"/>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CustomShape 1"/>
          <p:cNvSpPr txBox="1"/>
          <p:nvPr/>
        </p:nvSpPr>
        <p:spPr>
          <a:xfrm>
            <a:off x="380880" y="869881"/>
            <a:ext cx="84574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u="sng" spc="-1">
                <a:latin typeface="Times New Roman"/>
                <a:ea typeface="Times New Roman"/>
                <a:cs typeface="Times New Roman"/>
                <a:sym typeface="Times New Roman"/>
              </a:defRPr>
            </a:lvl1pPr>
          </a:lstStyle>
          <a:p>
            <a:r>
              <a:t>Other Guidelines for IEEE WG Meetings</a:t>
            </a:r>
          </a:p>
        </p:txBody>
      </p:sp>
      <p:sp>
        <p:nvSpPr>
          <p:cNvPr id="76" name="CustomShape 2"/>
          <p:cNvSpPr txBox="1"/>
          <p:nvPr/>
        </p:nvSpPr>
        <p:spPr>
          <a:xfrm>
            <a:off x="579240" y="1676519"/>
            <a:ext cx="8137439" cy="38251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lnSpc>
                <a:spcPct val="80000"/>
              </a:lnSpc>
              <a:spcBef>
                <a:spcPts val="400"/>
              </a:spcBef>
              <a:defRPr spc="-1">
                <a:latin typeface="Arial"/>
                <a:ea typeface="Arial"/>
                <a:cs typeface="Arial"/>
                <a:sym typeface="Arial"/>
              </a:defRPr>
            </a:pPr>
            <a:endParaRPr/>
          </a:p>
          <a:p>
            <a:pPr marL="230039" indent="-229318">
              <a:lnSpc>
                <a:spcPct val="80000"/>
              </a:lnSpc>
              <a:spcBef>
                <a:spcPts val="700"/>
              </a:spcBef>
              <a:buClr>
                <a:srgbClr val="000099"/>
              </a:buClr>
              <a:buSzPct val="50000"/>
              <a:buFont typeface="Arial"/>
              <a:buChar char="•"/>
              <a:defRPr b="1" spc="-1">
                <a:solidFill>
                  <a:srgbClr val="000099"/>
                </a:solidFill>
                <a:latin typeface="Arial"/>
                <a:ea typeface="Arial"/>
                <a:cs typeface="Arial"/>
                <a:sym typeface="Arial"/>
              </a:defRPr>
            </a:pPr>
            <a:r>
              <a:t>All IEEE-SA standards meetings shall be conducted in compliance with all applicable laws, including antitrust and competition laws. </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the interpretation, validity, or essentiality of patents/patent claims. </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specific license rates, terms, or conditions.</a:t>
            </a:r>
          </a:p>
          <a:p>
            <a:pPr marL="1143000" lvl="2" indent="-227879">
              <a:lnSpc>
                <a:spcPct val="80000"/>
              </a:lnSpc>
              <a:spcBef>
                <a:spcPts val="600"/>
              </a:spcBef>
              <a:buClr>
                <a:srgbClr val="000099"/>
              </a:buClr>
              <a:buSzPct val="50000"/>
              <a:buFont typeface="Symbol"/>
              <a:buChar char="·"/>
              <a:defRPr sz="1400" spc="-1">
                <a:solidFill>
                  <a:srgbClr val="000099"/>
                </a:solidFill>
                <a:latin typeface="Arial"/>
                <a:ea typeface="Arial"/>
                <a:cs typeface="Arial"/>
                <a:sym typeface="Arial"/>
              </a:defRPr>
            </a:pPr>
            <a:r>
              <a:t>Relative costs, including licensing costs of essential patent claims, of different technical approaches may be discussed in standards development meetings. </a:t>
            </a:r>
          </a:p>
          <a:p>
            <a:pPr marL="1600200" lvl="3" indent="-227879">
              <a:lnSpc>
                <a:spcPct val="80000"/>
              </a:lnSpc>
              <a:spcBef>
                <a:spcPts val="600"/>
              </a:spcBef>
              <a:buClr>
                <a:srgbClr val="000099"/>
              </a:buClr>
              <a:buSzPct val="50000"/>
              <a:buFont typeface="Arial"/>
              <a:buChar char="•"/>
              <a:defRPr sz="1400" spc="-1">
                <a:solidFill>
                  <a:srgbClr val="000099"/>
                </a:solidFill>
                <a:latin typeface="Arial"/>
                <a:ea typeface="Arial"/>
                <a:cs typeface="Arial"/>
                <a:sym typeface="Arial"/>
              </a:defRPr>
            </a:pPr>
            <a:r>
              <a:t>Technical considerations remain primary focus</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or engage in the fixing of product prices, allocation of customers, or division of sales markets.</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the status or substance of ongoing or threatened litigation.</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be silent if inappropriate topics are discussed … do formally object.</a:t>
            </a:r>
          </a:p>
          <a:p>
            <a:pPr marL="227880" indent="-227160" algn="ctr">
              <a:lnSpc>
                <a:spcPct val="80000"/>
              </a:lnSpc>
              <a:spcBef>
                <a:spcPts val="200"/>
              </a:spcBef>
              <a:defRPr sz="1000" b="1" spc="-1">
                <a:solidFill>
                  <a:srgbClr val="000099"/>
                </a:solidFill>
                <a:latin typeface="Arial"/>
                <a:ea typeface="Arial"/>
                <a:cs typeface="Arial"/>
                <a:sym typeface="Arial"/>
              </a:defRPr>
            </a:pPr>
            <a:r>
              <a:t>---------------------------------------------------------------   </a:t>
            </a:r>
          </a:p>
          <a:p>
            <a:pPr marL="227880" indent="-227160" algn="ctr">
              <a:lnSpc>
                <a:spcPct val="80000"/>
              </a:lnSpc>
              <a:spcBef>
                <a:spcPts val="200"/>
              </a:spcBef>
              <a:defRPr sz="1200" b="1" spc="-1">
                <a:solidFill>
                  <a:srgbClr val="000099"/>
                </a:solidFill>
                <a:latin typeface="Arial"/>
                <a:ea typeface="Arial"/>
                <a:cs typeface="Arial"/>
                <a:sym typeface="Arial"/>
              </a:defRPr>
            </a:pPr>
            <a:r>
              <a:t>See </a:t>
            </a:r>
            <a:r>
              <a:rPr i="1"/>
              <a:t>IEEE-SA Standards Board Operations Manual</a:t>
            </a:r>
            <a:r>
              <a:t>, clause 5.3.10 and “Promoting Competition and Innovation: What You Need to Know about the IEEE Standards Association's Antitrust and Competition Policy” for more details.</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Study group operating rules</a:t>
            </a:r>
          </a:p>
        </p:txBody>
      </p:sp>
      <p:sp>
        <p:nvSpPr>
          <p:cNvPr id="79" name="CustomShape 2"/>
          <p:cNvSpPr txBox="1"/>
          <p:nvPr/>
        </p:nvSpPr>
        <p:spPr>
          <a:xfrm>
            <a:off x="685800" y="1981080"/>
            <a:ext cx="7771680" cy="19704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Will follow operating manual for study groups</a:t>
            </a:r>
          </a:p>
          <a:p>
            <a:pPr marL="800279" lvl="1"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Purpose: to </a:t>
            </a:r>
            <a:r>
              <a:rPr lang="en-US" dirty="0"/>
              <a:t>finalize</a:t>
            </a:r>
            <a:r>
              <a:rPr dirty="0"/>
              <a:t> PAR/CSD as authorized by 802 EC for study group</a:t>
            </a:r>
            <a:endParaRPr lang="en-GB" dirty="0"/>
          </a:p>
          <a:p>
            <a:pPr marL="800279" lvl="1"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GB" dirty="0"/>
              <a:t>Everyone present can vote</a:t>
            </a:r>
            <a:endParaRPr lang="en-US" dirty="0"/>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dirty="0"/>
              <a:t>RCM Agenda – </a:t>
            </a:r>
            <a:r>
              <a:rPr lang="en-US" dirty="0"/>
              <a:t>January </a:t>
            </a:r>
            <a:r>
              <a:rPr dirty="0"/>
              <a:t>202</a:t>
            </a:r>
            <a:r>
              <a:rPr lang="en-US" dirty="0"/>
              <a:t>1</a:t>
            </a:r>
            <a:endParaRPr dirty="0"/>
          </a:p>
        </p:txBody>
      </p:sp>
      <p:sp>
        <p:nvSpPr>
          <p:cNvPr id="82" name="CustomShape 2"/>
          <p:cNvSpPr txBox="1"/>
          <p:nvPr/>
        </p:nvSpPr>
        <p:spPr>
          <a:xfrm>
            <a:off x="749808" y="1518715"/>
            <a:ext cx="7707672" cy="56832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6079" tIns="46079" rIns="46079" bIns="46079">
            <a:spAutoFit/>
          </a:bodyPr>
          <a:lstStyle/>
          <a:p>
            <a:pPr>
              <a:lnSpc>
                <a:spcPct val="81000"/>
              </a:lnSpc>
              <a:spcBef>
                <a:spcPts val="200"/>
              </a:spcBef>
              <a:defRPr sz="2200" b="1" spc="-1">
                <a:latin typeface="Times New Roman"/>
                <a:ea typeface="Times New Roman"/>
                <a:cs typeface="Times New Roman"/>
                <a:sym typeface="Times New Roman"/>
              </a:defRPr>
            </a:pPr>
            <a:r>
              <a:rPr lang="en-US" dirty="0"/>
              <a:t>Monday, 4 January</a:t>
            </a:r>
            <a:r>
              <a:rPr dirty="0"/>
              <a:t>, </a:t>
            </a:r>
            <a:r>
              <a:rPr lang="en-US" dirty="0"/>
              <a:t>10:00 </a:t>
            </a:r>
            <a:r>
              <a:rPr dirty="0"/>
              <a:t>ET</a:t>
            </a:r>
          </a:p>
          <a:p>
            <a:pPr>
              <a:lnSpc>
                <a:spcPct val="81000"/>
              </a:lnSpc>
              <a:spcBef>
                <a:spcPts val="200"/>
              </a:spcBef>
              <a:defRPr sz="2200" spc="-1">
                <a:latin typeface="Arial"/>
                <a:ea typeface="Arial"/>
                <a:cs typeface="Arial"/>
                <a:sym typeface="Arial"/>
              </a:defRPr>
            </a:pPr>
            <a:r>
              <a:rPr lang="en-US" sz="2200" b="1" spc="-1" dirty="0">
                <a:latin typeface="Times New Roman"/>
                <a:cs typeface="Times New Roman"/>
              </a:rPr>
              <a:t>Administrative Discussion Topics</a:t>
            </a:r>
          </a:p>
          <a:p>
            <a:pPr>
              <a:lnSpc>
                <a:spcPct val="81000"/>
              </a:lnSpc>
              <a:spcBef>
                <a:spcPts val="200"/>
              </a:spcBef>
              <a:defRPr sz="2200" spc="-1">
                <a:latin typeface="Arial"/>
                <a:ea typeface="Arial"/>
                <a:cs typeface="Arial"/>
                <a:sym typeface="Arial"/>
              </a:defRPr>
            </a:pPr>
            <a:endParaRPr sz="2200" b="1" spc="-1" dirty="0">
              <a:latin typeface="Times New Roman"/>
              <a:cs typeface="Times New Roman"/>
            </a:endParaRP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There are 3 sessions in the January Interim for RCM SG.</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Tuesday      13:30 ET</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Wednesday 13:30 ET</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Thursday    13:30 ET</a:t>
            </a:r>
            <a:endParaRPr sz="2000" dirty="0"/>
          </a:p>
          <a:p>
            <a:pPr marL="342900" indent="-342900">
              <a:buFont typeface="Arial" panose="020B0604020202020204" pitchFamily="34" charset="0"/>
              <a:buChar char="•"/>
              <a:defRPr sz="1500" spc="-1">
                <a:latin typeface="Arial"/>
                <a:ea typeface="Arial"/>
                <a:cs typeface="Arial"/>
                <a:sym typeface="Arial"/>
              </a:defRPr>
            </a:pPr>
            <a:r>
              <a:rPr lang="en-US" sz="2000" b="1" spc="-1" dirty="0">
                <a:latin typeface="Times New Roman"/>
                <a:cs typeface="Times New Roman"/>
              </a:rPr>
              <a:t>Approval of the new TGs is expected at the end of January.</a:t>
            </a:r>
          </a:p>
          <a:p>
            <a:pPr marL="342900" indent="-342900">
              <a:buFont typeface="Arial" panose="020B0604020202020204" pitchFamily="34" charset="0"/>
              <a:buChar char="•"/>
              <a:defRPr sz="1500" spc="-1">
                <a:latin typeface="Arial"/>
                <a:ea typeface="Arial"/>
                <a:cs typeface="Arial"/>
                <a:sym typeface="Arial"/>
              </a:defRPr>
            </a:pPr>
            <a:r>
              <a:rPr lang="en-US" sz="2000" b="1" spc="-1" dirty="0">
                <a:latin typeface="Times New Roman"/>
                <a:cs typeface="Times New Roman"/>
              </a:rPr>
              <a:t>There may be comments to be addressed during the Interim, but more likely closer to Jan. 25.</a:t>
            </a:r>
          </a:p>
          <a:p>
            <a:pPr marL="342900" indent="-342900">
              <a:buFont typeface="Arial" panose="020B0604020202020204" pitchFamily="34" charset="0"/>
              <a:buChar char="•"/>
              <a:defRPr sz="1500" spc="-1">
                <a:latin typeface="Arial"/>
                <a:ea typeface="Arial"/>
                <a:cs typeface="Arial"/>
                <a:sym typeface="Arial"/>
              </a:defRPr>
            </a:pPr>
            <a:endParaRPr lang="en-US" sz="2000" b="1" spc="-1" dirty="0">
              <a:latin typeface="Times New Roman"/>
              <a:cs typeface="Times New Roman"/>
            </a:endParaRPr>
          </a:p>
          <a:p>
            <a:pPr marL="342900" indent="-342900">
              <a:buFont typeface="Arial" panose="020B0604020202020204" pitchFamily="34" charset="0"/>
              <a:buChar char="•"/>
              <a:defRPr sz="1500" spc="-1">
                <a:latin typeface="Arial"/>
                <a:ea typeface="Arial"/>
                <a:cs typeface="Arial"/>
                <a:sym typeface="Arial"/>
              </a:defRPr>
            </a:pPr>
            <a:r>
              <a:rPr lang="en-US" sz="2000" b="1" spc="-1" dirty="0">
                <a:latin typeface="Times New Roman"/>
                <a:cs typeface="Times New Roman"/>
              </a:rPr>
              <a:t>Proposing to schedule teleconferences:</a:t>
            </a:r>
          </a:p>
          <a:p>
            <a:pPr marL="692150" lvl="5" indent="-231775">
              <a:buFont typeface="Arial" panose="020B0604020202020204" pitchFamily="34" charset="0"/>
              <a:buChar char="•"/>
              <a:defRPr sz="1500" spc="-1">
                <a:latin typeface="Arial"/>
                <a:ea typeface="Arial"/>
                <a:cs typeface="Arial"/>
                <a:sym typeface="Arial"/>
              </a:defRPr>
            </a:pPr>
            <a:r>
              <a:rPr lang="en-US" sz="2000" b="1" spc="-1" dirty="0">
                <a:latin typeface="Times New Roman"/>
                <a:cs typeface="Times New Roman"/>
              </a:rPr>
              <a:t>Friday 22 January at 10amET – Comment resolution, if needed</a:t>
            </a:r>
          </a:p>
          <a:p>
            <a:pPr marL="692150" lvl="5" indent="-231775">
              <a:buFont typeface="Arial" panose="020B0604020202020204" pitchFamily="34" charset="0"/>
              <a:buChar char="•"/>
              <a:defRPr sz="1500" spc="-1">
                <a:latin typeface="Arial"/>
                <a:ea typeface="Arial"/>
                <a:cs typeface="Arial"/>
                <a:sym typeface="Arial"/>
              </a:defRPr>
            </a:pPr>
            <a:r>
              <a:rPr lang="en-US" sz="2000" b="1" spc="-1" dirty="0">
                <a:latin typeface="Times New Roman"/>
                <a:cs typeface="Times New Roman"/>
              </a:rPr>
              <a:t>Monday 1 February at 10am ET – Technical submissions</a:t>
            </a:r>
          </a:p>
          <a:p>
            <a:pPr marL="692150" lvl="5" indent="-231775">
              <a:buFont typeface="Arial" panose="020B0604020202020204" pitchFamily="34" charset="0"/>
              <a:buChar char="•"/>
              <a:defRPr sz="1500" spc="-1">
                <a:latin typeface="Arial"/>
                <a:ea typeface="Arial"/>
                <a:cs typeface="Arial"/>
                <a:sym typeface="Arial"/>
              </a:defRPr>
            </a:pPr>
            <a:r>
              <a:rPr lang="en-US" sz="2000" b="1" spc="-1" dirty="0">
                <a:latin typeface="Times New Roman"/>
                <a:cs typeface="Times New Roman"/>
              </a:rPr>
              <a:t>Monday 15 February at 10:00am ET – Technical submissions</a:t>
            </a:r>
          </a:p>
          <a:p>
            <a:pPr marL="692150" lvl="5" indent="-231775">
              <a:buFont typeface="Arial" panose="020B0604020202020204" pitchFamily="34" charset="0"/>
              <a:buChar char="•"/>
              <a:defRPr sz="1500" spc="-1">
                <a:latin typeface="Arial"/>
                <a:ea typeface="Arial"/>
                <a:cs typeface="Arial"/>
                <a:sym typeface="Arial"/>
              </a:defRPr>
            </a:pPr>
            <a:r>
              <a:rPr lang="en-US" sz="2000" b="1" spc="-1" dirty="0">
                <a:latin typeface="Times New Roman"/>
                <a:cs typeface="Times New Roman"/>
              </a:rPr>
              <a:t>Monday 1 March at 20:00am ET – Planning for Plenary </a:t>
            </a:r>
          </a:p>
          <a:p>
            <a:pPr marL="342900" indent="-342900">
              <a:buFont typeface="Arial" panose="020B0604020202020204" pitchFamily="34" charset="0"/>
              <a:buChar char="•"/>
              <a:defRPr sz="1500" spc="-1">
                <a:latin typeface="Arial"/>
                <a:ea typeface="Arial"/>
                <a:cs typeface="Arial"/>
                <a:sym typeface="Arial"/>
              </a:defRPr>
            </a:pPr>
            <a:endParaRPr lang="en-US" sz="2000" b="1" spc="-1" dirty="0">
              <a:latin typeface="Times New Roman"/>
              <a:cs typeface="Times New Roman"/>
            </a:endParaRPr>
          </a:p>
          <a:p>
            <a:pPr marL="342900" indent="-342900">
              <a:buFont typeface="Arial" panose="020B0604020202020204" pitchFamily="34" charset="0"/>
              <a:buChar char="•"/>
              <a:defRPr sz="1500" spc="-1">
                <a:latin typeface="Arial"/>
                <a:ea typeface="Arial"/>
                <a:cs typeface="Arial"/>
                <a:sym typeface="Arial"/>
              </a:defRPr>
            </a:pPr>
            <a:endParaRPr sz="2000" dirty="0"/>
          </a:p>
          <a:p>
            <a:pPr>
              <a:defRPr sz="1500" spc="-1">
                <a:latin typeface="Arial"/>
                <a:ea typeface="Arial"/>
                <a:cs typeface="Arial"/>
                <a:sym typeface="Arial"/>
              </a:defRPr>
            </a:pPr>
            <a:endParaRPr dirty="0"/>
          </a:p>
        </p:txBody>
      </p:sp>
      <p:sp>
        <p:nvSpPr>
          <p:cNvPr id="2" name="Rectangle 1">
            <a:extLst>
              <a:ext uri="{FF2B5EF4-FFF2-40B4-BE49-F238E27FC236}">
                <a16:creationId xmlns:a16="http://schemas.microsoft.com/office/drawing/2014/main" id="{DB4C059A-6C86-854D-BD96-8D8FDF516BF4}"/>
              </a:ext>
            </a:extLst>
          </p:cNvPr>
          <p:cNvSpPr/>
          <p:nvPr/>
        </p:nvSpPr>
        <p:spPr>
          <a:xfrm>
            <a:off x="4447607" y="3244334"/>
            <a:ext cx="248786" cy="369332"/>
          </a:xfrm>
          <a:prstGeom prst="rect">
            <a:avLst/>
          </a:prstGeom>
        </p:spPr>
        <p:txBody>
          <a:bodyPr wrap="none">
            <a:spAutoFit/>
          </a:bodyPr>
          <a:lstStyle/>
          <a:p>
            <a:r>
              <a:rPr lang="en-US" dirty="0"/>
              <a:t> </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4765</TotalTime>
  <Words>1094</Words>
  <Application>Microsoft Macintosh PowerPoint</Application>
  <PresentationFormat>On-screen Show (4:3)</PresentationFormat>
  <Paragraphs>118</Paragraphs>
  <Slides>13</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Intel Clear</vt:lpstr>
      <vt:lpstr>Arial</vt:lpstr>
      <vt:lpstr>Calibri</vt:lpstr>
      <vt:lpstr>Helvetica</vt:lpstr>
      <vt:lpstr>Helvetica Neue</vt:lpstr>
      <vt:lpstr>Symbol</vt:lpstr>
      <vt:lpstr>Times New Roman</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Microsoft Office User</cp:lastModifiedBy>
  <cp:revision>31</cp:revision>
  <dcterms:modified xsi:type="dcterms:W3CDTF">2021-01-01T18:52:45Z</dcterms:modified>
</cp:coreProperties>
</file>