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79" r:id="rId14"/>
    <p:sldId id="280" r:id="rId15"/>
    <p:sldId id="281" r:id="rId16"/>
    <p:sldId id="282" r:id="rId17"/>
    <p:sldId id="267" r:id="rId18"/>
    <p:sldId id="268" r:id="rId19"/>
    <p:sldId id="271"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96" autoAdjust="0"/>
    <p:restoredTop sz="94545"/>
  </p:normalViewPr>
  <p:slideViewPr>
    <p:cSldViewPr snapToGrid="0" snapToObjects="1">
      <p:cViewPr>
        <p:scale>
          <a:sx n="150" d="100"/>
          <a:sy n="150" d="100"/>
        </p:scale>
        <p:origin x="960" y="-384"/>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1795-01-0rcm-updated-bh-par-for-review.pdf"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0/11-20-1117-05-0rcm-rcm-sg-proposed-rcm-csd-draft.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801-00-0rcm-updated-bi-par-for-review.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1346-04-0rcm-csd-draft-for-privacy-amendment-of-rcm-project.docx"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Nove</a:t>
            </a:r>
            <a:r>
              <a:rPr dirty="0"/>
              <a:t>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927149177"/>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44949">
                  <a:extLst>
                    <a:ext uri="{9D8B030D-6E8A-4147-A177-3AD203B41FA5}">
                      <a16:colId xmlns:a16="http://schemas.microsoft.com/office/drawing/2014/main" val="20001"/>
                    </a:ext>
                  </a:extLst>
                </a:gridCol>
                <a:gridCol w="1521891">
                  <a:extLst>
                    <a:ext uri="{9D8B030D-6E8A-4147-A177-3AD203B41FA5}">
                      <a16:colId xmlns:a16="http://schemas.microsoft.com/office/drawing/2014/main" val="20002"/>
                    </a:ext>
                  </a:extLst>
                </a:gridCol>
                <a:gridCol w="1330166">
                  <a:extLst>
                    <a:ext uri="{9D8B030D-6E8A-4147-A177-3AD203B41FA5}">
                      <a16:colId xmlns:a16="http://schemas.microsoft.com/office/drawing/2014/main" val="20003"/>
                    </a:ext>
                  </a:extLst>
                </a:gridCol>
                <a:gridCol w="1625434">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5261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5 November</a:t>
            </a:r>
            <a:r>
              <a:rPr dirty="0"/>
              <a:t>, 13:30</a:t>
            </a:r>
            <a:r>
              <a:rPr lang="en-US" dirty="0"/>
              <a:t> </a:t>
            </a:r>
            <a:r>
              <a:rPr dirty="0"/>
              <a:t>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Will announce upcoming telecons depending on how much we complete today.</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Continue to review comments from 802.1 and 802.3 (11-20-1770r4) and develop responses</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Current PAR drafts: 11-20-742r6 (RCM), 11-20-854r7 (privacy)</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Current CSD drafts: 11-20-1117r4 (RCM), 11-20-1346r3 (privacy)</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TBD</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a:t>
            </a:r>
            <a:r>
              <a:rPr lang="en-US" dirty="0"/>
              <a:t>genda</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 </a:t>
            </a:r>
            <a:r>
              <a:rPr lang="en-US" sz="2000" dirty="0"/>
              <a:t>agenda in document 11-20-995r12 slide #10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Stuart Kerry</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Jon Rosdahl</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unanimous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03807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GB" dirty="0"/>
              <a:t>–</a:t>
            </a:r>
            <a:r>
              <a:rPr dirty="0"/>
              <a:t> </a:t>
            </a:r>
            <a:r>
              <a:rPr lang="en-US" dirty="0"/>
              <a:t>Response </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lnSpcReduction="10000"/>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a:t>
            </a:r>
            <a:r>
              <a:rPr lang="en-US" sz="2000" dirty="0"/>
              <a:t>the responses in 11-20-1770r6 – RCM and EDP PAR and CSD comment responses as the responses to PAR and CSD comments from 802.1 and 802.3 to go to the 802.11 working group.</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Stephen McCann</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Mark Hamilton</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approved by unanimous consent</a:t>
            </a:r>
          </a:p>
          <a:p>
            <a:pPr>
              <a:lnSpc>
                <a:spcPct val="81000"/>
              </a:lnSpc>
              <a:spcBef>
                <a:spcPts val="200"/>
              </a:spcBef>
              <a:defRPr sz="1500" b="1" spc="-100">
                <a:latin typeface="Times New Roman"/>
                <a:ea typeface="Times New Roman"/>
                <a:cs typeface="Times New Roman"/>
                <a:sym typeface="Times New Roman"/>
              </a:defRPr>
            </a:pPr>
            <a:r>
              <a:rPr lang="en-US" sz="2400" dirty="0">
                <a:latin typeface="Times New Roman" panose="02020603050405020304" pitchFamily="18" charset="0"/>
                <a:cs typeface="Times New Roman" panose="02020603050405020304" pitchFamily="18" charset="0"/>
              </a:rPr>
              <a:t>38 participants on the call</a:t>
            </a:r>
          </a:p>
          <a:p>
            <a:pPr>
              <a:lnSpc>
                <a:spcPct val="81000"/>
              </a:lnSpc>
              <a:spcBef>
                <a:spcPts val="200"/>
              </a:spcBef>
              <a:defRPr sz="1500" b="1" spc="-100">
                <a:latin typeface="Times New Roman"/>
                <a:ea typeface="Times New Roman"/>
                <a:cs typeface="Times New Roman"/>
                <a:sym typeface="Times New Roman"/>
              </a:defRPr>
            </a:pP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294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652E9-200A-E946-AC82-50AC687584D2}"/>
              </a:ext>
            </a:extLst>
          </p:cNvPr>
          <p:cNvSpPr>
            <a:spLocks noGrp="1"/>
          </p:cNvSpPr>
          <p:nvPr>
            <p:ph type="title"/>
          </p:nvPr>
        </p:nvSpPr>
        <p:spPr/>
        <p:txBody>
          <a:bodyPr/>
          <a:lstStyle/>
          <a:p>
            <a:r>
              <a:rPr lang="en-US" dirty="0"/>
              <a:t>Motion # 3 - 11bh PAR</a:t>
            </a:r>
          </a:p>
        </p:txBody>
      </p:sp>
      <p:sp>
        <p:nvSpPr>
          <p:cNvPr id="3" name="Text Placeholder 2">
            <a:extLst>
              <a:ext uri="{FF2B5EF4-FFF2-40B4-BE49-F238E27FC236}">
                <a16:creationId xmlns:a16="http://schemas.microsoft.com/office/drawing/2014/main" id="{51D9154B-2875-6447-BEE2-D7A6844725FF}"/>
              </a:ext>
            </a:extLst>
          </p:cNvPr>
          <p:cNvSpPr>
            <a:spLocks noGrp="1"/>
          </p:cNvSpPr>
          <p:nvPr>
            <p:ph type="body" idx="1"/>
          </p:nvPr>
        </p:nvSpPr>
        <p:spPr/>
        <p:txBody>
          <a:bodyPr/>
          <a:lstStyle/>
          <a:p>
            <a:r>
              <a:rPr lang="en-US" dirty="0"/>
              <a:t>Believing that the PAR contained in the document referenced below meets IEEE-SA guidelines,</a:t>
            </a:r>
          </a:p>
          <a:p>
            <a:endParaRPr lang="en-US" dirty="0"/>
          </a:p>
          <a:p>
            <a:r>
              <a:rPr lang="en-US" dirty="0"/>
              <a:t>Request that the PAR contained in </a:t>
            </a:r>
            <a:r>
              <a:rPr lang="en-US" dirty="0">
                <a:hlinkClick r:id="rId2"/>
              </a:rPr>
              <a:t>https://mentor.ieee.org/802.11/dcn/20/11-20-1795-01-0rcm-updated-bh-par-for-review.pdf</a:t>
            </a:r>
            <a:r>
              <a:rPr lang="en-US" dirty="0"/>
              <a:t> be posted to the IEEE 802 Executive Committee (EC) agenda for WG 802 preview and EC approval to submit to </a:t>
            </a:r>
            <a:r>
              <a:rPr lang="en-US" dirty="0" err="1"/>
              <a:t>NesCom</a:t>
            </a:r>
            <a:r>
              <a:rPr lang="en-US" dirty="0"/>
              <a:t>.</a:t>
            </a:r>
          </a:p>
          <a:p>
            <a:endParaRPr lang="en-US" dirty="0"/>
          </a:p>
          <a:p>
            <a:r>
              <a:rPr lang="en-US" dirty="0"/>
              <a:t>  Moved:  Jerome Henry</a:t>
            </a:r>
          </a:p>
          <a:p>
            <a:r>
              <a:rPr lang="en-US" dirty="0"/>
              <a:t>  Seconded: Mark Hamilton</a:t>
            </a:r>
          </a:p>
          <a:p>
            <a:endParaRPr lang="en-US" dirty="0"/>
          </a:p>
          <a:p>
            <a:r>
              <a:rPr lang="en-US" dirty="0"/>
              <a:t>  Result: Approved by unanimous consent</a:t>
            </a:r>
          </a:p>
          <a:p>
            <a:r>
              <a:rPr lang="en-US" dirty="0"/>
              <a:t>37 participants on call</a:t>
            </a:r>
          </a:p>
          <a:p>
            <a:endParaRPr lang="en-US" dirty="0"/>
          </a:p>
        </p:txBody>
      </p:sp>
    </p:spTree>
    <p:extLst>
      <p:ext uri="{BB962C8B-B14F-4D97-AF65-F5344CB8AC3E}">
        <p14:creationId xmlns:p14="http://schemas.microsoft.com/office/powerpoint/2010/main" val="126202830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83A85-19B8-A64E-9292-93725D9730CF}"/>
              </a:ext>
            </a:extLst>
          </p:cNvPr>
          <p:cNvSpPr>
            <a:spLocks noGrp="1"/>
          </p:cNvSpPr>
          <p:nvPr>
            <p:ph type="title"/>
          </p:nvPr>
        </p:nvSpPr>
        <p:spPr/>
        <p:txBody>
          <a:bodyPr/>
          <a:lstStyle/>
          <a:p>
            <a:r>
              <a:rPr lang="en-US" dirty="0"/>
              <a:t>Motion #4 – Updated </a:t>
            </a:r>
            <a:r>
              <a:rPr lang="en-US" dirty="0" err="1"/>
              <a:t>bh</a:t>
            </a:r>
            <a:r>
              <a:rPr lang="en-US" dirty="0"/>
              <a:t> CSD</a:t>
            </a:r>
          </a:p>
        </p:txBody>
      </p:sp>
      <p:sp>
        <p:nvSpPr>
          <p:cNvPr id="3" name="Text Placeholder 2">
            <a:extLst>
              <a:ext uri="{FF2B5EF4-FFF2-40B4-BE49-F238E27FC236}">
                <a16:creationId xmlns:a16="http://schemas.microsoft.com/office/drawing/2014/main" id="{3148A6DF-35A0-FB47-B3A2-047FE1F0C6A9}"/>
              </a:ext>
            </a:extLst>
          </p:cNvPr>
          <p:cNvSpPr>
            <a:spLocks noGrp="1"/>
          </p:cNvSpPr>
          <p:nvPr>
            <p:ph type="body" idx="1"/>
          </p:nvPr>
        </p:nvSpPr>
        <p:spPr/>
        <p:txBody>
          <a:bodyPr/>
          <a:lstStyle/>
          <a:p>
            <a:r>
              <a:rPr lang="en-US" dirty="0"/>
              <a:t>Believing that the CSD contained in the document referenced below meets IEEE 802 guidelines,</a:t>
            </a:r>
          </a:p>
          <a:p>
            <a:endParaRPr lang="en-US" dirty="0"/>
          </a:p>
          <a:p>
            <a:r>
              <a:rPr lang="en-US" dirty="0"/>
              <a:t>Request that the CSD contained in </a:t>
            </a:r>
            <a:r>
              <a:rPr lang="en-US" dirty="0">
                <a:hlinkClick r:id="rId2"/>
              </a:rPr>
              <a:t>https://mentor.ieee.org/802.11/dcn/20/11-20-1117-05-0rcm-rcm-sg-proposed-rcm-csd-draft.docx</a:t>
            </a:r>
            <a:r>
              <a:rPr lang="en-US" dirty="0"/>
              <a:t> be posted to the IEEE 802 Executive Committee (EC) agenda for WG 802 preview and EC approval.</a:t>
            </a:r>
          </a:p>
          <a:p>
            <a:endParaRPr lang="en-US" dirty="0"/>
          </a:p>
          <a:p>
            <a:r>
              <a:rPr lang="en-US" dirty="0"/>
              <a:t>Moved by: Jerome Henry</a:t>
            </a:r>
          </a:p>
          <a:p>
            <a:r>
              <a:rPr lang="en-US" dirty="0"/>
              <a:t>Seconded by: Joseph Levy</a:t>
            </a:r>
          </a:p>
          <a:p>
            <a:endParaRPr lang="en-US" dirty="0"/>
          </a:p>
          <a:p>
            <a:r>
              <a:rPr lang="en-US" dirty="0"/>
              <a:t>Result: Approved by unanimous consent</a:t>
            </a:r>
          </a:p>
          <a:p>
            <a:r>
              <a:rPr lang="en-US" dirty="0"/>
              <a:t>37 participants on call</a:t>
            </a:r>
          </a:p>
          <a:p>
            <a:endParaRPr lang="en-US" dirty="0"/>
          </a:p>
        </p:txBody>
      </p:sp>
    </p:spTree>
    <p:extLst>
      <p:ext uri="{BB962C8B-B14F-4D97-AF65-F5344CB8AC3E}">
        <p14:creationId xmlns:p14="http://schemas.microsoft.com/office/powerpoint/2010/main" val="83844632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17DE5-21C9-644F-85DE-45ADE5BF2E15}"/>
              </a:ext>
            </a:extLst>
          </p:cNvPr>
          <p:cNvSpPr>
            <a:spLocks noGrp="1"/>
          </p:cNvSpPr>
          <p:nvPr>
            <p:ph type="title"/>
          </p:nvPr>
        </p:nvSpPr>
        <p:spPr/>
        <p:txBody>
          <a:bodyPr/>
          <a:lstStyle/>
          <a:p>
            <a:r>
              <a:rPr lang="en-US" dirty="0"/>
              <a:t>Motion #5 – Updated bi PAR</a:t>
            </a:r>
          </a:p>
        </p:txBody>
      </p:sp>
      <p:sp>
        <p:nvSpPr>
          <p:cNvPr id="3" name="Text Placeholder 2">
            <a:extLst>
              <a:ext uri="{FF2B5EF4-FFF2-40B4-BE49-F238E27FC236}">
                <a16:creationId xmlns:a16="http://schemas.microsoft.com/office/drawing/2014/main" id="{787F97F1-8131-7443-983C-A8003DA60A25}"/>
              </a:ext>
            </a:extLst>
          </p:cNvPr>
          <p:cNvSpPr>
            <a:spLocks noGrp="1"/>
          </p:cNvSpPr>
          <p:nvPr>
            <p:ph type="body" idx="1"/>
          </p:nvPr>
        </p:nvSpPr>
        <p:spPr/>
        <p:txBody>
          <a:bodyPr/>
          <a:lstStyle/>
          <a:p>
            <a:r>
              <a:rPr lang="en-US" dirty="0"/>
              <a:t>Believing that the PAR contained in the document referenced below meets IEEE-SA guidelines,</a:t>
            </a:r>
          </a:p>
          <a:p>
            <a:endParaRPr lang="en-US" dirty="0"/>
          </a:p>
          <a:p>
            <a:r>
              <a:rPr lang="en-US" dirty="0"/>
              <a:t>Request that the PAR contained in </a:t>
            </a:r>
            <a:r>
              <a:rPr lang="en-US" dirty="0">
                <a:hlinkClick r:id="rId2"/>
              </a:rPr>
              <a:t>https://mentor.ieee.org/802.11/dcn/20/11-20-1801-00-0rcm-updated-bi-par-for-review.pdf</a:t>
            </a:r>
            <a:r>
              <a:rPr lang="en-US" dirty="0"/>
              <a:t> be posted to the IEEE 802 Executive Committee (EC) agenda for WG 802 preview and EC approval to submit to </a:t>
            </a:r>
            <a:r>
              <a:rPr lang="en-US" dirty="0" err="1"/>
              <a:t>NesCom</a:t>
            </a:r>
            <a:r>
              <a:rPr lang="en-US" dirty="0"/>
              <a:t>.</a:t>
            </a:r>
          </a:p>
          <a:p>
            <a:endParaRPr lang="en-US" dirty="0"/>
          </a:p>
          <a:p>
            <a:r>
              <a:rPr lang="en-US" dirty="0"/>
              <a:t>Moved by: </a:t>
            </a:r>
            <a:r>
              <a:rPr lang="en-US" dirty="0" err="1"/>
              <a:t>Jouni</a:t>
            </a:r>
            <a:r>
              <a:rPr lang="en-US" dirty="0"/>
              <a:t> </a:t>
            </a:r>
            <a:r>
              <a:rPr lang="en-US" dirty="0" err="1"/>
              <a:t>Malinen</a:t>
            </a:r>
            <a:endParaRPr lang="en-US" dirty="0"/>
          </a:p>
          <a:p>
            <a:r>
              <a:rPr lang="en-US" dirty="0"/>
              <a:t>Seconded: Mike </a:t>
            </a:r>
            <a:r>
              <a:rPr lang="en-US" dirty="0" err="1"/>
              <a:t>Montemurro</a:t>
            </a:r>
            <a:endParaRPr lang="en-US" dirty="0"/>
          </a:p>
          <a:p>
            <a:endParaRPr lang="en-US" dirty="0"/>
          </a:p>
          <a:p>
            <a:r>
              <a:rPr lang="en-US" dirty="0"/>
              <a:t>Result:  Approved by unanimous consent</a:t>
            </a:r>
          </a:p>
          <a:p>
            <a:r>
              <a:rPr lang="en-US" dirty="0"/>
              <a:t>35 participants on call</a:t>
            </a:r>
          </a:p>
        </p:txBody>
      </p:sp>
    </p:spTree>
    <p:extLst>
      <p:ext uri="{BB962C8B-B14F-4D97-AF65-F5344CB8AC3E}">
        <p14:creationId xmlns:p14="http://schemas.microsoft.com/office/powerpoint/2010/main" val="400257071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FAAFA-A1DF-0744-BBB2-22E271A05A8D}"/>
              </a:ext>
            </a:extLst>
          </p:cNvPr>
          <p:cNvSpPr>
            <a:spLocks noGrp="1"/>
          </p:cNvSpPr>
          <p:nvPr>
            <p:ph type="title"/>
          </p:nvPr>
        </p:nvSpPr>
        <p:spPr/>
        <p:txBody>
          <a:bodyPr/>
          <a:lstStyle/>
          <a:p>
            <a:r>
              <a:rPr lang="en-US" dirty="0"/>
              <a:t>Motion #6 – Updated bi CSD</a:t>
            </a:r>
          </a:p>
        </p:txBody>
      </p:sp>
      <p:sp>
        <p:nvSpPr>
          <p:cNvPr id="3" name="Text Placeholder 2">
            <a:extLst>
              <a:ext uri="{FF2B5EF4-FFF2-40B4-BE49-F238E27FC236}">
                <a16:creationId xmlns:a16="http://schemas.microsoft.com/office/drawing/2014/main" id="{61E303EE-342B-654B-8227-115FE9094AAE}"/>
              </a:ext>
            </a:extLst>
          </p:cNvPr>
          <p:cNvSpPr>
            <a:spLocks noGrp="1"/>
          </p:cNvSpPr>
          <p:nvPr>
            <p:ph type="body" idx="1"/>
          </p:nvPr>
        </p:nvSpPr>
        <p:spPr/>
        <p:txBody>
          <a:bodyPr/>
          <a:lstStyle/>
          <a:p>
            <a:endParaRPr lang="en-US" dirty="0"/>
          </a:p>
          <a:p>
            <a:r>
              <a:rPr lang="en-US" dirty="0"/>
              <a:t>Believing that the CSD contained in the document referenced below meets IEEE 802 guidelines,</a:t>
            </a:r>
          </a:p>
          <a:p>
            <a:endParaRPr lang="en-US" dirty="0"/>
          </a:p>
          <a:p>
            <a:r>
              <a:rPr lang="en-US" dirty="0"/>
              <a:t>Request that the CSD contained in </a:t>
            </a:r>
            <a:r>
              <a:rPr lang="en-US" dirty="0">
                <a:hlinkClick r:id="rId2"/>
              </a:rPr>
              <a:t>https://mentor.ieee.org/802.11/dcn/20/11-20-1346-04-0rcm-csd-draft-for-privacy-amendment-of-rcm-project.docx</a:t>
            </a:r>
            <a:r>
              <a:rPr lang="en-US" dirty="0"/>
              <a:t>  be posted to the IEEE 802 Executive Committee (EC) agenda for WG 802 preview and EC approval.</a:t>
            </a:r>
          </a:p>
          <a:p>
            <a:endParaRPr lang="en-US" dirty="0"/>
          </a:p>
          <a:p>
            <a:r>
              <a:rPr lang="en-US" dirty="0"/>
              <a:t>Moved by:  Stephen McCann</a:t>
            </a:r>
          </a:p>
          <a:p>
            <a:r>
              <a:rPr lang="en-US" dirty="0"/>
              <a:t>Seconded: Dan Harkins</a:t>
            </a:r>
          </a:p>
          <a:p>
            <a:endParaRPr lang="en-US" dirty="0"/>
          </a:p>
          <a:p>
            <a:r>
              <a:rPr lang="en-US" dirty="0"/>
              <a:t>Result: Approved by unanimous consent</a:t>
            </a:r>
          </a:p>
          <a:p>
            <a:r>
              <a:rPr lang="en-US" dirty="0"/>
              <a:t>35 participants on call</a:t>
            </a:r>
          </a:p>
        </p:txBody>
      </p:sp>
    </p:spTree>
    <p:extLst>
      <p:ext uri="{BB962C8B-B14F-4D97-AF65-F5344CB8AC3E}">
        <p14:creationId xmlns:p14="http://schemas.microsoft.com/office/powerpoint/2010/main" val="346702702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Titles</a:t>
            </a:r>
            <a:r>
              <a:rPr lang="en-US" dirty="0"/>
              <a:t> (updated)</a:t>
            </a:r>
            <a:endParaRPr dirty="0"/>
          </a:p>
        </p:txBody>
      </p:sp>
      <p:sp>
        <p:nvSpPr>
          <p:cNvPr id="87" name="TextShape 2"/>
          <p:cNvSpPr txBox="1"/>
          <p:nvPr/>
        </p:nvSpPr>
        <p:spPr>
          <a:xfrm>
            <a:off x="685800" y="1981079"/>
            <a:ext cx="7771680" cy="33291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a:t>
            </a:r>
            <a:r>
              <a:rPr lang="en-US" dirty="0"/>
              <a:t>Operation with Randomized and Changing MAC Addresses</a:t>
            </a:r>
            <a:endParaRPr b="1" dirty="0"/>
          </a:p>
          <a:p>
            <a:pPr>
              <a:spcBef>
                <a:spcPts val="1100"/>
              </a:spcBef>
              <a:defRPr b="1" spc="-1">
                <a:latin typeface="Times New Roman"/>
                <a:ea typeface="Times New Roman"/>
                <a:cs typeface="Times New Roman"/>
                <a:sym typeface="Times New Roman"/>
              </a:defRPr>
            </a:pPr>
            <a:endParaRPr b="1" dirty="0"/>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a:t>
            </a:r>
            <a:r>
              <a:rPr lang="en-US" dirty="0"/>
              <a:t>Service with Data Privacy Protection</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a:t>
            </a:r>
            <a:r>
              <a:rPr dirty="0"/>
              <a:t>, </a:t>
            </a:r>
            <a:r>
              <a:rPr lang="en-US" dirty="0"/>
              <a:t>November</a:t>
            </a:r>
            <a:r>
              <a:rPr dirty="0"/>
              <a:t> </a:t>
            </a:r>
            <a:r>
              <a:rPr lang="en-US" dirty="0"/>
              <a:t>4</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0317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endParaRPr lang="en-US" dirty="0"/>
          </a:p>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Joseph Levy volunteered</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1452</Words>
  <Application>Microsoft Macintosh PowerPoint</Application>
  <PresentationFormat>On-screen Show (4:3)</PresentationFormat>
  <Paragraphs>174</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Intel Clear</vt:lpstr>
      <vt:lpstr>Arial</vt:lpstr>
      <vt:lpstr>Calibri</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Agenda</vt:lpstr>
      <vt:lpstr>Motion #2 – Response </vt:lpstr>
      <vt:lpstr>Motion # 3 - 11bh PAR</vt:lpstr>
      <vt:lpstr>Motion #4 – Updated bh CSD</vt:lpstr>
      <vt:lpstr>Motion #5 – Updated bi PAR</vt:lpstr>
      <vt:lpstr>Motion #6 – Updated bi CSD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24</cp:revision>
  <dcterms:modified xsi:type="dcterms:W3CDTF">2020-11-05T20:39:00Z</dcterms:modified>
</cp:coreProperties>
</file>