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77" r:id="rId12"/>
    <p:sldId id="278" r:id="rId13"/>
    <p:sldId id="267" r:id="rId14"/>
    <p:sldId id="268" r:id="rId15"/>
    <p:sldId id="271" r:id="rId16"/>
    <p:sldId id="273" r:id="rId17"/>
    <p:sldId id="274" r:id="rId18"/>
    <p:sldId id="275" r:id="rId19"/>
    <p:sldId id="276"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4723" autoAdjust="0"/>
    <p:restoredTop sz="94722"/>
  </p:normalViewPr>
  <p:slideViewPr>
    <p:cSldViewPr snapToGrid="0" snapToObjects="1">
      <p:cViewPr varScale="1">
        <p:scale>
          <a:sx n="139" d="100"/>
          <a:sy n="139" d="100"/>
        </p:scale>
        <p:origin x="1576" y="168"/>
      </p:cViewPr>
      <p:guideLst/>
    </p:cSldViewPr>
  </p:slideViewPr>
  <p:notesTextViewPr>
    <p:cViewPr>
      <p:scale>
        <a:sx n="1" d="1"/>
        <a:sy n="1" d="1"/>
      </p:scale>
      <p:origin x="0" y="0"/>
    </p:cViewPr>
  </p:notesTextViewPr>
  <p:sorterViewPr>
    <p:cViewPr>
      <p:scale>
        <a:sx n="100" d="100"/>
        <a:sy n="100" d="100"/>
      </p:scale>
      <p:origin x="0" y="-16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B8A6703-E2E1-4A40-ADA0-6EF882B8EB9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6EF06AEE-4B63-495B-892E-E4CD977968A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November 2020</a:t>
            </a:r>
            <a:endParaRPr lang="en-GB"/>
          </a:p>
        </p:txBody>
      </p:sp>
      <p:sp>
        <p:nvSpPr>
          <p:cNvPr id="4" name="Footer Placeholder 3">
            <a:extLst>
              <a:ext uri="{FF2B5EF4-FFF2-40B4-BE49-F238E27FC236}">
                <a16:creationId xmlns:a16="http://schemas.microsoft.com/office/drawing/2014/main" id="{654E5AB4-3E19-4E96-B616-ACC3E1CADC0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D1083E5-DD7A-426E-9F17-5EA421C6759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8561C6-9545-4F96-AE2F-3BBC59501A0A}" type="slidenum">
              <a:rPr lang="en-GB" smtClean="0"/>
              <a:t>‹#›</a:t>
            </a:fld>
            <a:endParaRPr lang="en-GB"/>
          </a:p>
        </p:txBody>
      </p:sp>
    </p:spTree>
    <p:extLst>
      <p:ext uri="{BB962C8B-B14F-4D97-AF65-F5344CB8AC3E}">
        <p14:creationId xmlns:p14="http://schemas.microsoft.com/office/powerpoint/2010/main" val="122567498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hf hdr="0" ftr="0"/>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p:nvPr>
        </p:nvSpPr>
        <p:spPr>
          <a:prstGeom prst="rect">
            <a:avLst/>
          </a:prstGeom>
        </p:spPr>
        <p:txBody>
          <a:bodyPr anchor="t"/>
          <a:lstStyle/>
          <a:p>
            <a:r>
              <a:t>Body Level One</a:t>
            </a:r>
          </a:p>
          <a:p>
            <a:pPr lvl="1"/>
            <a:r>
              <a:t>Body Level Two</a:t>
            </a:r>
          </a:p>
          <a:p>
            <a:pPr lvl="2"/>
            <a:r>
              <a:t>Body Level Three</a:t>
            </a:r>
          </a:p>
          <a:p>
            <a:pPr lvl="3"/>
            <a:r>
              <a:t>Body Level Four</a:t>
            </a:r>
          </a:p>
          <a:p>
            <a:pPr lvl="4"/>
            <a:r>
              <a:t>Body Level Five</a:t>
            </a: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4362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November</a:t>
            </a:r>
            <a:r>
              <a:rPr dirty="0"/>
              <a:t> 2020</a:t>
            </a:r>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p:nvSpPr>
        <p:spPr>
          <a:xfrm>
            <a:off x="5676065" y="343709"/>
            <a:ext cx="2945936"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802.11-20/0995r</a:t>
            </a:r>
            <a:r>
              <a:rPr lang="en-US" dirty="0"/>
              <a:t>15</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6576027" y="6476332"/>
            <a:ext cx="1785334"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t>Carol Ansley,  self-employed</a:t>
            </a:r>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0" name="Slide Number"/>
          <p:cNvSpPr txBox="1">
            <a:spLocks noGrp="1"/>
          </p:cNvSpPr>
          <p:nvPr>
            <p:ph type="sldNum" sz="quarter" idx="2"/>
          </p:nvPr>
        </p:nvSpPr>
        <p:spPr>
          <a:xfrm>
            <a:off x="6553200" y="6076950"/>
            <a:ext cx="266973" cy="279401"/>
          </a:xfrm>
          <a:prstGeom prst="rect">
            <a:avLst/>
          </a:prstGeom>
          <a:ln w="12700">
            <a:miter lim="400000"/>
          </a:ln>
        </p:spPr>
        <p:txBody>
          <a:bodyPr wrap="none" lIns="0" tIns="0" rIns="0" bIns="0" anchor="b">
            <a:spAutoFit/>
          </a:body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19/11-19-1027-01-0rcm-do-not-fear-random-macs.pptx" TargetMode="External"/><Relationship Id="rId3" Type="http://schemas.openxmlformats.org/officeDocument/2006/relationships/hyperlink" Target="https://mentor.ieee.org/802.11/dcn/19/11-19-1442-09-0rcm-rcm-tig-draft-report-outline.odt" TargetMode="External"/><Relationship Id="rId7" Type="http://schemas.openxmlformats.org/officeDocument/2006/relationships/hyperlink" Target="https://mentor.ieee.org/802.11/dcn/19/11-19-0884-00-0rcm-temporary-addresses.pptx" TargetMode="External"/><Relationship Id="rId2" Type="http://schemas.openxmlformats.org/officeDocument/2006/relationships/hyperlink" Target="https://mentor.ieee.org/802.11/dcn/20/11-20-0192-02-0rcm-random-and-changing-mac-addresses-study-group-creation.pptx" TargetMode="External"/><Relationship Id="rId1" Type="http://schemas.openxmlformats.org/officeDocument/2006/relationships/slideLayout" Target="../slideLayouts/slideLayout3.xml"/><Relationship Id="rId6" Type="http://schemas.openxmlformats.org/officeDocument/2006/relationships/hyperlink" Target="https://mentor.ieee.org/802.11/dcn/19/11-19-0851-00-0rcm-p802-1cq-mac-address-assignment-requirements.pptx" TargetMode="External"/><Relationship Id="rId11" Type="http://schemas.openxmlformats.org/officeDocument/2006/relationships/hyperlink" Target="https://mentor.ieee.org/802.11/dcn/19/11-19-1320-00-0rcm-assignment-of-temporary-addresses.pptx" TargetMode="External"/><Relationship Id="rId5" Type="http://schemas.openxmlformats.org/officeDocument/2006/relationships/hyperlink" Target="https://mentor.ieee.org/802.11/dcn/18/11-18-1988-02-0arc-proposed-response-to-liaison-from-wba-on-mac-address-randomization-impcats.docx" TargetMode="External"/><Relationship Id="rId10" Type="http://schemas.openxmlformats.org/officeDocument/2006/relationships/hyperlink" Target="https://mentor.ieee.org/802.11/dcn/19/11-19-1314-02-0rcm-privacy-protection-in-wi-fi-analytics-systems.pptx" TargetMode="External"/><Relationship Id="rId4" Type="http://schemas.openxmlformats.org/officeDocument/2006/relationships/hyperlink" Target="https://mentor.ieee.org/802.11/dcn/18/11-18-1579-01-0000-2018-09-liaison-from-wba-re-mac-randomization-impacts.docx" TargetMode="External"/><Relationship Id="rId9" Type="http://schemas.openxmlformats.org/officeDocument/2006/relationships/hyperlink" Target="https://mentor.ieee.org/802.11/dcn/19/11-19-1313-02-0rcm-pitfalls-with-address-randomization.ppt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25848"/>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dirty="0"/>
              <a:t>RCM-SG-Agenda-</a:t>
            </a:r>
            <a:r>
              <a:rPr lang="en-US" dirty="0"/>
              <a:t>Nove</a:t>
            </a:r>
            <a:r>
              <a:rPr dirty="0"/>
              <a:t>mber-2020</a:t>
            </a:r>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2020-</a:t>
            </a:r>
            <a:r>
              <a:rPr lang="en-US" b="0" dirty="0"/>
              <a:t>11-05</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927149177"/>
              </p:ext>
            </p:extLst>
          </p:nvPr>
        </p:nvGraphicFramePr>
        <p:xfrm>
          <a:off x="725400" y="2500558"/>
          <a:ext cx="7387920" cy="289584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44949">
                  <a:extLst>
                    <a:ext uri="{9D8B030D-6E8A-4147-A177-3AD203B41FA5}">
                      <a16:colId xmlns:a16="http://schemas.microsoft.com/office/drawing/2014/main" val="20001"/>
                    </a:ext>
                  </a:extLst>
                </a:gridCol>
                <a:gridCol w="1521891">
                  <a:extLst>
                    <a:ext uri="{9D8B030D-6E8A-4147-A177-3AD203B41FA5}">
                      <a16:colId xmlns:a16="http://schemas.microsoft.com/office/drawing/2014/main" val="20002"/>
                    </a:ext>
                  </a:extLst>
                </a:gridCol>
                <a:gridCol w="1330166">
                  <a:extLst>
                    <a:ext uri="{9D8B030D-6E8A-4147-A177-3AD203B41FA5}">
                      <a16:colId xmlns:a16="http://schemas.microsoft.com/office/drawing/2014/main" val="20003"/>
                    </a:ext>
                  </a:extLst>
                </a:gridCol>
                <a:gridCol w="1625434">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Mark Hamilton</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Ruckus/CommScope</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350 W. Java Dr. Sunnyvale, CA 94089</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+1-303-818-8474</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mark.hamilton2152@gmail.com</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extLst>
                  <a:ext uri="{0D108BD9-81ED-4DB2-BD59-A6C34878D82A}">
                    <a16:rowId xmlns:a16="http://schemas.microsoft.com/office/drawing/2014/main" val="10001"/>
                  </a:ext>
                </a:extLst>
              </a:tr>
              <a:tr h="639720">
                <a:tc>
                  <a:txBody>
                    <a:bodyPr/>
                    <a:lstStyle/>
                    <a:p>
                      <a:r>
                        <a:rPr sz="1400" spc="-1" dirty="0">
                          <a:latin typeface="Times New Roman"/>
                          <a:ea typeface="Times New Roman"/>
                          <a:cs typeface="Times New Roman"/>
                          <a:sym typeface="Times New Roman"/>
                        </a:rPr>
                        <a:t>Carol Ansley</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self</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z="1400" spc="-1">
                          <a:latin typeface="Times New Roman"/>
                          <a:ea typeface="Times New Roman"/>
                          <a:cs typeface="Times New Roman"/>
                          <a:sym typeface="Times New Roman"/>
                        </a:defRPr>
                      </a:pPr>
                      <a:r>
                        <a:t>195 E Meadows Ct.</a:t>
                      </a:r>
                    </a:p>
                    <a:p>
                      <a:pPr>
                        <a:defRPr sz="1400" spc="-1">
                          <a:latin typeface="Times New Roman"/>
                          <a:ea typeface="Times New Roman"/>
                          <a:cs typeface="Times New Roman"/>
                          <a:sym typeface="Times New Roman"/>
                        </a:defRPr>
                      </a:pPr>
                      <a:r>
                        <a:t>Johns Creek GA 30005</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a:hlinkClick r:id="rId2"/>
                        </a:rPr>
                        <a:t>carol@ansley.com</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538560">
                <a:tc>
                  <a:txBody>
                    <a:bodyPr/>
                    <a:lstStyle/>
                    <a:p>
                      <a:r>
                        <a:rPr lang="en-US" sz="1400" b="0" i="0" u="none" strike="noStrike" cap="none" spc="-1" baseline="0" dirty="0">
                          <a:solidFill>
                            <a:srgbClr val="000000"/>
                          </a:solidFill>
                          <a:uFillTx/>
                          <a:latin typeface="Times New Roman"/>
                          <a:cs typeface="Times New Roman"/>
                          <a:sym typeface="Helvetica"/>
                        </a:rPr>
                        <a:t>Stephen McCann</a:t>
                      </a:r>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lang="en-US" sz="1400" b="0" i="0" u="none" strike="noStrike" cap="none" spc="-1" baseline="0" dirty="0">
                          <a:solidFill>
                            <a:srgbClr val="000000"/>
                          </a:solidFill>
                          <a:uFillTx/>
                          <a:latin typeface="Times New Roman"/>
                          <a:cs typeface="Times New Roman"/>
                          <a:sym typeface="Helvetica"/>
                        </a:rPr>
                        <a:t>Huawei</a:t>
                      </a:r>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lang="en-US" sz="1400" b="0" i="0" u="none" strike="noStrike" cap="none" spc="-1" baseline="0" dirty="0" err="1">
                          <a:solidFill>
                            <a:srgbClr val="000000"/>
                          </a:solidFill>
                          <a:uFillTx/>
                          <a:latin typeface="Times New Roman"/>
                          <a:cs typeface="Times New Roman"/>
                          <a:sym typeface="Helvetica"/>
                        </a:rPr>
                        <a:t>mccann.stephen@gmail.com</a:t>
                      </a:r>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dirty="0"/>
              <a:t>RCM Agenda – </a:t>
            </a:r>
            <a:r>
              <a:rPr lang="en-US" dirty="0"/>
              <a:t>November</a:t>
            </a:r>
            <a:r>
              <a:rPr dirty="0"/>
              <a:t> </a:t>
            </a:r>
            <a:r>
              <a:rPr lang="en-US" dirty="0"/>
              <a:t>Plenary </a:t>
            </a:r>
            <a:r>
              <a:rPr dirty="0"/>
              <a:t>2020</a:t>
            </a:r>
          </a:p>
        </p:txBody>
      </p:sp>
      <p:sp>
        <p:nvSpPr>
          <p:cNvPr id="82" name="CustomShape 2"/>
          <p:cNvSpPr txBox="1"/>
          <p:nvPr/>
        </p:nvSpPr>
        <p:spPr>
          <a:xfrm>
            <a:off x="749808" y="1518715"/>
            <a:ext cx="7707672" cy="52612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t>Thursday, 4 November</a:t>
            </a:r>
            <a:r>
              <a:rPr dirty="0"/>
              <a:t>, 13:30</a:t>
            </a:r>
            <a:r>
              <a:rPr lang="en-US" dirty="0"/>
              <a:t> </a:t>
            </a:r>
            <a:r>
              <a:rPr dirty="0"/>
              <a:t>ET</a:t>
            </a:r>
          </a:p>
          <a:p>
            <a:pPr>
              <a:lnSpc>
                <a:spcPct val="81000"/>
              </a:lnSpc>
              <a:spcBef>
                <a:spcPts val="200"/>
              </a:spcBef>
              <a:defRPr sz="2200" spc="-1">
                <a:latin typeface="Arial"/>
                <a:ea typeface="Arial"/>
                <a:cs typeface="Arial"/>
                <a:sym typeface="Arial"/>
              </a:defRPr>
            </a:pPr>
            <a:endParaRPr dirty="0"/>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t>Administrative</a:t>
            </a:r>
            <a:endParaRPr lang="en-US" sz="2000"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Will announce upcoming telecons depending on how much we complete today.</a:t>
            </a:r>
            <a:endParaRPr sz="2000" dirty="0"/>
          </a:p>
          <a:p>
            <a:pPr>
              <a:defRPr sz="1500" spc="-1">
                <a:latin typeface="Arial"/>
                <a:ea typeface="Arial"/>
                <a:cs typeface="Arial"/>
                <a:sym typeface="Arial"/>
              </a:defRPr>
            </a:pPr>
            <a:endParaRPr sz="2000" dirty="0"/>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t>Discussion</a:t>
            </a:r>
            <a:endParaRPr lang="en-US" sz="2000" b="1" dirty="0"/>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endParaRPr lang="en-US" sz="2000" b="1" dirty="0"/>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Continue to review comments from 802.1 and 802.3 (11-20-1770r4) and develop responses</a:t>
            </a:r>
          </a:p>
          <a:p>
            <a:pPr marL="466725" lvl="3">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 Current PAR drafts</a:t>
            </a:r>
            <a:r>
              <a:rPr lang="en-US" sz="2000" b="1">
                <a:latin typeface="Times New Roman" panose="02020603050405020304" pitchFamily="18" charset="0"/>
                <a:cs typeface="Times New Roman" panose="02020603050405020304" pitchFamily="18" charset="0"/>
              </a:rPr>
              <a:t>: 11-20-742r6 </a:t>
            </a:r>
            <a:r>
              <a:rPr lang="en-US" sz="2000" b="1" dirty="0">
                <a:latin typeface="Times New Roman" panose="02020603050405020304" pitchFamily="18" charset="0"/>
                <a:cs typeface="Times New Roman" panose="02020603050405020304" pitchFamily="18" charset="0"/>
              </a:rPr>
              <a:t>(RCM), 11-20-854r7 (privacy)</a:t>
            </a:r>
          </a:p>
          <a:p>
            <a:pPr marL="466725" lvl="3">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 Current CSD drafts: 11-20-1117r4 (RCM), 11-20-1346r3 (privacy)</a:t>
            </a:r>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Upcoming teleconference schedule:</a:t>
            </a:r>
          </a:p>
          <a:p>
            <a:pPr>
              <a:defRPr sz="1500" spc="-1">
                <a:latin typeface="Arial"/>
                <a:ea typeface="Arial"/>
                <a:cs typeface="Arial"/>
                <a:sym typeface="Arial"/>
              </a:defRPr>
            </a:pPr>
            <a:r>
              <a:rPr lang="en-US" sz="1600" b="1" dirty="0">
                <a:latin typeface="Times New Roman" panose="02020603050405020304" pitchFamily="18" charset="0"/>
                <a:cs typeface="Times New Roman" panose="02020603050405020304" pitchFamily="18" charset="0"/>
              </a:rPr>
              <a:t>	TBD</a:t>
            </a:r>
          </a:p>
          <a:p>
            <a:pPr>
              <a:defRPr sz="1500" spc="-1">
                <a:latin typeface="Arial"/>
                <a:ea typeface="Arial"/>
                <a:cs typeface="Arial"/>
                <a:sym typeface="Arial"/>
              </a:defRPr>
            </a:pPr>
            <a:endParaRPr lang="en-US" sz="16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Adjourn</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Motion #1 - Approve Minutes"/>
          <p:cNvSpPr txBox="1">
            <a:spLocks noGrp="1"/>
          </p:cNvSpPr>
          <p:nvPr>
            <p:ph type="title"/>
          </p:nvPr>
        </p:nvSpPr>
        <p:spPr>
          <a:xfrm>
            <a:off x="685800" y="685799"/>
            <a:ext cx="7771680" cy="1065963"/>
          </a:xfrm>
          <a:prstGeom prst="rect">
            <a:avLst/>
          </a:prstGeom>
        </p:spPr>
        <p:txBody>
          <a:bodyPr/>
          <a:lstStyle>
            <a:lvl1pPr>
              <a:defRPr spc="-100"/>
            </a:lvl1pPr>
          </a:lstStyle>
          <a:p>
            <a:r>
              <a:rPr dirty="0"/>
              <a:t>Motion #1 - A</a:t>
            </a:r>
            <a:r>
              <a:rPr lang="en-US" dirty="0"/>
              <a:t>genda</a:t>
            </a:r>
            <a:endParaRPr dirty="0"/>
          </a:p>
        </p:txBody>
      </p:sp>
      <p:sp>
        <p:nvSpPr>
          <p:cNvPr id="102" name="Approve RCM SG minutes of teleconferences from April of 2020 to today:…"/>
          <p:cNvSpPr txBox="1">
            <a:spLocks noGrp="1"/>
          </p:cNvSpPr>
          <p:nvPr>
            <p:ph type="body" idx="1"/>
          </p:nvPr>
        </p:nvSpPr>
        <p:spPr>
          <a:xfrm>
            <a:off x="685800" y="1981080"/>
            <a:ext cx="7771680" cy="4114080"/>
          </a:xfrm>
          <a:prstGeom prst="rect">
            <a:avLst/>
          </a:prstGeom>
        </p:spPr>
        <p:txBody>
          <a:bodyPr>
            <a:normAutofit/>
          </a:bodyPr>
          <a:lstStyle/>
          <a:p>
            <a:pPr marL="228600" defTabSz="457200">
              <a:buSzPct val="100000"/>
              <a:tabLst>
                <a:tab pos="457200" algn="l"/>
              </a:tabLst>
              <a:defRPr sz="1700" b="1">
                <a:uFill>
                  <a:solidFill>
                    <a:srgbClr val="000000"/>
                  </a:solidFill>
                </a:uFill>
                <a:latin typeface="Times New Roman"/>
                <a:ea typeface="Times New Roman"/>
                <a:cs typeface="Times New Roman"/>
                <a:sym typeface="Times New Roman"/>
              </a:defRPr>
            </a:pPr>
            <a:r>
              <a:rPr sz="2000" dirty="0"/>
              <a:t>Approve RCM SG </a:t>
            </a:r>
            <a:r>
              <a:rPr lang="en-US" sz="2000" dirty="0"/>
              <a:t>agenda in document 11-20-995r12 slide #10</a:t>
            </a:r>
          </a:p>
          <a:p>
            <a:pPr>
              <a:lnSpc>
                <a:spcPct val="81000"/>
              </a:lnSpc>
              <a:spcBef>
                <a:spcPts val="200"/>
              </a:spcBef>
              <a:defRPr sz="1500" b="1" spc="-1">
                <a:latin typeface="Times New Roman"/>
                <a:ea typeface="Times New Roman"/>
                <a:cs typeface="Times New Roman"/>
                <a:sym typeface="Times New Roman"/>
              </a:defRPr>
            </a:pPr>
            <a:endParaRPr spc="-1" dirty="0"/>
          </a:p>
          <a:p>
            <a:pPr>
              <a:lnSpc>
                <a:spcPct val="81000"/>
              </a:lnSpc>
              <a:spcBef>
                <a:spcPts val="200"/>
              </a:spcBef>
              <a:defRPr sz="1500" b="1" spc="-100">
                <a:latin typeface="Times New Roman"/>
                <a:ea typeface="Times New Roman"/>
                <a:cs typeface="Times New Roman"/>
                <a:sym typeface="Times New Roman"/>
              </a:defRPr>
            </a:pPr>
            <a:endParaRPr lang="en-US"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r>
              <a:rPr sz="2400" dirty="0">
                <a:latin typeface="Times New Roman" panose="02020603050405020304" pitchFamily="18" charset="0"/>
                <a:cs typeface="Times New Roman" panose="02020603050405020304" pitchFamily="18" charset="0"/>
              </a:rPr>
              <a:t>Moved: </a:t>
            </a:r>
            <a:r>
              <a:rPr lang="en-US" sz="2400" dirty="0">
                <a:latin typeface="Times New Roman" panose="02020603050405020304" pitchFamily="18" charset="0"/>
                <a:cs typeface="Times New Roman" panose="02020603050405020304" pitchFamily="18" charset="0"/>
              </a:rPr>
              <a:t>Stuart Kerry</a:t>
            </a:r>
            <a:endParaRPr sz="2400" spc="-1" dirty="0">
              <a:latin typeface="Times New Roman" panose="02020603050405020304" pitchFamily="18" charset="0"/>
              <a:cs typeface="Times New Roman" panose="02020603050405020304" pitchFamily="18" charset="0"/>
            </a:endParaRPr>
          </a:p>
          <a:p>
            <a:pPr>
              <a:lnSpc>
                <a:spcPct val="81000"/>
              </a:lnSpc>
              <a:spcBef>
                <a:spcPts val="200"/>
              </a:spcBef>
              <a:defRPr sz="1500" b="1" spc="-100">
                <a:latin typeface="Times New Roman"/>
                <a:ea typeface="Times New Roman"/>
                <a:cs typeface="Times New Roman"/>
                <a:sym typeface="Times New Roman"/>
              </a:defRPr>
            </a:pPr>
            <a:r>
              <a:rPr sz="2400" dirty="0">
                <a:latin typeface="Times New Roman" panose="02020603050405020304" pitchFamily="18" charset="0"/>
                <a:cs typeface="Times New Roman" panose="02020603050405020304" pitchFamily="18" charset="0"/>
              </a:rPr>
              <a:t>Seconded:</a:t>
            </a:r>
            <a:r>
              <a:rPr lang="en-US" sz="2400" dirty="0">
                <a:latin typeface="Times New Roman" panose="02020603050405020304" pitchFamily="18" charset="0"/>
                <a:cs typeface="Times New Roman" panose="02020603050405020304" pitchFamily="18" charset="0"/>
              </a:rPr>
              <a:t> Jon Rosdahl</a:t>
            </a:r>
            <a:endParaRPr sz="2400" spc="-1" dirty="0">
              <a:latin typeface="Times New Roman" panose="02020603050405020304" pitchFamily="18" charset="0"/>
              <a:cs typeface="Times New Roman" panose="02020603050405020304" pitchFamily="18" charset="0"/>
            </a:endParaRPr>
          </a:p>
          <a:p>
            <a:pPr>
              <a:lnSpc>
                <a:spcPct val="81000"/>
              </a:lnSpc>
              <a:spcBef>
                <a:spcPts val="200"/>
              </a:spcBef>
              <a:defRPr sz="1500" b="1" spc="-1">
                <a:latin typeface="Times New Roman"/>
                <a:ea typeface="Times New Roman"/>
                <a:cs typeface="Times New Roman"/>
                <a:sym typeface="Times New Roman"/>
              </a:defRPr>
            </a:pPr>
            <a:endParaRPr sz="2400" spc="-1" dirty="0">
              <a:latin typeface="Times New Roman" panose="02020603050405020304" pitchFamily="18" charset="0"/>
              <a:cs typeface="Times New Roman" panose="02020603050405020304" pitchFamily="18" charset="0"/>
            </a:endParaRPr>
          </a:p>
          <a:p>
            <a:pPr>
              <a:lnSpc>
                <a:spcPct val="81000"/>
              </a:lnSpc>
              <a:spcBef>
                <a:spcPts val="200"/>
              </a:spcBef>
              <a:defRPr sz="1500" b="1" spc="-100">
                <a:latin typeface="Times New Roman"/>
                <a:ea typeface="Times New Roman"/>
                <a:cs typeface="Times New Roman"/>
                <a:sym typeface="Times New Roman"/>
              </a:defRPr>
            </a:pPr>
            <a:r>
              <a:rPr sz="2400" dirty="0">
                <a:latin typeface="Times New Roman" panose="02020603050405020304" pitchFamily="18" charset="0"/>
                <a:cs typeface="Times New Roman" panose="02020603050405020304" pitchFamily="18" charset="0"/>
              </a:rPr>
              <a:t>Result: </a:t>
            </a:r>
            <a:r>
              <a:rPr lang="en-US" sz="2400" dirty="0">
                <a:latin typeface="Times New Roman" panose="02020603050405020304" pitchFamily="18" charset="0"/>
                <a:cs typeface="Times New Roman" panose="02020603050405020304" pitchFamily="18" charset="0"/>
              </a:rPr>
              <a:t>unanimous</a:t>
            </a:r>
            <a:endParaRP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603807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Motion #1 - Approve Minutes"/>
          <p:cNvSpPr txBox="1">
            <a:spLocks noGrp="1"/>
          </p:cNvSpPr>
          <p:nvPr>
            <p:ph type="title"/>
          </p:nvPr>
        </p:nvSpPr>
        <p:spPr>
          <a:xfrm>
            <a:off x="685800" y="685799"/>
            <a:ext cx="7771680" cy="1065963"/>
          </a:xfrm>
          <a:prstGeom prst="rect">
            <a:avLst/>
          </a:prstGeom>
        </p:spPr>
        <p:txBody>
          <a:bodyPr/>
          <a:lstStyle>
            <a:lvl1pPr>
              <a:defRPr spc="-100"/>
            </a:lvl1pPr>
          </a:lstStyle>
          <a:p>
            <a:r>
              <a:rPr dirty="0"/>
              <a:t>Motion #</a:t>
            </a:r>
            <a:r>
              <a:rPr lang="en-US" dirty="0"/>
              <a:t>2</a:t>
            </a:r>
            <a:r>
              <a:rPr dirty="0"/>
              <a:t> </a:t>
            </a:r>
            <a:r>
              <a:rPr lang="en-GB" dirty="0"/>
              <a:t>–</a:t>
            </a:r>
            <a:r>
              <a:rPr dirty="0"/>
              <a:t> </a:t>
            </a:r>
            <a:r>
              <a:rPr lang="en-US" dirty="0"/>
              <a:t>September Minutes</a:t>
            </a:r>
            <a:endParaRPr dirty="0"/>
          </a:p>
        </p:txBody>
      </p:sp>
      <p:sp>
        <p:nvSpPr>
          <p:cNvPr id="102" name="Approve RCM SG minutes of teleconferences from April of 2020 to today:…"/>
          <p:cNvSpPr txBox="1">
            <a:spLocks noGrp="1"/>
          </p:cNvSpPr>
          <p:nvPr>
            <p:ph type="body" idx="1"/>
          </p:nvPr>
        </p:nvSpPr>
        <p:spPr>
          <a:xfrm>
            <a:off x="685800" y="1981080"/>
            <a:ext cx="7771680" cy="4114080"/>
          </a:xfrm>
          <a:prstGeom prst="rect">
            <a:avLst/>
          </a:prstGeom>
        </p:spPr>
        <p:txBody>
          <a:bodyPr>
            <a:normAutofit lnSpcReduction="10000"/>
          </a:bodyPr>
          <a:lstStyle/>
          <a:p>
            <a:pPr marL="228600" defTabSz="457200">
              <a:buSzPct val="100000"/>
              <a:tabLst>
                <a:tab pos="457200" algn="l"/>
              </a:tabLst>
              <a:defRPr sz="1700" b="1">
                <a:uFill>
                  <a:solidFill>
                    <a:srgbClr val="000000"/>
                  </a:solidFill>
                </a:uFill>
                <a:latin typeface="Times New Roman"/>
                <a:ea typeface="Times New Roman"/>
                <a:cs typeface="Times New Roman"/>
                <a:sym typeface="Times New Roman"/>
              </a:defRPr>
            </a:pPr>
            <a:r>
              <a:rPr sz="2000" dirty="0"/>
              <a:t>Approve RCM SG</a:t>
            </a:r>
            <a:r>
              <a:rPr lang="en-US" sz="2000" dirty="0"/>
              <a:t> September 17</a:t>
            </a:r>
            <a:r>
              <a:rPr lang="en-US" sz="2000" baseline="30000" dirty="0"/>
              <a:t>th</a:t>
            </a:r>
            <a:r>
              <a:rPr lang="en-US" sz="2000" dirty="0"/>
              <a:t> 2020 minutes in document 11-20-1681r0</a:t>
            </a:r>
          </a:p>
          <a:p>
            <a:pPr>
              <a:lnSpc>
                <a:spcPct val="81000"/>
              </a:lnSpc>
              <a:spcBef>
                <a:spcPts val="200"/>
              </a:spcBef>
              <a:defRPr sz="1500" b="1" spc="-1">
                <a:latin typeface="Times New Roman"/>
                <a:ea typeface="Times New Roman"/>
                <a:cs typeface="Times New Roman"/>
                <a:sym typeface="Times New Roman"/>
              </a:defRPr>
            </a:pPr>
            <a:endParaRPr spc="-1" dirty="0"/>
          </a:p>
          <a:p>
            <a:pPr>
              <a:lnSpc>
                <a:spcPct val="81000"/>
              </a:lnSpc>
              <a:spcBef>
                <a:spcPts val="200"/>
              </a:spcBef>
              <a:defRPr sz="1500" b="1" spc="-100">
                <a:latin typeface="Times New Roman"/>
                <a:ea typeface="Times New Roman"/>
                <a:cs typeface="Times New Roman"/>
                <a:sym typeface="Times New Roman"/>
              </a:defRPr>
            </a:pPr>
            <a:endParaRPr lang="en-US"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r>
              <a:rPr sz="2400" dirty="0">
                <a:latin typeface="Times New Roman" panose="02020603050405020304" pitchFamily="18" charset="0"/>
                <a:cs typeface="Times New Roman" panose="02020603050405020304" pitchFamily="18" charset="0"/>
              </a:rPr>
              <a:t>Moved: </a:t>
            </a:r>
            <a:r>
              <a:rPr lang="en-US" sz="2400" dirty="0">
                <a:latin typeface="Times New Roman" panose="02020603050405020304" pitchFamily="18" charset="0"/>
                <a:cs typeface="Times New Roman" panose="02020603050405020304" pitchFamily="18" charset="0"/>
              </a:rPr>
              <a:t>xx</a:t>
            </a:r>
            <a:endParaRPr sz="2400" spc="-1" dirty="0">
              <a:latin typeface="Times New Roman" panose="02020603050405020304" pitchFamily="18" charset="0"/>
              <a:cs typeface="Times New Roman" panose="02020603050405020304" pitchFamily="18" charset="0"/>
            </a:endParaRPr>
          </a:p>
          <a:p>
            <a:pPr>
              <a:lnSpc>
                <a:spcPct val="81000"/>
              </a:lnSpc>
              <a:spcBef>
                <a:spcPts val="200"/>
              </a:spcBef>
              <a:defRPr sz="1500" b="1" spc="-100">
                <a:latin typeface="Times New Roman"/>
                <a:ea typeface="Times New Roman"/>
                <a:cs typeface="Times New Roman"/>
                <a:sym typeface="Times New Roman"/>
              </a:defRPr>
            </a:pPr>
            <a:r>
              <a:rPr sz="2400" dirty="0">
                <a:latin typeface="Times New Roman" panose="02020603050405020304" pitchFamily="18" charset="0"/>
                <a:cs typeface="Times New Roman" panose="02020603050405020304" pitchFamily="18" charset="0"/>
              </a:rPr>
              <a:t>Seconded:</a:t>
            </a:r>
            <a:r>
              <a:rPr lang="en-US" sz="2400" dirty="0">
                <a:latin typeface="Times New Roman" panose="02020603050405020304" pitchFamily="18" charset="0"/>
                <a:cs typeface="Times New Roman" panose="02020603050405020304" pitchFamily="18" charset="0"/>
              </a:rPr>
              <a:t> xx</a:t>
            </a:r>
            <a:endParaRPr sz="2400" spc="-1" dirty="0">
              <a:latin typeface="Times New Roman" panose="02020603050405020304" pitchFamily="18" charset="0"/>
              <a:cs typeface="Times New Roman" panose="02020603050405020304" pitchFamily="18" charset="0"/>
            </a:endParaRPr>
          </a:p>
          <a:p>
            <a:pPr>
              <a:lnSpc>
                <a:spcPct val="81000"/>
              </a:lnSpc>
              <a:spcBef>
                <a:spcPts val="200"/>
              </a:spcBef>
              <a:defRPr sz="1500" b="1" spc="-1">
                <a:latin typeface="Times New Roman"/>
                <a:ea typeface="Times New Roman"/>
                <a:cs typeface="Times New Roman"/>
                <a:sym typeface="Times New Roman"/>
              </a:defRPr>
            </a:pPr>
            <a:endParaRPr sz="2400" spc="-1" dirty="0">
              <a:latin typeface="Times New Roman" panose="02020603050405020304" pitchFamily="18" charset="0"/>
              <a:cs typeface="Times New Roman" panose="02020603050405020304" pitchFamily="18" charset="0"/>
            </a:endParaRPr>
          </a:p>
          <a:p>
            <a:pPr>
              <a:lnSpc>
                <a:spcPct val="81000"/>
              </a:lnSpc>
              <a:spcBef>
                <a:spcPts val="200"/>
              </a:spcBef>
              <a:defRPr sz="1500" b="1" spc="-100">
                <a:latin typeface="Times New Roman"/>
                <a:ea typeface="Times New Roman"/>
                <a:cs typeface="Times New Roman"/>
                <a:sym typeface="Times New Roman"/>
              </a:defRPr>
            </a:pPr>
            <a:r>
              <a:rPr sz="2400" dirty="0">
                <a:latin typeface="Times New Roman" panose="02020603050405020304" pitchFamily="18" charset="0"/>
                <a:cs typeface="Times New Roman" panose="02020603050405020304" pitchFamily="18" charset="0"/>
              </a:rPr>
              <a:t>Result: </a:t>
            </a:r>
            <a:r>
              <a:rPr lang="en-US" sz="2400" dirty="0">
                <a:latin typeface="Times New Roman" panose="02020603050405020304" pitchFamily="18" charset="0"/>
                <a:cs typeface="Times New Roman" panose="02020603050405020304" pitchFamily="18" charset="0"/>
              </a:rPr>
              <a:t>xx</a:t>
            </a:r>
            <a:endParaRP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1529448"/>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92462"/>
            <a:ext cx="7771680" cy="4526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t>Amendment Titles</a:t>
            </a:r>
          </a:p>
        </p:txBody>
      </p:sp>
      <p:sp>
        <p:nvSpPr>
          <p:cNvPr id="87" name="TextShape 2"/>
          <p:cNvSpPr txBox="1"/>
          <p:nvPr/>
        </p:nvSpPr>
        <p:spPr>
          <a:xfrm>
            <a:off x="685800" y="1981079"/>
            <a:ext cx="7771680" cy="32033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randomized MAC addresses</a:t>
            </a:r>
            <a:endParaRPr b="1"/>
          </a:p>
          <a:p>
            <a:pPr>
              <a:spcBef>
                <a:spcPts val="1100"/>
              </a:spcBef>
              <a:defRPr b="1" spc="-1">
                <a:latin typeface="Times New Roman"/>
                <a:ea typeface="Times New Roman"/>
                <a:cs typeface="Times New Roman"/>
                <a:sym typeface="Times New Roman"/>
              </a:defRPr>
            </a:pPr>
            <a:endParaRPr b="1"/>
          </a:p>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Motion sent to EC </a:t>
            </a:r>
          </a:p>
        </p:txBody>
      </p:sp>
      <p:sp>
        <p:nvSpPr>
          <p:cNvPr id="90" name="CustomShape 2"/>
          <p:cNvSpPr txBox="1"/>
          <p:nvPr/>
        </p:nvSpPr>
        <p:spPr>
          <a:xfrm>
            <a:off x="595439" y="1536839"/>
            <a:ext cx="8306642" cy="45117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spcBef>
                <a:spcPts val="300"/>
              </a:spcBef>
              <a:defRPr spc="-1">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p>
          <a:p>
            <a:pPr marL="548640" indent="-342358">
              <a:spcBef>
                <a:spcPts val="600"/>
              </a:spcBef>
              <a:buClr>
                <a:srgbClr val="000000"/>
              </a:buClr>
              <a:buSzPct val="100000"/>
              <a:buAutoNum type="arabicPeriod"/>
              <a:defRPr spc="-1">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Initial Infrastructure Connection Steering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Customer Support and Troubleshooting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Arrival detection in a home environment, or other trusted environment</a:t>
            </a:r>
          </a:p>
          <a:p>
            <a:pPr marL="565560" lvl="1" indent="-179279">
              <a:spcBef>
                <a:spcPts val="300"/>
              </a:spcBef>
              <a:buClr>
                <a:srgbClr val="000000"/>
              </a:buClr>
              <a:buSzPct val="100000"/>
              <a:buFont typeface="Verdana"/>
              <a:buChar char="−"/>
              <a:defRPr sz="1600" spc="-1">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p>
          <a:p>
            <a:pPr marL="548640" indent="-342358">
              <a:spcBef>
                <a:spcPts val="600"/>
              </a:spcBef>
              <a:buClr>
                <a:srgbClr val="000000"/>
              </a:buClr>
              <a:buSzPct val="100000"/>
              <a:buAutoNum type="arabicPeriod" startAt="2"/>
              <a:defRPr spc="-1">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Background documents</a:t>
            </a:r>
          </a:p>
        </p:txBody>
      </p:sp>
      <p:sp>
        <p:nvSpPr>
          <p:cNvPr id="99" name="CustomShape 2"/>
          <p:cNvSpPr txBox="1"/>
          <p:nvPr/>
        </p:nvSpPr>
        <p:spPr>
          <a:xfrm>
            <a:off x="685800" y="1981079"/>
            <a:ext cx="7771680" cy="38559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RCM ad hoc output: </a:t>
            </a:r>
            <a:r>
              <a:rPr b="0" u="sng" spc="-100">
                <a:solidFill>
                  <a:srgbClr val="0000FF"/>
                </a:solidFill>
                <a:uFill>
                  <a:solidFill>
                    <a:srgbClr val="0000FF"/>
                  </a:solidFill>
                </a:uFill>
                <a:hlinkClick r:id="rId2"/>
              </a:rPr>
              <a:t>11-20/0192r2</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RCM TIG report: </a:t>
            </a:r>
            <a:r>
              <a:rPr b="0" u="sng">
                <a:solidFill>
                  <a:srgbClr val="0000FF"/>
                </a:solidFill>
                <a:uFill>
                  <a:solidFill>
                    <a:srgbClr val="0000FF"/>
                  </a:solidFill>
                </a:uFill>
                <a:hlinkClick r:id="rId3"/>
              </a:rPr>
              <a:t>11-19/1442r9</a:t>
            </a:r>
            <a:r>
              <a:rPr b="0"/>
              <a:t> </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WBA Liaison on MAC randomization impacts:</a:t>
            </a:r>
          </a:p>
          <a:p>
            <a:pPr marL="698400" lvl="1" indent="-267838">
              <a:spcBef>
                <a:spcPts val="400"/>
              </a:spcBef>
              <a:buClr>
                <a:srgbClr val="000000"/>
              </a:buClr>
              <a:buSzPct val="100000"/>
              <a:buFont typeface="Symbol"/>
              <a:buChar char="-"/>
              <a:defRPr sz="1600" spc="-1">
                <a:latin typeface="Times New Roman"/>
                <a:ea typeface="Times New Roman"/>
                <a:cs typeface="Times New Roman"/>
                <a:sym typeface="Times New Roman"/>
              </a:defRPr>
            </a:pPr>
            <a:r>
              <a:t>Liaison from WBA: </a:t>
            </a:r>
            <a:r>
              <a:rPr u="sng">
                <a:solidFill>
                  <a:srgbClr val="0000FF"/>
                </a:solidFill>
                <a:uFill>
                  <a:solidFill>
                    <a:srgbClr val="0000FF"/>
                  </a:solidFill>
                </a:uFill>
                <a:hlinkClick r:id="rId4"/>
              </a:rPr>
              <a:t>11-18/1579r1</a:t>
            </a:r>
            <a:r>
              <a:t> </a:t>
            </a:r>
          </a:p>
          <a:p>
            <a:pPr marL="698400" lvl="1" indent="-267838">
              <a:spcBef>
                <a:spcPts val="400"/>
              </a:spcBef>
              <a:buClr>
                <a:srgbClr val="000000"/>
              </a:buClr>
              <a:buSzPct val="100000"/>
              <a:buFont typeface="Symbol"/>
              <a:buChar char="-"/>
              <a:defRPr sz="1600" spc="-1">
                <a:latin typeface="Times New Roman"/>
                <a:ea typeface="Times New Roman"/>
                <a:cs typeface="Times New Roman"/>
                <a:sym typeface="Times New Roman"/>
              </a:defRPr>
            </a:pPr>
            <a:r>
              <a:t>Response from 802.11 (drafted in ARC): </a:t>
            </a:r>
            <a:r>
              <a:rPr u="sng">
                <a:solidFill>
                  <a:srgbClr val="0000FF"/>
                </a:solidFill>
                <a:uFill>
                  <a:solidFill>
                    <a:srgbClr val="0000FF"/>
                  </a:solidFill>
                </a:uFill>
                <a:hlinkClick r:id="rId5"/>
              </a:rPr>
              <a:t>11-18/1988r2</a:t>
            </a:r>
            <a:r>
              <a:t> </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Other inputs to RCM TIG:</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6"/>
              </a:rPr>
              <a:t>11-19-0588-02-0rcm-summary-of-discussions-on-randomized-and-changing-mac-addresses-2014-2019.odt</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6"/>
              </a:rPr>
              <a:t>11-19-0851-00-0rcm-p802-1cq-mac-address-assignment-requirements.pptx</a:t>
            </a:r>
            <a:r>
              <a:rPr u="none">
                <a:solidFill>
                  <a:srgbClr val="000000"/>
                </a:solidFill>
                <a:uFillTx/>
              </a:rPr>
              <a:t> </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7"/>
              </a:rPr>
              <a:t>11-19-0884-00-0rcm-temporary-addresses.pptx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8"/>
              </a:rPr>
              <a:t>11-19-1027-01-0rcm-do-not-fear-random-macs.pptx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9"/>
              </a:rPr>
              <a:t>11-19-1313-02-0rcm-pitfalls-with-address-randomization.pptx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10"/>
              </a:rPr>
              <a:t>11-19-1314-02-0rcm-privacy-protection-in-wi-fi-analytics-systems.pptx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11"/>
              </a:rPr>
              <a:t>11-19-1320-00-0rcm-assignment-of-temporary-addresses.pptx</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Motion #2 - Approve RCM PAR"/>
          <p:cNvSpPr txBox="1">
            <a:spLocks noGrp="1"/>
          </p:cNvSpPr>
          <p:nvPr>
            <p:ph type="title"/>
          </p:nvPr>
        </p:nvSpPr>
        <p:spPr>
          <a:xfrm>
            <a:off x="685800" y="685799"/>
            <a:ext cx="7771680" cy="1065963"/>
          </a:xfrm>
          <a:prstGeom prst="rect">
            <a:avLst/>
          </a:prstGeom>
        </p:spPr>
        <p:txBody>
          <a:bodyPr/>
          <a:lstStyle>
            <a:lvl1pPr>
              <a:defRPr spc="-100"/>
            </a:lvl1pPr>
          </a:lstStyle>
          <a:p>
            <a:r>
              <a:rPr dirty="0"/>
              <a:t>Motion #</a:t>
            </a:r>
            <a:r>
              <a:rPr lang="en-US" dirty="0"/>
              <a:t>3</a:t>
            </a:r>
            <a:r>
              <a:rPr dirty="0"/>
              <a:t> - Approve RCM PAR</a:t>
            </a:r>
          </a:p>
        </p:txBody>
      </p:sp>
      <p:sp>
        <p:nvSpPr>
          <p:cNvPr id="105" name="Believing that the PAR contained in the document referenced below meets IEEE-SA guidelines:…"/>
          <p:cNvSpPr txBox="1">
            <a:spLocks noGrp="1"/>
          </p:cNvSpPr>
          <p:nvPr>
            <p:ph type="body" idx="1"/>
          </p:nvPr>
        </p:nvSpPr>
        <p:spPr>
          <a:xfrm>
            <a:off x="685800" y="1981080"/>
            <a:ext cx="7771680" cy="4114080"/>
          </a:xfrm>
          <a:prstGeom prst="rect">
            <a:avLst/>
          </a:prstGeom>
        </p:spPr>
        <p:txBody>
          <a:bodyPr/>
          <a:lstStyle/>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Believing that the PAR contained in the document referenced below meets IEEE-SA guidelines:</a:t>
            </a:r>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Request that the PAR contained in 802.11-20/0742r</a:t>
            </a:r>
            <a:r>
              <a:rPr lang="en-US" dirty="0"/>
              <a:t>xx</a:t>
            </a:r>
            <a:r>
              <a:rPr dirty="0"/>
              <a:t> be posted to the IEEE 802 Executive Committee (EC) agenda for WG 802 preview and EC approval to submit to </a:t>
            </a:r>
            <a:r>
              <a:rPr dirty="0" err="1"/>
              <a:t>NesCom</a:t>
            </a:r>
            <a:r>
              <a:rPr dirty="0"/>
              <a:t>.</a:t>
            </a:r>
          </a:p>
          <a:p>
            <a:pPr indent="228600" defTabSz="457200">
              <a:defRPr sz="2000" b="1">
                <a:uFill>
                  <a:solidFill>
                    <a:srgbClr val="000000"/>
                  </a:solidFill>
                </a:uFill>
                <a:latin typeface="Times New Roman"/>
                <a:ea typeface="Times New Roman"/>
                <a:cs typeface="Times New Roman"/>
                <a:sym typeface="Times New Roman"/>
              </a:defRPr>
            </a:pPr>
            <a:endParaRPr lang="en-US" dirty="0"/>
          </a:p>
          <a:p>
            <a:pPr indent="228600" defTabSz="457200">
              <a:defRPr sz="2000" b="1">
                <a:uFill>
                  <a:solidFill>
                    <a:srgbClr val="000000"/>
                  </a:solidFill>
                </a:uFill>
                <a:latin typeface="Times New Roman"/>
                <a:ea typeface="Times New Roman"/>
                <a:cs typeface="Times New Roman"/>
                <a:sym typeface="Times New Roman"/>
              </a:defRPr>
            </a:pPr>
            <a:endParaRPr lang="en-GB" dirty="0"/>
          </a:p>
          <a:p>
            <a:pPr indent="228600" defTabSz="457200">
              <a:defRPr sz="2000" b="1">
                <a:uFill>
                  <a:solidFill>
                    <a:srgbClr val="000000"/>
                  </a:solidFill>
                </a:uFill>
                <a:latin typeface="Times New Roman"/>
                <a:ea typeface="Times New Roman"/>
                <a:cs typeface="Times New Roman"/>
                <a:sym typeface="Times New Roman"/>
              </a:defRPr>
            </a:pPr>
            <a:endParaRPr lang="en-GB" dirty="0"/>
          </a:p>
          <a:p>
            <a:pPr indent="228600" defTabSz="457200">
              <a:defRPr sz="2000" b="1">
                <a:uFill>
                  <a:solidFill>
                    <a:srgbClr val="000000"/>
                  </a:solidFill>
                </a:uFill>
                <a:latin typeface="Times New Roman"/>
                <a:ea typeface="Times New Roman"/>
                <a:cs typeface="Times New Roman"/>
                <a:sym typeface="Times New Roman"/>
              </a:defRPr>
            </a:pP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Moved: </a:t>
            </a:r>
            <a:r>
              <a:rPr lang="en-US" dirty="0"/>
              <a:t>xx</a:t>
            </a: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Seconded: </a:t>
            </a:r>
            <a:r>
              <a:rPr lang="en-US" dirty="0"/>
              <a:t>xx</a:t>
            </a: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Result: </a:t>
            </a:r>
            <a:r>
              <a:rPr lang="en-US" dirty="0"/>
              <a:t>xx</a:t>
            </a:r>
            <a:endParaRPr dirty="0"/>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Motion #3 - Approve RCM CSD"/>
          <p:cNvSpPr txBox="1">
            <a:spLocks noGrp="1"/>
          </p:cNvSpPr>
          <p:nvPr>
            <p:ph type="title"/>
          </p:nvPr>
        </p:nvSpPr>
        <p:spPr>
          <a:xfrm>
            <a:off x="685800" y="685799"/>
            <a:ext cx="7771680" cy="1065963"/>
          </a:xfrm>
          <a:prstGeom prst="rect">
            <a:avLst/>
          </a:prstGeom>
        </p:spPr>
        <p:txBody>
          <a:bodyPr/>
          <a:lstStyle>
            <a:lvl1pPr>
              <a:defRPr spc="-100"/>
            </a:lvl1pPr>
          </a:lstStyle>
          <a:p>
            <a:r>
              <a:rPr dirty="0"/>
              <a:t>Motion #</a:t>
            </a:r>
            <a:r>
              <a:rPr lang="en-US" dirty="0"/>
              <a:t>4</a:t>
            </a:r>
            <a:r>
              <a:rPr dirty="0"/>
              <a:t> - Approve RCM CSD</a:t>
            </a:r>
          </a:p>
        </p:txBody>
      </p:sp>
      <p:sp>
        <p:nvSpPr>
          <p:cNvPr id="108" name="Believing that the CSD contained in the document referenced below meets IEEE 802 guidelines:…"/>
          <p:cNvSpPr txBox="1">
            <a:spLocks noGrp="1"/>
          </p:cNvSpPr>
          <p:nvPr>
            <p:ph type="body" idx="1"/>
          </p:nvPr>
        </p:nvSpPr>
        <p:spPr>
          <a:xfrm>
            <a:off x="685800" y="1981080"/>
            <a:ext cx="7771680" cy="4114080"/>
          </a:xfrm>
          <a:prstGeom prst="rect">
            <a:avLst/>
          </a:prstGeom>
        </p:spPr>
        <p:txBody>
          <a:bodyPr/>
          <a:lstStyle/>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Believing that the CSD contained in the document referenced below meets IEEE 802 guidelines:</a:t>
            </a:r>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Request that the CSD contained in 802.11-20/1117r</a:t>
            </a:r>
            <a:r>
              <a:rPr lang="en-US" dirty="0"/>
              <a:t>xx</a:t>
            </a:r>
            <a:r>
              <a:rPr dirty="0"/>
              <a:t> be posted to the IEEE 802 Executive Committee (EC) agenda for WG 802 preview and EC approval.</a:t>
            </a:r>
          </a:p>
          <a:p>
            <a:pPr defTabSz="457200">
              <a:tabLst>
                <a:tab pos="457200" algn="l"/>
              </a:tabLst>
              <a:defRPr sz="2000" b="1">
                <a:uFill>
                  <a:solidFill>
                    <a:srgbClr val="000000"/>
                  </a:solidFill>
                </a:uFill>
                <a:latin typeface="Times New Roman"/>
                <a:ea typeface="Times New Roman"/>
                <a:cs typeface="Times New Roman"/>
                <a:sym typeface="Times New Roman"/>
              </a:defRPr>
            </a:pPr>
            <a:endParaRPr lang="en-US"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lang="en-GB"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lang="en-GB"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Moved:</a:t>
            </a:r>
            <a:r>
              <a:rPr lang="en-US" dirty="0"/>
              <a:t> xx</a:t>
            </a: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Seconded: </a:t>
            </a:r>
            <a:r>
              <a:rPr lang="en-US" dirty="0"/>
              <a:t>xx</a:t>
            </a: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Result:</a:t>
            </a:r>
            <a:r>
              <a:rPr lang="en-US" dirty="0"/>
              <a:t> xx</a:t>
            </a:r>
            <a:endParaRPr dirty="0"/>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Motion #4 - Approve Privacy PAR"/>
          <p:cNvSpPr txBox="1">
            <a:spLocks noGrp="1"/>
          </p:cNvSpPr>
          <p:nvPr>
            <p:ph type="title"/>
          </p:nvPr>
        </p:nvSpPr>
        <p:spPr>
          <a:xfrm>
            <a:off x="685800" y="685799"/>
            <a:ext cx="7771680" cy="1065963"/>
          </a:xfrm>
          <a:prstGeom prst="rect">
            <a:avLst/>
          </a:prstGeom>
        </p:spPr>
        <p:txBody>
          <a:bodyPr/>
          <a:lstStyle>
            <a:lvl1pPr>
              <a:defRPr spc="-100"/>
            </a:lvl1pPr>
          </a:lstStyle>
          <a:p>
            <a:r>
              <a:rPr dirty="0"/>
              <a:t>Motion #</a:t>
            </a:r>
            <a:r>
              <a:rPr lang="en-US" dirty="0"/>
              <a:t>5</a:t>
            </a:r>
            <a:r>
              <a:rPr dirty="0"/>
              <a:t> - Approve Privacy PAR</a:t>
            </a:r>
          </a:p>
        </p:txBody>
      </p:sp>
      <p:sp>
        <p:nvSpPr>
          <p:cNvPr id="111" name="Believing that the PAR contained in the document referenced below meets IEEE-SA guidelines:…"/>
          <p:cNvSpPr txBox="1">
            <a:spLocks noGrp="1"/>
          </p:cNvSpPr>
          <p:nvPr>
            <p:ph type="body" idx="1"/>
          </p:nvPr>
        </p:nvSpPr>
        <p:spPr>
          <a:xfrm>
            <a:off x="685800" y="1981080"/>
            <a:ext cx="7771680" cy="4114080"/>
          </a:xfrm>
          <a:prstGeom prst="rect">
            <a:avLst/>
          </a:prstGeom>
        </p:spPr>
        <p:txBody>
          <a:bodyPr/>
          <a:lstStyle/>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Believing that the PAR contained in the document referenced below meets IEEE-SA guidelines:</a:t>
            </a:r>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Request that the PAR contained in 802.11-20/0854r</a:t>
            </a:r>
            <a:r>
              <a:rPr lang="en-US" dirty="0"/>
              <a:t>xx</a:t>
            </a:r>
            <a:r>
              <a:rPr dirty="0"/>
              <a:t> be posted to the IEEE 802 Executive Committee (EC) agenda for WG 802 preview and EC approval to submit to </a:t>
            </a:r>
            <a:r>
              <a:rPr dirty="0" err="1"/>
              <a:t>NesCom</a:t>
            </a:r>
            <a:r>
              <a:rPr dirty="0"/>
              <a:t>.</a:t>
            </a:r>
          </a:p>
          <a:p>
            <a:pPr indent="228600" defTabSz="457200">
              <a:defRPr sz="2000" b="1">
                <a:uFill>
                  <a:solidFill>
                    <a:srgbClr val="000000"/>
                  </a:solidFill>
                </a:uFill>
                <a:latin typeface="Times New Roman"/>
                <a:ea typeface="Times New Roman"/>
                <a:cs typeface="Times New Roman"/>
                <a:sym typeface="Times New Roman"/>
              </a:defRPr>
            </a:pPr>
            <a:endParaRPr lang="en-US" dirty="0"/>
          </a:p>
          <a:p>
            <a:pPr indent="228600" defTabSz="457200">
              <a:defRPr sz="2000" b="1">
                <a:uFill>
                  <a:solidFill>
                    <a:srgbClr val="000000"/>
                  </a:solidFill>
                </a:uFill>
                <a:latin typeface="Times New Roman"/>
                <a:ea typeface="Times New Roman"/>
                <a:cs typeface="Times New Roman"/>
                <a:sym typeface="Times New Roman"/>
              </a:defRPr>
            </a:pPr>
            <a:endParaRPr lang="en-GB" dirty="0"/>
          </a:p>
          <a:p>
            <a:pPr indent="228600" defTabSz="457200">
              <a:defRPr sz="2000" b="1">
                <a:uFill>
                  <a:solidFill>
                    <a:srgbClr val="000000"/>
                  </a:solidFill>
                </a:uFill>
                <a:latin typeface="Times New Roman"/>
                <a:ea typeface="Times New Roman"/>
                <a:cs typeface="Times New Roman"/>
                <a:sym typeface="Times New Roman"/>
              </a:defRPr>
            </a:pPr>
            <a:endParaRPr lang="en-GB" dirty="0"/>
          </a:p>
          <a:p>
            <a:pPr indent="228600" defTabSz="457200">
              <a:defRPr sz="2000" b="1">
                <a:uFill>
                  <a:solidFill>
                    <a:srgbClr val="000000"/>
                  </a:solidFill>
                </a:uFill>
                <a:latin typeface="Times New Roman"/>
                <a:ea typeface="Times New Roman"/>
                <a:cs typeface="Times New Roman"/>
                <a:sym typeface="Times New Roman"/>
              </a:defRPr>
            </a:pP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Moved: </a:t>
            </a:r>
            <a:r>
              <a:rPr lang="en-US" dirty="0"/>
              <a:t>xx</a:t>
            </a: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Seconded: </a:t>
            </a:r>
            <a:r>
              <a:rPr lang="en-US" dirty="0"/>
              <a:t>xx</a:t>
            </a: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Result: </a:t>
            </a:r>
            <a:r>
              <a:rPr lang="en-US" dirty="0"/>
              <a:t>xx</a:t>
            </a:r>
            <a:endParaRPr dirty="0"/>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Motion #5 - Approve Privacy CSD"/>
          <p:cNvSpPr txBox="1">
            <a:spLocks noGrp="1"/>
          </p:cNvSpPr>
          <p:nvPr>
            <p:ph type="title"/>
          </p:nvPr>
        </p:nvSpPr>
        <p:spPr>
          <a:xfrm>
            <a:off x="685800" y="685799"/>
            <a:ext cx="7771680" cy="1065963"/>
          </a:xfrm>
          <a:prstGeom prst="rect">
            <a:avLst/>
          </a:prstGeom>
        </p:spPr>
        <p:txBody>
          <a:bodyPr/>
          <a:lstStyle>
            <a:lvl1pPr>
              <a:defRPr spc="-100"/>
            </a:lvl1pPr>
          </a:lstStyle>
          <a:p>
            <a:r>
              <a:rPr dirty="0"/>
              <a:t>Motion #</a:t>
            </a:r>
            <a:r>
              <a:rPr lang="en-US" dirty="0"/>
              <a:t>6</a:t>
            </a:r>
            <a:r>
              <a:rPr dirty="0"/>
              <a:t> - Approve Privacy CSD</a:t>
            </a:r>
          </a:p>
        </p:txBody>
      </p:sp>
      <p:sp>
        <p:nvSpPr>
          <p:cNvPr id="114" name="Believing that the CSD contained in the document referenced below meets IEEE 802 guidelines:…"/>
          <p:cNvSpPr txBox="1">
            <a:spLocks noGrp="1"/>
          </p:cNvSpPr>
          <p:nvPr>
            <p:ph type="body" idx="1"/>
          </p:nvPr>
        </p:nvSpPr>
        <p:spPr>
          <a:xfrm>
            <a:off x="685800" y="1981080"/>
            <a:ext cx="7771680" cy="4114080"/>
          </a:xfrm>
          <a:prstGeom prst="rect">
            <a:avLst/>
          </a:prstGeom>
        </p:spPr>
        <p:txBody>
          <a:bodyPr/>
          <a:lstStyle/>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Believing that the CSD contained in the document referenced below meets IEEE 802 guidelines:</a:t>
            </a:r>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Request that the CSD contained in 802.11-20/1346r</a:t>
            </a:r>
            <a:r>
              <a:rPr lang="en-US" dirty="0"/>
              <a:t>xx</a:t>
            </a:r>
            <a:r>
              <a:rPr dirty="0"/>
              <a:t> be posted to the IEEE 802 Executive Committee (EC) agenda for WG 802 preview and EC approval.</a:t>
            </a:r>
          </a:p>
          <a:p>
            <a:pPr defTabSz="457200">
              <a:tabLst>
                <a:tab pos="457200" algn="l"/>
              </a:tabLst>
              <a:defRPr sz="2000" b="1">
                <a:uFill>
                  <a:solidFill>
                    <a:srgbClr val="000000"/>
                  </a:solidFill>
                </a:uFill>
                <a:latin typeface="Times New Roman"/>
                <a:ea typeface="Times New Roman"/>
                <a:cs typeface="Times New Roman"/>
                <a:sym typeface="Times New Roman"/>
              </a:defRPr>
            </a:pPr>
            <a:endParaRPr lang="en-US"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lang="en-GB"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lang="en-GB"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Moved: </a:t>
            </a:r>
            <a:r>
              <a:rPr lang="en-US" dirty="0"/>
              <a:t>xx</a:t>
            </a: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Seconded: </a:t>
            </a:r>
            <a:r>
              <a:rPr lang="en-US" dirty="0"/>
              <a:t>xx</a:t>
            </a: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Result: </a:t>
            </a:r>
            <a:r>
              <a:rPr lang="en-US" dirty="0"/>
              <a:t>xx</a:t>
            </a: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dirty="0"/>
              <a:t> RCM SG</a:t>
            </a:r>
            <a:r>
              <a:rPr lang="en-US" dirty="0"/>
              <a:t> November</a:t>
            </a:r>
            <a:r>
              <a:rPr dirty="0"/>
              <a:t> 2020</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1857712"/>
            <a:ext cx="7771680" cy="12586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t>IEEE 802.11  </a:t>
            </a:r>
            <a:br/>
            <a:r>
              <a:t>Random and Changing MAC Addresses Study Group</a:t>
            </a:r>
          </a:p>
        </p:txBody>
      </p:sp>
      <p:sp>
        <p:nvSpPr>
          <p:cNvPr id="62" name="CustomShape 2"/>
          <p:cNvSpPr txBox="1"/>
          <p:nvPr/>
        </p:nvSpPr>
        <p:spPr>
          <a:xfrm>
            <a:off x="1371598" y="3581279"/>
            <a:ext cx="6400084" cy="16627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November Plenary</a:t>
            </a:r>
            <a:r>
              <a:rPr dirty="0"/>
              <a:t> 2020</a:t>
            </a:r>
          </a:p>
          <a:p>
            <a:pPr algn="ctr">
              <a:spcBef>
                <a:spcPts val="400"/>
              </a:spcBef>
              <a:defRPr sz="2400" spc="-1">
                <a:latin typeface="Arial"/>
                <a:ea typeface="Arial"/>
                <a:cs typeface="Arial"/>
                <a:sym typeface="Arial"/>
              </a:defRPr>
            </a:pPr>
            <a:endParaRPr dirty="0"/>
          </a:p>
          <a:p>
            <a:pPr algn="ctr">
              <a:spcBef>
                <a:spcPts val="400"/>
              </a:spcBef>
              <a:defRPr sz="2000" b="1" spc="-1">
                <a:latin typeface="Times New Roman"/>
                <a:ea typeface="Times New Roman"/>
                <a:cs typeface="Times New Roman"/>
                <a:sym typeface="Times New Roman"/>
              </a:defRPr>
            </a:pPr>
            <a:r>
              <a:rPr dirty="0"/>
              <a:t>Chair: Carol Ansley (self)</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a:t>
            </a:r>
            <a:r>
              <a:rPr dirty="0"/>
              <a:t>, </a:t>
            </a:r>
            <a:r>
              <a:rPr lang="en-US" dirty="0"/>
              <a:t>November</a:t>
            </a:r>
            <a:r>
              <a:rPr dirty="0"/>
              <a:t> </a:t>
            </a:r>
            <a:r>
              <a:rPr lang="en-US" dirty="0"/>
              <a:t>4</a:t>
            </a:r>
            <a:r>
              <a:rPr dirty="0"/>
              <a:t>, 2020</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Call for Secretary</a:t>
            </a:r>
          </a:p>
        </p:txBody>
      </p:sp>
      <p:sp>
        <p:nvSpPr>
          <p:cNvPr id="67" name="CustomShape 2"/>
          <p:cNvSpPr txBox="1"/>
          <p:nvPr/>
        </p:nvSpPr>
        <p:spPr>
          <a:xfrm>
            <a:off x="685800" y="1981080"/>
            <a:ext cx="7771680" cy="5239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Volunteers?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 </a:t>
            </a:r>
            <a:endParaRPr lang="en-US" dirty="0"/>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CustomShape 1"/>
          <p:cNvSpPr txBox="1"/>
          <p:nvPr/>
        </p:nvSpPr>
        <p:spPr>
          <a:xfrm>
            <a:off x="380880" y="869881"/>
            <a:ext cx="84574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u="sng" spc="-1">
                <a:latin typeface="Times New Roman"/>
                <a:ea typeface="Times New Roman"/>
                <a:cs typeface="Times New Roman"/>
                <a:sym typeface="Times New Roman"/>
              </a:defRPr>
            </a:lvl1pPr>
          </a:lstStyle>
          <a:p>
            <a:r>
              <a:t>Other Guidelines for IEEE WG Meetings</a:t>
            </a:r>
          </a:p>
        </p:txBody>
      </p:sp>
      <p:sp>
        <p:nvSpPr>
          <p:cNvPr id="76" name="CustomShape 2"/>
          <p:cNvSpPr txBox="1"/>
          <p:nvPr/>
        </p:nvSpPr>
        <p:spPr>
          <a:xfrm>
            <a:off x="579240" y="1676519"/>
            <a:ext cx="8137439" cy="38251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nSpc>
                <a:spcPct val="80000"/>
              </a:lnSpc>
              <a:spcBef>
                <a:spcPts val="400"/>
              </a:spcBef>
              <a:defRPr spc="-1">
                <a:latin typeface="Arial"/>
                <a:ea typeface="Arial"/>
                <a:cs typeface="Arial"/>
                <a:sym typeface="Arial"/>
              </a:defRPr>
            </a:pPr>
            <a:endParaRPr/>
          </a:p>
          <a:p>
            <a:pPr marL="230039" indent="-229318">
              <a:lnSpc>
                <a:spcPct val="80000"/>
              </a:lnSpc>
              <a:spcBef>
                <a:spcPts val="700"/>
              </a:spcBef>
              <a:buClr>
                <a:srgbClr val="000099"/>
              </a:buClr>
              <a:buSzPct val="50000"/>
              <a:buFont typeface="Arial"/>
              <a:buChar char="•"/>
              <a:defRPr b="1" spc="-1">
                <a:solidFill>
                  <a:srgbClr val="000099"/>
                </a:solidFill>
                <a:latin typeface="Arial"/>
                <a:ea typeface="Arial"/>
                <a:cs typeface="Arial"/>
                <a:sym typeface="Arial"/>
              </a:defRPr>
            </a:pPr>
            <a:r>
              <a:t>All IEEE-SA standards meetings shall be conducted in compliance with all applicable laws, including antitrust and competition laws. </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the interpretation, validity, or essentiality of patents/patent claims. </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specific license rates, terms, or conditions.</a:t>
            </a:r>
          </a:p>
          <a:p>
            <a:pPr marL="1143000" lvl="2" indent="-227879">
              <a:lnSpc>
                <a:spcPct val="80000"/>
              </a:lnSpc>
              <a:spcBef>
                <a:spcPts val="600"/>
              </a:spcBef>
              <a:buClr>
                <a:srgbClr val="000099"/>
              </a:buClr>
              <a:buSzPct val="50000"/>
              <a:buFont typeface="Symbol"/>
              <a:buChar char="·"/>
              <a:defRPr sz="1400" spc="-1">
                <a:solidFill>
                  <a:srgbClr val="000099"/>
                </a:solidFill>
                <a:latin typeface="Arial"/>
                <a:ea typeface="Arial"/>
                <a:cs typeface="Arial"/>
                <a:sym typeface="Arial"/>
              </a:defRPr>
            </a:pPr>
            <a:r>
              <a:t>Relative costs, including licensing costs of essential patent claims, of different technical approaches may be discussed in standards development meetings. </a:t>
            </a:r>
          </a:p>
          <a:p>
            <a:pPr marL="1600200" lvl="3" indent="-227879">
              <a:lnSpc>
                <a:spcPct val="80000"/>
              </a:lnSpc>
              <a:spcBef>
                <a:spcPts val="600"/>
              </a:spcBef>
              <a:buClr>
                <a:srgbClr val="000099"/>
              </a:buClr>
              <a:buSzPct val="50000"/>
              <a:buFont typeface="Arial"/>
              <a:buChar char="•"/>
              <a:defRPr sz="1400" spc="-1">
                <a:solidFill>
                  <a:srgbClr val="000099"/>
                </a:solidFill>
                <a:latin typeface="Arial"/>
                <a:ea typeface="Arial"/>
                <a:cs typeface="Arial"/>
                <a:sym typeface="Arial"/>
              </a:defRPr>
            </a:pPr>
            <a:r>
              <a:t>Technical considerations remain primary focus</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or engage in the fixing of product prices, allocation of customers, or division of sales markets.</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the status or substance of ongoing or threatened litigation.</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be silent if inappropriate topics are discussed … do formally object.</a:t>
            </a:r>
          </a:p>
          <a:p>
            <a:pPr marL="227880" indent="-227160" algn="ctr">
              <a:lnSpc>
                <a:spcPct val="80000"/>
              </a:lnSpc>
              <a:spcBef>
                <a:spcPts val="200"/>
              </a:spcBef>
              <a:defRPr sz="1000" b="1" spc="-1">
                <a:solidFill>
                  <a:srgbClr val="000099"/>
                </a:solidFill>
                <a:latin typeface="Arial"/>
                <a:ea typeface="Arial"/>
                <a:cs typeface="Arial"/>
                <a:sym typeface="Arial"/>
              </a:defRPr>
            </a:pPr>
            <a:r>
              <a:t>---------------------------------------------------------------   </a:t>
            </a:r>
          </a:p>
          <a:p>
            <a:pPr marL="227880" indent="-227160" algn="ctr">
              <a:lnSpc>
                <a:spcPct val="80000"/>
              </a:lnSpc>
              <a:spcBef>
                <a:spcPts val="200"/>
              </a:spcBef>
              <a:defRPr sz="1200" b="1" spc="-1">
                <a:solidFill>
                  <a:srgbClr val="000099"/>
                </a:solidFill>
                <a:latin typeface="Arial"/>
                <a:ea typeface="Arial"/>
                <a:cs typeface="Arial"/>
                <a:sym typeface="Arial"/>
              </a:defRPr>
            </a:pPr>
            <a:r>
              <a:t>See </a:t>
            </a:r>
            <a:r>
              <a:rPr i="1"/>
              <a:t>IEEE-SA Standards Board Operations Manual</a:t>
            </a:r>
            <a:r>
              <a:t>, clause 5.3.10 and “Promoting Competition and Innovation: What You Need to Know about the IEEE Standards Association's Antitrust and Competition Policy” for more details.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Study group operating rules</a:t>
            </a:r>
          </a:p>
        </p:txBody>
      </p:sp>
      <p:sp>
        <p:nvSpPr>
          <p:cNvPr id="79" name="CustomShape 2"/>
          <p:cNvSpPr txBox="1"/>
          <p:nvPr/>
        </p:nvSpPr>
        <p:spPr>
          <a:xfrm>
            <a:off x="685800" y="1981080"/>
            <a:ext cx="7771680" cy="19704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Will follow operating manual for study groups</a:t>
            </a:r>
          </a:p>
          <a:p>
            <a:pPr marL="800279" lvl="1"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Purpose: to </a:t>
            </a:r>
            <a:r>
              <a:rPr lang="en-US" dirty="0"/>
              <a:t>finalize</a:t>
            </a:r>
            <a:r>
              <a:rPr dirty="0"/>
              <a:t> PAR/CSD as authorized by 802 EC for study group</a:t>
            </a:r>
            <a:endParaRPr lang="en-GB" dirty="0"/>
          </a:p>
          <a:p>
            <a:pPr marL="800279" lvl="1"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GB" dirty="0"/>
              <a:t>Everyone present can vote</a:t>
            </a:r>
            <a:endParaRPr lang="en-US" dirty="0"/>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1317</Words>
  <Application>Microsoft Macintosh PowerPoint</Application>
  <PresentationFormat>On-screen Show (4:3)</PresentationFormat>
  <Paragraphs>177</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Intel Clear</vt:lpstr>
      <vt:lpstr>Arial</vt:lpstr>
      <vt:lpstr>Calibri</vt:lpstr>
      <vt:lpstr>Helvetica</vt:lpstr>
      <vt:lpstr>Helvetica Neue</vt:lpstr>
      <vt:lpstr>Symbol</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Motion #1 - Agenda</vt:lpstr>
      <vt:lpstr>Motion #2 – September Minutes</vt:lpstr>
      <vt:lpstr>PowerPoint Presentation</vt:lpstr>
      <vt:lpstr>PowerPoint Presentation</vt:lpstr>
      <vt:lpstr>PowerPoint Presentation</vt:lpstr>
      <vt:lpstr>Motion #3 - Approve RCM PAR</vt:lpstr>
      <vt:lpstr>Motion #4 - Approve RCM CSD</vt:lpstr>
      <vt:lpstr>Motion #5 - Approve Privacy PAR</vt:lpstr>
      <vt:lpstr>Motion #6 - Approve Privacy CSD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18</cp:revision>
  <dcterms:modified xsi:type="dcterms:W3CDTF">2020-11-05T16:24:02Z</dcterms:modified>
</cp:coreProperties>
</file>