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1" r:id="rId15"/>
    <p:sldId id="272" r:id="rId16"/>
    <p:sldId id="273" r:id="rId17"/>
    <p:sldId id="274" r:id="rId18"/>
    <p:sldId id="275" r:id="rId19"/>
    <p:sldId id="276"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117" d="100"/>
          <a:sy n="117" d="100"/>
        </p:scale>
        <p:origin x="192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p:nvPr>
        </p:nvSpPr>
        <p:spPr>
          <a:prstGeom prst="rect">
            <a:avLst/>
          </a:prstGeom>
        </p:spPr>
        <p:txBody>
          <a:bodyPr anchor="t"/>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51770"/>
            <a:ext cx="1574958" cy="2569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t>September 2020</a:t>
            </a:r>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263506" y="331762"/>
            <a:ext cx="2945936"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802.11-20/0995r</a:t>
            </a:r>
            <a:r>
              <a:rPr lang="en-US" dirty="0"/>
              <a:t>10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6553200" y="6076950"/>
            <a:ext cx="266973" cy="279401"/>
          </a:xfrm>
          <a:prstGeom prst="rect">
            <a:avLst/>
          </a:prstGeom>
          <a:ln w="12700">
            <a:miter lim="400000"/>
          </a:ln>
        </p:spPr>
        <p:txBody>
          <a:bodyPr wrap="none" lIns="0" tIns="0" rIns="0" bIns="0" anchor="b">
            <a:spAutoFit/>
          </a:body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3.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RCM-SG-Agenda-September-2020</a:t>
            </a:r>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2020-09-</a:t>
            </a:r>
            <a:r>
              <a:rPr lang="en-US" b="0" dirty="0"/>
              <a:t>28</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nvGraphicFramePr>
        <p:xfrm>
          <a:off x="725400" y="2500558"/>
          <a:ext cx="7387920" cy="289584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Mark Hamilton</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Ruckus/CommScope</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350 W. Java Dr. Sunnyvale, CA 94089</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+1-303-818-8474</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mark.hamilton2152@gmail.com</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extLst>
                  <a:ext uri="{0D108BD9-81ED-4DB2-BD59-A6C34878D82A}">
                    <a16:rowId xmlns:a16="http://schemas.microsoft.com/office/drawing/2014/main" val="10001"/>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a:hlinkClick r:id="rId2"/>
                        </a:rPr>
                        <a:t>carol@ansley.com</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41281"/>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RCM ad-hoc Agenda – September 2020</a:t>
            </a:r>
          </a:p>
        </p:txBody>
      </p:sp>
      <p:sp>
        <p:nvSpPr>
          <p:cNvPr id="82" name="CustomShape 2"/>
          <p:cNvSpPr txBox="1"/>
          <p:nvPr/>
        </p:nvSpPr>
        <p:spPr>
          <a:xfrm>
            <a:off x="342900" y="1198675"/>
            <a:ext cx="8457480" cy="56593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dirty="0"/>
              <a:t>Thursday September 17, 13:30EDT</a:t>
            </a:r>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PARs and CSDs have been sent to NESCOM, with a comment received</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Does the group anticipate a need for a coexistence document?</a:t>
            </a:r>
          </a:p>
          <a:p>
            <a:pPr marL="466725" lvl="1" indent="-466725">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	The question was raised by Steve </a:t>
            </a:r>
            <a:r>
              <a:rPr lang="en-US" sz="2000" b="1" dirty="0" err="1">
                <a:latin typeface="Times New Roman" panose="02020603050405020304" pitchFamily="18" charset="0"/>
                <a:cs typeface="Times New Roman" panose="02020603050405020304" pitchFamily="18" charset="0"/>
              </a:rPr>
              <a:t>Shelhammer</a:t>
            </a:r>
            <a:r>
              <a:rPr lang="en-US" sz="2000" b="1" dirty="0">
                <a:latin typeface="Times New Roman" panose="02020603050405020304" pitchFamily="18" charset="0"/>
                <a:cs typeface="Times New Roman" panose="02020603050405020304" pitchFamily="18" charset="0"/>
              </a:rPr>
              <a:t> upon review of the CSDs.  They currently indicate that a Coexistence document will be required.</a:t>
            </a:r>
          </a:p>
          <a:p>
            <a:pPr marL="286469" lvl="8"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latin typeface="Times New Roman" panose="02020603050405020304" pitchFamily="18" charset="0"/>
              <a:cs typeface="Times New Roman" panose="02020603050405020304" pitchFamily="18" charset="0"/>
            </a:endParaRPr>
          </a:p>
          <a:p>
            <a:pPr marL="286469" lvl="8"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In the interim until the PARs/CSDs are approved and the task groups officially begun, does the group want to alternate topics between meetings or go forward as submissions are received?</a:t>
            </a:r>
          </a:p>
          <a:p>
            <a:pPr marL="286469" lvl="8"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teleconference schedule:</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October 12 Monday at 10:00amEDT</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October 26 Monday at 10:00amEDT</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92462"/>
            <a:ext cx="7771680" cy="4526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t>Amendment Titles</a:t>
            </a:r>
          </a:p>
        </p:txBody>
      </p:sp>
      <p:sp>
        <p:nvSpPr>
          <p:cNvPr id="87" name="TextShape 2"/>
          <p:cNvSpPr txBox="1"/>
          <p:nvPr/>
        </p:nvSpPr>
        <p:spPr>
          <a:xfrm>
            <a:off x="685800" y="1981079"/>
            <a:ext cx="7771680" cy="32033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randomized MAC addresses</a:t>
            </a:r>
            <a:endParaRPr b="1"/>
          </a:p>
          <a:p>
            <a:pPr>
              <a:spcBef>
                <a:spcPts val="1100"/>
              </a:spcBef>
              <a:defRPr b="1" spc="-1">
                <a:latin typeface="Times New Roman"/>
                <a:ea typeface="Times New Roman"/>
                <a:cs typeface="Times New Roman"/>
                <a:sym typeface="Times New Roman"/>
              </a:defRPr>
            </a:pPr>
            <a:endParaRPr b="1"/>
          </a:p>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Scope and Goals</a:t>
            </a:r>
          </a:p>
        </p:txBody>
      </p:sp>
      <p:sp>
        <p:nvSpPr>
          <p:cNvPr id="93" name="CustomShape 2"/>
          <p:cNvSpPr txBox="1"/>
          <p:nvPr/>
        </p:nvSpPr>
        <p:spPr>
          <a:xfrm>
            <a:off x="495359" y="1523880"/>
            <a:ext cx="8152559" cy="2329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spcBef>
                <a:spcPts val="400"/>
              </a:spcBef>
              <a:defRPr sz="2400" b="1" spc="-1">
                <a:latin typeface="Times New Roman"/>
                <a:ea typeface="Times New Roman"/>
                <a:cs typeface="Times New Roman"/>
                <a:sym typeface="Times New Roman"/>
              </a:defRPr>
            </a:pPr>
            <a:r>
              <a:t>RCM SG was approved with a deadline for PAR/CSD development of July 2020</a:t>
            </a:r>
          </a:p>
          <a:p>
            <a:pPr marL="343079" indent="-342358">
              <a:spcBef>
                <a:spcPts val="400"/>
              </a:spcBef>
              <a:buClr>
                <a:srgbClr val="000000"/>
              </a:buClr>
              <a:buSzPct val="100000"/>
              <a:buFont typeface="Symbol"/>
              <a:buChar char="·"/>
              <a:defRPr sz="2000" spc="-1">
                <a:latin typeface="Times New Roman"/>
                <a:ea typeface="Times New Roman"/>
                <a:cs typeface="Times New Roman"/>
                <a:sym typeface="Times New Roman"/>
              </a:defRPr>
            </a:pPr>
            <a:r>
              <a:t>The ad hoc recommends the formation of a study group to develop 2 project proposals: 1) to address environments where non-AP STAs use random/changing MAC addresses; and 2) to improve the privacy of 802.11 users.</a:t>
            </a:r>
          </a:p>
          <a:p>
            <a:pPr marL="343079" indent="-342358">
              <a:spcBef>
                <a:spcPts val="400"/>
              </a:spcBef>
              <a:buClr>
                <a:srgbClr val="000000"/>
              </a:buClr>
              <a:buSzPct val="100000"/>
              <a:buFont typeface="Symbol"/>
              <a:buChar char="·"/>
              <a:defRPr sz="2000" spc="-1">
                <a:latin typeface="Times New Roman"/>
                <a:ea typeface="Times New Roman"/>
                <a:cs typeface="Times New Roman"/>
                <a:sym typeface="Times New Roman"/>
              </a:defRPr>
            </a:pPr>
            <a:r>
              <a:t>The intention is to work on both projects in a single 802.11 task group.</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Background documents</a:t>
            </a:r>
          </a:p>
        </p:txBody>
      </p:sp>
      <p:sp>
        <p:nvSpPr>
          <p:cNvPr id="99" name="CustomShape 2"/>
          <p:cNvSpPr txBox="1"/>
          <p:nvPr/>
        </p:nvSpPr>
        <p:spPr>
          <a:xfrm>
            <a:off x="685800" y="1981079"/>
            <a:ext cx="7771680" cy="38559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u="sng" spc="-100">
                <a:solidFill>
                  <a:srgbClr val="0000FF"/>
                </a:solidFill>
                <a:uFill>
                  <a:solidFill>
                    <a:srgbClr val="0000FF"/>
                  </a:solidFill>
                </a:uFill>
                <a:hlinkClick r:id="rId2"/>
              </a:rPr>
              <a:t>11-20/0192r2</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a:rPr>
              <a:t>11-19/1442r9</a:t>
            </a:r>
            <a:r>
              <a:rPr b="0"/>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a:rPr>
              <a:t>11-18/1579r1</a:t>
            </a:r>
            <a:r>
              <a:t> </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a:rPr>
              <a:t>11-18/1988r2</a:t>
            </a:r>
            <a:r>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11-19-0588-02-0rcm-summary-of-discussions-on-randomized-and-changing-mac-addresses-2014-2019.odt</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11-19-0851-00-0rcm-p802-1cq-mac-address-assignment-requirements.pptx</a:t>
            </a:r>
            <a:r>
              <a:rPr u="none">
                <a:solidFill>
                  <a:srgbClr val="000000"/>
                </a:solidFill>
                <a:uFillTx/>
              </a:rPr>
              <a:t> </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7"/>
              </a:rPr>
              <a:t>11-19-0884-00-0rcm-temporary-addresses.pptx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8"/>
              </a:rPr>
              <a:t>11-19-1027-01-0rcm-do-not-fear-random-macs.pptx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9"/>
              </a:rPr>
              <a:t>11-19-1313-02-0rcm-pitfalls-with-address-randomization.pptx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0"/>
              </a:rPr>
              <a:t>11-19-1314-02-0rcm-privacy-protection-in-wi-fi-analytics-systems.pptx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1"/>
              </a:rPr>
              <a:t>11-19-1320-00-0rcm-assignment-of-temporary-addresses.pptx</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t>Motion #1 - Approve Minutes</a:t>
            </a:r>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t>Approve RCM SG minutes of teleconferences from April of 2020 to today:  </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a:p>
          <a:p>
            <a:pPr marL="647999" lvl="2" indent="-215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t>Doc 11-20/1428r1 	31 August 2020 </a:t>
            </a:r>
            <a:endParaRPr spc="-1"/>
          </a:p>
          <a:p>
            <a:pPr marL="647999" lvl="2" indent="-215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t>Doc 11-20/1241r0	17 August 2020</a:t>
            </a:r>
            <a:endParaRPr spc="-1"/>
          </a:p>
          <a:p>
            <a:pPr marL="647999" lvl="2" indent="-215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t>Doc 11-20/1184r0	4 August 2020</a:t>
            </a:r>
            <a:endParaRPr spc="-1"/>
          </a:p>
          <a:p>
            <a:pPr marL="647999" lvl="2" indent="-215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t>Doc 11-20/1118r0	20 July 2020</a:t>
            </a:r>
            <a:endParaRPr spc="-1"/>
          </a:p>
          <a:p>
            <a:pPr marL="647999" lvl="2" indent="-215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t>Doc 11-20/1021r0	6 July 2020</a:t>
            </a:r>
            <a:endParaRPr spc="-1"/>
          </a:p>
          <a:p>
            <a:pPr marL="647999" lvl="2" indent="-215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t>Doc 11-20/941r0	22 June 2020</a:t>
            </a:r>
            <a:endParaRPr spc="-1"/>
          </a:p>
          <a:p>
            <a:pPr marL="647999" lvl="2" indent="-215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t>Doc 11-20/873r0	6 June 2020</a:t>
            </a:r>
            <a:endParaRPr spc="-1"/>
          </a:p>
          <a:p>
            <a:pPr marL="647999" lvl="2" indent="-215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t>Doc 11-20/766r0	11 May 2020</a:t>
            </a:r>
            <a:endParaRPr spc="-1"/>
          </a:p>
          <a:p>
            <a:pPr marL="647999" lvl="2" indent="-215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t>Doc 11-20/664r0	27 April 2020</a:t>
            </a:r>
            <a:endParaRPr spc="-1"/>
          </a:p>
          <a:p>
            <a:pPr>
              <a:lnSpc>
                <a:spcPct val="81000"/>
              </a:lnSpc>
              <a:spcBef>
                <a:spcPts val="200"/>
              </a:spcBef>
              <a:defRPr sz="1500" b="1" spc="-1">
                <a:latin typeface="Times New Roman"/>
                <a:ea typeface="Times New Roman"/>
                <a:cs typeface="Times New Roman"/>
                <a:sym typeface="Times New Roman"/>
              </a:defRPr>
            </a:pPr>
            <a:endParaRPr spc="-1"/>
          </a:p>
          <a:p>
            <a:pPr>
              <a:lnSpc>
                <a:spcPct val="81000"/>
              </a:lnSpc>
              <a:spcBef>
                <a:spcPts val="200"/>
              </a:spcBef>
              <a:defRPr sz="1500" b="1" spc="-100">
                <a:latin typeface="Times New Roman"/>
                <a:ea typeface="Times New Roman"/>
                <a:cs typeface="Times New Roman"/>
                <a:sym typeface="Times New Roman"/>
              </a:defRPr>
            </a:pPr>
            <a:r>
              <a:t>Moved: Stuart Kerry</a:t>
            </a:r>
            <a:endParaRPr spc="-1"/>
          </a:p>
          <a:p>
            <a:pPr>
              <a:lnSpc>
                <a:spcPct val="81000"/>
              </a:lnSpc>
              <a:spcBef>
                <a:spcPts val="200"/>
              </a:spcBef>
              <a:defRPr sz="1500" b="1" spc="-100">
                <a:latin typeface="Times New Roman"/>
                <a:ea typeface="Times New Roman"/>
                <a:cs typeface="Times New Roman"/>
                <a:sym typeface="Times New Roman"/>
              </a:defRPr>
            </a:pPr>
            <a:r>
              <a:t>Seconded: Amelia Anderdotter</a:t>
            </a:r>
            <a:endParaRPr spc="-1"/>
          </a:p>
          <a:p>
            <a:pPr>
              <a:lnSpc>
                <a:spcPct val="81000"/>
              </a:lnSpc>
              <a:spcBef>
                <a:spcPts val="200"/>
              </a:spcBef>
              <a:defRPr sz="1500" b="1" spc="-1">
                <a:latin typeface="Times New Roman"/>
                <a:ea typeface="Times New Roman"/>
                <a:cs typeface="Times New Roman"/>
                <a:sym typeface="Times New Roman"/>
              </a:defRPr>
            </a:pPr>
            <a:endParaRPr spc="-1"/>
          </a:p>
          <a:p>
            <a:pPr>
              <a:lnSpc>
                <a:spcPct val="81000"/>
              </a:lnSpc>
              <a:spcBef>
                <a:spcPts val="200"/>
              </a:spcBef>
              <a:defRPr sz="1500" b="1" spc="-100">
                <a:latin typeface="Times New Roman"/>
                <a:ea typeface="Times New Roman"/>
                <a:cs typeface="Times New Roman"/>
                <a:sym typeface="Times New Roman"/>
              </a:defRPr>
            </a:pPr>
            <a:r>
              <a:t>Result: Adopted by unanimous consent</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Motion #2 - Approve RCM PAR"/>
          <p:cNvSpPr txBox="1">
            <a:spLocks noGrp="1"/>
          </p:cNvSpPr>
          <p:nvPr>
            <p:ph type="title"/>
          </p:nvPr>
        </p:nvSpPr>
        <p:spPr>
          <a:xfrm>
            <a:off x="685800" y="685799"/>
            <a:ext cx="7771680" cy="1065963"/>
          </a:xfrm>
          <a:prstGeom prst="rect">
            <a:avLst/>
          </a:prstGeom>
        </p:spPr>
        <p:txBody>
          <a:bodyPr/>
          <a:lstStyle>
            <a:lvl1pPr>
              <a:defRPr spc="-100"/>
            </a:lvl1pPr>
          </a:lstStyle>
          <a:p>
            <a:r>
              <a:t>Motion #2 - Approve RCM PAR</a:t>
            </a:r>
          </a:p>
        </p:txBody>
      </p:sp>
      <p:sp>
        <p:nvSpPr>
          <p:cNvPr id="105" name="Believing that the PAR contained in the document referenced below meets IEEE-SA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t>Believing that the PAR contained in the document referenced below meets IEEE-SA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t>Request that the PAR contained in 802.11-20/0742r3 be posted to the IEEE 802 Executive Committee (EC) agenda for WG 802 preview and EC approval to submit to NesCom.</a:t>
            </a:r>
          </a:p>
          <a:p>
            <a:pPr indent="228600" defTabSz="457200">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Moved: Graham Smith</a:t>
            </a:r>
          </a:p>
          <a:p>
            <a:pPr defTabSz="457200">
              <a:tabLst>
                <a:tab pos="457200" algn="l"/>
              </a:tabLst>
              <a:defRPr sz="2000" b="1">
                <a:uFill>
                  <a:solidFill>
                    <a:srgbClr val="000000"/>
                  </a:solidFill>
                </a:uFill>
                <a:latin typeface="Times New Roman"/>
                <a:ea typeface="Times New Roman"/>
                <a:cs typeface="Times New Roman"/>
                <a:sym typeface="Times New Roman"/>
              </a:defRPr>
            </a:pPr>
            <a:r>
              <a:t>Seconded: Edward Au</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Result: Approved by unanimous consent (19 present)</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Motion #3 - Approve RCM CSD"/>
          <p:cNvSpPr txBox="1">
            <a:spLocks noGrp="1"/>
          </p:cNvSpPr>
          <p:nvPr>
            <p:ph type="title"/>
          </p:nvPr>
        </p:nvSpPr>
        <p:spPr>
          <a:xfrm>
            <a:off x="685800" y="685799"/>
            <a:ext cx="7771680" cy="1065963"/>
          </a:xfrm>
          <a:prstGeom prst="rect">
            <a:avLst/>
          </a:prstGeom>
        </p:spPr>
        <p:txBody>
          <a:bodyPr/>
          <a:lstStyle>
            <a:lvl1pPr>
              <a:defRPr spc="-100"/>
            </a:lvl1pPr>
          </a:lstStyle>
          <a:p>
            <a:r>
              <a:t>Motion #3 - Approve RCM CSD</a:t>
            </a:r>
          </a:p>
        </p:txBody>
      </p:sp>
      <p:sp>
        <p:nvSpPr>
          <p:cNvPr id="108" name="Believing that the CSD contained in the document referenced below meets IEEE 802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t>Believing that the CSD contained in the document referenced below meets IEEE 802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t>Request that the CSD contained in 802.11-20/1117r3 be posted to the IEEE 802 Executive Committee (EC) agenda for WG 802 preview and EC approval.</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Moved:Graham Smith</a:t>
            </a:r>
          </a:p>
          <a:p>
            <a:pPr defTabSz="457200">
              <a:tabLst>
                <a:tab pos="457200" algn="l"/>
              </a:tabLst>
              <a:defRPr sz="2000" b="1">
                <a:uFill>
                  <a:solidFill>
                    <a:srgbClr val="000000"/>
                  </a:solidFill>
                </a:uFill>
                <a:latin typeface="Times New Roman"/>
                <a:ea typeface="Times New Roman"/>
                <a:cs typeface="Times New Roman"/>
                <a:sym typeface="Times New Roman"/>
              </a:defRPr>
            </a:pPr>
            <a:r>
              <a:t>Seconded: Edward Au</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Result: Approved by unanimous consent (17)</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Motion #4 - Approve Privacy PAR"/>
          <p:cNvSpPr txBox="1">
            <a:spLocks noGrp="1"/>
          </p:cNvSpPr>
          <p:nvPr>
            <p:ph type="title"/>
          </p:nvPr>
        </p:nvSpPr>
        <p:spPr>
          <a:xfrm>
            <a:off x="685800" y="685799"/>
            <a:ext cx="7771680" cy="1065963"/>
          </a:xfrm>
          <a:prstGeom prst="rect">
            <a:avLst/>
          </a:prstGeom>
        </p:spPr>
        <p:txBody>
          <a:bodyPr/>
          <a:lstStyle>
            <a:lvl1pPr>
              <a:defRPr spc="-100"/>
            </a:lvl1pPr>
          </a:lstStyle>
          <a:p>
            <a:r>
              <a:t>Motion #4 - Approve Privacy PAR</a:t>
            </a:r>
          </a:p>
        </p:txBody>
      </p:sp>
      <p:sp>
        <p:nvSpPr>
          <p:cNvPr id="111" name="Believing that the PAR contained in the document referenced below meets IEEE-SA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t>Believing that the PAR contained in the document referenced below meets IEEE-SA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t>Request that the PAR contained in 802.11-20/0854r5 be posted to the IEEE 802 Executive Committee (EC) agenda for WG 802 preview and EC approval to submit to NesCom.</a:t>
            </a:r>
          </a:p>
          <a:p>
            <a:pPr indent="228600" defTabSz="457200">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Moved: Jouni Malinen</a:t>
            </a:r>
          </a:p>
          <a:p>
            <a:pPr defTabSz="457200">
              <a:tabLst>
                <a:tab pos="457200" algn="l"/>
              </a:tabLst>
              <a:defRPr sz="2000" b="1">
                <a:uFill>
                  <a:solidFill>
                    <a:srgbClr val="000000"/>
                  </a:solidFill>
                </a:uFill>
                <a:latin typeface="Times New Roman"/>
                <a:ea typeface="Times New Roman"/>
                <a:cs typeface="Times New Roman"/>
                <a:sym typeface="Times New Roman"/>
              </a:defRPr>
            </a:pPr>
            <a:r>
              <a:t>Seconded: Rob Sun</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Result:  Approved by unanimous consent</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Motion #5 - Approve Privacy CSD"/>
          <p:cNvSpPr txBox="1">
            <a:spLocks noGrp="1"/>
          </p:cNvSpPr>
          <p:nvPr>
            <p:ph type="title"/>
          </p:nvPr>
        </p:nvSpPr>
        <p:spPr>
          <a:xfrm>
            <a:off x="685800" y="685799"/>
            <a:ext cx="7771680" cy="1065963"/>
          </a:xfrm>
          <a:prstGeom prst="rect">
            <a:avLst/>
          </a:prstGeom>
        </p:spPr>
        <p:txBody>
          <a:bodyPr/>
          <a:lstStyle>
            <a:lvl1pPr>
              <a:defRPr spc="-100"/>
            </a:lvl1pPr>
          </a:lstStyle>
          <a:p>
            <a:r>
              <a:t>Motion #5 - Approve Privacy CSD</a:t>
            </a:r>
          </a:p>
        </p:txBody>
      </p:sp>
      <p:sp>
        <p:nvSpPr>
          <p:cNvPr id="114" name="Believing that the CSD contained in the document referenced below meets IEEE 802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t>Believing that the CSD contained in the document referenced below meets IEEE 802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t>Request that the CSD contained in 802.11-20/1346r2 be posted to the IEEE 802 Executive Committee (EC) agenda for WG 802 preview and EC approval.</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Moved: Jouni Malinen</a:t>
            </a:r>
          </a:p>
          <a:p>
            <a:pPr defTabSz="457200">
              <a:tabLst>
                <a:tab pos="457200" algn="l"/>
              </a:tabLst>
              <a:defRPr sz="2000" b="1">
                <a:uFill>
                  <a:solidFill>
                    <a:srgbClr val="000000"/>
                  </a:solidFill>
                </a:uFill>
                <a:latin typeface="Times New Roman"/>
                <a:ea typeface="Times New Roman"/>
                <a:cs typeface="Times New Roman"/>
                <a:sym typeface="Times New Roman"/>
              </a:defRPr>
            </a:pPr>
            <a:r>
              <a:t>Seconded: Rob Sun</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Result: Approved by unanimous consent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2222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t>Agenda for:</a:t>
            </a:r>
          </a:p>
          <a:p>
            <a:pPr marL="340920" indent="-340201" algn="ctr">
              <a:spcBef>
                <a:spcPts val="400"/>
              </a:spcBef>
              <a:defRPr sz="2400" spc="-1">
                <a:latin typeface="Arial"/>
                <a:ea typeface="Arial"/>
                <a:cs typeface="Arial"/>
                <a:sym typeface="Arial"/>
              </a:defRPr>
            </a:pPr>
            <a:endParaRPr/>
          </a:p>
          <a:p>
            <a:pPr marL="340920" indent="-340201" algn="ctr">
              <a:spcBef>
                <a:spcPts val="400"/>
              </a:spcBef>
              <a:defRPr sz="2400" b="1" spc="-1">
                <a:latin typeface="Times New Roman"/>
                <a:ea typeface="Times New Roman"/>
                <a:cs typeface="Times New Roman"/>
                <a:sym typeface="Times New Roman"/>
              </a:defRPr>
            </a:pPr>
            <a:r>
              <a:t> RCM SG, Telecons, September 2020</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1857712"/>
            <a:ext cx="7771680" cy="12586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t>IEEE 802.11  </a:t>
            </a:r>
            <a:br/>
            <a:r>
              <a:t>Random and Changing MAC Addresses Study Group</a:t>
            </a:r>
          </a:p>
        </p:txBody>
      </p:sp>
      <p:sp>
        <p:nvSpPr>
          <p:cNvPr id="62" name="CustomShape 2"/>
          <p:cNvSpPr txBox="1"/>
          <p:nvPr/>
        </p:nvSpPr>
        <p:spPr>
          <a:xfrm>
            <a:off x="1371598" y="3581279"/>
            <a:ext cx="6400084" cy="15672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t>Agenda</a:t>
            </a:r>
          </a:p>
          <a:p>
            <a:pPr algn="ctr">
              <a:spcBef>
                <a:spcPts val="400"/>
              </a:spcBef>
              <a:defRPr sz="2400" b="1" spc="-1">
                <a:latin typeface="Times New Roman"/>
                <a:ea typeface="Times New Roman"/>
                <a:cs typeface="Times New Roman"/>
                <a:sym typeface="Times New Roman"/>
              </a:defRPr>
            </a:pPr>
            <a:r>
              <a:t>September 2020 Teleconferences</a:t>
            </a:r>
          </a:p>
          <a:p>
            <a:pPr algn="ctr">
              <a:spcBef>
                <a:spcPts val="400"/>
              </a:spcBef>
              <a:defRPr sz="2400" spc="-1">
                <a:latin typeface="Arial"/>
                <a:ea typeface="Arial"/>
                <a:cs typeface="Arial"/>
                <a:sym typeface="Arial"/>
              </a:defRPr>
            </a:pPr>
            <a:endParaRPr/>
          </a:p>
          <a:p>
            <a:pPr algn="ctr">
              <a:spcBef>
                <a:spcPts val="400"/>
              </a:spcBef>
              <a:defRPr sz="2000" b="1" spc="-1">
                <a:latin typeface="Times New Roman"/>
                <a:ea typeface="Times New Roman"/>
                <a:cs typeface="Times New Roman"/>
                <a:sym typeface="Times New Roman"/>
              </a:defRPr>
            </a:pPr>
            <a:r>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a:t>
            </a:r>
            <a:r>
              <a:rPr dirty="0"/>
              <a:t>, September </a:t>
            </a:r>
            <a:r>
              <a:rPr lang="en-US" dirty="0"/>
              <a:t>28</a:t>
            </a:r>
            <a:r>
              <a:rPr dirty="0"/>
              <a:t>, 2020</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5239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txBox="1"/>
          <p:nvPr/>
        </p:nvSpPr>
        <p:spPr>
          <a:xfrm>
            <a:off x="380880" y="869881"/>
            <a:ext cx="84574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u="sng" spc="-1">
                <a:latin typeface="Times New Roman"/>
                <a:ea typeface="Times New Roman"/>
                <a:cs typeface="Times New Roman"/>
                <a:sym typeface="Times New Roman"/>
              </a:defRPr>
            </a:lvl1pPr>
          </a:lstStyle>
          <a:p>
            <a:r>
              <a:t>Other Guidelines for IEEE WG Meetings</a:t>
            </a:r>
          </a:p>
        </p:txBody>
      </p:sp>
      <p:sp>
        <p:nvSpPr>
          <p:cNvPr id="76" name="CustomShape 2"/>
          <p:cNvSpPr txBox="1"/>
          <p:nvPr/>
        </p:nvSpPr>
        <p:spPr>
          <a:xfrm>
            <a:off x="579240" y="1676519"/>
            <a:ext cx="8137439" cy="38251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nSpc>
                <a:spcPct val="80000"/>
              </a:lnSpc>
              <a:spcBef>
                <a:spcPts val="400"/>
              </a:spcBef>
              <a:defRPr spc="-1">
                <a:latin typeface="Arial"/>
                <a:ea typeface="Arial"/>
                <a:cs typeface="Arial"/>
                <a:sym typeface="Arial"/>
              </a:defRPr>
            </a:pPr>
            <a:endParaRPr/>
          </a:p>
          <a:p>
            <a:pPr marL="230039" indent="-229318">
              <a:lnSpc>
                <a:spcPct val="80000"/>
              </a:lnSpc>
              <a:spcBef>
                <a:spcPts val="700"/>
              </a:spcBef>
              <a:buClr>
                <a:srgbClr val="000099"/>
              </a:buClr>
              <a:buSzPct val="50000"/>
              <a:buFont typeface="Arial"/>
              <a:buChar char="•"/>
              <a:defRPr b="1" spc="-1">
                <a:solidFill>
                  <a:srgbClr val="000099"/>
                </a:solidFill>
                <a:latin typeface="Arial"/>
                <a:ea typeface="Arial"/>
                <a:cs typeface="Arial"/>
                <a:sym typeface="Arial"/>
              </a:defRPr>
            </a:pPr>
            <a:r>
              <a:t>All IEEE-SA standards meetings shall be conducted in compliance with all applicable laws, including antitrust and competition laws.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interpretation, validity, or essentiality of patents/patent claims.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specific license rates, terms, or conditions.</a:t>
            </a:r>
          </a:p>
          <a:p>
            <a:pPr marL="1143000" lvl="2" indent="-227879">
              <a:lnSpc>
                <a:spcPct val="80000"/>
              </a:lnSpc>
              <a:spcBef>
                <a:spcPts val="600"/>
              </a:spcBef>
              <a:buClr>
                <a:srgbClr val="000099"/>
              </a:buClr>
              <a:buSzPct val="50000"/>
              <a:buFont typeface="Symbol"/>
              <a:buChar char="·"/>
              <a:defRPr sz="1400" spc="-1">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7879">
              <a:lnSpc>
                <a:spcPct val="80000"/>
              </a:lnSpc>
              <a:spcBef>
                <a:spcPts val="600"/>
              </a:spcBef>
              <a:buClr>
                <a:srgbClr val="000099"/>
              </a:buClr>
              <a:buSzPct val="50000"/>
              <a:buFont typeface="Arial"/>
              <a:buChar char="•"/>
              <a:defRPr sz="1400" spc="-1">
                <a:solidFill>
                  <a:srgbClr val="000099"/>
                </a:solidFill>
                <a:latin typeface="Arial"/>
                <a:ea typeface="Arial"/>
                <a:cs typeface="Arial"/>
                <a:sym typeface="Arial"/>
              </a:defRPr>
            </a:pPr>
            <a:r>
              <a:t>Technical considerations remain primary focus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or engage in the fixing of product prices, allocation of customers, or division of sales markets.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status or substance of ongoing or threatened litigation.</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be silent if inappropriate topics are discussed … do formally object.</a:t>
            </a:r>
          </a:p>
          <a:p>
            <a:pPr marL="227880" indent="-227160" algn="ctr">
              <a:lnSpc>
                <a:spcPct val="80000"/>
              </a:lnSpc>
              <a:spcBef>
                <a:spcPts val="200"/>
              </a:spcBef>
              <a:defRPr sz="1000" b="1" spc="-1">
                <a:solidFill>
                  <a:srgbClr val="000099"/>
                </a:solidFill>
                <a:latin typeface="Arial"/>
                <a:ea typeface="Arial"/>
                <a:cs typeface="Arial"/>
                <a:sym typeface="Arial"/>
              </a:defRPr>
            </a:pPr>
            <a:r>
              <a:t>---------------------------------------------------------------   </a:t>
            </a:r>
          </a:p>
          <a:p>
            <a:pPr marL="227880" indent="-227160" algn="ctr">
              <a:lnSpc>
                <a:spcPct val="80000"/>
              </a:lnSpc>
              <a:spcBef>
                <a:spcPts val="200"/>
              </a:spcBef>
              <a:defRPr sz="1200" b="1" spc="-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Study group operating rules</a:t>
            </a:r>
          </a:p>
        </p:txBody>
      </p:sp>
      <p:sp>
        <p:nvSpPr>
          <p:cNvPr id="79" name="CustomShape 2"/>
          <p:cNvSpPr txBox="1"/>
          <p:nvPr/>
        </p:nvSpPr>
        <p:spPr>
          <a:xfrm>
            <a:off x="685800" y="1981080"/>
            <a:ext cx="7771680" cy="18550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Will follow operating manual for study groups</a:t>
            </a:r>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Purpose: to create PAR/CSD as authorized by 802 EC for study group</a:t>
            </a:r>
          </a:p>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Attendance is taken for minutes</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TotalTime>
  <Words>1483</Words>
  <Application>Microsoft Macintosh PowerPoint</Application>
  <PresentationFormat>On-screen Show (4:3)</PresentationFormat>
  <Paragraphs>158</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Intel Clear</vt:lpstr>
      <vt:lpstr>Arial</vt:lpstr>
      <vt:lpstr>Helvetica</vt:lpstr>
      <vt:lpstr>Helvetica Neue</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 #1 - Approve Minutes</vt:lpstr>
      <vt:lpstr>Motion #2 - Approve RCM PAR</vt:lpstr>
      <vt:lpstr>Motion #3 - Approve RCM CSD</vt:lpstr>
      <vt:lpstr>Motion #4 - Approve Privacy PAR</vt:lpstr>
      <vt:lpstr>Motion #5 - Approve Privacy CSD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3</cp:revision>
  <dcterms:modified xsi:type="dcterms:W3CDTF">2020-09-28T12:57:40Z</dcterms:modified>
</cp:coreProperties>
</file>