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b="def" i="def"/>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50" name="Shape 50"/>
          <p:cNvSpPr/>
          <p:nvPr>
            <p:ph type="sldImg"/>
          </p:nvPr>
        </p:nvSpPr>
        <p:spPr>
          <a:xfrm>
            <a:off x="1143000" y="685800"/>
            <a:ext cx="4572000" cy="3429000"/>
          </a:xfrm>
          <a:prstGeom prst="rect">
            <a:avLst/>
          </a:prstGeom>
        </p:spPr>
        <p:txBody>
          <a:bodyPr/>
          <a:lstStyle/>
          <a:p>
            <a:pPr/>
          </a:p>
        </p:txBody>
      </p:sp>
      <p:sp>
        <p:nvSpPr>
          <p:cNvPr id="51" name="Shape 5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Blank Slide">
    <p:spTree>
      <p:nvGrpSpPr>
        <p:cNvPr id="1" name=""/>
        <p:cNvGrpSpPr/>
        <p:nvPr/>
      </p:nvGrpSpPr>
      <p:grpSpPr>
        <a:xfrm>
          <a:off x="0" y="0"/>
          <a:ext cx="0" cy="0"/>
          <a:chOff x="0" y="0"/>
          <a:chExt cx="0" cy="0"/>
        </a:xfrm>
      </p:grpSpPr>
      <p:sp>
        <p:nvSpPr>
          <p:cNvPr id="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24" name="Title Text"/>
          <p:cNvSpPr txBox="1"/>
          <p:nvPr>
            <p:ph type="title"/>
          </p:nvPr>
        </p:nvSpPr>
        <p:spPr>
          <a:prstGeom prst="rect">
            <a:avLst/>
          </a:prstGeom>
        </p:spPr>
        <p:txBody>
          <a:bodyPr/>
          <a:lstStyle/>
          <a:p>
            <a:pPr/>
            <a:r>
              <a:t>Title Text</a:t>
            </a:r>
          </a:p>
        </p:txBody>
      </p:sp>
      <p:sp>
        <p:nvSpPr>
          <p:cNvPr id="25"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33" name="Title Text"/>
          <p:cNvSpPr txBox="1"/>
          <p:nvPr>
            <p:ph type="title"/>
          </p:nvPr>
        </p:nvSpPr>
        <p:spPr>
          <a:prstGeom prst="rect">
            <a:avLst/>
          </a:prstGeom>
        </p:spPr>
        <p:txBody>
          <a:bodyPr/>
          <a:lstStyle/>
          <a:p>
            <a:pPr/>
            <a:r>
              <a:t>Title Text</a:t>
            </a:r>
          </a:p>
        </p:txBody>
      </p:sp>
      <p:sp>
        <p:nvSpPr>
          <p:cNvPr id="34" name="Body Level One…"/>
          <p:cNvSpPr txBox="1"/>
          <p:nvPr>
            <p:ph type="body" idx="1"/>
          </p:nvPr>
        </p:nvSpPr>
        <p:spPr>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42" name="Title Text"/>
          <p:cNvSpPr txBox="1"/>
          <p:nvPr>
            <p:ph type="title"/>
          </p:nvPr>
        </p:nvSpPr>
        <p:spPr>
          <a:prstGeom prst="rect">
            <a:avLst/>
          </a:prstGeom>
        </p:spPr>
        <p:txBody>
          <a:bodyPr/>
          <a:lstStyle>
            <a:lvl1pPr algn="l">
              <a:defRPr b="0" spc="0" sz="1800">
                <a:latin typeface="+mn-lt"/>
                <a:ea typeface="+mn-ea"/>
                <a:cs typeface="+mn-cs"/>
                <a:sym typeface="Helvetica"/>
              </a:defRPr>
            </a:lvl1pPr>
          </a:lstStyle>
          <a:p>
            <a:pPr/>
            <a:r>
              <a:t>Title Text</a:t>
            </a:r>
          </a:p>
        </p:txBody>
      </p:sp>
      <p:sp>
        <p:nvSpPr>
          <p:cNvPr id="43"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CustomShape 1"/>
          <p:cNvSpPr txBox="1"/>
          <p:nvPr/>
        </p:nvSpPr>
        <p:spPr>
          <a:xfrm>
            <a:off x="521639" y="351770"/>
            <a:ext cx="1574958" cy="25699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pPr/>
            <a:r>
              <a:t>September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p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pc="-1" sz="1200">
                <a:latin typeface="Times New Roman"/>
                <a:ea typeface="Times New Roman"/>
                <a:cs typeface="Times New Roman"/>
                <a:sym typeface="Times New Roman"/>
              </a:defRPr>
            </a:lvl1pPr>
          </a:lstStyle>
          <a:p>
            <a:pPr/>
            <a:r>
              <a:t>Agenda</a:t>
            </a:r>
          </a:p>
        </p:txBody>
      </p:sp>
      <p:sp>
        <p:nvSpPr>
          <p:cNvPr id="5" name="CustomShape 4"/>
          <p:cNvSpPr txBox="1"/>
          <p:nvPr/>
        </p:nvSpPr>
        <p:spPr>
          <a:xfrm>
            <a:off x="5406070" y="351772"/>
            <a:ext cx="2803372"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t>doc.: IEEE 802.11-20/0995r</a:t>
            </a:r>
            <a:r>
              <a:t>9</a:t>
            </a:r>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p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lgn="r">
              <a:defRPr spc="-1" sz="1200">
                <a:latin typeface="Times New Roman"/>
                <a:ea typeface="Times New Roman"/>
                <a:cs typeface="Times New Roman"/>
                <a:sym typeface="Times New Roman"/>
              </a:defRPr>
            </a:lvl1pPr>
          </a:lstStyle>
          <a:p>
            <a:pPr/>
            <a:r>
              <a:t>Carol Ansley,  self-employed</a:t>
            </a:r>
          </a:p>
        </p:txBody>
      </p:sp>
      <p:sp>
        <p:nvSpPr>
          <p:cNvPr id="8" name="Title Text"/>
          <p:cNvSpPr txBox="1"/>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r>
              <a:t>Title Text</a:t>
            </a:r>
          </a:p>
        </p:txBody>
      </p:sp>
      <p:sp>
        <p:nvSpPr>
          <p:cNvPr id="9" name="Body Level One…"/>
          <p:cNvSpPr txBox="1"/>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0" name="Slide Number"/>
          <p:cNvSpPr txBox="1"/>
          <p:nvPr>
            <p:ph type="sldNum" sz="quarter" idx="2"/>
          </p:nvPr>
        </p:nvSpPr>
        <p:spPr>
          <a:xfrm>
            <a:off x="6553200" y="6076950"/>
            <a:ext cx="266973" cy="279401"/>
          </a:xfrm>
          <a:prstGeom prst="rect">
            <a:avLst/>
          </a:prstGeom>
          <a:ln w="12700">
            <a:miter lim="400000"/>
          </a:ln>
        </p:spPr>
        <p:txBody>
          <a:bodyPr wrap="none" lIns="0" tIns="0" rIns="0" bIns="0" anchor="b">
            <a:spAutoFit/>
          </a:body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mailto:carol@ansley.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mentor.ieee.org/802.11/dcn/20/11-20-0192-02-0rcm-random-and-changing-mac-addresses-study-group-creation.pptx" TargetMode="External"/><Relationship Id="rId3" Type="http://schemas.openxmlformats.org/officeDocument/2006/relationships/hyperlink" Target="https://mentor.ieee.org/802.11/dcn/19/11-19-1442-09-0rcm-rcm-tig-draft-report-outline.odt" TargetMode="External"/><Relationship Id="rId4" Type="http://schemas.openxmlformats.org/officeDocument/2006/relationships/hyperlink" Target="https://mentor.ieee.org/802.11/dcn/18/11-18-1579-01-0000-2018-09-liaison-from-wba-re-mac-randomization-impacts.docx" TargetMode="External"/><Relationship Id="rId5" Type="http://schemas.openxmlformats.org/officeDocument/2006/relationships/hyperlink" Target="https://mentor.ieee.org/802.11/dcn/18/11-18-1988-02-0arc-proposed-response-to-liaison-from-wba-on-mac-address-randomization-impcats.docx" TargetMode="External"/><Relationship Id="rId6" Type="http://schemas.openxmlformats.org/officeDocument/2006/relationships/hyperlink" Target="https://mentor.ieee.org/802.11/dcn/19/11-19-0851-00-0rcm-p802-1cq-mac-address-assignment-requirements.pptx" TargetMode="External"/><Relationship Id="rId7" Type="http://schemas.openxmlformats.org/officeDocument/2006/relationships/hyperlink" Target="https://mentor.ieee.org/802.11/dcn/19/11-19-0884-00-0rcm-temporary-addresses.pptx" TargetMode="External"/><Relationship Id="rId8" Type="http://schemas.openxmlformats.org/officeDocument/2006/relationships/hyperlink" Target="https://mentor.ieee.org/802.11/dcn/19/11-19-1027-01-0rcm-do-not-fear-random-macs.pptx" TargetMode="External"/><Relationship Id="rId9" Type="http://schemas.openxmlformats.org/officeDocument/2006/relationships/hyperlink" Target="https://mentor.ieee.org/802.11/dcn/19/11-19-1313-02-0rcm-pitfalls-with-address-randomization.pptx" TargetMode="External"/><Relationship Id="rId10" Type="http://schemas.openxmlformats.org/officeDocument/2006/relationships/hyperlink" Target="https://mentor.ieee.org/802.11/dcn/19/11-19-1314-02-0rcm-privacy-protection-in-wi-fi-analytics-systems.pptx" TargetMode="External"/><Relationship Id="rId11" Type="http://schemas.openxmlformats.org/officeDocument/2006/relationships/hyperlink" Target="https://mentor.ieee.org/802.11/dcn/19/11-19-1320-00-0rcm-assignment-of-temporary-addresses.pptx"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standards.ieee.org/develop/policies/bylaws/sb_bylaws.pdf" TargetMode="External"/><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RCM-SG-Agenda-September-2020</a:t>
            </a:r>
          </a:p>
        </p:txBody>
      </p:sp>
      <p:sp>
        <p:nvSpPr>
          <p:cNvPr id="54" name="CustomShape 2"/>
          <p:cNvSpPr txBox="1"/>
          <p:nvPr/>
        </p:nvSpPr>
        <p:spPr>
          <a:xfrm>
            <a:off x="685800" y="1981080"/>
            <a:ext cx="7771680" cy="37346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0920" indent="-340201" algn="ctr">
              <a:spcBef>
                <a:spcPts val="400"/>
              </a:spcBef>
              <a:defRPr b="1" spc="-1" sz="2000">
                <a:latin typeface="Times New Roman"/>
                <a:ea typeface="Times New Roman"/>
                <a:cs typeface="Times New Roman"/>
                <a:sym typeface="Times New Roman"/>
              </a:defRPr>
            </a:pPr>
            <a:r>
              <a:t>Date:</a:t>
            </a:r>
            <a:r>
              <a:rPr b="0"/>
              <a:t> 2020-09-17</a:t>
            </a:r>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lvl1pPr marL="340920" indent="-340201">
              <a:spcBef>
                <a:spcPts val="400"/>
              </a:spcBef>
              <a:defRPr b="1" spc="-1" sz="2000">
                <a:latin typeface="Times New Roman"/>
                <a:ea typeface="Times New Roman"/>
                <a:cs typeface="Times New Roman"/>
                <a:sym typeface="Times New Roman"/>
              </a:defRPr>
            </a:lvl1pPr>
          </a:lstStyle>
          <a:p>
            <a:pPr/>
            <a:r>
              <a:t>Authors:</a:t>
            </a:r>
          </a:p>
        </p:txBody>
      </p:sp>
      <p:graphicFrame>
        <p:nvGraphicFramePr>
          <p:cNvPr id="56" name="Table 4"/>
          <p:cNvGraphicFramePr/>
          <p:nvPr/>
        </p:nvGraphicFramePr>
        <p:xfrm>
          <a:off x="725400" y="2500558"/>
          <a:ext cx="7387921" cy="289512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365480"/>
                <a:gridCol w="1589400"/>
                <a:gridCol w="1477440"/>
                <a:gridCol w="1477440"/>
                <a:gridCol w="1478160"/>
              </a:tblGrid>
              <a:tr h="538560">
                <a:tc>
                  <a:txBody>
                    <a:bodyPr/>
                    <a:lstStyle/>
                    <a:p>
                      <a:pPr/>
                      <a:r>
                        <a:rPr b="1" spc="-1" sz="1400">
                          <a:latin typeface="Times New Roman"/>
                          <a:ea typeface="Times New Roman"/>
                          <a:cs typeface="Times New Roman"/>
                          <a:sym typeface="Times New Roman"/>
                        </a:rPr>
                        <a:t>Name</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Affiliations</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Address</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Phone</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Email</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r>
              <a:tr h="639720">
                <a:tc>
                  <a:txBody>
                    <a:bodyPr/>
                    <a:lstStyle/>
                    <a:p>
                      <a:pPr/>
                      <a:r>
                        <a:rPr spc="-1" sz="1400">
                          <a:latin typeface="Times New Roman"/>
                          <a:ea typeface="Times New Roman"/>
                          <a:cs typeface="Times New Roman"/>
                          <a:sym typeface="Times New Roman"/>
                        </a:rPr>
                        <a:t>Mark Hamilton</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Ruckus/CommScope</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350 W. Java Dr. Sunnyvale, CA 94089</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+1-303-818-8474</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mark.hamilton2152@gmail.com</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r>
              <a:tr h="639720">
                <a:tc>
                  <a:txBody>
                    <a:bodyPr/>
                    <a:lstStyle/>
                    <a:p>
                      <a:pPr/>
                      <a:r>
                        <a:rPr spc="-1" sz="1400">
                          <a:latin typeface="Times New Roman"/>
                          <a:ea typeface="Times New Roman"/>
                          <a:cs typeface="Times New Roman"/>
                          <a:sym typeface="Times New Roman"/>
                        </a:rPr>
                        <a:t>Carol Ansley</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self</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pc="-1" sz="1400">
                          <a:latin typeface="Times New Roman"/>
                          <a:ea typeface="Times New Roman"/>
                          <a:cs typeface="Times New Roman"/>
                          <a:sym typeface="Times New Roman"/>
                        </a:defRPr>
                      </a:pPr>
                      <a:r>
                        <a:t>195 E Meadows Ct.</a:t>
                      </a:r>
                    </a:p>
                    <a:p>
                      <a:pPr>
                        <a:defRPr spc="-1" sz="1400">
                          <a:latin typeface="Times New Roman"/>
                          <a:ea typeface="Times New Roman"/>
                          <a:cs typeface="Times New Roman"/>
                          <a:sym typeface="Times New Roman"/>
                        </a:defRPr>
                      </a:pPr>
                      <a:r>
                        <a:t>Johns Creek GA 30005</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+1-404-229-1672</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pc="-1" sz="1400" u="sng">
                          <a:solidFill>
                            <a:srgbClr val="0000FF"/>
                          </a:solidFill>
                          <a:uFill>
                            <a:solidFill>
                              <a:srgbClr val="0000FF"/>
                            </a:solidFill>
                          </a:uFill>
                          <a:latin typeface="Times New Roman"/>
                          <a:ea typeface="Times New Roman"/>
                          <a:cs typeface="Times New Roman"/>
                          <a:sym typeface="Times New Roman"/>
                        </a:defRPr>
                      </a:pPr>
                      <a:r>
                        <a:rPr>
                          <a:hlinkClick r:id="rId2" invalidUrl="" action="" tgtFrame="" tooltip="" history="1" highlightClick="0" endSnd="0"/>
                        </a:rPr>
                        <a:t>carol@ansley.com</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r h="538560">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r h="538560">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1" name="CustomShape 1"/>
          <p:cNvSpPr txBox="1"/>
          <p:nvPr/>
        </p:nvSpPr>
        <p:spPr>
          <a:xfrm>
            <a:off x="685800" y="641281"/>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RCM ad-hoc Agenda – September 2020</a:t>
            </a:r>
          </a:p>
        </p:txBody>
      </p:sp>
      <p:sp>
        <p:nvSpPr>
          <p:cNvPr id="82" name="CustomShape 2"/>
          <p:cNvSpPr txBox="1"/>
          <p:nvPr/>
        </p:nvSpPr>
        <p:spPr>
          <a:xfrm>
            <a:off x="343080" y="1371599"/>
            <a:ext cx="8457480" cy="4944724"/>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lnSpc>
                <a:spcPct val="81000"/>
              </a:lnSpc>
              <a:spcBef>
                <a:spcPts val="200"/>
              </a:spcBef>
              <a:defRPr b="1" spc="-1" sz="2200">
                <a:latin typeface="Times New Roman"/>
                <a:ea typeface="Times New Roman"/>
                <a:cs typeface="Times New Roman"/>
                <a:sym typeface="Times New Roman"/>
              </a:defRPr>
            </a:pPr>
            <a:r>
              <a:t>Thursday September 17, 13:30EDT</a:t>
            </a:r>
          </a:p>
          <a:p>
            <a:pPr>
              <a:lnSpc>
                <a:spcPct val="81000"/>
              </a:lnSpc>
              <a:spcBef>
                <a:spcPts val="200"/>
              </a:spcBef>
              <a:defRPr spc="-1" sz="2200">
                <a:latin typeface="Arial"/>
                <a:ea typeface="Arial"/>
                <a:cs typeface="Arial"/>
                <a:sym typeface="Arial"/>
              </a:defRPr>
            </a:pPr>
          </a:p>
          <a:p>
            <a:pPr marL="294839" indent="-294120">
              <a:lnSpc>
                <a:spcPct val="81000"/>
              </a:lnSpc>
              <a:spcBef>
                <a:spcPts val="200"/>
              </a:spcBef>
              <a:buClr>
                <a:srgbClr val="000000"/>
              </a:buClr>
              <a:buSzPct val="100000"/>
              <a:buFont typeface="Symbol"/>
              <a:buChar char="·"/>
              <a:defRPr b="1" spc="-1" sz="1500">
                <a:latin typeface="Times New Roman"/>
                <a:ea typeface="Times New Roman"/>
                <a:cs typeface="Times New Roman"/>
                <a:sym typeface="Times New Roman"/>
              </a:defRPr>
            </a:pPr>
            <a:r>
              <a:t>Administrative</a:t>
            </a:r>
          </a:p>
          <a:p>
            <a:pPr lvl="1" marL="752038" indent="-294118">
              <a:lnSpc>
                <a:spcPct val="81000"/>
              </a:lnSpc>
              <a:spcBef>
                <a:spcPts val="200"/>
              </a:spcBef>
              <a:buClr>
                <a:srgbClr val="000000"/>
              </a:buClr>
              <a:buSzPct val="100000"/>
              <a:buFont typeface="Symbol"/>
              <a:buChar char="-"/>
              <a:defRPr b="1" spc="-1" sz="1500">
                <a:latin typeface="Times New Roman"/>
                <a:ea typeface="Times New Roman"/>
                <a:cs typeface="Times New Roman"/>
                <a:sym typeface="Times New Roman"/>
              </a:defRPr>
            </a:pPr>
            <a:r>
              <a:t>Motion to approve minutes from past teleconferences</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11-20/1428r1 	31 August 2020 </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11-20/1241r0	17 August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11-20/1184r0	4 August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11-20/1118r0	20 July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11-20/1021r0	6 July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11-20/941r0	22 June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11-20/873r0	6 June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11-20/766r0	11 May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11-20/664r0	27 April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Thanks to Peter Yee, Joseph Levy, Amelia Andersdotter, Rob Sun, and Lili Hervieu for volunteering to record minutes for the group.                                                                  </a:t>
            </a:r>
          </a:p>
          <a:p>
            <a:pPr>
              <a:defRPr spc="-1" sz="1500">
                <a:latin typeface="Arial"/>
                <a:ea typeface="Arial"/>
                <a:cs typeface="Arial"/>
                <a:sym typeface="Arial"/>
              </a:defRPr>
            </a:pPr>
          </a:p>
          <a:p>
            <a:pPr lvl="1" marL="294839" indent="-294120">
              <a:lnSpc>
                <a:spcPct val="81000"/>
              </a:lnSpc>
              <a:spcBef>
                <a:spcPts val="200"/>
              </a:spcBef>
              <a:buClr>
                <a:srgbClr val="000000"/>
              </a:buClr>
              <a:buSzPct val="100000"/>
              <a:buFont typeface="Arial"/>
              <a:buChar char="•"/>
              <a:defRPr spc="-1" sz="1500">
                <a:latin typeface="Times New Roman"/>
                <a:ea typeface="Times New Roman"/>
                <a:cs typeface="Times New Roman"/>
                <a:sym typeface="Times New Roman"/>
              </a:defRPr>
            </a:pPr>
            <a:r>
              <a:t>D</a:t>
            </a:r>
            <a:r>
              <a:rPr b="1"/>
              <a:t>iscussion</a:t>
            </a:r>
          </a:p>
          <a:p>
            <a:pPr lvl="2" marL="589678" indent="-294120">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Doc 854r</a:t>
            </a:r>
            <a:r>
              <a:t>4</a:t>
            </a:r>
            <a:r>
              <a:t>    RCM PAR draft (Privacy)</a:t>
            </a:r>
          </a:p>
          <a:p>
            <a:pPr lvl="2" marL="589678" indent="-294120">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Doc 1346r</a:t>
            </a:r>
            <a:r>
              <a:t>1</a:t>
            </a:r>
            <a:r>
              <a:t>  RCM CSD draft (Privacy)</a:t>
            </a:r>
          </a:p>
          <a:p>
            <a:pPr>
              <a:defRPr spc="-1" sz="1500">
                <a:latin typeface="Arial"/>
                <a:ea typeface="Arial"/>
                <a:cs typeface="Arial"/>
                <a:sym typeface="Arial"/>
              </a:defRPr>
            </a:pPr>
          </a:p>
          <a:p>
            <a:pPr>
              <a:defRPr spc="-1" sz="1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4" name="TextShape 1"/>
          <p:cNvSpPr txBox="1"/>
          <p:nvPr/>
        </p:nvSpPr>
        <p:spPr>
          <a:xfrm>
            <a:off x="640080" y="1188720"/>
            <a:ext cx="7771680" cy="411408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marL="431999" indent="-323998">
              <a:buClr>
                <a:srgbClr val="000000"/>
              </a:buClr>
              <a:buSzPct val="45000"/>
              <a:buChar char="●"/>
              <a:defRPr b="1" spc="-100" sz="1500"/>
            </a:pPr>
            <a:r>
              <a:t>Motions</a:t>
            </a:r>
            <a:endParaRPr spc="-1"/>
          </a:p>
          <a:p>
            <a:pPr lvl="1" marL="863999" indent="-323999">
              <a:spcBef>
                <a:spcPts val="1100"/>
              </a:spcBef>
              <a:buClr>
                <a:srgbClr val="000000"/>
              </a:buClr>
              <a:buSzPct val="75000"/>
              <a:buFont typeface="Symbol"/>
              <a:buChar char="-"/>
              <a:defRPr b="1" spc="-100" sz="1500"/>
            </a:pPr>
            <a:r>
              <a:t>Approve PAR draft for RCM amendment – 20/854r4</a:t>
            </a:r>
            <a:endParaRPr spc="-1"/>
          </a:p>
          <a:p>
            <a:pPr lvl="1" marL="863999" indent="-323999">
              <a:spcBef>
                <a:spcPts val="1100"/>
              </a:spcBef>
              <a:buClr>
                <a:srgbClr val="000000"/>
              </a:buClr>
              <a:buSzPct val="75000"/>
              <a:buFont typeface="Symbol"/>
              <a:buChar char="-"/>
              <a:defRPr b="1" spc="-100" sz="1500"/>
            </a:pPr>
            <a:r>
              <a:t>Approve CSD draft for RCM amendment – 20/1117r3</a:t>
            </a:r>
            <a:endParaRPr spc="-1"/>
          </a:p>
          <a:p>
            <a:pPr lvl="1" marL="863999" indent="-323999">
              <a:spcBef>
                <a:spcPts val="1100"/>
              </a:spcBef>
              <a:buClr>
                <a:srgbClr val="000000"/>
              </a:buClr>
              <a:buSzPct val="75000"/>
              <a:buFont typeface="Symbol"/>
              <a:buChar char="-"/>
              <a:defRPr b="1" spc="-100" sz="1500"/>
            </a:pPr>
            <a:r>
              <a:t>Possible motions: to approve PAR/CSD for Privacy amendment</a:t>
            </a:r>
            <a:endParaRPr spc="-1"/>
          </a:p>
          <a:p>
            <a:pPr marL="431999" indent="-323998">
              <a:lnSpc>
                <a:spcPct val="81000"/>
              </a:lnSpc>
              <a:spcBef>
                <a:spcPts val="200"/>
              </a:spcBef>
              <a:buClr>
                <a:srgbClr val="000000"/>
              </a:buClr>
              <a:buSzPct val="45000"/>
              <a:buChar char="●"/>
              <a:defRPr b="1" spc="-1" sz="1500"/>
            </a:pPr>
          </a:p>
          <a:p>
            <a:pPr marL="431999" indent="-323998">
              <a:lnSpc>
                <a:spcPct val="81000"/>
              </a:lnSpc>
              <a:spcBef>
                <a:spcPts val="200"/>
              </a:spcBef>
              <a:buClr>
                <a:srgbClr val="000000"/>
              </a:buClr>
              <a:buSzPct val="45000"/>
              <a:buChar char="●"/>
              <a:defRPr b="1" spc="-100" sz="1500"/>
            </a:pPr>
            <a:r>
              <a:t>Review upcoming Telecon Schedule</a:t>
            </a:r>
            <a:endParaRPr spc="-1"/>
          </a:p>
          <a:p>
            <a:pPr marL="431999" indent="-323998">
              <a:lnSpc>
                <a:spcPct val="81000"/>
              </a:lnSpc>
              <a:spcBef>
                <a:spcPts val="200"/>
              </a:spcBef>
              <a:buClr>
                <a:srgbClr val="000000"/>
              </a:buClr>
              <a:buSzPct val="45000"/>
              <a:buChar char="●"/>
              <a:defRPr b="1" spc="-1" sz="1500"/>
            </a:pPr>
          </a:p>
          <a:p>
            <a:pPr lvl="1" marL="863999" indent="-323999">
              <a:spcBef>
                <a:spcPts val="1100"/>
              </a:spcBef>
              <a:buClr>
                <a:srgbClr val="000000"/>
              </a:buClr>
              <a:buSzPct val="75000"/>
              <a:buFont typeface="Symbol"/>
              <a:buChar char="-"/>
              <a:defRPr b="1" spc="-100" sz="1500"/>
            </a:pPr>
            <a:r>
              <a:t>September 28 	Monday		10:00amEDT</a:t>
            </a:r>
            <a:endParaRPr spc="-1"/>
          </a:p>
          <a:p>
            <a:pPr lvl="1" marL="863999" indent="-323999">
              <a:spcBef>
                <a:spcPts val="1100"/>
              </a:spcBef>
              <a:buClr>
                <a:srgbClr val="000000"/>
              </a:buClr>
              <a:buSzPct val="75000"/>
              <a:buFont typeface="Symbol"/>
              <a:buChar char="-"/>
              <a:defRPr b="1" spc="-100" sz="1500"/>
            </a:pPr>
            <a:r>
              <a:t>October 12       	Monday                      	10:00amEDT</a:t>
            </a:r>
            <a:endParaRPr spc="-1"/>
          </a:p>
          <a:p>
            <a:pPr lvl="1" marL="863999" indent="-323999">
              <a:spcBef>
                <a:spcPts val="1100"/>
              </a:spcBef>
              <a:buClr>
                <a:srgbClr val="000000"/>
              </a:buClr>
              <a:buSzPct val="75000"/>
              <a:buFont typeface="Symbol"/>
              <a:buChar char="-"/>
              <a:defRPr b="1" spc="-100" sz="1500"/>
            </a:pPr>
            <a:r>
              <a:t>October 26       	Monday                        	10:00amEDT</a:t>
            </a:r>
            <a:endParaRPr spc="-1"/>
          </a:p>
          <a:p>
            <a:pPr lvl="1" marL="863999" indent="-323999">
              <a:spcBef>
                <a:spcPts val="1100"/>
              </a:spcBef>
              <a:buClr>
                <a:srgbClr val="000000"/>
              </a:buClr>
              <a:buSzPct val="75000"/>
              <a:buFont typeface="Symbol"/>
              <a:buChar char="-"/>
              <a:defRPr b="1" spc="-1" sz="1500"/>
            </a:pPr>
          </a:p>
          <a:p>
            <a:pPr marL="431999" indent="-323998">
              <a:spcBef>
                <a:spcPts val="1400"/>
              </a:spcBef>
              <a:buClr>
                <a:srgbClr val="000000"/>
              </a:buClr>
              <a:buSzPct val="45000"/>
              <a:buChar char="●"/>
              <a:defRPr b="1" spc="-100" sz="1500"/>
            </a:pPr>
            <a:r>
              <a:t>Adjourn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defRPr b="1" spc="-100" sz="3200">
                <a:latin typeface="Times New Roman"/>
                <a:ea typeface="Times New Roman"/>
                <a:cs typeface="Times New Roman"/>
                <a:sym typeface="Times New Roman"/>
              </a:defRPr>
            </a:lvl1pPr>
          </a:lstStyle>
          <a:p>
            <a:pPr/>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startAt="1"/>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lvl="1" marL="914400"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lvl="1" marL="914400"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lvl="1" marL="914400"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lvl="1" marL="565560" indent="-179279">
              <a:spcBef>
                <a:spcPts val="300"/>
              </a:spcBef>
              <a:buClr>
                <a:srgbClr val="000000"/>
              </a:buClr>
              <a:buSzPct val="100000"/>
              <a:buFont typeface="Verdana"/>
              <a:buChar char="−"/>
              <a:defRPr spc="-1" sz="160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spcBef>
                <a:spcPts val="400"/>
              </a:spcBef>
              <a:defRPr b="1" spc="-1" sz="2400">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pc="-1" sz="2000">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pc="-1" sz="2000">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5" name="CustomShape 1"/>
          <p:cNvSpPr txBox="1"/>
          <p:nvPr/>
        </p:nvSpPr>
        <p:spPr>
          <a:xfrm>
            <a:off x="685800" y="1981080"/>
            <a:ext cx="7771680" cy="1552410"/>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358">
              <a:spcBef>
                <a:spcPts val="400"/>
              </a:spcBef>
              <a:buClr>
                <a:srgbClr val="000000"/>
              </a:buClr>
              <a:buSzPct val="100000"/>
              <a:buFont typeface="Symbol"/>
              <a:buChar char="·"/>
              <a:defRPr b="1" spc="-1" sz="2400">
                <a:latin typeface="Times New Roman"/>
                <a:ea typeface="Times New Roman"/>
                <a:cs typeface="Times New Roman"/>
                <a:sym typeface="Times New Roman"/>
              </a:defRPr>
            </a:pPr>
            <a:r>
              <a:t>Next Telecon – September 28, 2020 Monday 10:00amEDT</a:t>
            </a:r>
          </a:p>
          <a:p>
            <a:pPr lvl="1" marL="800279" indent="-342358">
              <a:spcBef>
                <a:spcPts val="400"/>
              </a:spcBef>
              <a:buClr>
                <a:srgbClr val="000000"/>
              </a:buClr>
              <a:buSzPct val="100000"/>
              <a:buFont typeface="Symbol"/>
              <a:buChar char="-"/>
              <a:defRPr b="1" spc="-1" sz="2400">
                <a:latin typeface="Times New Roman"/>
                <a:ea typeface="Times New Roman"/>
                <a:cs typeface="Times New Roman"/>
                <a:sym typeface="Times New Roman"/>
              </a:defRPr>
            </a:pPr>
            <a:r>
              <a:t>Continued presentations/discussion</a:t>
            </a:r>
          </a:p>
          <a:p>
            <a:pPr lvl="1" marL="800279" indent="-342358">
              <a:spcBef>
                <a:spcPts val="400"/>
              </a:spcBef>
              <a:buClr>
                <a:srgbClr val="000000"/>
              </a:buClr>
              <a:buSzPct val="100000"/>
              <a:buFont typeface="Symbol"/>
              <a:buChar char="-"/>
              <a:defRPr b="1" spc="-1" sz="2400">
                <a:latin typeface="Times New Roman"/>
                <a:ea typeface="Times New Roman"/>
                <a:cs typeface="Times New Roman"/>
                <a:sym typeface="Times New Roman"/>
              </a:defRPr>
            </a:pPr>
            <a:r>
              <a:t>AOB</a:t>
            </a:r>
          </a:p>
        </p:txBody>
      </p:sp>
      <p:sp>
        <p:nvSpPr>
          <p:cNvPr id="96" name="CustomShape 2"/>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Next Teleconference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spc="-100" u="sng">
                <a:solidFill>
                  <a:srgbClr val="0000FF"/>
                </a:solidFill>
                <a:uFill>
                  <a:solidFill>
                    <a:srgbClr val="0000FF"/>
                  </a:solidFill>
                </a:uFill>
                <a:hlinkClick r:id="rId2" invalidUrl="" action="" tgtFrame="" tooltip="" history="1" highlightClick="0" endSnd="0"/>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invalidUrl="" action="" tgtFrame="" tooltip="" history="1" highlightClick="0" endSnd="0"/>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lvl="1" marL="698400" indent="-267838">
              <a:spcBef>
                <a:spcPts val="400"/>
              </a:spcBef>
              <a:buClr>
                <a:srgbClr val="000000"/>
              </a:buClr>
              <a:buSzPct val="100000"/>
              <a:buFont typeface="Symbol"/>
              <a:buChar char="-"/>
              <a:defRPr spc="-1" sz="1600">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invalidUrl="" action="" tgtFrame="" tooltip="" history="1" highlightClick="0" endSnd="0"/>
              </a:rPr>
              <a:t>11-18/1579r1</a:t>
            </a:r>
            <a:r>
              <a:t> </a:t>
            </a:r>
          </a:p>
          <a:p>
            <a:pPr lvl="1" marL="698400" indent="-267838">
              <a:spcBef>
                <a:spcPts val="400"/>
              </a:spcBef>
              <a:buClr>
                <a:srgbClr val="000000"/>
              </a:buClr>
              <a:buSzPct val="100000"/>
              <a:buFont typeface="Symbol"/>
              <a:buChar char="-"/>
              <a:defRPr spc="-1" sz="1600">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invalidUrl="" action="" tgtFrame="" tooltip="" history="1" highlightClick="0" endSnd="0"/>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lvl="1" marL="698400" indent="-267838">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6" invalidUrl="" action="" tgtFrame="" tooltip="" history="1" highlightClick="0" endSnd="0"/>
              </a:rPr>
              <a:t>11-19-0588-02-0rcm-summary-of-discussions-on-randomized-and-changing-mac-addresses-2014-2019.odt</a:t>
            </a:r>
          </a:p>
          <a:p>
            <a:pPr lvl="1" marL="698400" indent="-267838">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6" invalidUrl="" action="" tgtFrame="" tooltip="" history="1" highlightClick="0" endSnd="0"/>
              </a:rPr>
              <a:t>11-19-0851-00-0rcm-p802-1cq-mac-address-assignment-requirements.pptx</a:t>
            </a:r>
            <a:r>
              <a:rPr u="none">
                <a:solidFill>
                  <a:srgbClr val="000000"/>
                </a:solidFill>
                <a:uFillTx/>
              </a:rPr>
              <a:t> </a:t>
            </a:r>
          </a:p>
          <a:p>
            <a:pPr lvl="1" marL="698400" indent="-267838">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7" invalidUrl="" action="" tgtFrame="" tooltip="" history="1" highlightClick="0" endSnd="0"/>
              </a:rPr>
              <a:t>11-19-0884-00-0rcm-temporary-addresses.pptx</a:t>
            </a:r>
          </a:p>
          <a:p>
            <a:pPr lvl="1" marL="698400" indent="-267838">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8" invalidUrl="" action="" tgtFrame="" tooltip="" history="1" highlightClick="0" endSnd="0"/>
              </a:rPr>
              <a:t>11-19-1027-01-0rcm-do-not-fear-random-macs.pptx</a:t>
            </a:r>
          </a:p>
          <a:p>
            <a:pPr lvl="1" marL="698400" indent="-267838">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9" invalidUrl="" action="" tgtFrame="" tooltip="" history="1" highlightClick="0" endSnd="0"/>
              </a:rPr>
              <a:t>11-19-1313-02-0rcm-pitfalls-with-address-randomization.pptx</a:t>
            </a:r>
          </a:p>
          <a:p>
            <a:pPr lvl="1" marL="698400" indent="-267838">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10" invalidUrl="" action="" tgtFrame="" tooltip="" history="1" highlightClick="0" endSnd="0"/>
              </a:rPr>
              <a:t>11-19-1314-02-0rcm-privacy-protection-in-wi-fi-analytics-systems.pptx</a:t>
            </a:r>
          </a:p>
          <a:p>
            <a:pPr lvl="1" marL="698400" indent="-267838">
              <a:spcBef>
                <a:spcPts val="300"/>
              </a:spcBef>
              <a:buClr>
                <a:srgbClr val="0000FF"/>
              </a:buClr>
              <a:buSzPct val="100000"/>
              <a:buFont typeface="Symbol"/>
              <a:buChar char="-"/>
              <a:defRPr spc="-1" sz="1500" u="sng">
                <a:solidFill>
                  <a:srgbClr val="0000FF"/>
                </a:solidFill>
                <a:uFill>
                  <a:solidFill>
                    <a:srgbClr val="0000FF"/>
                  </a:solidFill>
                </a:uFill>
                <a:latin typeface="Times New Roman"/>
                <a:ea typeface="Times New Roman"/>
                <a:cs typeface="Times New Roman"/>
                <a:sym typeface="Times New Roman"/>
              </a:defRPr>
            </a:pPr>
            <a:r>
              <a:rPr>
                <a:hlinkClick r:id="rId11" invalidUrl="" action="" tgtFrame="" tooltip="" history="1" highlightClick="0" endSnd="0"/>
              </a:rPr>
              <a:t>11-19-1320-00-0rcm-assignment-of-temporary-addresses.pptx</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Motion #1 - Approve Minutes"/>
          <p:cNvSpPr txBox="1"/>
          <p:nvPr>
            <p:ph type="title"/>
          </p:nvPr>
        </p:nvSpPr>
        <p:spPr>
          <a:xfrm>
            <a:off x="685800" y="685799"/>
            <a:ext cx="7771680" cy="1065963"/>
          </a:xfrm>
          <a:prstGeom prst="rect">
            <a:avLst/>
          </a:prstGeom>
        </p:spPr>
        <p:txBody>
          <a:bodyPr/>
          <a:lstStyle>
            <a:lvl1pPr>
              <a:defRPr spc="-100"/>
            </a:lvl1pPr>
          </a:lstStyle>
          <a:p>
            <a:pPr/>
            <a:r>
              <a:t>Motion #1 - Approve Minutes</a:t>
            </a:r>
          </a:p>
        </p:txBody>
      </p:sp>
      <p:sp>
        <p:nvSpPr>
          <p:cNvPr id="102" name="Approve RCM SG minutes of teleconferences from April of 2020 to today:…"/>
          <p:cNvSpPr txBox="1"/>
          <p:nvPr>
            <p:ph type="body" idx="1"/>
          </p:nvPr>
        </p:nvSpPr>
        <p:spPr>
          <a:xfrm>
            <a:off x="685800" y="1981080"/>
            <a:ext cx="7771680" cy="4114080"/>
          </a:xfrm>
          <a:prstGeom prst="rect">
            <a:avLst/>
          </a:prstGeom>
        </p:spPr>
        <p:txBody>
          <a:bodyPr/>
          <a:lstStyle/>
          <a:p>
            <a:pPr lvl="2" marL="647999" indent="-215999">
              <a:lnSpc>
                <a:spcPct val="81000"/>
              </a:lnSpc>
              <a:spcBef>
                <a:spcPts val="200"/>
              </a:spcBef>
              <a:buClr>
                <a:srgbClr val="000000"/>
              </a:buClr>
              <a:buSzPct val="45000"/>
              <a:buChar char="●"/>
              <a:defRPr b="1" spc="-1" sz="1700">
                <a:latin typeface="Times New Roman"/>
                <a:ea typeface="Times New Roman"/>
                <a:cs typeface="Times New Roman"/>
                <a:sym typeface="Times New Roman"/>
              </a:defRPr>
            </a:pPr>
          </a:p>
          <a:p>
            <a:pPr marL="457200" indent="-228600" defTabSz="457200">
              <a:buSzPct val="100000"/>
              <a:buFont typeface="Symbol"/>
              <a:buChar char="·"/>
              <a:tabLst>
                <a:tab pos="457200" algn="l"/>
              </a:tabLst>
              <a:defRPr b="1" sz="1700">
                <a:uFill>
                  <a:solidFill>
                    <a:srgbClr val="000000"/>
                  </a:solidFill>
                </a:uFill>
                <a:latin typeface="Times New Roman"/>
                <a:ea typeface="Times New Roman"/>
                <a:cs typeface="Times New Roman"/>
                <a:sym typeface="Times New Roman"/>
              </a:defRPr>
            </a:pPr>
            <a:r>
              <a:t>Approve RCM SG minutes of teleconferences from April of 2020 to today:  </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11-20/1428r1 	31 August 2020 </a:t>
            </a:r>
            <a:endParaRPr spc="-1"/>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11-20/1241r0	17 August 2020</a:t>
            </a:r>
            <a:endParaRPr spc="-1"/>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11-20/1184r0	4 August 2020</a:t>
            </a:r>
            <a:endParaRPr spc="-1"/>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11-20/1118r0	20 July 2020</a:t>
            </a:r>
            <a:endParaRPr spc="-1"/>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11-20/1021r0	6 July 2020</a:t>
            </a:r>
            <a:endParaRPr spc="-1"/>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11-20/941r0	22 June 2020</a:t>
            </a:r>
            <a:endParaRPr spc="-1"/>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11-20/873r0	6 June 2020</a:t>
            </a:r>
            <a:endParaRPr spc="-1"/>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11-20/766r0	11 May 2020</a:t>
            </a:r>
            <a:endParaRPr spc="-1"/>
          </a:p>
          <a:p>
            <a:pPr lvl="2" marL="647999" indent="-215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Doc 11-20/664r0	27 April 2020</a:t>
            </a:r>
            <a:endParaRPr spc="-1"/>
          </a:p>
          <a:p>
            <a:pPr>
              <a:lnSpc>
                <a:spcPct val="81000"/>
              </a:lnSpc>
              <a:spcBef>
                <a:spcPts val="200"/>
              </a:spcBef>
              <a:defRPr b="1" spc="-1" sz="1500">
                <a:latin typeface="Times New Roman"/>
                <a:ea typeface="Times New Roman"/>
                <a:cs typeface="Times New Roman"/>
                <a:sym typeface="Times New Roman"/>
              </a:defRPr>
            </a:pPr>
          </a:p>
          <a:p>
            <a:pPr>
              <a:lnSpc>
                <a:spcPct val="81000"/>
              </a:lnSpc>
              <a:spcBef>
                <a:spcPts val="200"/>
              </a:spcBef>
              <a:defRPr b="1" spc="-100" sz="1500">
                <a:latin typeface="Times New Roman"/>
                <a:ea typeface="Times New Roman"/>
                <a:cs typeface="Times New Roman"/>
                <a:sym typeface="Times New Roman"/>
              </a:defRPr>
            </a:pPr>
            <a:r>
              <a:t>Moved: Stuart Kerry</a:t>
            </a:r>
            <a:endParaRPr spc="-1"/>
          </a:p>
          <a:p>
            <a:pPr>
              <a:lnSpc>
                <a:spcPct val="81000"/>
              </a:lnSpc>
              <a:spcBef>
                <a:spcPts val="200"/>
              </a:spcBef>
              <a:defRPr b="1" spc="-100" sz="1500">
                <a:latin typeface="Times New Roman"/>
                <a:ea typeface="Times New Roman"/>
                <a:cs typeface="Times New Roman"/>
                <a:sym typeface="Times New Roman"/>
              </a:defRPr>
            </a:pPr>
            <a:r>
              <a:t>Seconded: Amelia Anderdotter</a:t>
            </a:r>
            <a:endParaRPr spc="-1"/>
          </a:p>
          <a:p>
            <a:pPr>
              <a:lnSpc>
                <a:spcPct val="81000"/>
              </a:lnSpc>
              <a:spcBef>
                <a:spcPts val="200"/>
              </a:spcBef>
              <a:defRPr b="1" spc="-1" sz="1500">
                <a:latin typeface="Times New Roman"/>
                <a:ea typeface="Times New Roman"/>
                <a:cs typeface="Times New Roman"/>
                <a:sym typeface="Times New Roman"/>
              </a:defRPr>
            </a:pPr>
          </a:p>
          <a:p>
            <a:pPr>
              <a:lnSpc>
                <a:spcPct val="81000"/>
              </a:lnSpc>
              <a:spcBef>
                <a:spcPts val="200"/>
              </a:spcBef>
              <a:defRPr b="1" spc="-100" sz="1500">
                <a:latin typeface="Times New Roman"/>
                <a:ea typeface="Times New Roman"/>
                <a:cs typeface="Times New Roman"/>
                <a:sym typeface="Times New Roman"/>
              </a:defRPr>
            </a:pPr>
            <a:r>
              <a:t>Result: Adopted by unanimous consent</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Motion #2 - Approve RCM PAR"/>
          <p:cNvSpPr txBox="1"/>
          <p:nvPr>
            <p:ph type="title"/>
          </p:nvPr>
        </p:nvSpPr>
        <p:spPr>
          <a:xfrm>
            <a:off x="685800" y="685799"/>
            <a:ext cx="7771680" cy="1065963"/>
          </a:xfrm>
          <a:prstGeom prst="rect">
            <a:avLst/>
          </a:prstGeom>
        </p:spPr>
        <p:txBody>
          <a:bodyPr/>
          <a:lstStyle>
            <a:lvl1pPr>
              <a:defRPr spc="-100"/>
            </a:lvl1pPr>
          </a:lstStyle>
          <a:p>
            <a:pPr/>
            <a:r>
              <a:t>Motion #2 - Approve RCM PAR</a:t>
            </a:r>
          </a:p>
        </p:txBody>
      </p:sp>
      <p:sp>
        <p:nvSpPr>
          <p:cNvPr id="105" name="Believing that the PAR contained in the document referenced below meets IEEE-SA guidelines:…"/>
          <p:cNvSpPr txBox="1"/>
          <p:nvPr>
            <p:ph type="body" idx="1"/>
          </p:nvPr>
        </p:nvSpPr>
        <p:spPr>
          <a:xfrm>
            <a:off x="685800" y="1981080"/>
            <a:ext cx="7771680" cy="4114080"/>
          </a:xfrm>
          <a:prstGeom prst="rect">
            <a:avLst/>
          </a:prstGeom>
        </p:spPr>
        <p:txBody>
          <a:bodyPr/>
          <a:lstStyle/>
          <a:p>
            <a:pPr defTabSz="457200">
              <a:tabLst>
                <a:tab pos="457200" algn="l"/>
              </a:tabLst>
              <a:defRPr b="1" sz="2000">
                <a:uFill>
                  <a:solidFill>
                    <a:srgbClr val="000000"/>
                  </a:solidFill>
                </a:uFill>
                <a:latin typeface="Times New Roman"/>
                <a:ea typeface="Times New Roman"/>
                <a:cs typeface="Times New Roman"/>
                <a:sym typeface="Times New Roman"/>
              </a:defRPr>
            </a:pPr>
            <a:r>
              <a:t>Believing that the PAR contained in the document referenced below meets IEEE-SA guidelines:</a:t>
            </a:r>
          </a:p>
          <a:p>
            <a:pPr defTabSz="457200">
              <a:tabLst>
                <a:tab pos="457200" algn="l"/>
              </a:tabLst>
              <a:defRPr b="1" sz="2000">
                <a:uFill>
                  <a:solidFill>
                    <a:srgbClr val="000000"/>
                  </a:solidFill>
                </a:uFill>
                <a:latin typeface="Times New Roman"/>
                <a:ea typeface="Times New Roman"/>
                <a:cs typeface="Times New Roman"/>
                <a:sym typeface="Times New Roman"/>
              </a:defRPr>
            </a:pPr>
            <a:r>
              <a:t>Request that the PAR contained in 802.11-20/0742r3 be posted to the IEEE 802 Executive Committee (EC) agenda for WG 802 preview and EC approval to submit to NesCom.</a:t>
            </a:r>
          </a:p>
          <a:p>
            <a:pPr indent="228600" defTabSz="457200">
              <a:defRPr b="1" sz="2000">
                <a:uFill>
                  <a:solidFill>
                    <a:srgbClr val="000000"/>
                  </a:solidFill>
                </a:uFill>
                <a:latin typeface="Times New Roman"/>
                <a:ea typeface="Times New Roman"/>
                <a:cs typeface="Times New Roman"/>
                <a:sym typeface="Times New Roman"/>
              </a:defRPr>
            </a:pPr>
          </a:p>
          <a:p>
            <a:pPr defTabSz="457200">
              <a:tabLst>
                <a:tab pos="457200" algn="l"/>
              </a:tabLst>
              <a:defRPr b="1" sz="2000">
                <a:uFill>
                  <a:solidFill>
                    <a:srgbClr val="000000"/>
                  </a:solidFill>
                </a:uFill>
                <a:latin typeface="Times New Roman"/>
                <a:ea typeface="Times New Roman"/>
                <a:cs typeface="Times New Roman"/>
                <a:sym typeface="Times New Roman"/>
              </a:defRPr>
            </a:pPr>
            <a:r>
              <a:t>Moved:</a:t>
            </a:r>
            <a:r>
              <a:t> Graham Smith</a:t>
            </a:r>
          </a:p>
          <a:p>
            <a:pPr defTabSz="457200">
              <a:tabLst>
                <a:tab pos="457200" algn="l"/>
              </a:tabLst>
              <a:defRPr b="1" sz="2000">
                <a:uFill>
                  <a:solidFill>
                    <a:srgbClr val="000000"/>
                  </a:solidFill>
                </a:uFill>
                <a:latin typeface="Times New Roman"/>
                <a:ea typeface="Times New Roman"/>
                <a:cs typeface="Times New Roman"/>
                <a:sym typeface="Times New Roman"/>
              </a:defRPr>
            </a:pPr>
            <a:r>
              <a:t>Seconded: Edward Au</a:t>
            </a:r>
          </a:p>
          <a:p>
            <a:pPr defTabSz="457200">
              <a:tabLst>
                <a:tab pos="457200" algn="l"/>
              </a:tabLst>
              <a:defRPr b="1" sz="2000">
                <a:uFill>
                  <a:solidFill>
                    <a:srgbClr val="000000"/>
                  </a:solidFill>
                </a:uFill>
                <a:latin typeface="Times New Roman"/>
                <a:ea typeface="Times New Roman"/>
                <a:cs typeface="Times New Roman"/>
                <a:sym typeface="Times New Roman"/>
              </a:defRPr>
            </a:pPr>
          </a:p>
          <a:p>
            <a:pPr defTabSz="457200">
              <a:tabLst>
                <a:tab pos="457200" algn="l"/>
              </a:tabLst>
              <a:defRPr b="1" sz="2000">
                <a:uFill>
                  <a:solidFill>
                    <a:srgbClr val="000000"/>
                  </a:solidFill>
                </a:uFill>
                <a:latin typeface="Times New Roman"/>
                <a:ea typeface="Times New Roman"/>
                <a:cs typeface="Times New Roman"/>
                <a:sym typeface="Times New Roman"/>
              </a:defRPr>
            </a:pPr>
            <a:r>
              <a:t>Result: Approved by unanimous consent (19 present)</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Motion #3 - Approve RCM CSD"/>
          <p:cNvSpPr txBox="1"/>
          <p:nvPr>
            <p:ph type="title"/>
          </p:nvPr>
        </p:nvSpPr>
        <p:spPr>
          <a:xfrm>
            <a:off x="685800" y="685799"/>
            <a:ext cx="7771680" cy="1065963"/>
          </a:xfrm>
          <a:prstGeom prst="rect">
            <a:avLst/>
          </a:prstGeom>
        </p:spPr>
        <p:txBody>
          <a:bodyPr/>
          <a:lstStyle>
            <a:lvl1pPr>
              <a:defRPr spc="-100"/>
            </a:lvl1pPr>
          </a:lstStyle>
          <a:p>
            <a:pPr/>
            <a:r>
              <a:t>Motion #3 - Approve RCM CSD</a:t>
            </a:r>
          </a:p>
        </p:txBody>
      </p:sp>
      <p:sp>
        <p:nvSpPr>
          <p:cNvPr id="108" name="Believing that the CSD contained in the document referenced below meets IEEE 802 guidelines:…"/>
          <p:cNvSpPr txBox="1"/>
          <p:nvPr>
            <p:ph type="body" idx="1"/>
          </p:nvPr>
        </p:nvSpPr>
        <p:spPr>
          <a:xfrm>
            <a:off x="685800" y="1981080"/>
            <a:ext cx="7771680" cy="4114080"/>
          </a:xfrm>
          <a:prstGeom prst="rect">
            <a:avLst/>
          </a:prstGeom>
        </p:spPr>
        <p:txBody>
          <a:bodyPr/>
          <a:lstStyle/>
          <a:p>
            <a:pPr defTabSz="457200">
              <a:tabLst>
                <a:tab pos="457200" algn="l"/>
              </a:tabLst>
              <a:defRPr b="1" sz="2000">
                <a:uFill>
                  <a:solidFill>
                    <a:srgbClr val="000000"/>
                  </a:solidFill>
                </a:uFill>
                <a:latin typeface="Times New Roman"/>
                <a:ea typeface="Times New Roman"/>
                <a:cs typeface="Times New Roman"/>
                <a:sym typeface="Times New Roman"/>
              </a:defRPr>
            </a:pPr>
            <a:r>
              <a:t>Believing that the CSD contained in the document referenced below meets IEEE 802 guidelines:</a:t>
            </a:r>
          </a:p>
          <a:p>
            <a:pPr defTabSz="457200">
              <a:tabLst>
                <a:tab pos="457200" algn="l"/>
              </a:tabLst>
              <a:defRPr b="1" sz="2000">
                <a:uFill>
                  <a:solidFill>
                    <a:srgbClr val="000000"/>
                  </a:solidFill>
                </a:uFill>
                <a:latin typeface="Times New Roman"/>
                <a:ea typeface="Times New Roman"/>
                <a:cs typeface="Times New Roman"/>
                <a:sym typeface="Times New Roman"/>
              </a:defRPr>
            </a:pPr>
            <a:r>
              <a:t>Request that the CSD contained in 802.11-20/1117r3 be posted to the IEEE 802 Executive Committee (EC) agenda for WG 802 preview and EC approval.</a:t>
            </a:r>
          </a:p>
          <a:p>
            <a:pPr defTabSz="457200">
              <a:tabLst>
                <a:tab pos="457200" algn="l"/>
              </a:tabLst>
              <a:defRPr b="1" sz="2000">
                <a:uFill>
                  <a:solidFill>
                    <a:srgbClr val="000000"/>
                  </a:solidFill>
                </a:uFill>
                <a:latin typeface="Times New Roman"/>
                <a:ea typeface="Times New Roman"/>
                <a:cs typeface="Times New Roman"/>
                <a:sym typeface="Times New Roman"/>
              </a:defRPr>
            </a:pPr>
          </a:p>
          <a:p>
            <a:pPr defTabSz="457200">
              <a:tabLst>
                <a:tab pos="457200" algn="l"/>
              </a:tabLst>
              <a:defRPr b="1" sz="2000">
                <a:uFill>
                  <a:solidFill>
                    <a:srgbClr val="000000"/>
                  </a:solidFill>
                </a:uFill>
                <a:latin typeface="Times New Roman"/>
                <a:ea typeface="Times New Roman"/>
                <a:cs typeface="Times New Roman"/>
                <a:sym typeface="Times New Roman"/>
              </a:defRPr>
            </a:pPr>
            <a:r>
              <a:t>Moved:</a:t>
            </a:r>
            <a:r>
              <a:t>Graham Smith</a:t>
            </a:r>
          </a:p>
          <a:p>
            <a:pPr defTabSz="457200">
              <a:tabLst>
                <a:tab pos="457200" algn="l"/>
              </a:tabLst>
              <a:defRPr b="1" sz="2000">
                <a:uFill>
                  <a:solidFill>
                    <a:srgbClr val="000000"/>
                  </a:solidFill>
                </a:uFill>
                <a:latin typeface="Times New Roman"/>
                <a:ea typeface="Times New Roman"/>
                <a:cs typeface="Times New Roman"/>
                <a:sym typeface="Times New Roman"/>
              </a:defRPr>
            </a:pPr>
            <a:r>
              <a:t>Seconded: Edward Au</a:t>
            </a:r>
          </a:p>
          <a:p>
            <a:pPr defTabSz="457200">
              <a:tabLst>
                <a:tab pos="457200" algn="l"/>
              </a:tabLst>
              <a:defRPr b="1" sz="2000">
                <a:uFill>
                  <a:solidFill>
                    <a:srgbClr val="000000"/>
                  </a:solidFill>
                </a:uFill>
                <a:latin typeface="Times New Roman"/>
                <a:ea typeface="Times New Roman"/>
                <a:cs typeface="Times New Roman"/>
                <a:sym typeface="Times New Roman"/>
              </a:defRPr>
            </a:pPr>
          </a:p>
          <a:p>
            <a:pPr defTabSz="457200">
              <a:tabLst>
                <a:tab pos="457200" algn="l"/>
              </a:tabLst>
              <a:defRPr b="1" sz="2000">
                <a:uFill>
                  <a:solidFill>
                    <a:srgbClr val="000000"/>
                  </a:solidFill>
                </a:uFill>
                <a:latin typeface="Times New Roman"/>
                <a:ea typeface="Times New Roman"/>
                <a:cs typeface="Times New Roman"/>
                <a:sym typeface="Times New Roman"/>
              </a:defRPr>
            </a:pPr>
            <a:r>
              <a:t>Result: Approved by unanimous consent (17)</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Abstract</a:t>
            </a:r>
          </a:p>
        </p:txBody>
      </p:sp>
      <p:sp>
        <p:nvSpPr>
          <p:cNvPr id="59" name="CustomShape 2"/>
          <p:cNvSpPr txBox="1"/>
          <p:nvPr/>
        </p:nvSpPr>
        <p:spPr>
          <a:xfrm>
            <a:off x="685800" y="1981080"/>
            <a:ext cx="7771680" cy="1222210"/>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0920" indent="-340201" algn="ctr">
              <a:spcBef>
                <a:spcPts val="400"/>
              </a:spcBef>
              <a:defRPr b="1" spc="-1" sz="2400">
                <a:latin typeface="Times New Roman"/>
                <a:ea typeface="Times New Roman"/>
                <a:cs typeface="Times New Roman"/>
                <a:sym typeface="Times New Roman"/>
              </a:defRPr>
            </a:pPr>
            <a:r>
              <a:t>Agenda for:</a:t>
            </a:r>
          </a:p>
          <a:p>
            <a:pPr marL="340920" indent="-340201" algn="ctr">
              <a:spcBef>
                <a:spcPts val="400"/>
              </a:spcBef>
              <a:defRPr spc="-1" sz="2400">
                <a:latin typeface="Arial"/>
                <a:ea typeface="Arial"/>
                <a:cs typeface="Arial"/>
                <a:sym typeface="Arial"/>
              </a:defRPr>
            </a:pPr>
          </a:p>
          <a:p>
            <a:pPr marL="340920" indent="-340201" algn="ctr">
              <a:spcBef>
                <a:spcPts val="400"/>
              </a:spcBef>
              <a:defRPr b="1" spc="-1" sz="2400">
                <a:latin typeface="Times New Roman"/>
                <a:ea typeface="Times New Roman"/>
                <a:cs typeface="Times New Roman"/>
                <a:sym typeface="Times New Roman"/>
              </a:defRPr>
            </a:pPr>
            <a:r>
              <a:t> RCM SG, Telecons, September 2020</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Motion #4 - Approve Privacy PAR"/>
          <p:cNvSpPr txBox="1"/>
          <p:nvPr>
            <p:ph type="title"/>
          </p:nvPr>
        </p:nvSpPr>
        <p:spPr>
          <a:xfrm>
            <a:off x="685800" y="685799"/>
            <a:ext cx="7771680" cy="1065963"/>
          </a:xfrm>
          <a:prstGeom prst="rect">
            <a:avLst/>
          </a:prstGeom>
        </p:spPr>
        <p:txBody>
          <a:bodyPr/>
          <a:lstStyle>
            <a:lvl1pPr>
              <a:defRPr spc="-100"/>
            </a:lvl1pPr>
          </a:lstStyle>
          <a:p>
            <a:pPr/>
            <a:r>
              <a:t>Motion #4 - Approve Privacy PAR</a:t>
            </a:r>
          </a:p>
        </p:txBody>
      </p:sp>
      <p:sp>
        <p:nvSpPr>
          <p:cNvPr id="111" name="Believing that the PAR contained in the document referenced below meets IEEE-SA guidelines:…"/>
          <p:cNvSpPr txBox="1"/>
          <p:nvPr>
            <p:ph type="body" idx="1"/>
          </p:nvPr>
        </p:nvSpPr>
        <p:spPr>
          <a:xfrm>
            <a:off x="685800" y="1981080"/>
            <a:ext cx="7771680" cy="4114080"/>
          </a:xfrm>
          <a:prstGeom prst="rect">
            <a:avLst/>
          </a:prstGeom>
        </p:spPr>
        <p:txBody>
          <a:bodyPr/>
          <a:lstStyle/>
          <a:p>
            <a:pPr defTabSz="457200">
              <a:tabLst>
                <a:tab pos="457200" algn="l"/>
              </a:tabLst>
              <a:defRPr b="1" sz="2000">
                <a:uFill>
                  <a:solidFill>
                    <a:srgbClr val="000000"/>
                  </a:solidFill>
                </a:uFill>
                <a:latin typeface="Times New Roman"/>
                <a:ea typeface="Times New Roman"/>
                <a:cs typeface="Times New Roman"/>
                <a:sym typeface="Times New Roman"/>
              </a:defRPr>
            </a:pPr>
            <a:r>
              <a:t>Believing that the PAR contained in the document referenced below meets IEEE-SA guidelines:</a:t>
            </a:r>
          </a:p>
          <a:p>
            <a:pPr defTabSz="457200">
              <a:tabLst>
                <a:tab pos="457200" algn="l"/>
              </a:tabLst>
              <a:defRPr b="1" sz="2000">
                <a:uFill>
                  <a:solidFill>
                    <a:srgbClr val="000000"/>
                  </a:solidFill>
                </a:uFill>
                <a:latin typeface="Times New Roman"/>
                <a:ea typeface="Times New Roman"/>
                <a:cs typeface="Times New Roman"/>
                <a:sym typeface="Times New Roman"/>
              </a:defRPr>
            </a:pPr>
            <a:r>
              <a:t>Request that the PAR contained in 802.11-20/0854r5 be posted to the IEEE 802 Executive Committee (EC) agenda for WG 802 preview and EC approval to submit to NesCom.</a:t>
            </a:r>
          </a:p>
          <a:p>
            <a:pPr indent="228600" defTabSz="457200">
              <a:defRPr b="1" sz="2000">
                <a:uFill>
                  <a:solidFill>
                    <a:srgbClr val="000000"/>
                  </a:solidFill>
                </a:uFill>
                <a:latin typeface="Times New Roman"/>
                <a:ea typeface="Times New Roman"/>
                <a:cs typeface="Times New Roman"/>
                <a:sym typeface="Times New Roman"/>
              </a:defRPr>
            </a:pPr>
          </a:p>
          <a:p>
            <a:pPr defTabSz="457200">
              <a:tabLst>
                <a:tab pos="457200" algn="l"/>
              </a:tabLst>
              <a:defRPr b="1" sz="2000">
                <a:uFill>
                  <a:solidFill>
                    <a:srgbClr val="000000"/>
                  </a:solidFill>
                </a:uFill>
                <a:latin typeface="Times New Roman"/>
                <a:ea typeface="Times New Roman"/>
                <a:cs typeface="Times New Roman"/>
                <a:sym typeface="Times New Roman"/>
              </a:defRPr>
            </a:pPr>
            <a:r>
              <a:t>Moved: Jouni Malinen</a:t>
            </a:r>
          </a:p>
          <a:p>
            <a:pPr defTabSz="457200">
              <a:tabLst>
                <a:tab pos="457200" algn="l"/>
              </a:tabLst>
              <a:defRPr b="1" sz="2000">
                <a:uFill>
                  <a:solidFill>
                    <a:srgbClr val="000000"/>
                  </a:solidFill>
                </a:uFill>
                <a:latin typeface="Times New Roman"/>
                <a:ea typeface="Times New Roman"/>
                <a:cs typeface="Times New Roman"/>
                <a:sym typeface="Times New Roman"/>
              </a:defRPr>
            </a:pPr>
            <a:r>
              <a:t>Seconded: Rob Sun</a:t>
            </a:r>
          </a:p>
          <a:p>
            <a:pPr defTabSz="457200">
              <a:tabLst>
                <a:tab pos="457200" algn="l"/>
              </a:tabLst>
              <a:defRPr b="1" sz="2000">
                <a:uFill>
                  <a:solidFill>
                    <a:srgbClr val="000000"/>
                  </a:solidFill>
                </a:uFill>
                <a:latin typeface="Times New Roman"/>
                <a:ea typeface="Times New Roman"/>
                <a:cs typeface="Times New Roman"/>
                <a:sym typeface="Times New Roman"/>
              </a:defRPr>
            </a:pPr>
          </a:p>
          <a:p>
            <a:pPr defTabSz="457200">
              <a:tabLst>
                <a:tab pos="457200" algn="l"/>
              </a:tabLst>
              <a:defRPr b="1" sz="2000">
                <a:uFill>
                  <a:solidFill>
                    <a:srgbClr val="000000"/>
                  </a:solidFill>
                </a:uFill>
                <a:latin typeface="Times New Roman"/>
                <a:ea typeface="Times New Roman"/>
                <a:cs typeface="Times New Roman"/>
                <a:sym typeface="Times New Roman"/>
              </a:defRPr>
            </a:pPr>
            <a:r>
              <a:t>Result:  Approved by unanimous consent</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Motion #5 - Approve Privacy CSD"/>
          <p:cNvSpPr txBox="1"/>
          <p:nvPr>
            <p:ph type="title"/>
          </p:nvPr>
        </p:nvSpPr>
        <p:spPr>
          <a:xfrm>
            <a:off x="685800" y="685799"/>
            <a:ext cx="7771680" cy="1065963"/>
          </a:xfrm>
          <a:prstGeom prst="rect">
            <a:avLst/>
          </a:prstGeom>
        </p:spPr>
        <p:txBody>
          <a:bodyPr/>
          <a:lstStyle>
            <a:lvl1pPr>
              <a:defRPr spc="-100"/>
            </a:lvl1pPr>
          </a:lstStyle>
          <a:p>
            <a:pPr/>
            <a:r>
              <a:t>Motion #5 - Approve Privacy CSD</a:t>
            </a:r>
          </a:p>
        </p:txBody>
      </p:sp>
      <p:sp>
        <p:nvSpPr>
          <p:cNvPr id="114" name="Believing that the CSD contained in the document referenced below meets IEEE 802 guidelines:…"/>
          <p:cNvSpPr txBox="1"/>
          <p:nvPr>
            <p:ph type="body" idx="1"/>
          </p:nvPr>
        </p:nvSpPr>
        <p:spPr>
          <a:xfrm>
            <a:off x="685800" y="1981080"/>
            <a:ext cx="7771680" cy="4114080"/>
          </a:xfrm>
          <a:prstGeom prst="rect">
            <a:avLst/>
          </a:prstGeom>
        </p:spPr>
        <p:txBody>
          <a:bodyPr/>
          <a:lstStyle/>
          <a:p>
            <a:pPr defTabSz="457200">
              <a:tabLst>
                <a:tab pos="457200" algn="l"/>
              </a:tabLst>
              <a:defRPr b="1" sz="2000">
                <a:uFill>
                  <a:solidFill>
                    <a:srgbClr val="000000"/>
                  </a:solidFill>
                </a:uFill>
                <a:latin typeface="Times New Roman"/>
                <a:ea typeface="Times New Roman"/>
                <a:cs typeface="Times New Roman"/>
                <a:sym typeface="Times New Roman"/>
              </a:defRPr>
            </a:pPr>
            <a:r>
              <a:t>Believing that the CSD contained in the document referenced below meets IEEE 802 guidelines:</a:t>
            </a:r>
          </a:p>
          <a:p>
            <a:pPr defTabSz="457200">
              <a:tabLst>
                <a:tab pos="457200" algn="l"/>
              </a:tabLst>
              <a:defRPr b="1" sz="2000">
                <a:uFill>
                  <a:solidFill>
                    <a:srgbClr val="000000"/>
                  </a:solidFill>
                </a:uFill>
                <a:latin typeface="Times New Roman"/>
                <a:ea typeface="Times New Roman"/>
                <a:cs typeface="Times New Roman"/>
                <a:sym typeface="Times New Roman"/>
              </a:defRPr>
            </a:pPr>
            <a:r>
              <a:t>Request that the CSD contained in 802.11-20/1346r2 be posted to the IEEE 802 Executive Committee (EC) agenda for WG 802 preview and EC approval.</a:t>
            </a:r>
          </a:p>
          <a:p>
            <a:pPr defTabSz="457200">
              <a:tabLst>
                <a:tab pos="457200" algn="l"/>
              </a:tabLst>
              <a:defRPr b="1" sz="2000">
                <a:uFill>
                  <a:solidFill>
                    <a:srgbClr val="000000"/>
                  </a:solidFill>
                </a:uFill>
                <a:latin typeface="Times New Roman"/>
                <a:ea typeface="Times New Roman"/>
                <a:cs typeface="Times New Roman"/>
                <a:sym typeface="Times New Roman"/>
              </a:defRPr>
            </a:pPr>
          </a:p>
          <a:p>
            <a:pPr defTabSz="457200">
              <a:tabLst>
                <a:tab pos="457200" algn="l"/>
              </a:tabLst>
              <a:defRPr b="1" sz="2000">
                <a:uFill>
                  <a:solidFill>
                    <a:srgbClr val="000000"/>
                  </a:solidFill>
                </a:uFill>
                <a:latin typeface="Times New Roman"/>
                <a:ea typeface="Times New Roman"/>
                <a:cs typeface="Times New Roman"/>
                <a:sym typeface="Times New Roman"/>
              </a:defRPr>
            </a:pPr>
            <a:r>
              <a:t>Moved: Jouni Malinen</a:t>
            </a:r>
          </a:p>
          <a:p>
            <a:pPr defTabSz="457200">
              <a:tabLst>
                <a:tab pos="457200" algn="l"/>
              </a:tabLst>
              <a:defRPr b="1" sz="2000">
                <a:uFill>
                  <a:solidFill>
                    <a:srgbClr val="000000"/>
                  </a:solidFill>
                </a:uFill>
                <a:latin typeface="Times New Roman"/>
                <a:ea typeface="Times New Roman"/>
                <a:cs typeface="Times New Roman"/>
                <a:sym typeface="Times New Roman"/>
              </a:defRPr>
            </a:pPr>
            <a:r>
              <a:t>Seconded: Rob Sun</a:t>
            </a:r>
          </a:p>
          <a:p>
            <a:pPr defTabSz="457200">
              <a:tabLst>
                <a:tab pos="457200" algn="l"/>
              </a:tabLst>
              <a:defRPr b="1" sz="2000">
                <a:uFill>
                  <a:solidFill>
                    <a:srgbClr val="000000"/>
                  </a:solidFill>
                </a:uFill>
                <a:latin typeface="Times New Roman"/>
                <a:ea typeface="Times New Roman"/>
                <a:cs typeface="Times New Roman"/>
                <a:sym typeface="Times New Roman"/>
              </a:defRPr>
            </a:pPr>
          </a:p>
          <a:p>
            <a:pPr defTabSz="457200">
              <a:tabLst>
                <a:tab pos="457200" algn="l"/>
              </a:tabLst>
              <a:defRPr b="1" sz="2000">
                <a:uFill>
                  <a:solidFill>
                    <a:srgbClr val="000000"/>
                  </a:solidFill>
                </a:uFill>
                <a:latin typeface="Times New Roman"/>
                <a:ea typeface="Times New Roman"/>
                <a:cs typeface="Times New Roman"/>
                <a:sym typeface="Times New Roman"/>
              </a:defRPr>
            </a:pPr>
            <a:r>
              <a:t>Result: Approved by unanimous consent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p>
            <a:pPr algn="ctr">
              <a:defRPr b="1" spc="-1" sz="2700">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567269"/>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lgn="ctr">
              <a:spcBef>
                <a:spcPts val="400"/>
              </a:spcBef>
              <a:defRPr b="1" spc="-1" sz="2400">
                <a:latin typeface="Times New Roman"/>
                <a:ea typeface="Times New Roman"/>
                <a:cs typeface="Times New Roman"/>
                <a:sym typeface="Times New Roman"/>
              </a:defRPr>
            </a:pPr>
            <a:r>
              <a:t>Agenda</a:t>
            </a:r>
          </a:p>
          <a:p>
            <a:pPr algn="ctr">
              <a:spcBef>
                <a:spcPts val="400"/>
              </a:spcBef>
              <a:defRPr b="1" spc="-1" sz="2400">
                <a:latin typeface="Times New Roman"/>
                <a:ea typeface="Times New Roman"/>
                <a:cs typeface="Times New Roman"/>
                <a:sym typeface="Times New Roman"/>
              </a:defRPr>
            </a:pPr>
            <a:r>
              <a:t>September 2020 Teleconferences</a:t>
            </a:r>
          </a:p>
          <a:p>
            <a:pPr algn="ctr">
              <a:spcBef>
                <a:spcPts val="400"/>
              </a:spcBef>
              <a:defRPr spc="-1" sz="2400">
                <a:latin typeface="Arial"/>
                <a:ea typeface="Arial"/>
                <a:cs typeface="Arial"/>
                <a:sym typeface="Arial"/>
              </a:defRPr>
            </a:pPr>
          </a:p>
          <a:p>
            <a:pPr algn="ctr">
              <a:spcBef>
                <a:spcPts val="400"/>
              </a:spcBef>
              <a:defRPr b="1" spc="-1" sz="2000">
                <a:latin typeface="Times New Roman"/>
                <a:ea typeface="Times New Roman"/>
                <a:cs typeface="Times New Roman"/>
                <a:sym typeface="Times New Roman"/>
              </a:defRPr>
            </a:pPr>
            <a:r>
              <a:t>Chair: Carol Ansley (self)</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 name="CustomShape 1"/>
          <p:cNvSpPr txBox="1"/>
          <p:nvPr/>
        </p:nvSpPr>
        <p:spPr>
          <a:xfrm>
            <a:off x="685800" y="2592482"/>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Thursday, September 17, 2020</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Call for Secretary</a:t>
            </a:r>
          </a:p>
        </p:txBody>
      </p:sp>
      <p:sp>
        <p:nvSpPr>
          <p:cNvPr id="67" name="CustomShape 2"/>
          <p:cNvSpPr txBox="1"/>
          <p:nvPr/>
        </p:nvSpPr>
        <p:spPr>
          <a:xfrm>
            <a:off x="685800" y="1981080"/>
            <a:ext cx="7771680" cy="966052"/>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b="1" spc="-1" sz="2800">
                <a:latin typeface="Times New Roman"/>
                <a:ea typeface="Times New Roman"/>
                <a:cs typeface="Times New Roman"/>
                <a:sym typeface="Times New Roman"/>
              </a:defRPr>
            </a:pPr>
            <a:r>
              <a:t>Volunteers?</a:t>
            </a:r>
          </a:p>
          <a:p>
            <a:pPr marL="343080" indent="-342358">
              <a:spcBef>
                <a:spcPts val="600"/>
              </a:spcBef>
              <a:buClr>
                <a:srgbClr val="000000"/>
              </a:buClr>
              <a:buSzPct val="100000"/>
              <a:buFont typeface="Symbol"/>
              <a:buChar char="·"/>
              <a:defRPr b="1" spc="-1" sz="2800">
                <a:latin typeface="Times New Roman"/>
                <a:ea typeface="Times New Roman"/>
                <a:cs typeface="Times New Roman"/>
                <a:sym typeface="Times New Roman"/>
              </a:defRPr>
            </a:pPr>
            <a:r>
              <a:t>Joseph Levy volunteered</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b="1" spc="-1" sz="2800">
                <a:latin typeface="Times New Roman"/>
                <a:ea typeface="Times New Roman"/>
                <a:cs typeface="Times New Roman"/>
                <a:sym typeface="Times New Roman"/>
              </a:defRPr>
            </a:pPr>
            <a:r>
              <a:t>Reminders to attendees:</a:t>
            </a:r>
          </a:p>
          <a:p>
            <a:pPr lvl="1" marL="743040" indent="-285119">
              <a:spcBef>
                <a:spcPts val="400"/>
              </a:spcBef>
              <a:buClr>
                <a:srgbClr val="000000"/>
              </a:buClr>
              <a:buSzPct val="100000"/>
              <a:buFont typeface="Symbol"/>
              <a:buChar char="-"/>
              <a:defRPr spc="-1" sz="2400">
                <a:latin typeface="Times New Roman"/>
                <a:ea typeface="Times New Roman"/>
                <a:cs typeface="Times New Roman"/>
                <a:sym typeface="Times New Roman"/>
              </a:defRPr>
            </a:pPr>
            <a:r>
              <a:t>Sign in for attendance tracking in minutes</a:t>
            </a:r>
          </a:p>
          <a:p>
            <a:pPr lvl="1" marL="743040" indent="-285119">
              <a:spcBef>
                <a:spcPts val="400"/>
              </a:spcBef>
              <a:buClr>
                <a:srgbClr val="000000"/>
              </a:buClr>
              <a:buSzPct val="100000"/>
              <a:buFont typeface="Symbol"/>
              <a:buChar char="-"/>
              <a:defRPr spc="-1" sz="2400">
                <a:latin typeface="Times New Roman"/>
                <a:ea typeface="Times New Roman"/>
                <a:cs typeface="Times New Roman"/>
                <a:sym typeface="Times New Roman"/>
              </a:defRPr>
            </a:pPr>
            <a:r>
              <a:t>Noises off</a:t>
            </a:r>
          </a:p>
          <a:p>
            <a:pPr lvl="1" marL="743040" indent="-285119">
              <a:spcBef>
                <a:spcPts val="400"/>
              </a:spcBef>
              <a:buClr>
                <a:srgbClr val="000000"/>
              </a:buClr>
              <a:buSzPct val="100000"/>
              <a:buFont typeface="Symbol"/>
              <a:buChar char="-"/>
              <a:defRPr spc="-1" sz="2400">
                <a:latin typeface="Times New Roman"/>
                <a:ea typeface="Times New Roman"/>
                <a:cs typeface="Times New Roman"/>
                <a:sym typeface="Times New Roman"/>
              </a:defRPr>
            </a:pPr>
            <a:r>
              <a:t>No recordings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nchor="ctr">
            <a:spAutoFit/>
          </a:bodyPr>
          <a:lstStyle>
            <a:lvl1pPr algn="ctr">
              <a:defRPr b="1" spc="-1" sz="3200">
                <a:latin typeface="Times New Roman"/>
                <a:ea typeface="Times New Roman"/>
                <a:cs typeface="Times New Roman"/>
                <a:sym typeface="Times New Roman"/>
              </a:defRPr>
            </a:lvl1pPr>
          </a:lstStyle>
          <a:p>
            <a:pPr/>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18239" indent="-314278">
              <a:spcBef>
                <a:spcPts val="600"/>
              </a:spcBef>
              <a:defRPr b="1" spc="-1" sz="1600">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b="1" i="1" spc="-1" sz="1400">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invalidUrl="" action="" tgtFrame="" tooltip="" history="1" highlightClick="0" endSnd="0"/>
              </a:rPr>
              <a:t>https://standards.ieee.org/develop/policies/bylaws/sb_bylaws.pdf</a:t>
            </a:r>
            <a:r>
              <a:rPr i="0" u="sng">
                <a:solidFill>
                  <a:srgbClr val="CCCCFF"/>
                </a:solidFill>
              </a:rPr>
              <a:t> </a:t>
            </a:r>
            <a:r>
              <a:rPr i="0"/>
              <a:t>section 5.2.1)</a:t>
            </a:r>
          </a:p>
          <a:p>
            <a:pPr marL="318239" indent="-314278">
              <a:spcBef>
                <a:spcPts val="600"/>
              </a:spcBef>
              <a:defRPr b="1" spc="-1" sz="1400">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b="1" spc="-1" sz="1400">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b="1" spc="-1" sz="1400">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invalidUrl="" action="" tgtFrame="" tooltip="" history="1" highlightClick="0" endSnd="0"/>
              </a:rPr>
              <a:t>https://standards.ieee.org/develop/policies/bylaws/sb_bylaws.pdf </a:t>
            </a:r>
            <a:r>
              <a:t>section 5.2.1.3 and the IEEE 802 LMSC Working Group Policies and Procedures, subclause 3.4.1 “Chair”, list item x.</a:t>
            </a:r>
          </a:p>
          <a:p>
            <a:pPr marL="318239" indent="-314278">
              <a:spcBef>
                <a:spcPts val="600"/>
              </a:spcBef>
              <a:defRPr b="1" spc="-1" sz="1600">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b="1" spc="-1" sz="1200">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invalidUrl="" action="" tgtFrame="" tooltip="" history="1" highlightClick="0" endSnd="0"/>
              </a:rPr>
              <a:t>http://www.ieee802.org/devdocs.shtml</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u="sng">
                <a:latin typeface="Times New Roman"/>
                <a:ea typeface="Times New Roman"/>
                <a:cs typeface="Times New Roman"/>
                <a:sym typeface="Times New Roman"/>
              </a:defRPr>
            </a:lvl1pPr>
          </a:lstStyle>
          <a:p>
            <a:pPr/>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lvl="1" marL="630360" indent="-285119">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discuss the interpretation, validity, or essentiality of patents/patent claims. </a:t>
            </a:r>
          </a:p>
          <a:p>
            <a:pPr lvl="1" marL="630360" indent="-285119">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discuss specific license rates, terms, or conditions.</a:t>
            </a:r>
          </a:p>
          <a:p>
            <a:pPr lvl="2" marL="1143000" indent="-227879">
              <a:lnSpc>
                <a:spcPct val="80000"/>
              </a:lnSpc>
              <a:spcBef>
                <a:spcPts val="600"/>
              </a:spcBef>
              <a:buClr>
                <a:srgbClr val="000099"/>
              </a:buClr>
              <a:buSzPct val="50000"/>
              <a:buFont typeface="Symbol"/>
              <a:buChar char="·"/>
              <a:defRPr spc="-1"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lvl="3" marL="1600200" indent="-227879">
              <a:lnSpc>
                <a:spcPct val="80000"/>
              </a:lnSpc>
              <a:spcBef>
                <a:spcPts val="600"/>
              </a:spcBef>
              <a:buClr>
                <a:srgbClr val="000099"/>
              </a:buClr>
              <a:buSzPct val="50000"/>
              <a:buFont typeface="Arial"/>
              <a:buChar char="•"/>
              <a:defRPr spc="-1" sz="1400">
                <a:solidFill>
                  <a:srgbClr val="000099"/>
                </a:solidFill>
                <a:latin typeface="Arial"/>
                <a:ea typeface="Arial"/>
                <a:cs typeface="Arial"/>
                <a:sym typeface="Arial"/>
              </a:defRPr>
            </a:pPr>
            <a:r>
              <a:t>Technical considerations remain primary focus</a:t>
            </a:r>
          </a:p>
          <a:p>
            <a:pPr lvl="1" marL="630360" indent="-285119">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discuss or engage in the fixing of product prices, allocation of customers, or division of sales markets.</a:t>
            </a:r>
          </a:p>
          <a:p>
            <a:pPr lvl="1" marL="630360" indent="-285119">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discuss the status or substance of ongoing or threatened litigation.</a:t>
            </a:r>
          </a:p>
          <a:p>
            <a:pPr lvl="1" marL="630360" indent="-285119">
              <a:lnSpc>
                <a:spcPct val="80000"/>
              </a:lnSpc>
              <a:spcBef>
                <a:spcPts val="700"/>
              </a:spcBef>
              <a:buClr>
                <a:srgbClr val="000099"/>
              </a:buClr>
              <a:buSzPct val="50000"/>
              <a:buFont typeface="Arial"/>
              <a:buChar char="•"/>
              <a:defRPr b="1" spc="-1" sz="1600">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b="1" spc="-1" sz="1000">
                <a:solidFill>
                  <a:srgbClr val="000099"/>
                </a:solidFill>
                <a:latin typeface="Arial"/>
                <a:ea typeface="Arial"/>
                <a:cs typeface="Arial"/>
                <a:sym typeface="Arial"/>
              </a:defRPr>
            </a:pPr>
            <a:r>
              <a:t>---------------------------------------------------------------   </a:t>
            </a:r>
          </a:p>
          <a:p>
            <a:pPr marL="227880" indent="-227160" algn="ctr">
              <a:lnSpc>
                <a:spcPct val="80000"/>
              </a:lnSpc>
              <a:spcBef>
                <a:spcPts val="200"/>
              </a:spcBef>
              <a:defRPr b="1" spc="-1" sz="1200">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Study group operating rules</a:t>
            </a:r>
          </a:p>
        </p:txBody>
      </p:sp>
      <p:sp>
        <p:nvSpPr>
          <p:cNvPr id="79" name="CustomShape 2"/>
          <p:cNvSpPr txBox="1"/>
          <p:nvPr/>
        </p:nvSpPr>
        <p:spPr>
          <a:xfrm>
            <a:off x="685800" y="1981080"/>
            <a:ext cx="7771680" cy="1855052"/>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b="1" spc="-1" sz="2800">
                <a:latin typeface="Times New Roman"/>
                <a:ea typeface="Times New Roman"/>
                <a:cs typeface="Times New Roman"/>
                <a:sym typeface="Times New Roman"/>
              </a:defRPr>
            </a:pPr>
            <a:r>
              <a:t>Will follow operating manual for study groups</a:t>
            </a:r>
          </a:p>
          <a:p>
            <a:pPr lvl="1" marL="800279" indent="-342358">
              <a:spcBef>
                <a:spcPts val="600"/>
              </a:spcBef>
              <a:buClr>
                <a:srgbClr val="000000"/>
              </a:buClr>
              <a:buSzPct val="100000"/>
              <a:buFont typeface="Symbol"/>
              <a:buChar char="-"/>
              <a:defRPr b="1" spc="-1" sz="2800">
                <a:latin typeface="Times New Roman"/>
                <a:ea typeface="Times New Roman"/>
                <a:cs typeface="Times New Roman"/>
                <a:sym typeface="Times New Roman"/>
              </a:defRPr>
            </a:pPr>
            <a:r>
              <a:t>Purpose: to create PAR/CSD as authorized by 802 EC for study group</a:t>
            </a:r>
          </a:p>
          <a:p>
            <a:pPr marL="343080" indent="-342358">
              <a:spcBef>
                <a:spcPts val="600"/>
              </a:spcBef>
              <a:buClr>
                <a:srgbClr val="000000"/>
              </a:buClr>
              <a:buSzPct val="100000"/>
              <a:buFont typeface="Symbol"/>
              <a:buChar char="·"/>
              <a:defRPr b="1" spc="-1" sz="2800">
                <a:latin typeface="Times New Roman"/>
                <a:ea typeface="Times New Roman"/>
                <a:cs typeface="Times New Roman"/>
                <a:sym typeface="Times New Roman"/>
              </a:defRPr>
            </a:pPr>
            <a:r>
              <a:t>Attendance is taken for minutes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