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756"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4256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0">
              <a:defRPr sz="1800" b="1"/>
            </a:pPr>
            <a:r>
              <a:rPr lang="en-US" dirty="0"/>
              <a:t>July</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defRPr sz="1800" b="1"/>
            </a:pPr>
            <a:r>
              <a:rPr dirty="0"/>
              <a:t>doc.: IEEE 802.11-20/0</a:t>
            </a:r>
            <a:r>
              <a:rPr lang="en-US" dirty="0"/>
              <a:t>995r1</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July</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7-20</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July</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fontScale="92500" lnSpcReduction="10000"/>
          </a:bodyPr>
          <a:lstStyle/>
          <a:p>
            <a:pPr marL="0" indent="0" defTabSz="786384">
              <a:lnSpc>
                <a:spcPct val="90000"/>
              </a:lnSpc>
              <a:spcBef>
                <a:spcPts val="200"/>
              </a:spcBef>
              <a:buSzTx/>
              <a:buNone/>
              <a:defRPr sz="2408"/>
            </a:pPr>
            <a:r>
              <a:rPr dirty="0"/>
              <a:t>Monday</a:t>
            </a:r>
            <a:r>
              <a:rPr lang="en-US" dirty="0"/>
              <a:t> July 20</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  </a:t>
            </a:r>
          </a:p>
          <a:p>
            <a:pPr marL="457200" lvl="1" indent="0" defTabSz="786384">
              <a:lnSpc>
                <a:spcPct val="90000"/>
              </a:lnSpc>
              <a:spcBef>
                <a:spcPts val="200"/>
              </a:spcBef>
              <a:buNone/>
              <a:defRPr sz="1720"/>
            </a:pPr>
            <a:r>
              <a:rPr lang="en-US" dirty="0"/>
              <a:t>                                                                                                                       </a:t>
            </a:r>
            <a:endParaRPr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Doc 1117r0 	RCM CSD draft </a:t>
            </a:r>
          </a:p>
          <a:p>
            <a:pPr marL="589788" lvl="2"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Review upcoming Telecon Schedule</a:t>
            </a:r>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pPr marL="589788" lvl="2" indent="-294894" defTabSz="786384">
              <a:lnSpc>
                <a:spcPct val="90000"/>
              </a:lnSpc>
              <a:spcBef>
                <a:spcPts val="200"/>
              </a:spcBef>
              <a:buFont typeface="Arial"/>
              <a:defRPr sz="1720"/>
            </a:pPr>
            <a:r>
              <a:rPr lang="en-US" dirty="0"/>
              <a:t>September 14 	Monday		10:00amEDT</a:t>
            </a:r>
          </a:p>
          <a:p>
            <a:pPr marL="589788" lvl="2" indent="-294894" defTabSz="786384">
              <a:lnSpc>
                <a:spcPct val="90000"/>
              </a:lnSpc>
              <a:spcBef>
                <a:spcPts val="200"/>
              </a:spcBef>
              <a:buFont typeface="Arial"/>
              <a:buChar char="•"/>
              <a:defRPr sz="1720"/>
            </a:pPr>
            <a:r>
              <a:rPr lang="en-US" dirty="0"/>
              <a:t>September 28 	Monday</a:t>
            </a:r>
            <a:r>
              <a:rPr lang="en-US"/>
              <a:t>		10:00amEDT</a:t>
            </a:r>
            <a:endParaRPr lang="en-US" dirty="0"/>
          </a:p>
          <a:p>
            <a:pPr marL="589788" lvl="2"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endParaRPr lang="en-US" dirty="0"/>
          </a:p>
          <a:p>
            <a:pPr marL="227838" lvl="1" indent="-294894" defTabSz="786384">
              <a:lnSpc>
                <a:spcPct val="90000"/>
              </a:lnSpc>
              <a:spcBef>
                <a:spcPts val="200"/>
              </a:spcBef>
              <a:buFont typeface="Arial"/>
              <a:defRPr sz="1720"/>
            </a:pPr>
            <a:r>
              <a:rPr lang="en-US" dirty="0"/>
              <a:t>Adjourn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rPr dirty="0"/>
              <a:t>Approve the formation of the 802.11 Randomized and Changing MAC addresses (RCM) Study Group to develop 2 Project Authorization Requests (PARs) and Criteria for Standards Development (CSDs) for 2 projects to:</a:t>
            </a:r>
            <a:endParaRPr sz="2000" dirty="0"/>
          </a:p>
          <a:p>
            <a:pPr marL="548640">
              <a:spcBef>
                <a:spcPts val="600"/>
              </a:spcBef>
              <a:buAutoNum type="arabicPeriod"/>
              <a:defRPr sz="1800" b="0">
                <a:latin typeface="Intel Clear"/>
                <a:ea typeface="Intel Clear"/>
                <a:cs typeface="Intel Clear"/>
                <a:sym typeface="Intel Clear"/>
              </a:defRPr>
            </a:pPr>
            <a:r>
              <a:rPr dirty="0"/>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rPr dirty="0"/>
              <a:t>Initial Infrastructure Connection Steering </a:t>
            </a:r>
            <a:endParaRPr sz="2000" dirty="0"/>
          </a:p>
          <a:p>
            <a:pPr marL="914400" lvl="1" indent="-180000">
              <a:spcBef>
                <a:spcPts val="300"/>
              </a:spcBef>
              <a:buFont typeface="Verdana"/>
              <a:buChar char="−"/>
              <a:defRPr sz="1800" b="0">
                <a:latin typeface="Intel Clear"/>
                <a:ea typeface="Intel Clear"/>
                <a:cs typeface="Intel Clear"/>
                <a:sym typeface="Intel Clear"/>
              </a:defRPr>
            </a:pPr>
            <a:r>
              <a:rPr dirty="0"/>
              <a:t>Customer Support and Troubleshooting </a:t>
            </a:r>
            <a:endParaRPr sz="2000" dirty="0"/>
          </a:p>
          <a:p>
            <a:pPr marL="914400" lvl="1" indent="-180000">
              <a:spcBef>
                <a:spcPts val="300"/>
              </a:spcBef>
              <a:buFont typeface="Verdana"/>
              <a:buChar char="−"/>
              <a:defRPr sz="1800" b="0">
                <a:latin typeface="Intel Clear"/>
                <a:ea typeface="Intel Clear"/>
                <a:cs typeface="Intel Clear"/>
                <a:sym typeface="Intel Clear"/>
              </a:defRPr>
            </a:pPr>
            <a:r>
              <a:rPr dirty="0"/>
              <a:t>Arrival detection in a home environment, or other trusted environment</a:t>
            </a:r>
            <a:endParaRPr sz="2000" dirty="0"/>
          </a:p>
          <a:p>
            <a:pPr marL="565739" lvl="1" indent="-180000">
              <a:spcBef>
                <a:spcPts val="300"/>
              </a:spcBef>
              <a:buFont typeface="Verdana"/>
              <a:buChar char="−"/>
              <a:defRPr sz="1600" b="0">
                <a:latin typeface="Intel Clear"/>
                <a:ea typeface="Intel Clear"/>
                <a:cs typeface="Intel Clear"/>
                <a:sym typeface="Intel Clear"/>
              </a:defRPr>
            </a:pPr>
            <a:r>
              <a:rPr dirty="0"/>
              <a:t>This must not compromise current levels of privacy protection afforded by the IEEE 802.11 standard or best understanding of current practices in RCM implementations.</a:t>
            </a:r>
            <a:endParaRPr sz="2000" dirty="0"/>
          </a:p>
          <a:p>
            <a:pPr marL="548640">
              <a:spcBef>
                <a:spcPts val="600"/>
              </a:spcBef>
              <a:buAutoNum type="arabicPeriod" startAt="2"/>
              <a:defRPr sz="1800" b="0">
                <a:latin typeface="Intel Clear"/>
                <a:ea typeface="Intel Clear"/>
                <a:cs typeface="Intel Clear"/>
                <a:sym typeface="Intel Clear"/>
              </a:defRPr>
            </a:pPr>
            <a:r>
              <a:rPr dirty="0"/>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August 4, 2020 Tuesday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rPr dirty="0"/>
              <a:t>RCM ad hoc output: </a:t>
            </a:r>
            <a:r>
              <a:rPr b="0" u="sng" spc="-94" dirty="0">
                <a:solidFill>
                  <a:srgbClr val="0066FF"/>
                </a:solidFill>
                <a:uFill>
                  <a:solidFill>
                    <a:srgbClr val="0066FF"/>
                  </a:solidFill>
                </a:uFill>
                <a:hlinkClick r:id="rId2"/>
              </a:rPr>
              <a:t>11-20/0192r2</a:t>
            </a:r>
          </a:p>
          <a:p>
            <a:pPr marL="322325" indent="-322325" defTabSz="859536">
              <a:spcBef>
                <a:spcPts val="400"/>
              </a:spcBef>
              <a:defRPr sz="1879"/>
            </a:pPr>
            <a:r>
              <a:rPr dirty="0"/>
              <a:t>RCM TIG report: </a:t>
            </a:r>
            <a:r>
              <a:rPr b="0" u="sng" dirty="0">
                <a:solidFill>
                  <a:srgbClr val="0066FF"/>
                </a:solidFill>
                <a:uFill>
                  <a:solidFill>
                    <a:srgbClr val="0066FF"/>
                  </a:solidFill>
                </a:uFill>
                <a:hlinkClick r:id="rId3"/>
              </a:rPr>
              <a:t>11-19/1442r9</a:t>
            </a:r>
            <a:r>
              <a:rPr b="0" dirty="0"/>
              <a:t> </a:t>
            </a:r>
          </a:p>
          <a:p>
            <a:pPr marL="322325" indent="-322325" defTabSz="859536">
              <a:spcBef>
                <a:spcPts val="400"/>
              </a:spcBef>
              <a:defRPr sz="1879"/>
            </a:pPr>
            <a:r>
              <a:rPr dirty="0"/>
              <a:t>WBA Liaison on MAC randomization impacts:</a:t>
            </a:r>
          </a:p>
          <a:p>
            <a:pPr marL="698373" lvl="1" indent="-268604" defTabSz="859536">
              <a:spcBef>
                <a:spcPts val="400"/>
              </a:spcBef>
              <a:defRPr sz="1692" b="0"/>
            </a:pPr>
            <a:r>
              <a:rPr dirty="0"/>
              <a:t>Liaison from WBA: </a:t>
            </a:r>
            <a:r>
              <a:rPr u="sng" dirty="0">
                <a:solidFill>
                  <a:srgbClr val="0066FF"/>
                </a:solidFill>
                <a:uFill>
                  <a:solidFill>
                    <a:srgbClr val="0066FF"/>
                  </a:solidFill>
                </a:uFill>
                <a:hlinkClick r:id="rId4"/>
              </a:rPr>
              <a:t>11-18/1579r1</a:t>
            </a:r>
            <a:r>
              <a:rPr dirty="0"/>
              <a:t> </a:t>
            </a:r>
            <a:endParaRPr sz="1879" dirty="0"/>
          </a:p>
          <a:p>
            <a:pPr marL="698373" lvl="1" indent="-268604" defTabSz="859536">
              <a:spcBef>
                <a:spcPts val="400"/>
              </a:spcBef>
              <a:defRPr sz="1692" b="0"/>
            </a:pPr>
            <a:r>
              <a:rPr dirty="0"/>
              <a:t>Response from 802.11 (drafted in ARC): </a:t>
            </a:r>
            <a:r>
              <a:rPr u="sng" dirty="0">
                <a:solidFill>
                  <a:srgbClr val="0066FF"/>
                </a:solidFill>
                <a:uFill>
                  <a:solidFill>
                    <a:srgbClr val="0066FF"/>
                  </a:solidFill>
                </a:uFill>
                <a:hlinkClick r:id="rId5"/>
              </a:rPr>
              <a:t>11-18/1988r2</a:t>
            </a:r>
            <a:r>
              <a:rPr dirty="0"/>
              <a:t> </a:t>
            </a:r>
            <a:endParaRPr sz="1879" dirty="0"/>
          </a:p>
          <a:p>
            <a:pPr marL="322325" indent="-322325" defTabSz="859536">
              <a:spcBef>
                <a:spcPts val="400"/>
              </a:spcBef>
              <a:defRPr sz="1879"/>
            </a:pPr>
            <a:r>
              <a:rPr dirty="0"/>
              <a:t>Other inputs to RCM TIG:</a:t>
            </a:r>
          </a:p>
          <a:p>
            <a:pPr marL="698373" lvl="1" indent="-268604" defTabSz="859536">
              <a:spcBef>
                <a:spcPts val="300"/>
              </a:spcBef>
              <a:defRPr sz="1504" b="0"/>
            </a:pPr>
            <a:r>
              <a:rPr u="sng" dirty="0">
                <a:solidFill>
                  <a:srgbClr val="0066FF"/>
                </a:solidFill>
                <a:uFill>
                  <a:solidFill>
                    <a:srgbClr val="0066FF"/>
                  </a:solidFill>
                </a:uFill>
                <a:hlinkClick r:id="rId6"/>
              </a:rPr>
              <a:t>11-19-0588-02-0rcm-summary-of-discussions-on-randomized-and-changing-mac-addresses-2014-2019.odt</a:t>
            </a:r>
            <a:endParaRPr sz="1879" dirty="0"/>
          </a:p>
          <a:p>
            <a:pPr marL="698373" lvl="1" indent="-268604" defTabSz="859536">
              <a:spcBef>
                <a:spcPts val="300"/>
              </a:spcBef>
              <a:defRPr sz="1504" b="0"/>
            </a:pPr>
            <a:r>
              <a:rPr u="sng" dirty="0">
                <a:solidFill>
                  <a:srgbClr val="0066FF"/>
                </a:solidFill>
                <a:uFill>
                  <a:solidFill>
                    <a:srgbClr val="0066FF"/>
                  </a:solidFill>
                </a:uFill>
                <a:hlinkClick r:id="rId6"/>
              </a:rPr>
              <a:t>11-19-0851-00-0rcm-p802-1cq-mac-address-assignment-requirements.pptx</a:t>
            </a:r>
            <a:r>
              <a:rPr dirty="0"/>
              <a:t> </a:t>
            </a:r>
            <a:endParaRPr sz="1879" dirty="0"/>
          </a:p>
          <a:p>
            <a:pPr marL="698373" lvl="1" indent="-268604" defTabSz="859536">
              <a:spcBef>
                <a:spcPts val="300"/>
              </a:spcBef>
              <a:defRPr sz="1504" b="0"/>
            </a:pPr>
            <a:r>
              <a:rPr u="sng" dirty="0">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dirty="0">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dirty="0">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dirty="0">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dirty="0">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July</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July</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July 20</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endParaRPr lang="en-US" dirty="0"/>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441</TotalTime>
  <Words>710</Words>
  <Application>Microsoft Office PowerPoint</Application>
  <PresentationFormat>On-screen Show (4:3)</PresentationFormat>
  <Paragraphs>124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RCM-SG-Agenda-July-2020</vt:lpstr>
      <vt:lpstr>Abstract</vt:lpstr>
      <vt:lpstr>IEEE 802.11   Random and Changing MAC Addresses Study Group</vt:lpstr>
      <vt:lpstr>Monday, July 20</vt:lpstr>
      <vt:lpstr>Call for Secretary</vt:lpstr>
      <vt:lpstr>Attendance, etc.</vt:lpstr>
      <vt:lpstr>Participation in IEEE 802 Meetings</vt:lpstr>
      <vt:lpstr>Other Guidelines for IEEE WG Meetings</vt:lpstr>
      <vt:lpstr>Study group operating rules</vt:lpstr>
      <vt:lpstr>RCM ad-hoc Agenda – July 2020</vt:lpstr>
      <vt:lpstr>Motion sent to EC </vt:lpstr>
      <vt:lpstr>Scope and Goals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30</cp:revision>
  <dcterms:modified xsi:type="dcterms:W3CDTF">2020-07-20T13:19:03Z</dcterms:modified>
</cp:coreProperties>
</file>