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65" r:id="rId3"/>
    <p:sldId id="267" r:id="rId4"/>
    <p:sldId id="277" r:id="rId5"/>
    <p:sldId id="280" r:id="rId6"/>
    <p:sldId id="266" r:id="rId7"/>
    <p:sldId id="275" r:id="rId8"/>
    <p:sldId id="272" r:id="rId9"/>
    <p:sldId id="298" r:id="rId10"/>
    <p:sldId id="281" r:id="rId11"/>
    <p:sldId id="286" r:id="rId12"/>
    <p:sldId id="282" r:id="rId13"/>
    <p:sldId id="284" r:id="rId14"/>
    <p:sldId id="292" r:id="rId15"/>
    <p:sldId id="273" r:id="rId16"/>
    <p:sldId id="302" r:id="rId17"/>
    <p:sldId id="300" r:id="rId18"/>
    <p:sldId id="291" r:id="rId19"/>
    <p:sldId id="290" r:id="rId20"/>
    <p:sldId id="288" r:id="rId21"/>
    <p:sldId id="289"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61" autoAdjust="0"/>
    <p:restoredTop sz="94660"/>
  </p:normalViewPr>
  <p:slideViewPr>
    <p:cSldViewPr>
      <p:cViewPr varScale="1">
        <p:scale>
          <a:sx n="106" d="100"/>
          <a:sy n="106" d="100"/>
        </p:scale>
        <p:origin x="1698"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741539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649744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3769852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786534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2043653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34058716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2020</a:t>
            </a:r>
            <a:endParaRPr lang="en-GB" dirty="0"/>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dirty="0"/>
              <a:t>Dmitry Akhmetov,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Dmitry Akhmetov, Intel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2020</a:t>
            </a:r>
            <a:endParaRPr lang="en-GB" dirty="0"/>
          </a:p>
        </p:txBody>
      </p:sp>
      <p:sp>
        <p:nvSpPr>
          <p:cNvPr id="4" name="Footer Placeholder 3"/>
          <p:cNvSpPr>
            <a:spLocks noGrp="1"/>
          </p:cNvSpPr>
          <p:nvPr>
            <p:ph type="ftr" idx="11"/>
          </p:nvPr>
        </p:nvSpPr>
        <p:spPr/>
        <p:txBody>
          <a:bodyPr/>
          <a:lstStyle>
            <a:lvl1pPr>
              <a:defRPr/>
            </a:lvl1pPr>
          </a:lstStyle>
          <a:p>
            <a:r>
              <a:rPr lang="en-GB" dirty="0"/>
              <a:t>Dmitry Akhmetov,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2020</a:t>
            </a:r>
            <a:endParaRPr lang="en-GB" dirty="0"/>
          </a:p>
        </p:txBody>
      </p:sp>
      <p:sp>
        <p:nvSpPr>
          <p:cNvPr id="3" name="Footer Placeholder 2"/>
          <p:cNvSpPr>
            <a:spLocks noGrp="1"/>
          </p:cNvSpPr>
          <p:nvPr>
            <p:ph type="ftr" idx="11"/>
          </p:nvPr>
        </p:nvSpPr>
        <p:spPr/>
        <p:txBody>
          <a:bodyPr/>
          <a:lstStyle>
            <a:lvl1pPr>
              <a:defRPr/>
            </a:lvl1pPr>
          </a:lstStyle>
          <a:p>
            <a:r>
              <a:rPr lang="en-GB" dirty="0"/>
              <a:t>Dmitry Akhmetov,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Dmitry Akhmetov,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Dmitry Akhmetov,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802.11-20/993r6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a:t>Dmitry Akhmetov,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87834"/>
            <a:ext cx="7772400" cy="10520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on methods for synchronous ML operations  </a:t>
            </a:r>
          </a:p>
        </p:txBody>
      </p:sp>
      <p:sp>
        <p:nvSpPr>
          <p:cNvPr id="3074" name="Rectangle 2"/>
          <p:cNvSpPr>
            <a:spLocks noGrp="1" noChangeArrowheads="1"/>
          </p:cNvSpPr>
          <p:nvPr>
            <p:ph type="body" idx="1"/>
          </p:nvPr>
        </p:nvSpPr>
        <p:spPr>
          <a:xfrm>
            <a:off x="692791" y="281048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August 2020</a:t>
            </a:r>
          </a:p>
        </p:txBody>
      </p:sp>
      <p:graphicFrame>
        <p:nvGraphicFramePr>
          <p:cNvPr id="9" name="Object 3">
            <a:extLst>
              <a:ext uri="{FF2B5EF4-FFF2-40B4-BE49-F238E27FC236}">
                <a16:creationId xmlns:a16="http://schemas.microsoft.com/office/drawing/2014/main" id="{B2894887-4BE6-422E-8C77-9A37D1679AB0}"/>
              </a:ext>
            </a:extLst>
          </p:cNvPr>
          <p:cNvGraphicFramePr>
            <a:graphicFrameLocks noChangeAspect="1"/>
          </p:cNvGraphicFramePr>
          <p:nvPr>
            <p:extLst>
              <p:ext uri="{D42A27DB-BD31-4B8C-83A1-F6EECF244321}">
                <p14:modId xmlns:p14="http://schemas.microsoft.com/office/powerpoint/2010/main" val="1663568017"/>
              </p:ext>
            </p:extLst>
          </p:nvPr>
        </p:nvGraphicFramePr>
        <p:xfrm>
          <a:off x="544513" y="3648075"/>
          <a:ext cx="7999412" cy="2559050"/>
        </p:xfrm>
        <a:graphic>
          <a:graphicData uri="http://schemas.openxmlformats.org/presentationml/2006/ole">
            <mc:AlternateContent xmlns:mc="http://schemas.openxmlformats.org/markup-compatibility/2006">
              <mc:Choice xmlns:v="urn:schemas-microsoft-com:vml" Requires="v">
                <p:oleObj spid="_x0000_s3310" name="Document" r:id="rId4" imgW="8267030" imgH="2645709" progId="Word.Document.8">
                  <p:embed/>
                </p:oleObj>
              </mc:Choice>
              <mc:Fallback>
                <p:oleObj name="Document" r:id="rId4" imgW="8267030" imgH="2645709" progId="Word.Document.8">
                  <p:embed/>
                  <p:pic>
                    <p:nvPicPr>
                      <p:cNvPr id="3075" name="Object 3"/>
                      <p:cNvPicPr>
                        <a:picLocks noChangeAspect="1" noChangeArrowheads="1"/>
                      </p:cNvPicPr>
                      <p:nvPr/>
                    </p:nvPicPr>
                    <p:blipFill>
                      <a:blip r:embed="rId5"/>
                      <a:srcRect/>
                      <a:stretch>
                        <a:fillRect/>
                      </a:stretch>
                    </p:blipFill>
                    <p:spPr bwMode="auto">
                      <a:xfrm>
                        <a:off x="544513" y="3648075"/>
                        <a:ext cx="7999412" cy="2559050"/>
                      </a:xfrm>
                      <a:prstGeom prst="rect">
                        <a:avLst/>
                      </a:prstGeom>
                      <a:noFill/>
                    </p:spPr>
                  </p:pic>
                </p:oleObj>
              </mc:Fallback>
            </mc:AlternateContent>
          </a:graphicData>
        </a:graphic>
      </p:graphicFrame>
      <p:sp>
        <p:nvSpPr>
          <p:cNvPr id="10" name="Date Placeholder 5">
            <a:extLst>
              <a:ext uri="{FF2B5EF4-FFF2-40B4-BE49-F238E27FC236}">
                <a16:creationId xmlns:a16="http://schemas.microsoft.com/office/drawing/2014/main" id="{1B8D434E-9F3D-4560-9530-6F2F6982CEE3}"/>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FB768-0149-4937-970A-65B481890FB5}"/>
              </a:ext>
            </a:extLst>
          </p:cNvPr>
          <p:cNvSpPr>
            <a:spLocks noGrp="1"/>
          </p:cNvSpPr>
          <p:nvPr>
            <p:ph type="title"/>
          </p:nvPr>
        </p:nvSpPr>
        <p:spPr>
          <a:xfrm>
            <a:off x="685800" y="685801"/>
            <a:ext cx="7770813" cy="838200"/>
          </a:xfrm>
        </p:spPr>
        <p:txBody>
          <a:bodyPr/>
          <a:lstStyle/>
          <a:p>
            <a:r>
              <a:rPr lang="en-US" dirty="0"/>
              <a:t>Simulation results</a:t>
            </a:r>
            <a:br>
              <a:rPr lang="en-US" dirty="0"/>
            </a:br>
            <a:r>
              <a:rPr lang="en-US" sz="2400" dirty="0"/>
              <a:t>unequal link load</a:t>
            </a:r>
            <a:endParaRPr lang="en-US" dirty="0"/>
          </a:p>
        </p:txBody>
      </p:sp>
      <p:sp>
        <p:nvSpPr>
          <p:cNvPr id="3" name="Content Placeholder 2">
            <a:extLst>
              <a:ext uri="{FF2B5EF4-FFF2-40B4-BE49-F238E27FC236}">
                <a16:creationId xmlns:a16="http://schemas.microsoft.com/office/drawing/2014/main" id="{3CDDA0B3-CDFE-43FE-A95C-581ED855F12F}"/>
              </a:ext>
            </a:extLst>
          </p:cNvPr>
          <p:cNvSpPr>
            <a:spLocks noGrp="1"/>
          </p:cNvSpPr>
          <p:nvPr>
            <p:ph idx="1"/>
          </p:nvPr>
        </p:nvSpPr>
        <p:spPr>
          <a:xfrm>
            <a:off x="685800" y="1905000"/>
            <a:ext cx="8077200" cy="4570413"/>
          </a:xfrm>
        </p:spPr>
        <p:txBody>
          <a:bodyPr/>
          <a:lstStyle/>
          <a:p>
            <a:pPr>
              <a:buFont typeface="Arial" panose="020B0604020202020204" pitchFamily="34" charset="0"/>
              <a:buChar char="•"/>
            </a:pPr>
            <a:r>
              <a:rPr lang="en-US" sz="2000" dirty="0"/>
              <a:t>1 AP, 1 STA, 1x1x80, MCS11</a:t>
            </a:r>
          </a:p>
          <a:p>
            <a:pPr>
              <a:buFont typeface="Arial" panose="020B0604020202020204" pitchFamily="34" charset="0"/>
              <a:buChar char="•"/>
            </a:pPr>
            <a:r>
              <a:rPr lang="en-US" sz="2000" dirty="0"/>
              <a:t>Full buffer in UL direction</a:t>
            </a:r>
          </a:p>
          <a:p>
            <a:pPr>
              <a:buFont typeface="Arial" panose="020B0604020202020204" pitchFamily="34" charset="0"/>
              <a:buChar char="•"/>
            </a:pPr>
            <a:r>
              <a:rPr lang="en-US" sz="2000" dirty="0"/>
              <a:t>RTS ON, AMPDU = 256 frames</a:t>
            </a:r>
          </a:p>
          <a:p>
            <a:pPr>
              <a:buFont typeface="Arial" panose="020B0604020202020204" pitchFamily="34" charset="0"/>
              <a:buChar char="•"/>
            </a:pPr>
            <a:r>
              <a:rPr lang="en-US" sz="2000" dirty="0"/>
              <a:t>Added interference:</a:t>
            </a:r>
          </a:p>
          <a:p>
            <a:pPr lvl="1">
              <a:buFont typeface="Arial" panose="020B0604020202020204" pitchFamily="34" charset="0"/>
              <a:buChar char="•"/>
            </a:pPr>
            <a:r>
              <a:rPr lang="en-US" sz="1800" dirty="0"/>
              <a:t>Link 1 has 1 OBSS</a:t>
            </a:r>
          </a:p>
          <a:p>
            <a:pPr lvl="1">
              <a:buFont typeface="Arial" panose="020B0604020202020204" pitchFamily="34" charset="0"/>
              <a:buChar char="•"/>
            </a:pPr>
            <a:r>
              <a:rPr lang="en-US" sz="1800" dirty="0"/>
              <a:t>Link 2 has 1-8 </a:t>
            </a:r>
            <a:r>
              <a:rPr lang="en-US" sz="1800" dirty="0" err="1"/>
              <a:t>OBSSes</a:t>
            </a:r>
            <a:endParaRPr lang="en-US" sz="1800" dirty="0"/>
          </a:p>
          <a:p>
            <a:pPr lvl="1">
              <a:buFont typeface="Arial" panose="020B0604020202020204" pitchFamily="34" charset="0"/>
              <a:buChar char="•"/>
            </a:pPr>
            <a:r>
              <a:rPr lang="en-US" sz="1800" dirty="0"/>
              <a:t>OBSS consist of 1 AP/1 STA with 6Mbps load in both directions</a:t>
            </a:r>
          </a:p>
          <a:p>
            <a:pPr lvl="2">
              <a:buFont typeface="Arial" panose="020B0604020202020204" pitchFamily="34" charset="0"/>
              <a:buChar char="•"/>
            </a:pPr>
            <a:r>
              <a:rPr lang="en-US" sz="1600" dirty="0"/>
              <a:t>15Kb chunk of data arrive every 20ms (fragmented in 1.5k frames)</a:t>
            </a:r>
          </a:p>
          <a:p>
            <a:pPr lvl="2">
              <a:buFont typeface="Arial" panose="020B0604020202020204" pitchFamily="34" charset="0"/>
              <a:buChar char="•"/>
            </a:pPr>
            <a:r>
              <a:rPr lang="en-US" sz="1600" dirty="0"/>
              <a:t>OBSS STA/AP deliver data using MCS0</a:t>
            </a:r>
          </a:p>
          <a:p>
            <a:pPr lvl="2">
              <a:buFont typeface="Arial" panose="020B0604020202020204" pitchFamily="34" charset="0"/>
              <a:buChar char="•"/>
            </a:pPr>
            <a:r>
              <a:rPr lang="en-US" sz="1600" dirty="0"/>
              <a:t>Random OBSS TXOP size between 0.5ms and 5ms for every transmission</a:t>
            </a:r>
          </a:p>
          <a:p>
            <a:pPr lvl="2">
              <a:buFont typeface="Arial" panose="020B0604020202020204" pitchFamily="34" charset="0"/>
              <a:buChar char="•"/>
            </a:pPr>
            <a:r>
              <a:rPr lang="en-US" sz="1600" dirty="0"/>
              <a:t>A single 15Kb chunk require ~3.7-4ms for complete delivery</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59BB4B45-9683-438A-9CFA-54A3DA538E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0B11D681-C5D6-43E6-B10D-B528FEBBEDB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4C066BEB-F552-459C-B8E3-9BA1A011C31E}"/>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2868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D2097-E335-460A-B809-33E8C3D27685}"/>
              </a:ext>
            </a:extLst>
          </p:cNvPr>
          <p:cNvSpPr>
            <a:spLocks noGrp="1"/>
          </p:cNvSpPr>
          <p:nvPr>
            <p:ph type="title"/>
          </p:nvPr>
        </p:nvSpPr>
        <p:spPr/>
        <p:txBody>
          <a:bodyPr/>
          <a:lstStyle/>
          <a:p>
            <a:r>
              <a:rPr lang="en-US" dirty="0"/>
              <a:t>TXOP initiation on a link</a:t>
            </a:r>
          </a:p>
        </p:txBody>
      </p:sp>
      <p:sp>
        <p:nvSpPr>
          <p:cNvPr id="3" name="Content Placeholder 2">
            <a:extLst>
              <a:ext uri="{FF2B5EF4-FFF2-40B4-BE49-F238E27FC236}">
                <a16:creationId xmlns:a16="http://schemas.microsoft.com/office/drawing/2014/main" id="{0B6F95CC-C4FF-4EAD-BE8A-075A94D1782B}"/>
              </a:ext>
            </a:extLst>
          </p:cNvPr>
          <p:cNvSpPr>
            <a:spLocks noGrp="1"/>
          </p:cNvSpPr>
          <p:nvPr>
            <p:ph idx="1"/>
          </p:nvPr>
        </p:nvSpPr>
        <p:spPr>
          <a:xfrm>
            <a:off x="685800" y="1751014"/>
            <a:ext cx="8001000" cy="4343400"/>
          </a:xfrm>
        </p:spPr>
        <p:txBody>
          <a:bodyPr/>
          <a:lstStyle/>
          <a:p>
            <a:pPr>
              <a:buFont typeface="Arial" panose="020B0604020202020204" pitchFamily="34" charset="0"/>
              <a:buChar char="•"/>
            </a:pPr>
            <a:r>
              <a:rPr lang="en-US" sz="2000" dirty="0"/>
              <a:t>STA of a non-STR device has limited ability to initiate TXOP of link</a:t>
            </a:r>
          </a:p>
          <a:p>
            <a:pPr lvl="1">
              <a:buFont typeface="Arial" panose="020B0604020202020204" pitchFamily="34" charset="0"/>
              <a:buChar char="•"/>
            </a:pPr>
            <a:r>
              <a:rPr lang="en-US" sz="1800" dirty="0"/>
              <a:t>upon completion of contention on link 1 it check status of link 2</a:t>
            </a:r>
            <a:endParaRPr lang="ru-RU" sz="1800" dirty="0"/>
          </a:p>
          <a:p>
            <a:pPr lvl="1">
              <a:buFont typeface="Arial" panose="020B0604020202020204" pitchFamily="34" charset="0"/>
              <a:buChar char="•"/>
            </a:pPr>
            <a:r>
              <a:rPr lang="en-US" sz="1800" dirty="0"/>
              <a:t>link 2 might be performing some actions that can be affected by leakage such as receive or expect to receive response frame</a:t>
            </a:r>
          </a:p>
          <a:p>
            <a:pPr>
              <a:buFont typeface="Arial" panose="020B0604020202020204" pitchFamily="34" charset="0"/>
              <a:buChar char="•"/>
            </a:pPr>
            <a:r>
              <a:rPr lang="en-US" sz="2000" dirty="0"/>
              <a:t>Link 1 allowed to initiate TXOP if status of link 2 is </a:t>
            </a:r>
          </a:p>
          <a:p>
            <a:pPr lvl="1">
              <a:buFont typeface="Arial" panose="020B0604020202020204" pitchFamily="34" charset="0"/>
              <a:buChar char="•"/>
            </a:pPr>
            <a:r>
              <a:rPr lang="en-US" sz="1800" dirty="0"/>
              <a:t>SLOT (i.e. in </a:t>
            </a:r>
            <a:r>
              <a:rPr lang="en-US" sz="1800" dirty="0" err="1"/>
              <a:t>backoff</a:t>
            </a:r>
            <a:r>
              <a:rPr lang="en-US" sz="1800" dirty="0"/>
              <a:t>)</a:t>
            </a:r>
          </a:p>
          <a:p>
            <a:pPr lvl="1">
              <a:buFont typeface="Arial" panose="020B0604020202020204" pitchFamily="34" charset="0"/>
              <a:buChar char="•"/>
            </a:pPr>
            <a:r>
              <a:rPr lang="en-US" sz="1800" dirty="0"/>
              <a:t>PIFS IDLE</a:t>
            </a:r>
          </a:p>
          <a:p>
            <a:pPr lvl="1">
              <a:buFont typeface="Arial" panose="020B0604020202020204" pitchFamily="34" charset="0"/>
              <a:buChar char="•"/>
            </a:pPr>
            <a:r>
              <a:rPr lang="en-US" sz="1800" dirty="0"/>
              <a:t>PIFS + NAV not set</a:t>
            </a:r>
          </a:p>
          <a:p>
            <a:pPr lvl="1">
              <a:buFont typeface="Arial" panose="020B0604020202020204" pitchFamily="34" charset="0"/>
              <a:buChar char="•"/>
            </a:pPr>
            <a:r>
              <a:rPr lang="en-US" sz="1800" dirty="0">
                <a:solidFill>
                  <a:schemeClr val="tx1"/>
                </a:solidFill>
              </a:rPr>
              <a:t>RX</a:t>
            </a:r>
          </a:p>
          <a:p>
            <a:pPr lvl="2">
              <a:buFont typeface="Arial" panose="020B0604020202020204" pitchFamily="34" charset="0"/>
              <a:buChar char="•"/>
            </a:pPr>
            <a:r>
              <a:rPr lang="en-US" sz="1600" dirty="0">
                <a:solidFill>
                  <a:schemeClr val="tx1"/>
                </a:solidFill>
              </a:rPr>
              <a:t>If STA on link 2 is not an intended receiver of ongoing reception</a:t>
            </a:r>
          </a:p>
          <a:p>
            <a:pPr>
              <a:buFont typeface="Arial" panose="020B0604020202020204" pitchFamily="34" charset="0"/>
              <a:buChar char="•"/>
            </a:pPr>
            <a:r>
              <a:rPr lang="en-US" sz="2000" dirty="0"/>
              <a:t>  Otherwise Link 1 cannot initiate TXOP</a:t>
            </a:r>
          </a:p>
        </p:txBody>
      </p:sp>
      <p:sp>
        <p:nvSpPr>
          <p:cNvPr id="4" name="Slide Number Placeholder 3">
            <a:extLst>
              <a:ext uri="{FF2B5EF4-FFF2-40B4-BE49-F238E27FC236}">
                <a16:creationId xmlns:a16="http://schemas.microsoft.com/office/drawing/2014/main" id="{7F96727E-BD90-4D60-A4CC-31FF8EA3CF7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9C15BC3-06C8-497B-9ED6-E2BDDEBCEE8A}"/>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D467910B-9A2D-438B-AEC0-DB6567B6F25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22065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FE9C-FEAD-4FB8-BDC9-4DB4864E9E5F}"/>
              </a:ext>
            </a:extLst>
          </p:cNvPr>
          <p:cNvSpPr>
            <a:spLocks noGrp="1"/>
          </p:cNvSpPr>
          <p:nvPr>
            <p:ph type="title"/>
          </p:nvPr>
        </p:nvSpPr>
        <p:spPr>
          <a:xfrm>
            <a:off x="685800" y="685801"/>
            <a:ext cx="7770813" cy="838200"/>
          </a:xfrm>
        </p:spPr>
        <p:txBody>
          <a:bodyPr/>
          <a:lstStyle/>
          <a:p>
            <a:r>
              <a:rPr lang="en-US" dirty="0"/>
              <a:t>Throughput comparison</a:t>
            </a:r>
          </a:p>
        </p:txBody>
      </p:sp>
      <p:sp>
        <p:nvSpPr>
          <p:cNvPr id="4" name="Slide Number Placeholder 3">
            <a:extLst>
              <a:ext uri="{FF2B5EF4-FFF2-40B4-BE49-F238E27FC236}">
                <a16:creationId xmlns:a16="http://schemas.microsoft.com/office/drawing/2014/main" id="{62C464DF-AE96-4C25-8ED1-B289D3B57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B62BDF0-AE6A-4321-A8A1-715D496E8440}"/>
              </a:ext>
            </a:extLst>
          </p:cNvPr>
          <p:cNvSpPr>
            <a:spLocks noGrp="1"/>
          </p:cNvSpPr>
          <p:nvPr>
            <p:ph type="ftr" idx="14"/>
          </p:nvPr>
        </p:nvSpPr>
        <p:spPr/>
        <p:txBody>
          <a:bodyPr/>
          <a:lstStyle/>
          <a:p>
            <a:r>
              <a:rPr lang="en-GB"/>
              <a:t>Dmitry Akhmetov, Intel</a:t>
            </a:r>
            <a:endParaRPr lang="en-GB" dirty="0"/>
          </a:p>
        </p:txBody>
      </p:sp>
      <p:graphicFrame>
        <p:nvGraphicFramePr>
          <p:cNvPr id="11" name="Content Placeholder 10">
            <a:extLst>
              <a:ext uri="{FF2B5EF4-FFF2-40B4-BE49-F238E27FC236}">
                <a16:creationId xmlns:a16="http://schemas.microsoft.com/office/drawing/2014/main" id="{3173F31F-5B91-4A54-95C4-8FA8394F59E0}"/>
              </a:ext>
            </a:extLst>
          </p:cNvPr>
          <p:cNvGraphicFramePr>
            <a:graphicFrameLocks noGrp="1"/>
          </p:cNvGraphicFramePr>
          <p:nvPr>
            <p:ph idx="1"/>
            <p:extLst>
              <p:ext uri="{D42A27DB-BD31-4B8C-83A1-F6EECF244321}">
                <p14:modId xmlns:p14="http://schemas.microsoft.com/office/powerpoint/2010/main" val="2708827559"/>
              </p:ext>
            </p:extLst>
          </p:nvPr>
        </p:nvGraphicFramePr>
        <p:xfrm>
          <a:off x="735284" y="1603379"/>
          <a:ext cx="7837489" cy="2116455"/>
        </p:xfrm>
        <a:graphic>
          <a:graphicData uri="http://schemas.openxmlformats.org/drawingml/2006/table">
            <a:tbl>
              <a:tblPr/>
              <a:tblGrid>
                <a:gridCol w="900862">
                  <a:extLst>
                    <a:ext uri="{9D8B030D-6E8A-4147-A177-3AD203B41FA5}">
                      <a16:colId xmlns:a16="http://schemas.microsoft.com/office/drawing/2014/main" val="2429430086"/>
                    </a:ext>
                  </a:extLst>
                </a:gridCol>
                <a:gridCol w="655172">
                  <a:extLst>
                    <a:ext uri="{9D8B030D-6E8A-4147-A177-3AD203B41FA5}">
                      <a16:colId xmlns:a16="http://schemas.microsoft.com/office/drawing/2014/main" val="1663373231"/>
                    </a:ext>
                  </a:extLst>
                </a:gridCol>
                <a:gridCol w="859914">
                  <a:extLst>
                    <a:ext uri="{9D8B030D-6E8A-4147-A177-3AD203B41FA5}">
                      <a16:colId xmlns:a16="http://schemas.microsoft.com/office/drawing/2014/main" val="927706411"/>
                    </a:ext>
                  </a:extLst>
                </a:gridCol>
                <a:gridCol w="972522">
                  <a:extLst>
                    <a:ext uri="{9D8B030D-6E8A-4147-A177-3AD203B41FA5}">
                      <a16:colId xmlns:a16="http://schemas.microsoft.com/office/drawing/2014/main" val="3029694485"/>
                    </a:ext>
                  </a:extLst>
                </a:gridCol>
                <a:gridCol w="859914">
                  <a:extLst>
                    <a:ext uri="{9D8B030D-6E8A-4147-A177-3AD203B41FA5}">
                      <a16:colId xmlns:a16="http://schemas.microsoft.com/office/drawing/2014/main" val="3634092835"/>
                    </a:ext>
                  </a:extLst>
                </a:gridCol>
                <a:gridCol w="769705">
                  <a:extLst>
                    <a:ext uri="{9D8B030D-6E8A-4147-A177-3AD203B41FA5}">
                      <a16:colId xmlns:a16="http://schemas.microsoft.com/office/drawing/2014/main" val="1828580024"/>
                    </a:ext>
                  </a:extLst>
                </a:gridCol>
                <a:gridCol w="838200">
                  <a:extLst>
                    <a:ext uri="{9D8B030D-6E8A-4147-A177-3AD203B41FA5}">
                      <a16:colId xmlns:a16="http://schemas.microsoft.com/office/drawing/2014/main" val="1470721892"/>
                    </a:ext>
                  </a:extLst>
                </a:gridCol>
                <a:gridCol w="533400">
                  <a:extLst>
                    <a:ext uri="{9D8B030D-6E8A-4147-A177-3AD203B41FA5}">
                      <a16:colId xmlns:a16="http://schemas.microsoft.com/office/drawing/2014/main" val="2620127943"/>
                    </a:ext>
                  </a:extLst>
                </a:gridCol>
                <a:gridCol w="609600">
                  <a:extLst>
                    <a:ext uri="{9D8B030D-6E8A-4147-A177-3AD203B41FA5}">
                      <a16:colId xmlns:a16="http://schemas.microsoft.com/office/drawing/2014/main" val="788048806"/>
                    </a:ext>
                  </a:extLst>
                </a:gridCol>
                <a:gridCol w="838200">
                  <a:extLst>
                    <a:ext uri="{9D8B030D-6E8A-4147-A177-3AD203B41FA5}">
                      <a16:colId xmlns:a16="http://schemas.microsoft.com/office/drawing/2014/main" val="1445307858"/>
                    </a:ext>
                  </a:extLst>
                </a:gridCol>
              </a:tblGrid>
              <a:tr h="98881">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0" i="0" u="none" strike="noStrike" dirty="0">
                          <a:solidFill>
                            <a:srgbClr val="000000"/>
                          </a:solidFill>
                          <a:effectLst/>
                          <a:latin typeface="Calibri" panose="020F0502020204030204" pitchFamily="34" charset="0"/>
                        </a:rPr>
                        <a:t>SYNC modes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n-US"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en-US" sz="1100" b="1" i="0" u="none" strike="noStrike" dirty="0">
                          <a:solidFill>
                            <a:srgbClr val="000000"/>
                          </a:solidFill>
                          <a:effectLst/>
                          <a:latin typeface="Calibri" panose="020F0502020204030204" pitchFamily="34" charset="0"/>
                        </a:rPr>
                        <a:t>Delta vs ASYNC , async=100%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913790"/>
                  </a:ext>
                </a:extLst>
              </a:tr>
              <a:tr h="303410">
                <a:tc>
                  <a:txBody>
                    <a:bodyPr/>
                    <a:lstStyle/>
                    <a:p>
                      <a:pPr algn="ctr" fontAlgn="ctr"/>
                      <a:r>
                        <a:rPr lang="en-US" sz="1100" b="1" i="0" u="none" strike="noStrike" dirty="0">
                          <a:solidFill>
                            <a:srgbClr val="000000"/>
                          </a:solidFill>
                          <a:effectLst/>
                          <a:latin typeface="Calibri" panose="020F0502020204030204" pitchFamily="34" charset="0"/>
                        </a:rPr>
                        <a:t>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 BSS on a link 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Async,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err="1">
                          <a:solidFill>
                            <a:srgbClr val="000000"/>
                          </a:solidFill>
                          <a:effectLst/>
                          <a:latin typeface="Calibri" panose="020F0502020204030204" pitchFamily="34" charset="0"/>
                        </a:rPr>
                        <a:t>ePIFS</a:t>
                      </a:r>
                      <a:r>
                        <a:rPr lang="en-US" sz="1100" b="1" i="0" u="none" strike="noStrike" dirty="0">
                          <a:solidFill>
                            <a:srgbClr val="000000"/>
                          </a:solidFill>
                          <a:effectLst/>
                          <a:latin typeface="Calibri" panose="020F0502020204030204" pitchFamily="34" charset="0"/>
                        </a:rPr>
                        <a:t>,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PIFS, Mbps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Wait, Mbps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a:t>
                      </a:r>
                      <a:r>
                        <a:rPr lang="en-US" sz="1100" b="1" i="0" u="none" strike="noStrike" dirty="0" err="1">
                          <a:solidFill>
                            <a:srgbClr val="000000"/>
                          </a:solidFill>
                          <a:effectLst/>
                          <a:latin typeface="Calibri" panose="020F0502020204030204" pitchFamily="34" charset="0"/>
                        </a:rPr>
                        <a:t>ePIFS</a:t>
                      </a:r>
                      <a:endParaRPr lang="en-US" sz="1100" b="1" i="0" u="none" strike="noStrike" dirty="0">
                        <a:solidFill>
                          <a:srgbClr val="00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dirty="0">
                          <a:solidFill>
                            <a:srgbClr val="000000"/>
                          </a:solidFill>
                          <a:effectLst/>
                          <a:latin typeface="Calibri" panose="020F0502020204030204" pitchFamily="34" charset="0"/>
                        </a:rPr>
                        <a:t>vs 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100" b="1" i="0" u="none" strike="noStrike" dirty="0" err="1">
                          <a:solidFill>
                            <a:srgbClr val="000000"/>
                          </a:solidFill>
                          <a:effectLst/>
                          <a:latin typeface="Calibri" panose="020F0502020204030204" pitchFamily="34" charset="0"/>
                        </a:rPr>
                        <a:t>Wait</a:t>
                      </a:r>
                      <a:r>
                        <a:rPr lang="fr-FR" sz="1100" b="1" i="0" u="none" strike="noStrike" dirty="0">
                          <a:solidFill>
                            <a:srgbClr val="000000"/>
                          </a:solidFill>
                          <a:effectLst/>
                          <a:latin typeface="Calibri" panose="020F0502020204030204" pitchFamily="34" charset="0"/>
                        </a:rPr>
                        <a:t> vs </a:t>
                      </a:r>
                      <a:r>
                        <a:rPr lang="fr-FR" sz="1100" b="1" i="0" u="none" strike="noStrike" dirty="0" err="1">
                          <a:solidFill>
                            <a:srgbClr val="000000"/>
                          </a:solidFill>
                          <a:effectLst/>
                          <a:latin typeface="Calibri" panose="020F0502020204030204" pitchFamily="34" charset="0"/>
                        </a:rPr>
                        <a:t>ePIFS</a:t>
                      </a:r>
                      <a:r>
                        <a:rPr lang="fr-FR" sz="1100" b="1"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2038393"/>
                  </a:ext>
                </a:extLst>
              </a:tr>
              <a:tr h="98881">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553.9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1087.6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1091.2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96.3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97.0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2338870611"/>
                  </a:ext>
                </a:extLst>
              </a:tr>
              <a:tr h="98881">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477.5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609.4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578.6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25.7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21.2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5"/>
                    </a:solidFill>
                  </a:tcPr>
                </a:tc>
                <a:extLst>
                  <a:ext uri="{0D108BD9-81ED-4DB2-BD59-A6C34878D82A}">
                    <a16:rowId xmlns:a16="http://schemas.microsoft.com/office/drawing/2014/main" val="927488376"/>
                  </a:ext>
                </a:extLst>
              </a:tr>
              <a:tr h="98881">
                <a:tc>
                  <a:txBody>
                    <a:bodyPr/>
                    <a:lstStyle/>
                    <a:p>
                      <a:pPr algn="ctr" fontAlgn="ctr"/>
                      <a:r>
                        <a:rPr lang="en-US" sz="1100" b="0" i="0" u="none" strike="noStrike" dirty="0">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455779234"/>
                  </a:ext>
                </a:extLst>
              </a:tr>
              <a:tr h="98881">
                <a:tc>
                  <a:txBody>
                    <a:bodyPr/>
                    <a:lstStyle/>
                    <a:p>
                      <a:pPr algn="ctr" fontAlgn="ctr"/>
                      <a:r>
                        <a:rPr lang="en-US" sz="1100" b="0" i="0" u="none" strike="noStrike" dirty="0">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350.3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7.7</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712498103"/>
                  </a:ext>
                </a:extLst>
              </a:tr>
              <a:tr h="98881">
                <a:tc>
                  <a:txBody>
                    <a:bodyPr/>
                    <a:lstStyle/>
                    <a:p>
                      <a:pPr algn="ctr" fontAlgn="ctr"/>
                      <a:r>
                        <a:rPr lang="en-US" sz="1100" b="0" i="0" u="none" strike="noStrike" dirty="0">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380.9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7.5</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3075713856"/>
                  </a:ext>
                </a:extLst>
              </a:tr>
              <a:tr h="98881">
                <a:tc>
                  <a:txBody>
                    <a:bodyPr/>
                    <a:lstStyle/>
                    <a:p>
                      <a:pPr algn="ctr" fontAlgn="ctr"/>
                      <a:r>
                        <a:rPr lang="en-US" sz="1100" b="0" i="0" u="none" strike="noStrike" dirty="0">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356.1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376.5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349.9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6.9</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5.0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320090586"/>
                  </a:ext>
                </a:extLst>
              </a:tr>
              <a:tr h="98881">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346.1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6.8</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2858815396"/>
                  </a:ext>
                </a:extLst>
              </a:tr>
              <a:tr h="137612">
                <a:tc>
                  <a:txBody>
                    <a:bodyPr/>
                    <a:lstStyle/>
                    <a:p>
                      <a:pPr algn="ctr" fontAlgn="ctr"/>
                      <a:r>
                        <a:rPr lang="en-US" sz="1100" b="0" i="0" u="none" strike="noStrike" dirty="0">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322.6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355.7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369.0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342.5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6.2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4196894002"/>
                  </a:ext>
                </a:extLst>
              </a:tr>
              <a:tr h="98881">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331.6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374.5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340.5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100" b="0" i="0" u="none" strike="noStrike">
                          <a:solidFill>
                            <a:srgbClr val="000000"/>
                          </a:solidFill>
                          <a:effectLst/>
                          <a:latin typeface="Calibri" panose="020F0502020204030204" pitchFamily="34" charset="0"/>
                        </a:rPr>
                        <a:t>3.0</a:t>
                      </a:r>
                    </a:p>
                  </a:txBody>
                  <a:tcPr marL="9525" marR="9525" marT="9525"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12.9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2.7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fontAlgn="ctr"/>
                      <a:r>
                        <a:rPr lang="en-US" sz="1100" b="0" i="0" u="none" strike="noStrike" dirty="0">
                          <a:solidFill>
                            <a:srgbClr val="000000"/>
                          </a:solidFill>
                          <a:effectLst/>
                          <a:latin typeface="Calibri" panose="020F050202020403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99"/>
                    </a:solidFill>
                  </a:tcPr>
                </a:tc>
                <a:extLst>
                  <a:ext uri="{0D108BD9-81ED-4DB2-BD59-A6C34878D82A}">
                    <a16:rowId xmlns:a16="http://schemas.microsoft.com/office/drawing/2014/main" val="1045340498"/>
                  </a:ext>
                </a:extLst>
              </a:tr>
            </a:tbl>
          </a:graphicData>
        </a:graphic>
      </p:graphicFrame>
      <p:sp>
        <p:nvSpPr>
          <p:cNvPr id="12" name="Content Placeholder 2">
            <a:extLst>
              <a:ext uri="{FF2B5EF4-FFF2-40B4-BE49-F238E27FC236}">
                <a16:creationId xmlns:a16="http://schemas.microsoft.com/office/drawing/2014/main" id="{35C31B88-079D-4ACB-B2AF-BD63E6F6448D}"/>
              </a:ext>
            </a:extLst>
          </p:cNvPr>
          <p:cNvSpPr txBox="1">
            <a:spLocks/>
          </p:cNvSpPr>
          <p:nvPr/>
        </p:nvSpPr>
        <p:spPr bwMode="auto">
          <a:xfrm>
            <a:off x="735283" y="3799212"/>
            <a:ext cx="7837489" cy="244680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low load case performance of SYNC modes is </a:t>
            </a:r>
          </a:p>
          <a:p>
            <a:pPr lvl="1">
              <a:buFont typeface="Arial" panose="020B0604020202020204" pitchFamily="34" charset="0"/>
              <a:buChar char="•"/>
            </a:pPr>
            <a:r>
              <a:rPr lang="en-US" sz="1600" kern="0" dirty="0">
                <a:solidFill>
                  <a:schemeClr val="tx2"/>
                </a:solidFill>
              </a:rPr>
              <a:t>nearly identical</a:t>
            </a:r>
          </a:p>
          <a:p>
            <a:pPr lvl="1">
              <a:buFont typeface="Arial" panose="020B0604020202020204" pitchFamily="34" charset="0"/>
              <a:buChar char="•"/>
            </a:pPr>
            <a:r>
              <a:rPr lang="en-US" sz="1600" kern="0" dirty="0">
                <a:solidFill>
                  <a:schemeClr val="tx1"/>
                </a:solidFill>
              </a:rPr>
              <a:t>And significantly higher than Async mode of operation</a:t>
            </a:r>
          </a:p>
          <a:p>
            <a:pPr>
              <a:buFont typeface="Arial" panose="020B0604020202020204" pitchFamily="34" charset="0"/>
              <a:buChar char="•"/>
            </a:pPr>
            <a:r>
              <a:rPr lang="en-US" sz="1800" kern="0" dirty="0"/>
              <a:t>When network became congested all schemes converge to single link like performance of with Async channel access</a:t>
            </a:r>
          </a:p>
          <a:p>
            <a:pPr>
              <a:buFont typeface="Arial" panose="020B0604020202020204" pitchFamily="34" charset="0"/>
              <a:buChar char="•"/>
            </a:pPr>
            <a:r>
              <a:rPr lang="en-US" sz="1800" kern="0" dirty="0"/>
              <a:t>Expect to see non-STR STA throughput performance numbers close to Async access in majority of use cases</a:t>
            </a:r>
          </a:p>
        </p:txBody>
      </p:sp>
      <p:sp>
        <p:nvSpPr>
          <p:cNvPr id="8" name="Date Placeholder 5">
            <a:extLst>
              <a:ext uri="{FF2B5EF4-FFF2-40B4-BE49-F238E27FC236}">
                <a16:creationId xmlns:a16="http://schemas.microsoft.com/office/drawing/2014/main" id="{98CA5DF7-86A4-4CFA-B178-FDA73638391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138317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BF528-CA98-474F-8EB7-A13AFD04DB80}"/>
              </a:ext>
            </a:extLst>
          </p:cNvPr>
          <p:cNvSpPr>
            <a:spLocks noGrp="1"/>
          </p:cNvSpPr>
          <p:nvPr>
            <p:ph type="title"/>
          </p:nvPr>
        </p:nvSpPr>
        <p:spPr/>
        <p:txBody>
          <a:bodyPr/>
          <a:lstStyle/>
          <a:p>
            <a:r>
              <a:rPr lang="en-US" dirty="0"/>
              <a:t>Attempts for synchronization</a:t>
            </a:r>
          </a:p>
        </p:txBody>
      </p:sp>
      <p:graphicFrame>
        <p:nvGraphicFramePr>
          <p:cNvPr id="8" name="Content Placeholder 7">
            <a:extLst>
              <a:ext uri="{FF2B5EF4-FFF2-40B4-BE49-F238E27FC236}">
                <a16:creationId xmlns:a16="http://schemas.microsoft.com/office/drawing/2014/main" id="{0792C642-C868-4F6A-AAD1-285727D74C78}"/>
              </a:ext>
            </a:extLst>
          </p:cNvPr>
          <p:cNvGraphicFramePr>
            <a:graphicFrameLocks noGrp="1"/>
          </p:cNvGraphicFramePr>
          <p:nvPr>
            <p:ph idx="1"/>
            <p:extLst>
              <p:ext uri="{D42A27DB-BD31-4B8C-83A1-F6EECF244321}">
                <p14:modId xmlns:p14="http://schemas.microsoft.com/office/powerpoint/2010/main" val="2663798335"/>
              </p:ext>
            </p:extLst>
          </p:nvPr>
        </p:nvGraphicFramePr>
        <p:xfrm>
          <a:off x="696912" y="1830388"/>
          <a:ext cx="7759702" cy="1417637"/>
        </p:xfrm>
        <a:graphic>
          <a:graphicData uri="http://schemas.openxmlformats.org/drawingml/2006/table">
            <a:tbl>
              <a:tblPr/>
              <a:tblGrid>
                <a:gridCol w="904043">
                  <a:extLst>
                    <a:ext uri="{9D8B030D-6E8A-4147-A177-3AD203B41FA5}">
                      <a16:colId xmlns:a16="http://schemas.microsoft.com/office/drawing/2014/main" val="3612261878"/>
                    </a:ext>
                  </a:extLst>
                </a:gridCol>
                <a:gridCol w="1431401">
                  <a:extLst>
                    <a:ext uri="{9D8B030D-6E8A-4147-A177-3AD203B41FA5}">
                      <a16:colId xmlns:a16="http://schemas.microsoft.com/office/drawing/2014/main" val="2425197889"/>
                    </a:ext>
                  </a:extLst>
                </a:gridCol>
                <a:gridCol w="904043">
                  <a:extLst>
                    <a:ext uri="{9D8B030D-6E8A-4147-A177-3AD203B41FA5}">
                      <a16:colId xmlns:a16="http://schemas.microsoft.com/office/drawing/2014/main" val="2531928046"/>
                    </a:ext>
                  </a:extLst>
                </a:gridCol>
                <a:gridCol w="904043">
                  <a:extLst>
                    <a:ext uri="{9D8B030D-6E8A-4147-A177-3AD203B41FA5}">
                      <a16:colId xmlns:a16="http://schemas.microsoft.com/office/drawing/2014/main" val="784910121"/>
                    </a:ext>
                  </a:extLst>
                </a:gridCol>
                <a:gridCol w="904043">
                  <a:extLst>
                    <a:ext uri="{9D8B030D-6E8A-4147-A177-3AD203B41FA5}">
                      <a16:colId xmlns:a16="http://schemas.microsoft.com/office/drawing/2014/main" val="342835095"/>
                    </a:ext>
                  </a:extLst>
                </a:gridCol>
                <a:gridCol w="904043">
                  <a:extLst>
                    <a:ext uri="{9D8B030D-6E8A-4147-A177-3AD203B41FA5}">
                      <a16:colId xmlns:a16="http://schemas.microsoft.com/office/drawing/2014/main" val="2397200289"/>
                    </a:ext>
                  </a:extLst>
                </a:gridCol>
                <a:gridCol w="904043">
                  <a:extLst>
                    <a:ext uri="{9D8B030D-6E8A-4147-A177-3AD203B41FA5}">
                      <a16:colId xmlns:a16="http://schemas.microsoft.com/office/drawing/2014/main" val="2917648050"/>
                    </a:ext>
                  </a:extLst>
                </a:gridCol>
                <a:gridCol w="904043">
                  <a:extLst>
                    <a:ext uri="{9D8B030D-6E8A-4147-A177-3AD203B41FA5}">
                      <a16:colId xmlns:a16="http://schemas.microsoft.com/office/drawing/2014/main" val="3115510158"/>
                    </a:ext>
                  </a:extLst>
                </a:gridCol>
              </a:tblGrid>
              <a:tr h="76200">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1100" b="0" i="0" u="none" strike="noStrike" dirty="0">
                          <a:solidFill>
                            <a:srgbClr val="000000"/>
                          </a:solidFill>
                          <a:effectLst/>
                          <a:latin typeface="Calibri" panose="020F0502020204030204" pitchFamily="34" charset="0"/>
                        </a:rPr>
                        <a:t>Load, airtime = 100%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391279545"/>
                  </a:ext>
                </a:extLst>
              </a:tr>
              <a:tr h="177482">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Sync</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Async</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85598354"/>
                  </a:ext>
                </a:extLst>
              </a:tr>
              <a:tr h="152717">
                <a:tc rowSpan="2">
                  <a:txBody>
                    <a:bodyPr/>
                    <a:lstStyle/>
                    <a:p>
                      <a:r>
                        <a:rPr lang="en-US" sz="1200" dirty="0" err="1"/>
                        <a:t>ePIFS</a:t>
                      </a:r>
                      <a:endParaRPr lang="en-US" sz="1200" dirty="0"/>
                    </a:p>
                  </a:txBody>
                  <a:tcPr>
                    <a:lnT w="12700" cap="flat" cmpd="sng" algn="ctr">
                      <a:solidFill>
                        <a:srgbClr val="000000"/>
                      </a:solidFill>
                      <a:prstDash val="solid"/>
                      <a:round/>
                      <a:headEnd type="none" w="med" len="med"/>
                      <a:tailEnd type="none" w="med" len="med"/>
                    </a:lnT>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784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35</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89032008"/>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1084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464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79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1072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861015252"/>
                  </a:ext>
                </a:extLst>
              </a:tr>
              <a:tr h="76200">
                <a:tc rowSpan="2">
                  <a:txBody>
                    <a:bodyPr/>
                    <a:lstStyle/>
                    <a:p>
                      <a:r>
                        <a:rPr lang="en-US" sz="1200" dirty="0"/>
                        <a:t>PIFS</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954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191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313232968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308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487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1006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647455762"/>
                  </a:ext>
                </a:extLst>
              </a:tr>
              <a:tr h="76200">
                <a:tc rowSpan="2">
                  <a:txBody>
                    <a:bodyPr/>
                    <a:lstStyle/>
                    <a:p>
                      <a:r>
                        <a:rPr lang="en-US" sz="1200" dirty="0"/>
                        <a:t>WAIT</a:t>
                      </a:r>
                    </a:p>
                  </a:txBody>
                  <a:tcPr/>
                </a:tc>
                <a:tc>
                  <a:txBody>
                    <a:bodyPr/>
                    <a:lstStyle/>
                    <a:p>
                      <a:pPr algn="ctr" fontAlgn="ctr"/>
                      <a:r>
                        <a:rPr lang="en-US" sz="1100" b="0" i="0" u="none" strike="noStrike" dirty="0">
                          <a:solidFill>
                            <a:srgbClr val="000000"/>
                          </a:solidFill>
                          <a:effectLst/>
                          <a:latin typeface="Calibri" panose="020F0502020204030204" pitchFamily="34" charset="0"/>
                        </a:rPr>
                        <a:t>Link 1</a:t>
                      </a:r>
                    </a:p>
                  </a:txBody>
                  <a:tcPr marL="9525" marR="9525" marT="9525" marB="0" anchor="ctr">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976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587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111015056"/>
                  </a:ext>
                </a:extLst>
              </a:tr>
              <a:tr h="76200">
                <a:tc vMerge="1">
                  <a:txBody>
                    <a:bodyPr/>
                    <a:lstStyle/>
                    <a:p>
                      <a:endParaRPr lang="en-US"/>
                    </a:p>
                  </a:txBody>
                  <a:tcPr/>
                </a:tc>
                <a:tc>
                  <a:txBody>
                    <a:bodyPr/>
                    <a:lstStyle/>
                    <a:p>
                      <a:pPr algn="ctr" fontAlgn="ctr"/>
                      <a:r>
                        <a:rPr lang="en-US" sz="1100" b="0" i="0" u="none" strike="noStrike" dirty="0">
                          <a:solidFill>
                            <a:srgbClr val="000000"/>
                          </a:solidFill>
                          <a:effectLst/>
                          <a:latin typeface="Calibri" panose="020F0502020204030204" pitchFamily="34" charset="0"/>
                        </a:rPr>
                        <a:t>Link 2</a:t>
                      </a:r>
                    </a:p>
                  </a:txBody>
                  <a:tcPr marL="9525" marR="9525" marT="9525" marB="0" anchor="ctr">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883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558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339323514"/>
                  </a:ext>
                </a:extLst>
              </a:tr>
            </a:tbl>
          </a:graphicData>
        </a:graphic>
      </p:graphicFrame>
      <p:sp>
        <p:nvSpPr>
          <p:cNvPr id="4" name="Slide Number Placeholder 3">
            <a:extLst>
              <a:ext uri="{FF2B5EF4-FFF2-40B4-BE49-F238E27FC236}">
                <a16:creationId xmlns:a16="http://schemas.microsoft.com/office/drawing/2014/main" id="{4D206522-3FFA-47A4-A1DD-67B3363A5AD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E767260-A210-4210-B061-24498369DFF8}"/>
              </a:ext>
            </a:extLst>
          </p:cNvPr>
          <p:cNvSpPr>
            <a:spLocks noGrp="1"/>
          </p:cNvSpPr>
          <p:nvPr>
            <p:ph type="ftr" idx="14"/>
          </p:nvPr>
        </p:nvSpPr>
        <p:spPr/>
        <p:txBody>
          <a:bodyPr/>
          <a:lstStyle/>
          <a:p>
            <a:r>
              <a:rPr lang="en-GB"/>
              <a:t>Dmitry Akhmetov, Intel</a:t>
            </a:r>
            <a:endParaRPr lang="en-GB" dirty="0"/>
          </a:p>
        </p:txBody>
      </p:sp>
      <p:sp>
        <p:nvSpPr>
          <p:cNvPr id="9" name="Content Placeholder 2">
            <a:extLst>
              <a:ext uri="{FF2B5EF4-FFF2-40B4-BE49-F238E27FC236}">
                <a16:creationId xmlns:a16="http://schemas.microsoft.com/office/drawing/2014/main" id="{C305C2CD-BFF0-41A2-854B-E975F5A4021C}"/>
              </a:ext>
            </a:extLst>
          </p:cNvPr>
          <p:cNvSpPr txBox="1">
            <a:spLocks/>
          </p:cNvSpPr>
          <p:nvPr/>
        </p:nvSpPr>
        <p:spPr bwMode="auto">
          <a:xfrm>
            <a:off x="3581400" y="4038600"/>
            <a:ext cx="4894807" cy="24368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With minor load there is a good chance of concurrent synchronous transmissions on two links </a:t>
            </a:r>
          </a:p>
          <a:p>
            <a:pPr>
              <a:buFont typeface="Arial" panose="020B0604020202020204" pitchFamily="34" charset="0"/>
              <a:buChar char="•"/>
            </a:pPr>
            <a:r>
              <a:rPr lang="en-US" sz="1600" kern="0" dirty="0"/>
              <a:t>As network load increase chances dropping to ~10% for PIFS based access and ~3-5% for WAIT access </a:t>
            </a:r>
          </a:p>
        </p:txBody>
      </p:sp>
      <p:graphicFrame>
        <p:nvGraphicFramePr>
          <p:cNvPr id="10" name="Table 9">
            <a:extLst>
              <a:ext uri="{FF2B5EF4-FFF2-40B4-BE49-F238E27FC236}">
                <a16:creationId xmlns:a16="http://schemas.microsoft.com/office/drawing/2014/main" id="{2771C33A-308B-482A-AE13-B11B8A4E0349}"/>
              </a:ext>
            </a:extLst>
          </p:cNvPr>
          <p:cNvGraphicFramePr>
            <a:graphicFrameLocks noGrp="1"/>
          </p:cNvGraphicFramePr>
          <p:nvPr>
            <p:extLst>
              <p:ext uri="{D42A27DB-BD31-4B8C-83A1-F6EECF244321}">
                <p14:modId xmlns:p14="http://schemas.microsoft.com/office/powerpoint/2010/main" val="1007297246"/>
              </p:ext>
            </p:extLst>
          </p:nvPr>
        </p:nvGraphicFramePr>
        <p:xfrm>
          <a:off x="705394" y="4038600"/>
          <a:ext cx="2438400" cy="2297430"/>
        </p:xfrm>
        <a:graphic>
          <a:graphicData uri="http://schemas.openxmlformats.org/drawingml/2006/table">
            <a:tbl>
              <a:tblPr/>
              <a:tblGrid>
                <a:gridCol w="609600">
                  <a:extLst>
                    <a:ext uri="{9D8B030D-6E8A-4147-A177-3AD203B41FA5}">
                      <a16:colId xmlns:a16="http://schemas.microsoft.com/office/drawing/2014/main" val="204753749"/>
                    </a:ext>
                  </a:extLst>
                </a:gridCol>
                <a:gridCol w="609600">
                  <a:extLst>
                    <a:ext uri="{9D8B030D-6E8A-4147-A177-3AD203B41FA5}">
                      <a16:colId xmlns:a16="http://schemas.microsoft.com/office/drawing/2014/main" val="1480140547"/>
                    </a:ext>
                  </a:extLst>
                </a:gridCol>
                <a:gridCol w="609600">
                  <a:extLst>
                    <a:ext uri="{9D8B030D-6E8A-4147-A177-3AD203B41FA5}">
                      <a16:colId xmlns:a16="http://schemas.microsoft.com/office/drawing/2014/main" val="2302687309"/>
                    </a:ext>
                  </a:extLst>
                </a:gridCol>
                <a:gridCol w="609600">
                  <a:extLst>
                    <a:ext uri="{9D8B030D-6E8A-4147-A177-3AD203B41FA5}">
                      <a16:colId xmlns:a16="http://schemas.microsoft.com/office/drawing/2014/main" val="3806799882"/>
                    </a:ext>
                  </a:extLst>
                </a:gridCol>
              </a:tblGrid>
              <a:tr h="200025">
                <a:tc gridSpan="4">
                  <a:txBody>
                    <a:bodyPr/>
                    <a:lstStyle/>
                    <a:p>
                      <a:pPr algn="ctr" fontAlgn="ctr"/>
                      <a:r>
                        <a:rPr lang="en-US" sz="1100" b="0" i="0" u="none" strike="noStrike">
                          <a:solidFill>
                            <a:srgbClr val="000000"/>
                          </a:solidFill>
                          <a:effectLst/>
                          <a:latin typeface="Calibri" panose="020F0502020204030204" pitchFamily="34" charset="0"/>
                        </a:rPr>
                        <a:t>% of sync transmission</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63206025"/>
                  </a:ext>
                </a:extLst>
              </a:tr>
              <a:tr h="190500">
                <a:tc>
                  <a:txBody>
                    <a:bodyPr/>
                    <a:lstStyle/>
                    <a:p>
                      <a:pPr algn="ctr" fontAlgn="ctr"/>
                      <a:r>
                        <a:rPr lang="en-US" sz="1100" b="0" i="0" u="none" strike="noStrike" dirty="0">
                          <a:solidFill>
                            <a:srgbClr val="000000"/>
                          </a:solidFill>
                          <a:effectLst/>
                          <a:latin typeface="Calibri" panose="020F0502020204030204" pitchFamily="34" charset="0"/>
                        </a:rPr>
                        <a:t> load, airtime</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ePIFS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PIFS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WAIT</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4746645"/>
                  </a:ext>
                </a:extLst>
              </a:tr>
              <a:tr h="190500">
                <a:tc>
                  <a:txBody>
                    <a:bodyPr/>
                    <a:lstStyle/>
                    <a:p>
                      <a:pPr algn="ctr" fontAlgn="ctr"/>
                      <a:r>
                        <a:rPr lang="en-US" sz="1100" b="0" i="0" u="none" strike="noStrike" dirty="0">
                          <a:solidFill>
                            <a:srgbClr val="000000"/>
                          </a:solidFill>
                          <a:effectLst/>
                          <a:latin typeface="Calibri" panose="020F0502020204030204" pitchFamily="34" charset="0"/>
                        </a:rPr>
                        <a:t>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99.7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7101516"/>
                  </a:ext>
                </a:extLst>
              </a:tr>
              <a:tr h="190500">
                <a:tc>
                  <a:txBody>
                    <a:bodyPr/>
                    <a:lstStyle/>
                    <a:p>
                      <a:pPr algn="ctr" fontAlgn="ctr"/>
                      <a:r>
                        <a:rPr lang="en-US" sz="1100" b="0" i="0" u="none" strike="noStrike" dirty="0">
                          <a:solidFill>
                            <a:srgbClr val="000000"/>
                          </a:solidFill>
                          <a:effectLst/>
                          <a:latin typeface="Calibri" panose="020F0502020204030204" pitchFamily="34" charset="0"/>
                        </a:rPr>
                        <a:t>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27.3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26724057"/>
                  </a:ext>
                </a:extLst>
              </a:tr>
              <a:tr h="200025">
                <a:tc>
                  <a:txBody>
                    <a:bodyPr/>
                    <a:lstStyle/>
                    <a:p>
                      <a:pPr algn="ctr" fontAlgn="ctr"/>
                      <a:r>
                        <a:rPr lang="en-US" sz="1100" b="0" i="0" u="none" strike="noStrike">
                          <a:solidFill>
                            <a:srgbClr val="000000"/>
                          </a:solidFill>
                          <a:effectLst/>
                          <a:latin typeface="Calibri" panose="020F0502020204030204" pitchFamily="34" charset="0"/>
                        </a:rPr>
                        <a:t>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5.3</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1288587"/>
                  </a:ext>
                </a:extLst>
              </a:tr>
              <a:tr h="200025">
                <a:tc>
                  <a:txBody>
                    <a:bodyPr/>
                    <a:lstStyle/>
                    <a:p>
                      <a:pPr algn="ctr" fontAlgn="ctr"/>
                      <a:r>
                        <a:rPr lang="en-US" sz="1100" b="0" i="0" u="none" strike="noStrike">
                          <a:solidFill>
                            <a:srgbClr val="000000"/>
                          </a:solidFill>
                          <a:effectLst/>
                          <a:latin typeface="Calibri" panose="020F0502020204030204" pitchFamily="34" charset="0"/>
                        </a:rPr>
                        <a:t>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3.7</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1203712"/>
                  </a:ext>
                </a:extLst>
              </a:tr>
              <a:tr h="190500">
                <a:tc>
                  <a:txBody>
                    <a:bodyPr/>
                    <a:lstStyle/>
                    <a:p>
                      <a:pPr algn="ctr" fontAlgn="ctr"/>
                      <a:r>
                        <a:rPr lang="en-US" sz="1100" b="0" i="0" u="none" strike="noStrike">
                          <a:solidFill>
                            <a:srgbClr val="000000"/>
                          </a:solidFill>
                          <a:effectLst/>
                          <a:latin typeface="Calibri" panose="020F0502020204030204" pitchFamily="34" charset="0"/>
                        </a:rPr>
                        <a:t>80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2137710"/>
                  </a:ext>
                </a:extLst>
              </a:tr>
              <a:tr h="190500">
                <a:tc>
                  <a:txBody>
                    <a:bodyPr/>
                    <a:lstStyle/>
                    <a:p>
                      <a:pPr algn="ctr" fontAlgn="ctr"/>
                      <a:r>
                        <a:rPr lang="en-US" sz="1100" b="0" i="0" u="none" strike="noStrike">
                          <a:solidFill>
                            <a:srgbClr val="000000"/>
                          </a:solidFill>
                          <a:effectLst/>
                          <a:latin typeface="Calibri" panose="020F0502020204030204" pitchFamily="34" charset="0"/>
                        </a:rPr>
                        <a:t>100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9.1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10.9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3.8</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165742"/>
                  </a:ext>
                </a:extLst>
              </a:tr>
              <a:tr h="190500">
                <a:tc>
                  <a:txBody>
                    <a:bodyPr/>
                    <a:lstStyle/>
                    <a:p>
                      <a:pPr algn="ctr" fontAlgn="ctr"/>
                      <a:r>
                        <a:rPr lang="en-US" sz="1100" b="0" i="0" u="none" strike="noStrike">
                          <a:solidFill>
                            <a:srgbClr val="000000"/>
                          </a:solidFill>
                          <a:effectLst/>
                          <a:latin typeface="Calibri" panose="020F0502020204030204" pitchFamily="34" charset="0"/>
                        </a:rPr>
                        <a:t>120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3.1</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2070346"/>
                  </a:ext>
                </a:extLst>
              </a:tr>
              <a:tr h="200025">
                <a:tc>
                  <a:txBody>
                    <a:bodyPr/>
                    <a:lstStyle/>
                    <a:p>
                      <a:pPr algn="ctr" fontAlgn="ctr"/>
                      <a:r>
                        <a:rPr lang="en-US" sz="1100" b="0" i="0" u="none" strike="noStrike">
                          <a:solidFill>
                            <a:srgbClr val="000000"/>
                          </a:solidFill>
                          <a:effectLst/>
                          <a:latin typeface="Calibri" panose="020F0502020204030204" pitchFamily="34" charset="0"/>
                        </a:rPr>
                        <a:t>140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10.3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3.6</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17377536"/>
                  </a:ext>
                </a:extLst>
              </a:tr>
              <a:tr h="200025">
                <a:tc>
                  <a:txBody>
                    <a:bodyPr/>
                    <a:lstStyle/>
                    <a:p>
                      <a:pPr algn="ctr" fontAlgn="ctr"/>
                      <a:r>
                        <a:rPr lang="en-US" sz="1100" b="0" i="0" u="none" strike="noStrike">
                          <a:solidFill>
                            <a:srgbClr val="000000"/>
                          </a:solidFill>
                          <a:effectLst/>
                          <a:latin typeface="Calibri" panose="020F0502020204030204" pitchFamily="34" charset="0"/>
                        </a:rPr>
                        <a:t>160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8.9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a:solidFill>
                            <a:srgbClr val="000000"/>
                          </a:solidFill>
                          <a:effectLst/>
                          <a:latin typeface="Calibri" panose="020F0502020204030204" pitchFamily="34" charset="0"/>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1100" b="0" i="0" u="none" strike="noStrike" dirty="0">
                          <a:solidFill>
                            <a:srgbClr val="000000"/>
                          </a:solidFill>
                          <a:effectLst/>
                          <a:latin typeface="Calibri" panose="020F0502020204030204" pitchFamily="34" charset="0"/>
                        </a:rPr>
                        <a:t>2.9</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4459624"/>
                  </a:ext>
                </a:extLst>
              </a:tr>
            </a:tbl>
          </a:graphicData>
        </a:graphic>
      </p:graphicFrame>
      <p:graphicFrame>
        <p:nvGraphicFramePr>
          <p:cNvPr id="3" name="Table 2">
            <a:extLst>
              <a:ext uri="{FF2B5EF4-FFF2-40B4-BE49-F238E27FC236}">
                <a16:creationId xmlns:a16="http://schemas.microsoft.com/office/drawing/2014/main" id="{2D500169-784F-4C87-A229-21F16FCC5FB1}"/>
              </a:ext>
            </a:extLst>
          </p:cNvPr>
          <p:cNvGraphicFramePr>
            <a:graphicFrameLocks noGrp="1"/>
          </p:cNvGraphicFramePr>
          <p:nvPr>
            <p:extLst>
              <p:ext uri="{D42A27DB-BD31-4B8C-83A1-F6EECF244321}">
                <p14:modId xmlns:p14="http://schemas.microsoft.com/office/powerpoint/2010/main" val="3575735743"/>
              </p:ext>
            </p:extLst>
          </p:nvPr>
        </p:nvGraphicFramePr>
        <p:xfrm>
          <a:off x="705394" y="3353753"/>
          <a:ext cx="7770813" cy="445770"/>
        </p:xfrm>
        <a:graphic>
          <a:graphicData uri="http://schemas.openxmlformats.org/drawingml/2006/table">
            <a:tbl>
              <a:tblPr/>
              <a:tblGrid>
                <a:gridCol w="7770813">
                  <a:extLst>
                    <a:ext uri="{9D8B030D-6E8A-4147-A177-3AD203B41FA5}">
                      <a16:colId xmlns:a16="http://schemas.microsoft.com/office/drawing/2014/main" val="2369939323"/>
                    </a:ext>
                  </a:extLst>
                </a:gridCol>
              </a:tblGrid>
              <a:tr h="190500">
                <a:tc>
                  <a:txBody>
                    <a:bodyPr/>
                    <a:lstStyle/>
                    <a:p>
                      <a:pPr algn="l" fontAlgn="b"/>
                      <a:r>
                        <a:rPr lang="en-US" sz="1400" b="0" i="0" u="none" strike="noStrike" dirty="0">
                          <a:solidFill>
                            <a:srgbClr val="FF0000"/>
                          </a:solidFill>
                          <a:effectLst/>
                          <a:latin typeface="Calibri" panose="020F0502020204030204" pitchFamily="34" charset="0"/>
                        </a:rPr>
                        <a:t>Async mean # of unsuccessful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1323034135"/>
                  </a:ext>
                </a:extLst>
              </a:tr>
              <a:tr h="200025">
                <a:tc>
                  <a:txBody>
                    <a:bodyPr/>
                    <a:lstStyle/>
                    <a:p>
                      <a:pPr algn="l" fontAlgn="b"/>
                      <a:r>
                        <a:rPr lang="en-US" sz="1400" b="0" i="0" u="none" strike="noStrike" dirty="0">
                          <a:solidFill>
                            <a:srgbClr val="FF0000"/>
                          </a:solidFill>
                          <a:effectLst/>
                          <a:latin typeface="Calibri" panose="020F0502020204030204" pitchFamily="34" charset="0"/>
                        </a:rPr>
                        <a:t>Sync mean # of successful invitations for concurrent transmission, recorded at "invited" side</a:t>
                      </a:r>
                    </a:p>
                  </a:txBody>
                  <a:tcPr marL="9525" marR="9525" marT="9525" marB="0" anchor="b">
                    <a:lnL>
                      <a:noFill/>
                    </a:lnL>
                    <a:lnR>
                      <a:noFill/>
                    </a:lnR>
                    <a:lnT>
                      <a:noFill/>
                    </a:lnT>
                    <a:lnB>
                      <a:noFill/>
                    </a:lnB>
                  </a:tcPr>
                </a:tc>
                <a:extLst>
                  <a:ext uri="{0D108BD9-81ED-4DB2-BD59-A6C34878D82A}">
                    <a16:rowId xmlns:a16="http://schemas.microsoft.com/office/drawing/2014/main" val="4276158890"/>
                  </a:ext>
                </a:extLst>
              </a:tr>
            </a:tbl>
          </a:graphicData>
        </a:graphic>
      </p:graphicFrame>
      <p:sp>
        <p:nvSpPr>
          <p:cNvPr id="11" name="Date Placeholder 5">
            <a:extLst>
              <a:ext uri="{FF2B5EF4-FFF2-40B4-BE49-F238E27FC236}">
                <a16:creationId xmlns:a16="http://schemas.microsoft.com/office/drawing/2014/main" id="{7DAD59E8-DA9B-47AB-9F04-57E4F298B67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2544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D54F7-D7C5-44AB-ADA8-120C90344CB7}"/>
              </a:ext>
            </a:extLst>
          </p:cNvPr>
          <p:cNvSpPr>
            <a:spLocks noGrp="1"/>
          </p:cNvSpPr>
          <p:nvPr>
            <p:ph type="title"/>
          </p:nvPr>
        </p:nvSpPr>
        <p:spPr>
          <a:xfrm>
            <a:off x="696912" y="555624"/>
            <a:ext cx="7770813" cy="734043"/>
          </a:xfrm>
        </p:spPr>
        <p:txBody>
          <a:bodyPr/>
          <a:lstStyle/>
          <a:p>
            <a:r>
              <a:rPr lang="en-US" dirty="0"/>
              <a:t>Fairness issues of medium access on Link 2</a:t>
            </a:r>
          </a:p>
        </p:txBody>
      </p:sp>
      <p:sp>
        <p:nvSpPr>
          <p:cNvPr id="4" name="Slide Number Placeholder 3">
            <a:extLst>
              <a:ext uri="{FF2B5EF4-FFF2-40B4-BE49-F238E27FC236}">
                <a16:creationId xmlns:a16="http://schemas.microsoft.com/office/drawing/2014/main" id="{194064DF-B7CB-48A3-8530-BE51A668E8E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39EF5D57-B329-4984-AB04-7E7E88FEAD18}"/>
              </a:ext>
            </a:extLst>
          </p:cNvPr>
          <p:cNvSpPr>
            <a:spLocks noGrp="1"/>
          </p:cNvSpPr>
          <p:nvPr>
            <p:ph type="ftr" idx="14"/>
          </p:nvPr>
        </p:nvSpPr>
        <p:spPr/>
        <p:txBody>
          <a:bodyPr/>
          <a:lstStyle/>
          <a:p>
            <a:r>
              <a:rPr lang="en-GB" dirty="0"/>
              <a:t>Dmitry Akhmetov, Intel</a:t>
            </a:r>
          </a:p>
        </p:txBody>
      </p:sp>
      <p:pic>
        <p:nvPicPr>
          <p:cNvPr id="13" name="Picture 12">
            <a:extLst>
              <a:ext uri="{FF2B5EF4-FFF2-40B4-BE49-F238E27FC236}">
                <a16:creationId xmlns:a16="http://schemas.microsoft.com/office/drawing/2014/main" id="{CB71F64F-BA21-42B5-95E5-FE60C43037A3}"/>
              </a:ext>
            </a:extLst>
          </p:cNvPr>
          <p:cNvPicPr>
            <a:picLocks noChangeAspect="1"/>
          </p:cNvPicPr>
          <p:nvPr/>
        </p:nvPicPr>
        <p:blipFill>
          <a:blip r:embed="rId3"/>
          <a:stretch>
            <a:fillRect/>
          </a:stretch>
        </p:blipFill>
        <p:spPr>
          <a:xfrm>
            <a:off x="180262" y="1434677"/>
            <a:ext cx="2845418" cy="2506964"/>
          </a:xfrm>
          <a:prstGeom prst="rect">
            <a:avLst/>
          </a:prstGeom>
        </p:spPr>
      </p:pic>
      <p:pic>
        <p:nvPicPr>
          <p:cNvPr id="17" name="Picture 16">
            <a:extLst>
              <a:ext uri="{FF2B5EF4-FFF2-40B4-BE49-F238E27FC236}">
                <a16:creationId xmlns:a16="http://schemas.microsoft.com/office/drawing/2014/main" id="{0D3C0491-3738-4D9E-AA29-D8360C28CE35}"/>
              </a:ext>
            </a:extLst>
          </p:cNvPr>
          <p:cNvPicPr>
            <a:picLocks noChangeAspect="1"/>
          </p:cNvPicPr>
          <p:nvPr/>
        </p:nvPicPr>
        <p:blipFill>
          <a:blip r:embed="rId4"/>
          <a:stretch>
            <a:fillRect/>
          </a:stretch>
        </p:blipFill>
        <p:spPr>
          <a:xfrm>
            <a:off x="3151138" y="1448752"/>
            <a:ext cx="2841723" cy="2506964"/>
          </a:xfrm>
          <a:prstGeom prst="rect">
            <a:avLst/>
          </a:prstGeom>
        </p:spPr>
      </p:pic>
      <p:pic>
        <p:nvPicPr>
          <p:cNvPr id="20" name="Picture 19">
            <a:extLst>
              <a:ext uri="{FF2B5EF4-FFF2-40B4-BE49-F238E27FC236}">
                <a16:creationId xmlns:a16="http://schemas.microsoft.com/office/drawing/2014/main" id="{43D15B40-BFA2-4028-8D4A-C3FEF0268930}"/>
              </a:ext>
            </a:extLst>
          </p:cNvPr>
          <p:cNvPicPr>
            <a:picLocks noChangeAspect="1"/>
          </p:cNvPicPr>
          <p:nvPr/>
        </p:nvPicPr>
        <p:blipFill>
          <a:blip r:embed="rId5"/>
          <a:stretch>
            <a:fillRect/>
          </a:stretch>
        </p:blipFill>
        <p:spPr>
          <a:xfrm>
            <a:off x="6118320" y="1439463"/>
            <a:ext cx="2845418" cy="2502178"/>
          </a:xfrm>
          <a:prstGeom prst="rect">
            <a:avLst/>
          </a:prstGeom>
        </p:spPr>
      </p:pic>
      <p:sp>
        <p:nvSpPr>
          <p:cNvPr id="21" name="Content Placeholder 2">
            <a:extLst>
              <a:ext uri="{FF2B5EF4-FFF2-40B4-BE49-F238E27FC236}">
                <a16:creationId xmlns:a16="http://schemas.microsoft.com/office/drawing/2014/main" id="{1116EE84-AC1D-4FE4-BB1D-808FAC68EFA3}"/>
              </a:ext>
            </a:extLst>
          </p:cNvPr>
          <p:cNvSpPr txBox="1">
            <a:spLocks/>
          </p:cNvSpPr>
          <p:nvPr/>
        </p:nvSpPr>
        <p:spPr bwMode="auto">
          <a:xfrm>
            <a:off x="180262" y="4572000"/>
            <a:ext cx="8783475" cy="173037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dirty="0"/>
              <a:t>In non-congested case WAIT and PIFS modes have similar number of SYNC-initiated TXOPs  </a:t>
            </a:r>
          </a:p>
          <a:p>
            <a:pPr>
              <a:buFont typeface="Arial" panose="020B0604020202020204" pitchFamily="34" charset="0"/>
              <a:buChar char="•"/>
            </a:pPr>
            <a:r>
              <a:rPr lang="en-US" sz="1600" kern="0" dirty="0"/>
              <a:t>In congested cases about 50% of transmissions on link 2 are SYNC-initiated in PIFS case</a:t>
            </a:r>
          </a:p>
          <a:p>
            <a:pPr lvl="1">
              <a:buFont typeface="Arial" panose="020B0604020202020204" pitchFamily="34" charset="0"/>
              <a:buChar char="•"/>
            </a:pPr>
            <a:r>
              <a:rPr lang="en-US" sz="1400" kern="0" dirty="0"/>
              <a:t>Link 1 (less congested) simply trigger/initiate TXOP on link 2 (more congested)</a:t>
            </a:r>
          </a:p>
          <a:p>
            <a:pPr lvl="1">
              <a:buFont typeface="Arial" panose="020B0604020202020204" pitchFamily="34" charset="0"/>
              <a:buChar char="•"/>
            </a:pPr>
            <a:r>
              <a:rPr lang="en-US" sz="1400" kern="0" dirty="0"/>
              <a:t>Half of initiated TXOP happens regardless of EDCA state on link 2</a:t>
            </a:r>
          </a:p>
          <a:p>
            <a:pPr>
              <a:buFont typeface="Arial" panose="020B0604020202020204" pitchFamily="34" charset="0"/>
              <a:buChar char="•"/>
            </a:pPr>
            <a:r>
              <a:rPr lang="en-US" sz="1600" kern="0" dirty="0"/>
              <a:t>PIFS-based access create disbalance in access between links</a:t>
            </a:r>
          </a:p>
        </p:txBody>
      </p:sp>
      <p:sp>
        <p:nvSpPr>
          <p:cNvPr id="3" name="Rectangle 2">
            <a:extLst>
              <a:ext uri="{FF2B5EF4-FFF2-40B4-BE49-F238E27FC236}">
                <a16:creationId xmlns:a16="http://schemas.microsoft.com/office/drawing/2014/main" id="{72C59449-2D44-47BB-8BE3-61D32E528491}"/>
              </a:ext>
            </a:extLst>
          </p:cNvPr>
          <p:cNvSpPr/>
          <p:nvPr/>
        </p:nvSpPr>
        <p:spPr>
          <a:xfrm>
            <a:off x="188202" y="3968076"/>
            <a:ext cx="8354136" cy="430887"/>
          </a:xfrm>
          <a:prstGeom prst="rect">
            <a:avLst/>
          </a:prstGeom>
        </p:spPr>
        <p:txBody>
          <a:bodyPr wrap="square">
            <a:spAutoFit/>
          </a:bodyPr>
          <a:lstStyle/>
          <a:p>
            <a:r>
              <a:rPr lang="en-US" sz="1100" kern="0" dirty="0">
                <a:solidFill>
                  <a:srgbClr val="FF0000"/>
                </a:solidFill>
              </a:rPr>
              <a:t>*SYNC initiated transmission – transmission that started because of “invitation from the other link”</a:t>
            </a:r>
          </a:p>
          <a:p>
            <a:r>
              <a:rPr lang="en-US" sz="1100" kern="0" dirty="0">
                <a:solidFill>
                  <a:srgbClr val="FF0000"/>
                </a:solidFill>
              </a:rPr>
              <a:t>**STA/SELF initiated transmission - transmission that started because of winning contention on the link</a:t>
            </a:r>
            <a:endParaRPr lang="en-US" sz="1100" dirty="0">
              <a:solidFill>
                <a:srgbClr val="FF0000"/>
              </a:solidFill>
            </a:endParaRPr>
          </a:p>
        </p:txBody>
      </p:sp>
      <p:sp>
        <p:nvSpPr>
          <p:cNvPr id="11" name="Date Placeholder 5">
            <a:extLst>
              <a:ext uri="{FF2B5EF4-FFF2-40B4-BE49-F238E27FC236}">
                <a16:creationId xmlns:a16="http://schemas.microsoft.com/office/drawing/2014/main" id="{97B15CEC-DEC7-453A-8B83-903BE530DB2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6078567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723899" y="1600200"/>
            <a:ext cx="7770813" cy="4113213"/>
          </a:xfrm>
        </p:spPr>
        <p:txBody>
          <a:bodyPr/>
          <a:lstStyle/>
          <a:p>
            <a:pPr>
              <a:buFont typeface="Arial" panose="020B0604020202020204" pitchFamily="34" charset="0"/>
              <a:buChar char="•"/>
            </a:pPr>
            <a:r>
              <a:rPr lang="en-US" sz="1800" dirty="0"/>
              <a:t>In a non congested environment all solutions work equally well </a:t>
            </a:r>
          </a:p>
          <a:p>
            <a:pPr>
              <a:buFont typeface="Arial" panose="020B0604020202020204" pitchFamily="34" charset="0"/>
              <a:buChar char="•"/>
            </a:pPr>
            <a:r>
              <a:rPr lang="en-US" sz="1800" dirty="0"/>
              <a:t>PIFS access looks attractive but comes with inherent defects. </a:t>
            </a:r>
          </a:p>
          <a:p>
            <a:pPr lvl="1">
              <a:buFont typeface="Arial" panose="020B0604020202020204" pitchFamily="34" charset="0"/>
              <a:buChar char="•"/>
            </a:pPr>
            <a:r>
              <a:rPr lang="en-US" sz="1600" dirty="0"/>
              <a:t>Most of PIFS-based variants does not provide fairness</a:t>
            </a:r>
          </a:p>
          <a:p>
            <a:pPr lvl="1">
              <a:buFont typeface="Arial" panose="020B0604020202020204" pitchFamily="34" charset="0"/>
              <a:buChar char="•"/>
            </a:pPr>
            <a:r>
              <a:rPr lang="en-US" sz="1600" dirty="0"/>
              <a:t>Some variations of PIFS-based access can improve fairness to other devices but does not address unequal load/congestion problem</a:t>
            </a:r>
          </a:p>
          <a:p>
            <a:pPr lvl="1">
              <a:buFont typeface="Arial" panose="020B0604020202020204" pitchFamily="34" charset="0"/>
              <a:buChar char="•"/>
            </a:pPr>
            <a:r>
              <a:rPr lang="en-US" sz="1600" dirty="0"/>
              <a:t>PIFS based methods disrupt regular EDCA operations on a link</a:t>
            </a:r>
          </a:p>
          <a:p>
            <a:pPr lvl="1">
              <a:buFont typeface="Arial" panose="020B0604020202020204" pitchFamily="34" charset="0"/>
              <a:buChar char="•"/>
            </a:pPr>
            <a:r>
              <a:rPr lang="en-US" sz="1600" dirty="0"/>
              <a:t>More importantly, subject to regulatory constraints</a:t>
            </a:r>
          </a:p>
          <a:p>
            <a:pPr>
              <a:buFont typeface="Arial" panose="020B0604020202020204" pitchFamily="34" charset="0"/>
              <a:buChar char="•"/>
            </a:pPr>
            <a:r>
              <a:rPr lang="en-US" sz="1800" dirty="0"/>
              <a:t>With minimal changes we can introduce a mechanism which utilize existing standard EDCA process for sync cannel access </a:t>
            </a:r>
          </a:p>
          <a:p>
            <a:pPr lvl="1">
              <a:buFont typeface="Arial" panose="020B0604020202020204" pitchFamily="34" charset="0"/>
              <a:buChar char="•"/>
            </a:pPr>
            <a:r>
              <a:rPr lang="en-US" sz="1400" dirty="0"/>
              <a:t>Does not require regulatory changes</a:t>
            </a:r>
          </a:p>
          <a:p>
            <a:pPr lvl="1">
              <a:buFont typeface="Arial" panose="020B0604020202020204" pitchFamily="34" charset="0"/>
              <a:buChar char="•"/>
            </a:pPr>
            <a:r>
              <a:rPr lang="en-US" sz="1400" dirty="0"/>
              <a:t>Keep EDCA operation of legacy and STR MLD devices intact</a:t>
            </a:r>
          </a:p>
          <a:p>
            <a:pPr lvl="1">
              <a:buFont typeface="Arial" panose="020B0604020202020204" pitchFamily="34" charset="0"/>
              <a:buChar char="•"/>
            </a:pPr>
            <a:r>
              <a:rPr lang="en-US" sz="1400" dirty="0"/>
              <a:t>Keep fairness to other devices</a:t>
            </a:r>
          </a:p>
          <a:p>
            <a:pPr lvl="1">
              <a:buFont typeface="Arial" panose="020B0604020202020204" pitchFamily="34" charset="0"/>
              <a:buChar char="•"/>
            </a:pPr>
            <a:r>
              <a:rPr lang="en-US" sz="1400" dirty="0"/>
              <a:t>Address (i.e. does not require anything) issue of unequal link load</a:t>
            </a:r>
          </a:p>
          <a:p>
            <a:pPr lvl="1">
              <a:buFont typeface="Arial" panose="020B0604020202020204" pitchFamily="34" charset="0"/>
              <a:buChar char="•"/>
            </a:pPr>
            <a:r>
              <a:rPr lang="en-US" sz="1400" dirty="0"/>
              <a:t>Enable alignment of UL transmissions in a fair way. </a:t>
            </a:r>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9792816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A004AA-86FD-4059-9D85-29C31FEE3E66}"/>
              </a:ext>
            </a:extLst>
          </p:cNvPr>
          <p:cNvSpPr>
            <a:spLocks noGrp="1"/>
          </p:cNvSpPr>
          <p:nvPr>
            <p:ph type="title"/>
          </p:nvPr>
        </p:nvSpPr>
        <p:spPr>
          <a:xfrm>
            <a:off x="686593" y="654051"/>
            <a:ext cx="7770813" cy="609599"/>
          </a:xfrm>
        </p:spPr>
        <p:txBody>
          <a:bodyPr/>
          <a:lstStyle/>
          <a:p>
            <a:r>
              <a:rPr lang="en-US" dirty="0"/>
              <a:t>Generalization for all use cases</a:t>
            </a:r>
          </a:p>
        </p:txBody>
      </p:sp>
      <p:sp>
        <p:nvSpPr>
          <p:cNvPr id="3" name="Content Placeholder 2">
            <a:extLst>
              <a:ext uri="{FF2B5EF4-FFF2-40B4-BE49-F238E27FC236}">
                <a16:creationId xmlns:a16="http://schemas.microsoft.com/office/drawing/2014/main" id="{CBA7FD41-E19D-44ED-86C2-17055E3D8673}"/>
              </a:ext>
            </a:extLst>
          </p:cNvPr>
          <p:cNvSpPr>
            <a:spLocks noGrp="1"/>
          </p:cNvSpPr>
          <p:nvPr>
            <p:ph idx="1"/>
          </p:nvPr>
        </p:nvSpPr>
        <p:spPr>
          <a:xfrm>
            <a:off x="457200" y="1311276"/>
            <a:ext cx="8381999" cy="4860923"/>
          </a:xfrm>
        </p:spPr>
        <p:txBody>
          <a:bodyPr/>
          <a:lstStyle/>
          <a:p>
            <a:pPr>
              <a:buFont typeface="Arial" panose="020B0604020202020204" pitchFamily="34" charset="0"/>
              <a:buChar char="•"/>
            </a:pPr>
            <a:r>
              <a:rPr lang="en-US" sz="1600" dirty="0"/>
              <a:t>Wait proposal (as well as other proposals for sync access) initially targeted problems of sync UL aggregation of non-STR device as non-STR non-AP MLD naturally suffer from cross interference require aid to improve its performance</a:t>
            </a:r>
          </a:p>
          <a:p>
            <a:pPr>
              <a:buFont typeface="Arial" panose="020B0604020202020204" pitchFamily="34" charset="0"/>
              <a:buChar char="•"/>
            </a:pPr>
            <a:r>
              <a:rPr lang="en-US" sz="1600" dirty="0"/>
              <a:t>But it can be generalized for any use cases including </a:t>
            </a:r>
          </a:p>
          <a:p>
            <a:pPr lvl="1">
              <a:buFont typeface="Arial" panose="020B0604020202020204" pitchFamily="34" charset="0"/>
              <a:buChar char="•"/>
            </a:pPr>
            <a:r>
              <a:rPr lang="en-US" sz="1400" dirty="0"/>
              <a:t>STR AP MLD to non-STR STA</a:t>
            </a:r>
          </a:p>
          <a:p>
            <a:pPr lvl="2">
              <a:buFont typeface="Arial" panose="020B0604020202020204" pitchFamily="34" charset="0"/>
              <a:buChar char="•"/>
            </a:pPr>
            <a:r>
              <a:rPr lang="en-US" sz="1200" dirty="0"/>
              <a:t>STR AP would need a mechanism for efficient DL operation with non-STR STA (as receiver is a non-STR device) and may benefit from concurrent reception</a:t>
            </a:r>
          </a:p>
          <a:p>
            <a:pPr lvl="1">
              <a:buFont typeface="Arial" panose="020B0604020202020204" pitchFamily="34" charset="0"/>
              <a:buChar char="•"/>
            </a:pPr>
            <a:r>
              <a:rPr lang="en-US" sz="1400" dirty="0"/>
              <a:t>non-STR AP to non-STR STA. </a:t>
            </a:r>
          </a:p>
          <a:p>
            <a:pPr lvl="2">
              <a:buFont typeface="Arial" panose="020B0604020202020204" pitchFamily="34" charset="0"/>
              <a:buChar char="•"/>
            </a:pPr>
            <a:r>
              <a:rPr lang="en-US" sz="1200" dirty="0"/>
              <a:t>non-STR AP would need a mechanism to synchronize DL transmission for efficient communications (as it is non-STR device)</a:t>
            </a:r>
          </a:p>
          <a:p>
            <a:pPr lvl="1">
              <a:buFont typeface="Arial" panose="020B0604020202020204" pitchFamily="34" charset="0"/>
              <a:buChar char="•"/>
            </a:pPr>
            <a:r>
              <a:rPr lang="en-US" sz="1400" dirty="0"/>
              <a:t>STR AP to STR STA</a:t>
            </a:r>
          </a:p>
          <a:p>
            <a:pPr lvl="2">
              <a:buFont typeface="Arial" panose="020B0604020202020204" pitchFamily="34" charset="0"/>
              <a:buChar char="•"/>
            </a:pPr>
            <a:r>
              <a:rPr lang="en-US" sz="1200" dirty="0"/>
              <a:t>In certain cases even STR device would want to perform synchronized transmission. Example: STA on link1 may send 64 frames (out of 64 possible) . If STA on link 2 finish contention of link 2 before reception of BA  on link 1 it will not be able send anything since it reached BA scoreboard limit.</a:t>
            </a:r>
          </a:p>
          <a:p>
            <a:pPr>
              <a:buFont typeface="Arial" panose="020B0604020202020204" pitchFamily="34" charset="0"/>
              <a:buChar char="•"/>
            </a:pPr>
            <a:r>
              <a:rPr lang="en-US" sz="1800" dirty="0">
                <a:solidFill>
                  <a:srgbClr val="FF0000"/>
                </a:solidFill>
              </a:rPr>
              <a:t>Generalization would enable use cases above at no cost and</a:t>
            </a:r>
          </a:p>
          <a:p>
            <a:pPr lvl="1">
              <a:buFont typeface="Arial" panose="020B0604020202020204" pitchFamily="34" charset="0"/>
              <a:buChar char="•"/>
            </a:pPr>
            <a:r>
              <a:rPr lang="en-US" sz="1400" dirty="0">
                <a:solidFill>
                  <a:srgbClr val="FF0000"/>
                </a:solidFill>
              </a:rPr>
              <a:t>Reduce spec complexity – no need to describe rules for separate type of devices</a:t>
            </a:r>
          </a:p>
          <a:p>
            <a:pPr lvl="1">
              <a:buFont typeface="Arial" panose="020B0604020202020204" pitchFamily="34" charset="0"/>
              <a:buChar char="•"/>
            </a:pPr>
            <a:r>
              <a:rPr lang="en-US" sz="1400" dirty="0">
                <a:solidFill>
                  <a:srgbClr val="FF0000"/>
                </a:solidFill>
              </a:rPr>
              <a:t>Enable unified channel access mechanism as existing EDCA</a:t>
            </a:r>
          </a:p>
          <a:p>
            <a:pPr lvl="1">
              <a:buFont typeface="Arial" panose="020B0604020202020204" pitchFamily="34" charset="0"/>
              <a:buChar char="•"/>
            </a:pPr>
            <a:r>
              <a:rPr lang="en-US" sz="1400" dirty="0">
                <a:solidFill>
                  <a:srgbClr val="FF0000"/>
                </a:solidFill>
              </a:rPr>
              <a:t>Help to avoid discussion on devices classification and when they entitled to use “Regular EDCA” or EDCA + WAIT access”</a:t>
            </a:r>
          </a:p>
          <a:p>
            <a:pPr lvl="1">
              <a:buFont typeface="Arial" panose="020B0604020202020204" pitchFamily="34" charset="0"/>
              <a:buChar char="•"/>
            </a:pPr>
            <a:r>
              <a:rPr lang="en-US" sz="1400" dirty="0">
                <a:solidFill>
                  <a:srgbClr val="FF0000"/>
                </a:solidFill>
              </a:rPr>
              <a:t>Enhance STR devices capabilities and improve performance in certain use cases</a:t>
            </a:r>
          </a:p>
          <a:p>
            <a:pPr lvl="1">
              <a:buFont typeface="Arial" panose="020B0604020202020204" pitchFamily="34" charset="0"/>
              <a:buChar char="•"/>
            </a:pPr>
            <a:endParaRPr lang="en-US" sz="14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lvl="2">
              <a:buFont typeface="Arial" panose="020B0604020202020204" pitchFamily="34" charset="0"/>
              <a:buChar char="•"/>
            </a:pPr>
            <a:endParaRPr lang="en-US" sz="1200" dirty="0"/>
          </a:p>
          <a:p>
            <a:pPr>
              <a:buFont typeface="Arial" panose="020B0604020202020204" pitchFamily="34" charset="0"/>
              <a:buChar char="•"/>
            </a:pPr>
            <a:endParaRPr lang="en-US" sz="1800" dirty="0"/>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62115A06-0BEB-44DB-9DCF-940DD1358A64}"/>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BAEE29A3-F1AD-45D8-B56A-9AFD88FB216F}"/>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B52FF84A-117A-4CFF-B3DF-8BB15B0B9EE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779182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BB4F6D-8596-4B12-AAD7-E3CDB04A1A92}"/>
              </a:ext>
            </a:extLst>
          </p:cNvPr>
          <p:cNvSpPr>
            <a:spLocks noGrp="1"/>
          </p:cNvSpPr>
          <p:nvPr>
            <p:ph type="title"/>
          </p:nvPr>
        </p:nvSpPr>
        <p:spPr>
          <a:xfrm>
            <a:off x="685800" y="685801"/>
            <a:ext cx="7770813" cy="890450"/>
          </a:xfrm>
        </p:spPr>
        <p:txBody>
          <a:bodyPr/>
          <a:lstStyle/>
          <a:p>
            <a:r>
              <a:rPr lang="en-US" dirty="0"/>
              <a:t>SP1</a:t>
            </a:r>
          </a:p>
        </p:txBody>
      </p:sp>
      <p:sp>
        <p:nvSpPr>
          <p:cNvPr id="3" name="Content Placeholder 2">
            <a:extLst>
              <a:ext uri="{FF2B5EF4-FFF2-40B4-BE49-F238E27FC236}">
                <a16:creationId xmlns:a16="http://schemas.microsoft.com/office/drawing/2014/main" id="{E22C3CB6-DA23-47C2-97AF-3DBC385D7EB6}"/>
              </a:ext>
            </a:extLst>
          </p:cNvPr>
          <p:cNvSpPr>
            <a:spLocks noGrp="1"/>
          </p:cNvSpPr>
          <p:nvPr>
            <p:ph idx="1"/>
          </p:nvPr>
        </p:nvSpPr>
        <p:spPr>
          <a:xfrm>
            <a:off x="696912" y="1576251"/>
            <a:ext cx="7759701" cy="4595949"/>
          </a:xfrm>
        </p:spPr>
        <p:txBody>
          <a:bodyPr/>
          <a:lstStyle/>
          <a:p>
            <a:pPr lvl="0">
              <a:buFont typeface="Arial" panose="020B0604020202020204" pitchFamily="34" charset="0"/>
              <a:buChar char="•"/>
            </a:pPr>
            <a:r>
              <a:rPr lang="en-US" dirty="0"/>
              <a:t>A non-STR MLD that intends to align the start time of the PPDUs sent on more than one link shall ensure that EDCA count down procedure is completed on all the links</a:t>
            </a:r>
          </a:p>
          <a:p>
            <a:pPr lvl="1">
              <a:buFont typeface="Arial" panose="020B0604020202020204" pitchFamily="34" charset="0"/>
              <a:buChar char="•"/>
            </a:pPr>
            <a:r>
              <a:rPr lang="en-US" dirty="0"/>
              <a:t>Note: An MLD is the sole originator of an intended sync transmission</a:t>
            </a:r>
          </a:p>
          <a:p>
            <a:pPr lvl="1">
              <a:buFont typeface="Arial" panose="020B0604020202020204" pitchFamily="34" charset="0"/>
              <a:buChar char="•"/>
            </a:pPr>
            <a:r>
              <a:rPr lang="en-US" dirty="0"/>
              <a:t>Note: Whether to extend this mechanism to STR MLD is TBD</a:t>
            </a:r>
          </a:p>
        </p:txBody>
      </p:sp>
      <p:sp>
        <p:nvSpPr>
          <p:cNvPr id="4" name="Slide Number Placeholder 3">
            <a:extLst>
              <a:ext uri="{FF2B5EF4-FFF2-40B4-BE49-F238E27FC236}">
                <a16:creationId xmlns:a16="http://schemas.microsoft.com/office/drawing/2014/main" id="{045D9DDC-E7A9-435A-845E-8E235ADFD71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E7F05F59-9D88-4655-9DA9-7FB9B6EF2D17}"/>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2192CB23-BD64-46EC-B85A-CF12C5422FB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989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1D2F5-6D55-4002-86A7-6384B352D68A}"/>
              </a:ext>
            </a:extLst>
          </p:cNvPr>
          <p:cNvSpPr>
            <a:spLocks noGrp="1"/>
          </p:cNvSpPr>
          <p:nvPr>
            <p:ph type="title"/>
          </p:nvPr>
        </p:nvSpPr>
        <p:spPr/>
        <p:txBody>
          <a:bodyPr/>
          <a:lstStyle/>
          <a:p>
            <a:r>
              <a:rPr lang="en-US" dirty="0"/>
              <a:t>Backup</a:t>
            </a:r>
          </a:p>
        </p:txBody>
      </p:sp>
      <p:sp>
        <p:nvSpPr>
          <p:cNvPr id="3" name="Content Placeholder 2">
            <a:extLst>
              <a:ext uri="{FF2B5EF4-FFF2-40B4-BE49-F238E27FC236}">
                <a16:creationId xmlns:a16="http://schemas.microsoft.com/office/drawing/2014/main" id="{176EE85E-0B9B-43F8-82EC-3675ADAEDE62}"/>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AC47EBA-8590-44C6-A9C8-D6B9BB668CF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61541BF9-270F-4FEB-B9C9-E9D2E33D3C3E}"/>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5E12278A-FD1D-483F-9762-77B8694B6C3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906834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99C859-2D1B-479F-AA8D-A58B5099C865}"/>
              </a:ext>
            </a:extLst>
          </p:cNvPr>
          <p:cNvSpPr>
            <a:spLocks noGrp="1"/>
          </p:cNvSpPr>
          <p:nvPr>
            <p:ph type="title"/>
          </p:nvPr>
        </p:nvSpPr>
        <p:spPr/>
        <p:txBody>
          <a:bodyPr/>
          <a:lstStyle/>
          <a:p>
            <a:r>
              <a:rPr lang="en-US" dirty="0"/>
              <a:t>Illustration of unfairness of PIFS</a:t>
            </a:r>
          </a:p>
        </p:txBody>
      </p:sp>
      <p:sp>
        <p:nvSpPr>
          <p:cNvPr id="3" name="Content Placeholder 2">
            <a:extLst>
              <a:ext uri="{FF2B5EF4-FFF2-40B4-BE49-F238E27FC236}">
                <a16:creationId xmlns:a16="http://schemas.microsoft.com/office/drawing/2014/main" id="{6D19C5F6-AA2C-4A1D-BE7A-A1B9CB826C37}"/>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4061A41-DB79-4E38-8595-DE1D4FF5604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00C87246-157B-49CA-91C5-3AE8FDA094DB}"/>
              </a:ext>
            </a:extLst>
          </p:cNvPr>
          <p:cNvSpPr>
            <a:spLocks noGrp="1"/>
          </p:cNvSpPr>
          <p:nvPr>
            <p:ph type="ftr" idx="14"/>
          </p:nvPr>
        </p:nvSpPr>
        <p:spPr/>
        <p:txBody>
          <a:bodyPr/>
          <a:lstStyle/>
          <a:p>
            <a:r>
              <a:rPr lang="en-GB"/>
              <a:t>Dmitry Akhmetov, Intel</a:t>
            </a:r>
            <a:endParaRPr lang="en-GB" dirty="0"/>
          </a:p>
        </p:txBody>
      </p:sp>
      <p:sp>
        <p:nvSpPr>
          <p:cNvPr id="7" name="Date Placeholder 5">
            <a:extLst>
              <a:ext uri="{FF2B5EF4-FFF2-40B4-BE49-F238E27FC236}">
                <a16:creationId xmlns:a16="http://schemas.microsoft.com/office/drawing/2014/main" id="{B784695F-F2C8-4B10-BBE9-02112A6D62FC}"/>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012511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762000"/>
          </a:xfrm>
        </p:spPr>
        <p:txBody>
          <a:bodyPr/>
          <a:lstStyle/>
          <a:p>
            <a:r>
              <a:rPr lang="en-US" dirty="0"/>
              <a:t>Introduction</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685800" y="1828800"/>
            <a:ext cx="7856538" cy="4265614"/>
          </a:xfrm>
        </p:spPr>
        <p:txBody>
          <a:bodyPr/>
          <a:lstStyle/>
          <a:p>
            <a:pPr>
              <a:buFont typeface="Arial" panose="020B0604020202020204" pitchFamily="34" charset="0"/>
              <a:buChar char="•"/>
            </a:pPr>
            <a:r>
              <a:rPr lang="en-US" sz="2000" dirty="0"/>
              <a:t>non-STR device </a:t>
            </a:r>
          </a:p>
          <a:p>
            <a:pPr lvl="1">
              <a:buFont typeface="Arial" panose="020B0604020202020204" pitchFamily="34" charset="0"/>
              <a:buChar char="•"/>
            </a:pPr>
            <a:r>
              <a:rPr lang="en-US" sz="1800" dirty="0"/>
              <a:t>Leakage from TX on link1 cause STA of the same MLD to detect medium as BUSY on link 2</a:t>
            </a:r>
          </a:p>
          <a:p>
            <a:pPr>
              <a:buFont typeface="Arial" panose="020B0604020202020204" pitchFamily="34" charset="0"/>
              <a:buChar char="•"/>
            </a:pPr>
            <a:r>
              <a:rPr lang="en-US" sz="2000" dirty="0"/>
              <a:t>Under such considerations</a:t>
            </a:r>
          </a:p>
          <a:p>
            <a:pPr lvl="1">
              <a:buFont typeface="Arial" panose="020B0604020202020204" pitchFamily="34" charset="0"/>
              <a:buChar char="•"/>
            </a:pPr>
            <a:r>
              <a:rPr lang="en-US" sz="1800" dirty="0"/>
              <a:t>Concurrent UL/Link aggregation in UL is difficult</a:t>
            </a:r>
          </a:p>
          <a:p>
            <a:pPr lvl="1">
              <a:buFont typeface="Arial" panose="020B0604020202020204" pitchFamily="34" charset="0"/>
              <a:buChar char="•"/>
            </a:pPr>
            <a:r>
              <a:rPr lang="en-US" sz="1800" dirty="0"/>
              <a:t>Non-AP MLD still benefit from latency gain</a:t>
            </a:r>
          </a:p>
          <a:p>
            <a:pPr lvl="1">
              <a:buFont typeface="Arial" panose="020B0604020202020204" pitchFamily="34" charset="0"/>
              <a:buChar char="•"/>
            </a:pPr>
            <a:r>
              <a:rPr lang="en-US" sz="1800" dirty="0"/>
              <a:t>DL aggregation may require special treatment for optimal performance</a:t>
            </a:r>
          </a:p>
          <a:p>
            <a:pPr lvl="1">
              <a:buFont typeface="Arial" panose="020B0604020202020204" pitchFamily="34" charset="0"/>
              <a:buChar char="•"/>
            </a:pPr>
            <a:endParaRPr lang="en-US" sz="1800"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A08452D1-67CF-44A1-9302-DC26DEB83A8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5454511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9C42B8BD-B792-43A7-A243-42B5CE118E5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6CDF7E61-4DE8-4E85-9D86-0F362DE54FF2}"/>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D5E32E84-AEBF-43AA-AB43-45374143DFA0}"/>
              </a:ext>
            </a:extLst>
          </p:cNvPr>
          <p:cNvPicPr>
            <a:picLocks noChangeAspect="1"/>
          </p:cNvPicPr>
          <p:nvPr/>
        </p:nvPicPr>
        <p:blipFill>
          <a:blip r:embed="rId2"/>
          <a:stretch>
            <a:fillRect/>
          </a:stretch>
        </p:blipFill>
        <p:spPr>
          <a:xfrm>
            <a:off x="696912" y="685799"/>
            <a:ext cx="7924800" cy="5789613"/>
          </a:xfrm>
          <a:prstGeom prst="rect">
            <a:avLst/>
          </a:prstGeom>
        </p:spPr>
      </p:pic>
      <p:sp>
        <p:nvSpPr>
          <p:cNvPr id="8" name="Date Placeholder 5">
            <a:extLst>
              <a:ext uri="{FF2B5EF4-FFF2-40B4-BE49-F238E27FC236}">
                <a16:creationId xmlns:a16="http://schemas.microsoft.com/office/drawing/2014/main" id="{8941A92B-97E5-4AA3-9973-C4D30B8A9D7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975987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AF1376-E86D-4D3D-A32F-8C47D3B056D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A2BB35D-ABB6-4848-BE60-DC9730450499}"/>
              </a:ext>
            </a:extLst>
          </p:cNvPr>
          <p:cNvSpPr>
            <a:spLocks noGrp="1"/>
          </p:cNvSpPr>
          <p:nvPr>
            <p:ph type="ftr" idx="14"/>
          </p:nvPr>
        </p:nvSpPr>
        <p:spPr/>
        <p:txBody>
          <a:bodyPr/>
          <a:lstStyle/>
          <a:p>
            <a:r>
              <a:rPr lang="en-GB"/>
              <a:t>Dmitry Akhmetov, Intel</a:t>
            </a:r>
            <a:endParaRPr lang="en-GB" dirty="0"/>
          </a:p>
        </p:txBody>
      </p:sp>
      <p:pic>
        <p:nvPicPr>
          <p:cNvPr id="7" name="Picture 6">
            <a:extLst>
              <a:ext uri="{FF2B5EF4-FFF2-40B4-BE49-F238E27FC236}">
                <a16:creationId xmlns:a16="http://schemas.microsoft.com/office/drawing/2014/main" id="{606EA35F-E9BA-4461-9C1A-D0B66DFE9005}"/>
              </a:ext>
            </a:extLst>
          </p:cNvPr>
          <p:cNvPicPr>
            <a:picLocks noChangeAspect="1"/>
          </p:cNvPicPr>
          <p:nvPr/>
        </p:nvPicPr>
        <p:blipFill>
          <a:blip r:embed="rId2"/>
          <a:stretch>
            <a:fillRect/>
          </a:stretch>
        </p:blipFill>
        <p:spPr>
          <a:xfrm>
            <a:off x="381000" y="605389"/>
            <a:ext cx="8554288" cy="5870024"/>
          </a:xfrm>
          <a:prstGeom prst="rect">
            <a:avLst/>
          </a:prstGeom>
        </p:spPr>
      </p:pic>
      <p:sp>
        <p:nvSpPr>
          <p:cNvPr id="8" name="Date Placeholder 5">
            <a:extLst>
              <a:ext uri="{FF2B5EF4-FFF2-40B4-BE49-F238E27FC236}">
                <a16:creationId xmlns:a16="http://schemas.microsoft.com/office/drawing/2014/main" id="{2498BE0F-F428-41DC-8D6B-42DF89212B0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815740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39901-B3AC-4E04-A7F7-DCA8AF08C875}"/>
              </a:ext>
            </a:extLst>
          </p:cNvPr>
          <p:cNvSpPr>
            <a:spLocks noGrp="1"/>
          </p:cNvSpPr>
          <p:nvPr>
            <p:ph type="title"/>
          </p:nvPr>
        </p:nvSpPr>
        <p:spPr>
          <a:xfrm>
            <a:off x="685800" y="685801"/>
            <a:ext cx="7770813" cy="914400"/>
          </a:xfrm>
        </p:spPr>
        <p:txBody>
          <a:bodyPr/>
          <a:lstStyle/>
          <a:p>
            <a:r>
              <a:rPr lang="en-US" dirty="0"/>
              <a:t>Considerations for UL aggregation </a:t>
            </a:r>
            <a:endParaRPr lang="en-US" sz="2800" dirty="0"/>
          </a:p>
        </p:txBody>
      </p:sp>
      <p:sp>
        <p:nvSpPr>
          <p:cNvPr id="3" name="Content Placeholder 2">
            <a:extLst>
              <a:ext uri="{FF2B5EF4-FFF2-40B4-BE49-F238E27FC236}">
                <a16:creationId xmlns:a16="http://schemas.microsoft.com/office/drawing/2014/main" id="{5A5AC486-63D7-41B1-96E3-7A0DFB69967B}"/>
              </a:ext>
            </a:extLst>
          </p:cNvPr>
          <p:cNvSpPr>
            <a:spLocks noGrp="1"/>
          </p:cNvSpPr>
          <p:nvPr>
            <p:ph idx="1"/>
          </p:nvPr>
        </p:nvSpPr>
        <p:spPr>
          <a:xfrm>
            <a:off x="696912" y="1752600"/>
            <a:ext cx="7845426" cy="4722812"/>
          </a:xfrm>
        </p:spPr>
        <p:txBody>
          <a:bodyPr/>
          <a:lstStyle/>
          <a:p>
            <a:pPr>
              <a:buFont typeface="Arial" panose="020B0604020202020204" pitchFamily="34" charset="0"/>
              <a:buChar char="•"/>
            </a:pPr>
            <a:r>
              <a:rPr lang="en-US" sz="1800" dirty="0"/>
              <a:t>Why do we need it?</a:t>
            </a:r>
            <a:endParaRPr lang="en-US" sz="2000" dirty="0"/>
          </a:p>
          <a:p>
            <a:pPr lvl="1">
              <a:buFont typeface="Arial" panose="020B0604020202020204" pitchFamily="34" charset="0"/>
              <a:buChar char="•"/>
            </a:pPr>
            <a:r>
              <a:rPr lang="en-US" sz="1400" dirty="0"/>
              <a:t>To fix/improve UL performance by enabling UL aggregation at non-STR device </a:t>
            </a:r>
          </a:p>
          <a:p>
            <a:pPr lvl="1">
              <a:buFont typeface="Arial" panose="020B0604020202020204" pitchFamily="34" charset="0"/>
              <a:buChar char="•"/>
            </a:pPr>
            <a:r>
              <a:rPr lang="en-US" sz="1400" dirty="0"/>
              <a:t>Although it is mainly needed for massive/saturated UL case, i.e. limited application</a:t>
            </a:r>
          </a:p>
          <a:p>
            <a:pPr>
              <a:buFont typeface="Arial" panose="020B0604020202020204" pitchFamily="34" charset="0"/>
              <a:buChar char="•"/>
            </a:pPr>
            <a:r>
              <a:rPr lang="en-US" sz="1800" dirty="0"/>
              <a:t>Sync access typically is not frequent</a:t>
            </a:r>
          </a:p>
          <a:p>
            <a:pPr lvl="1">
              <a:buFont typeface="Arial" panose="020B0604020202020204" pitchFamily="34" charset="0"/>
              <a:buChar char="•"/>
            </a:pPr>
            <a:r>
              <a:rPr lang="en-US" sz="1400" dirty="0">
                <a:solidFill>
                  <a:schemeClr val="tx1"/>
                </a:solidFill>
              </a:rPr>
              <a:t>Numerous contributions show that sync access (i.e. medium available on more than one link at a time) is a function of network load.</a:t>
            </a:r>
          </a:p>
          <a:p>
            <a:pPr lvl="1">
              <a:buFont typeface="Arial" panose="020B0604020202020204" pitchFamily="34" charset="0"/>
              <a:buChar char="•"/>
            </a:pPr>
            <a:r>
              <a:rPr lang="en-US" sz="1400" dirty="0">
                <a:solidFill>
                  <a:schemeClr val="tx1"/>
                </a:solidFill>
              </a:rPr>
              <a:t>Chances for sync access are small in a busy network</a:t>
            </a:r>
          </a:p>
          <a:p>
            <a:pPr lvl="1">
              <a:buFont typeface="Arial" panose="020B0604020202020204" pitchFamily="34" charset="0"/>
              <a:buChar char="•"/>
            </a:pPr>
            <a:r>
              <a:rPr lang="en-US" sz="1400" dirty="0">
                <a:solidFill>
                  <a:schemeClr val="tx1"/>
                </a:solidFill>
              </a:rPr>
              <a:t>Sync access would only work and provide throughput increase in a non-congested environment</a:t>
            </a:r>
          </a:p>
          <a:p>
            <a:pPr>
              <a:buFont typeface="Arial" panose="020B0604020202020204" pitchFamily="34" charset="0"/>
              <a:buChar char="•"/>
            </a:pPr>
            <a:r>
              <a:rPr lang="en-US" sz="1800" dirty="0"/>
              <a:t>If we to design a mode for UL link aggregation at non-STR devices, it:</a:t>
            </a:r>
          </a:p>
          <a:p>
            <a:pPr lvl="1">
              <a:buFont typeface="Arial" panose="020B0604020202020204" pitchFamily="34" charset="0"/>
              <a:buChar char="•"/>
            </a:pPr>
            <a:r>
              <a:rPr lang="en-US" sz="1400" dirty="0"/>
              <a:t>need to work for both congested and non-congested environments and be network independent </a:t>
            </a:r>
          </a:p>
          <a:p>
            <a:pPr lvl="1">
              <a:buFont typeface="Arial" panose="020B0604020202020204" pitchFamily="34" charset="0"/>
              <a:buChar char="•"/>
            </a:pPr>
            <a:r>
              <a:rPr lang="en-US" sz="1400" dirty="0"/>
              <a:t>need to follow existing regulations</a:t>
            </a:r>
          </a:p>
          <a:p>
            <a:pPr lvl="1">
              <a:buFont typeface="Arial" panose="020B0604020202020204" pitchFamily="34" charset="0"/>
              <a:buChar char="•"/>
            </a:pPr>
            <a:r>
              <a:rPr lang="en-US" sz="1400" dirty="0"/>
              <a:t>need to be fair to legacy devices as well as  STR MLD STAs.</a:t>
            </a:r>
          </a:p>
          <a:p>
            <a:pPr lvl="1">
              <a:buFont typeface="Arial" panose="020B0604020202020204" pitchFamily="34" charset="0"/>
              <a:buChar char="•"/>
            </a:pPr>
            <a:r>
              <a:rPr lang="en-US" sz="1400" dirty="0"/>
              <a:t>not to violate/break existing EDCA mechanism </a:t>
            </a:r>
          </a:p>
          <a:p>
            <a:pPr lvl="1">
              <a:buFont typeface="Arial" panose="020B0604020202020204" pitchFamily="34" charset="0"/>
              <a:buChar char="•"/>
            </a:pPr>
            <a:r>
              <a:rPr lang="en-US" sz="1400" dirty="0"/>
              <a:t>naturally extend existing EDCA mechanism w/o adding new mode of operation</a:t>
            </a:r>
          </a:p>
        </p:txBody>
      </p:sp>
      <p:sp>
        <p:nvSpPr>
          <p:cNvPr id="4" name="Slide Number Placeholder 3">
            <a:extLst>
              <a:ext uri="{FF2B5EF4-FFF2-40B4-BE49-F238E27FC236}">
                <a16:creationId xmlns:a16="http://schemas.microsoft.com/office/drawing/2014/main" id="{C42AC8CC-409B-49D2-9A1A-AF5048DB100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2AF27269-F9C1-4064-8968-8AF4412FB984}"/>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9BC2CDF3-1D10-4381-9C6D-358C5A4F784D}"/>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406221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BC37C-1484-4C71-984E-FBBB40546653}"/>
              </a:ext>
            </a:extLst>
          </p:cNvPr>
          <p:cNvSpPr>
            <a:spLocks noGrp="1"/>
          </p:cNvSpPr>
          <p:nvPr>
            <p:ph type="title"/>
          </p:nvPr>
        </p:nvSpPr>
        <p:spPr>
          <a:xfrm>
            <a:off x="685800" y="685801"/>
            <a:ext cx="7770813" cy="609599"/>
          </a:xfrm>
        </p:spPr>
        <p:txBody>
          <a:bodyPr/>
          <a:lstStyle/>
          <a:p>
            <a:r>
              <a:rPr lang="en-US" dirty="0"/>
              <a:t>Overview of proposals/ideas</a:t>
            </a:r>
          </a:p>
        </p:txBody>
      </p:sp>
      <p:sp>
        <p:nvSpPr>
          <p:cNvPr id="3" name="Content Placeholder 2">
            <a:extLst>
              <a:ext uri="{FF2B5EF4-FFF2-40B4-BE49-F238E27FC236}">
                <a16:creationId xmlns:a16="http://schemas.microsoft.com/office/drawing/2014/main" id="{CC93BE9F-93F7-4D60-B42F-4D50F637BCBD}"/>
              </a:ext>
            </a:extLst>
          </p:cNvPr>
          <p:cNvSpPr>
            <a:spLocks noGrp="1"/>
          </p:cNvSpPr>
          <p:nvPr>
            <p:ph idx="1"/>
          </p:nvPr>
        </p:nvSpPr>
        <p:spPr>
          <a:xfrm>
            <a:off x="304800" y="1523999"/>
            <a:ext cx="8686800" cy="4951413"/>
          </a:xfrm>
        </p:spPr>
        <p:txBody>
          <a:bodyPr/>
          <a:lstStyle/>
          <a:p>
            <a:pPr>
              <a:buFont typeface="Arial" panose="020B0604020202020204" pitchFamily="34" charset="0"/>
              <a:buChar char="•"/>
            </a:pPr>
            <a:r>
              <a:rPr lang="en-US" dirty="0"/>
              <a:t>There are multiple proposals for link aggregation for both STR and non-STR devices</a:t>
            </a:r>
          </a:p>
          <a:p>
            <a:pPr lvl="1">
              <a:buFont typeface="Arial" panose="020B0604020202020204" pitchFamily="34" charset="0"/>
              <a:buChar char="•"/>
            </a:pPr>
            <a:r>
              <a:rPr lang="en-US" sz="1800" dirty="0"/>
              <a:t>Primary/Secondary concept. Contention on “primary/anchor” link + PIFS ED check on secondary</a:t>
            </a:r>
          </a:p>
          <a:p>
            <a:pPr lvl="1">
              <a:buFont typeface="Arial" panose="020B0604020202020204" pitchFamily="34" charset="0"/>
              <a:buChar char="•"/>
            </a:pPr>
            <a:r>
              <a:rPr lang="en-US" sz="1800" dirty="0"/>
              <a:t>Independent contention on both links + PIFS ED check. The winning link “invite” the other link into sync transmission if the other link is IDLE for PIFS</a:t>
            </a:r>
          </a:p>
          <a:p>
            <a:pPr lvl="1">
              <a:buFont typeface="Arial" panose="020B0604020202020204" pitchFamily="34" charset="0"/>
              <a:buChar char="•"/>
            </a:pPr>
            <a:r>
              <a:rPr lang="en-US" sz="1800" dirty="0"/>
              <a:t>Independent contention on both links </a:t>
            </a:r>
          </a:p>
          <a:p>
            <a:pPr lvl="2">
              <a:buFont typeface="Arial" panose="020B0604020202020204" pitchFamily="34" charset="0"/>
              <a:buChar char="•"/>
            </a:pPr>
            <a:r>
              <a:rPr lang="en-US" sz="1600" dirty="0"/>
              <a:t>+ PIFS ED check + NAV check</a:t>
            </a:r>
          </a:p>
          <a:p>
            <a:pPr lvl="2">
              <a:buFont typeface="Arial" panose="020B0604020202020204" pitchFamily="34" charset="0"/>
              <a:buChar char="•"/>
            </a:pPr>
            <a:r>
              <a:rPr lang="en-US" sz="1600" dirty="0"/>
              <a:t>+ PIFS ED + NAV +  “add truncated slots back”</a:t>
            </a:r>
          </a:p>
          <a:p>
            <a:pPr lvl="2">
              <a:buFont typeface="Arial" panose="020B0604020202020204" pitchFamily="34" charset="0"/>
              <a:buChar char="•"/>
            </a:pPr>
            <a:r>
              <a:rPr lang="en-US" sz="1600" dirty="0"/>
              <a:t>+ Medium IDLE with slots truncation +  “add truncated slots back” + “link alternation”</a:t>
            </a:r>
          </a:p>
          <a:p>
            <a:pPr lvl="1">
              <a:buFont typeface="Arial" panose="020B0604020202020204" pitchFamily="34" charset="0"/>
              <a:buChar char="•"/>
            </a:pPr>
            <a:r>
              <a:rPr lang="en-US" sz="1800" dirty="0"/>
              <a:t>AP assisted UL aggregation. STA send a frame to solicit TF on two links. PIFS ED check used on AP side might be used</a:t>
            </a:r>
          </a:p>
          <a:p>
            <a:pPr lvl="1">
              <a:buFont typeface="Arial" panose="020B0604020202020204" pitchFamily="34" charset="0"/>
              <a:buChar char="•"/>
            </a:pPr>
            <a:r>
              <a:rPr lang="en-US" sz="1800" dirty="0"/>
              <a:t>AP initiated UL aggregation with PPDU end alignment to later send TF for UL</a:t>
            </a:r>
          </a:p>
          <a:p>
            <a:pPr>
              <a:buFont typeface="Arial" panose="020B0604020202020204" pitchFamily="34" charset="0"/>
              <a:buChar char="•"/>
            </a:pPr>
            <a:r>
              <a:rPr lang="en-US" dirty="0"/>
              <a:t>PIFS seems to be in favor as a very simple option to use </a:t>
            </a:r>
          </a:p>
          <a:p>
            <a:pPr lvl="1">
              <a:buFont typeface="Arial" panose="020B0604020202020204" pitchFamily="34" charset="0"/>
              <a:buChar char="•"/>
            </a:pPr>
            <a:r>
              <a:rPr lang="en-US" sz="1800" dirty="0"/>
              <a:t>despite associated problems</a:t>
            </a:r>
          </a:p>
          <a:p>
            <a:pPr>
              <a:buFont typeface="Arial" panose="020B0604020202020204" pitchFamily="34" charset="0"/>
              <a:buChar char="•"/>
            </a:pPr>
            <a:endParaRPr lang="en-US" dirty="0"/>
          </a:p>
          <a:p>
            <a:pPr marL="457200" lvl="1" indent="0"/>
            <a:endParaRPr lang="en-US" sz="1800" dirty="0"/>
          </a:p>
        </p:txBody>
      </p:sp>
      <p:sp>
        <p:nvSpPr>
          <p:cNvPr id="4" name="Slide Number Placeholder 3">
            <a:extLst>
              <a:ext uri="{FF2B5EF4-FFF2-40B4-BE49-F238E27FC236}">
                <a16:creationId xmlns:a16="http://schemas.microsoft.com/office/drawing/2014/main" id="{829982A0-BA25-4B5C-B8E5-3B14A0660E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4C2736DF-4925-434C-B00D-F92C9D9EF4D6}"/>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EB494628-C3A0-4396-B127-91665171F99A}"/>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3253519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65E4AC-CFC7-4646-A343-577FB89F93A2}"/>
              </a:ext>
            </a:extLst>
          </p:cNvPr>
          <p:cNvSpPr>
            <a:spLocks noGrp="1"/>
          </p:cNvSpPr>
          <p:nvPr>
            <p:ph idx="1"/>
          </p:nvPr>
        </p:nvSpPr>
        <p:spPr>
          <a:xfrm>
            <a:off x="533400" y="1440656"/>
            <a:ext cx="8305800" cy="4924425"/>
          </a:xfrm>
        </p:spPr>
        <p:txBody>
          <a:bodyPr/>
          <a:lstStyle/>
          <a:p>
            <a:pPr>
              <a:buFont typeface="Arial" panose="020B0604020202020204" pitchFamily="34" charset="0"/>
              <a:buChar char="•"/>
            </a:pPr>
            <a:r>
              <a:rPr lang="en-US" sz="1800" dirty="0"/>
              <a:t>Independent EDCA operation on each link</a:t>
            </a:r>
          </a:p>
          <a:p>
            <a:pPr lvl="1">
              <a:buFont typeface="Arial" panose="020B0604020202020204" pitchFamily="34" charset="0"/>
              <a:buChar char="•"/>
            </a:pPr>
            <a:r>
              <a:rPr lang="en-US" sz="1400" dirty="0"/>
              <a:t>To get most of ML benefits we need treat each link as an independent link</a:t>
            </a:r>
          </a:p>
          <a:p>
            <a:pPr lvl="1">
              <a:buFont typeface="Arial" panose="020B0604020202020204" pitchFamily="34" charset="0"/>
              <a:buChar char="•"/>
            </a:pPr>
            <a:r>
              <a:rPr lang="en-US" sz="1400" dirty="0"/>
              <a:t>Each link have its own load and its own interference picture</a:t>
            </a:r>
          </a:p>
          <a:p>
            <a:pPr lvl="1">
              <a:buFont typeface="Arial" panose="020B0604020202020204" pitchFamily="34" charset="0"/>
              <a:buChar char="•"/>
            </a:pPr>
            <a:r>
              <a:rPr lang="en-US" sz="1400" dirty="0"/>
              <a:t>Each STA of a non-STR MLD is in sync with other STAs operating on that links (i.e. CCA, NAV, </a:t>
            </a:r>
            <a:r>
              <a:rPr lang="en-US" sz="1400" dirty="0" err="1"/>
              <a:t>etc</a:t>
            </a:r>
            <a:r>
              <a:rPr lang="en-US" sz="1400" dirty="0"/>
              <a:t>).</a:t>
            </a:r>
          </a:p>
          <a:p>
            <a:pPr>
              <a:buFont typeface="Arial" panose="020B0604020202020204" pitchFamily="34" charset="0"/>
              <a:buChar char="•"/>
            </a:pPr>
            <a:r>
              <a:rPr lang="en-US" sz="1800" dirty="0"/>
              <a:t>To not PIFS or not to PIFS – that is a regulatory question.</a:t>
            </a:r>
          </a:p>
          <a:p>
            <a:pPr>
              <a:buFont typeface="Arial" panose="020B0604020202020204" pitchFamily="34" charset="0"/>
              <a:buChar char="•"/>
            </a:pPr>
            <a:r>
              <a:rPr lang="en-US" sz="1800" dirty="0"/>
              <a:t>Coexistence/fairness with legacy/STR MLD devices require special attention </a:t>
            </a:r>
          </a:p>
          <a:p>
            <a:pPr lvl="1">
              <a:buFont typeface="Arial" panose="020B0604020202020204" pitchFamily="34" charset="0"/>
              <a:buChar char="•"/>
            </a:pPr>
            <a:r>
              <a:rPr lang="en-US" sz="1400" dirty="0"/>
              <a:t>It is clear that PIFS access brings unfairness to other devices</a:t>
            </a:r>
          </a:p>
          <a:p>
            <a:pPr lvl="1">
              <a:buFont typeface="Arial" panose="020B0604020202020204" pitchFamily="34" charset="0"/>
              <a:buChar char="•"/>
            </a:pPr>
            <a:r>
              <a:rPr lang="en-US" sz="1400" dirty="0"/>
              <a:t>New rules need to be introduced to address fairness in most cases</a:t>
            </a:r>
          </a:p>
          <a:p>
            <a:pPr>
              <a:buFont typeface="Arial" panose="020B0604020202020204" pitchFamily="34" charset="0"/>
              <a:buChar char="•"/>
            </a:pPr>
            <a:r>
              <a:rPr lang="en-US" sz="1800" dirty="0"/>
              <a:t>A STA of non-STR MLD does not hear a STA!</a:t>
            </a:r>
          </a:p>
          <a:p>
            <a:pPr lvl="1">
              <a:buFont typeface="Arial" panose="020B0604020202020204" pitchFamily="34" charset="0"/>
              <a:buChar char="•"/>
            </a:pPr>
            <a:r>
              <a:rPr lang="en-US" sz="1400" dirty="0"/>
              <a:t>deafness caused by TX on another link may require some special handling</a:t>
            </a:r>
          </a:p>
          <a:p>
            <a:pPr lvl="1">
              <a:buFont typeface="Arial" panose="020B0604020202020204" pitchFamily="34" charset="0"/>
              <a:buChar char="•"/>
            </a:pPr>
            <a:r>
              <a:rPr lang="en-US" sz="1400" dirty="0"/>
              <a:t>No blindness recovery mechanisms currently agreed/defined</a:t>
            </a:r>
            <a:endParaRPr lang="en-US" sz="1800" dirty="0"/>
          </a:p>
          <a:p>
            <a:pPr>
              <a:buFont typeface="Arial" panose="020B0604020202020204" pitchFamily="34" charset="0"/>
              <a:buChar char="•"/>
            </a:pPr>
            <a:r>
              <a:rPr lang="en-US" sz="1800" dirty="0"/>
              <a:t>PIFS-initiated TX disrupt EDCA “synchronization” of an invited link</a:t>
            </a:r>
          </a:p>
          <a:p>
            <a:pPr lvl="1">
              <a:buFont typeface="Arial" panose="020B0604020202020204" pitchFamily="34" charset="0"/>
              <a:buChar char="•"/>
            </a:pPr>
            <a:r>
              <a:rPr lang="en-US" sz="1400" dirty="0"/>
              <a:t>Each successful TX on a link reset CW. PIFS access would unfairly shorten existing recovery process on a link</a:t>
            </a:r>
          </a:p>
          <a:p>
            <a:pPr lvl="1">
              <a:buFont typeface="Arial" panose="020B0604020202020204" pitchFamily="34" charset="0"/>
              <a:buChar char="•"/>
            </a:pPr>
            <a:r>
              <a:rPr lang="en-US" sz="1400" dirty="0"/>
              <a:t>PIFS approach unfairly shorten channel access time regardless of network state on that link</a:t>
            </a:r>
          </a:p>
          <a:p>
            <a:pPr lvl="1">
              <a:buFont typeface="Arial" panose="020B0604020202020204" pitchFamily="34" charset="0"/>
              <a:buChar char="•"/>
            </a:pPr>
            <a:r>
              <a:rPr lang="en-US" sz="1400" dirty="0"/>
              <a:t>In case of unequal link load, more loaded/congested link may end up transmitting mostly because of invitations from less loaded link and not because own EDCA process</a:t>
            </a:r>
          </a:p>
        </p:txBody>
      </p:sp>
      <p:sp>
        <p:nvSpPr>
          <p:cNvPr id="4" name="Slide Number Placeholder 3">
            <a:extLst>
              <a:ext uri="{FF2B5EF4-FFF2-40B4-BE49-F238E27FC236}">
                <a16:creationId xmlns:a16="http://schemas.microsoft.com/office/drawing/2014/main" id="{54DF135D-819D-400C-AB34-AE52229990DC}"/>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E93A2A-5BC4-40DF-A9A1-0B2AABA84471}"/>
              </a:ext>
            </a:extLst>
          </p:cNvPr>
          <p:cNvSpPr>
            <a:spLocks noGrp="1"/>
          </p:cNvSpPr>
          <p:nvPr>
            <p:ph type="ftr" idx="14"/>
          </p:nvPr>
        </p:nvSpPr>
        <p:spPr/>
        <p:txBody>
          <a:bodyPr/>
          <a:lstStyle/>
          <a:p>
            <a:r>
              <a:rPr lang="en-GB"/>
              <a:t>Dmitry Akhmetov, Intel</a:t>
            </a:r>
            <a:endParaRPr lang="en-GB" dirty="0"/>
          </a:p>
        </p:txBody>
      </p:sp>
      <p:sp>
        <p:nvSpPr>
          <p:cNvPr id="7" name="Title 1">
            <a:extLst>
              <a:ext uri="{FF2B5EF4-FFF2-40B4-BE49-F238E27FC236}">
                <a16:creationId xmlns:a16="http://schemas.microsoft.com/office/drawing/2014/main" id="{6E7C5786-9B11-4D2A-A9B5-B2BEECB5DC4D}"/>
              </a:ext>
            </a:extLst>
          </p:cNvPr>
          <p:cNvSpPr txBox="1">
            <a:spLocks/>
          </p:cNvSpPr>
          <p:nvPr/>
        </p:nvSpPr>
        <p:spPr bwMode="auto">
          <a:xfrm>
            <a:off x="685799" y="644525"/>
            <a:ext cx="7770813" cy="685799"/>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Problem(s) statement(s)</a:t>
            </a:r>
          </a:p>
        </p:txBody>
      </p:sp>
      <p:sp>
        <p:nvSpPr>
          <p:cNvPr id="8" name="Date Placeholder 5">
            <a:extLst>
              <a:ext uri="{FF2B5EF4-FFF2-40B4-BE49-F238E27FC236}">
                <a16:creationId xmlns:a16="http://schemas.microsoft.com/office/drawing/2014/main" id="{787C0806-23DD-47BA-B6E5-BC203D38126B}"/>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14609210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p:txBody>
          <a:bodyPr/>
          <a:lstStyle/>
          <a:p>
            <a:r>
              <a:rPr lang="en-US" dirty="0"/>
              <a:t>Proposal 0 (PIFS)</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85800" y="1600204"/>
            <a:ext cx="8077200" cy="4529186"/>
          </a:xfrm>
        </p:spPr>
        <p:txBody>
          <a:bodyPr/>
          <a:lstStyle/>
          <a:p>
            <a:pPr>
              <a:buFont typeface="Arial" panose="020B0604020202020204" pitchFamily="34" charset="0"/>
              <a:buChar char="•"/>
            </a:pPr>
            <a:r>
              <a:rPr lang="en-US" sz="2000" dirty="0"/>
              <a:t>PIFS based approach: </a:t>
            </a:r>
          </a:p>
          <a:p>
            <a:pPr lvl="1">
              <a:buFont typeface="Arial" panose="020B0604020202020204" pitchFamily="34" charset="0"/>
              <a:buChar char="•"/>
            </a:pPr>
            <a:r>
              <a:rPr lang="en-US" sz="1600" dirty="0"/>
              <a:t>Perform contention on both links. </a:t>
            </a:r>
          </a:p>
          <a:p>
            <a:pPr lvl="1">
              <a:buFont typeface="Arial" panose="020B0604020202020204" pitchFamily="34" charset="0"/>
              <a:buChar char="•"/>
            </a:pPr>
            <a:r>
              <a:rPr lang="en-US" sz="1600" dirty="0"/>
              <a:t>The winning link can trigger transmission on another link if medium of another link is IDLE for PIFS (ED check)</a:t>
            </a:r>
          </a:p>
          <a:p>
            <a:pPr lvl="2">
              <a:buFont typeface="Arial" panose="020B0604020202020204" pitchFamily="34" charset="0"/>
              <a:buChar char="•"/>
            </a:pPr>
            <a:r>
              <a:rPr lang="en-US" sz="1400" dirty="0"/>
              <a:t>Does not solve the unfairness issue since STA still gets more channel access than using regular EDCA.</a:t>
            </a:r>
          </a:p>
          <a:p>
            <a:pPr lvl="2">
              <a:buFont typeface="Arial" panose="020B0604020202020204" pitchFamily="34" charset="0"/>
              <a:buChar char="•"/>
            </a:pPr>
            <a:r>
              <a:rPr lang="en-US" sz="1400" dirty="0"/>
              <a:t>Advance ahead entire </a:t>
            </a:r>
            <a:r>
              <a:rPr lang="en-US" sz="1400" dirty="0" err="1"/>
              <a:t>backoff</a:t>
            </a:r>
            <a:r>
              <a:rPr lang="en-US" sz="1400" dirty="0"/>
              <a:t> sequence </a:t>
            </a:r>
          </a:p>
          <a:p>
            <a:pPr lvl="2">
              <a:buFont typeface="Arial" panose="020B0604020202020204" pitchFamily="34" charset="0"/>
              <a:buChar char="•"/>
            </a:pPr>
            <a:r>
              <a:rPr lang="en-US" sz="1400" dirty="0"/>
              <a:t>Does not take into account interference/congestion/NAV of invited links</a:t>
            </a:r>
          </a:p>
          <a:p>
            <a:pPr lvl="2">
              <a:buFont typeface="Arial" panose="020B0604020202020204" pitchFamily="34" charset="0"/>
              <a:buChar char="•"/>
            </a:pPr>
            <a:r>
              <a:rPr lang="en-US" sz="1400" dirty="0"/>
              <a:t>In presence of many non-STR devices can easily lead to double collision</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6" name="Group 95">
            <a:extLst>
              <a:ext uri="{FF2B5EF4-FFF2-40B4-BE49-F238E27FC236}">
                <a16:creationId xmlns:a16="http://schemas.microsoft.com/office/drawing/2014/main" id="{F74789CF-553C-48C6-AAB8-0FE7E65957A0}"/>
              </a:ext>
            </a:extLst>
          </p:cNvPr>
          <p:cNvGrpSpPr/>
          <p:nvPr/>
        </p:nvGrpSpPr>
        <p:grpSpPr>
          <a:xfrm>
            <a:off x="990600" y="4269692"/>
            <a:ext cx="6932310" cy="2052739"/>
            <a:chOff x="893792" y="4220564"/>
            <a:chExt cx="6932310" cy="2052739"/>
          </a:xfrm>
        </p:grpSpPr>
        <p:sp>
          <p:nvSpPr>
            <p:cNvPr id="50" name="TextBox 110">
              <a:extLst>
                <a:ext uri="{FF2B5EF4-FFF2-40B4-BE49-F238E27FC236}">
                  <a16:creationId xmlns:a16="http://schemas.microsoft.com/office/drawing/2014/main" id="{5E55BFC4-7E5E-49F1-802E-26E2C1E4D21A}"/>
                </a:ext>
              </a:extLst>
            </p:cNvPr>
            <p:cNvSpPr txBox="1"/>
            <p:nvPr/>
          </p:nvSpPr>
          <p:spPr>
            <a:xfrm>
              <a:off x="2659951" y="5926233"/>
              <a:ext cx="1327632"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chemeClr val="tx1"/>
                  </a:solidFill>
                </a:rPr>
                <a:t>   Transmit if PIFS IDLE</a:t>
              </a:r>
            </a:p>
          </p:txBody>
        </p:sp>
        <p:cxnSp>
          <p:nvCxnSpPr>
            <p:cNvPr id="52" name="Straight Connector 51">
              <a:extLst>
                <a:ext uri="{FF2B5EF4-FFF2-40B4-BE49-F238E27FC236}">
                  <a16:creationId xmlns:a16="http://schemas.microsoft.com/office/drawing/2014/main" id="{F75A16B9-0CF0-4E06-9C56-D1D47384653C}"/>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53" name="Rectangle 52">
              <a:extLst>
                <a:ext uri="{FF2B5EF4-FFF2-40B4-BE49-F238E27FC236}">
                  <a16:creationId xmlns:a16="http://schemas.microsoft.com/office/drawing/2014/main" id="{6F536678-372C-41D1-B403-954DF412E34D}"/>
                </a:ext>
              </a:extLst>
            </p:cNvPr>
            <p:cNvSpPr/>
            <p:nvPr/>
          </p:nvSpPr>
          <p:spPr>
            <a:xfrm>
              <a:off x="4352126" y="5626442"/>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4" name="TextBox 9">
              <a:extLst>
                <a:ext uri="{FF2B5EF4-FFF2-40B4-BE49-F238E27FC236}">
                  <a16:creationId xmlns:a16="http://schemas.microsoft.com/office/drawing/2014/main" id="{5C9DE6FC-0292-4330-9DF4-0B270F5222F7}"/>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55" name="Straight Connector 54">
              <a:extLst>
                <a:ext uri="{FF2B5EF4-FFF2-40B4-BE49-F238E27FC236}">
                  <a16:creationId xmlns:a16="http://schemas.microsoft.com/office/drawing/2014/main" id="{867DC2E8-CC82-42E8-B835-0C31A77BDA2C}"/>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56" name="TextBox 11">
              <a:extLst>
                <a:ext uri="{FF2B5EF4-FFF2-40B4-BE49-F238E27FC236}">
                  <a16:creationId xmlns:a16="http://schemas.microsoft.com/office/drawing/2014/main" id="{28AE7A66-392A-42DD-934E-B965A66FF619}"/>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57" name="Rectangle 56">
              <a:extLst>
                <a:ext uri="{FF2B5EF4-FFF2-40B4-BE49-F238E27FC236}">
                  <a16:creationId xmlns:a16="http://schemas.microsoft.com/office/drawing/2014/main" id="{32D1D908-F420-4EC0-96CC-13707B918957}"/>
                </a:ext>
              </a:extLst>
            </p:cNvPr>
            <p:cNvSpPr/>
            <p:nvPr/>
          </p:nvSpPr>
          <p:spPr>
            <a:xfrm>
              <a:off x="4346489" y="465469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59" name="TextBox 18">
              <a:extLst>
                <a:ext uri="{FF2B5EF4-FFF2-40B4-BE49-F238E27FC236}">
                  <a16:creationId xmlns:a16="http://schemas.microsoft.com/office/drawing/2014/main" id="{91C98AC3-4EAC-4BC4-8D60-13C59801DBD7}"/>
                </a:ext>
              </a:extLst>
            </p:cNvPr>
            <p:cNvSpPr txBox="1"/>
            <p:nvPr/>
          </p:nvSpPr>
          <p:spPr>
            <a:xfrm>
              <a:off x="1381233" y="4668130"/>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1" name="TextBox 20">
              <a:extLst>
                <a:ext uri="{FF2B5EF4-FFF2-40B4-BE49-F238E27FC236}">
                  <a16:creationId xmlns:a16="http://schemas.microsoft.com/office/drawing/2014/main" id="{D4013ACB-ED7C-4AD1-A9A6-65A7F3D494E7}"/>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63" name="Rectangle 62">
              <a:extLst>
                <a:ext uri="{FF2B5EF4-FFF2-40B4-BE49-F238E27FC236}">
                  <a16:creationId xmlns:a16="http://schemas.microsoft.com/office/drawing/2014/main" id="{B7D7C8EA-BAA5-4F7B-BFDA-4BEF6D0886A6}"/>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69" name="TextBox 28">
              <a:extLst>
                <a:ext uri="{FF2B5EF4-FFF2-40B4-BE49-F238E27FC236}">
                  <a16:creationId xmlns:a16="http://schemas.microsoft.com/office/drawing/2014/main" id="{294FF3E6-7C2B-44E0-876F-6FCE4636FE1C}"/>
                </a:ext>
              </a:extLst>
            </p:cNvPr>
            <p:cNvSpPr txBox="1"/>
            <p:nvPr/>
          </p:nvSpPr>
          <p:spPr>
            <a:xfrm>
              <a:off x="3718703" y="4384567"/>
              <a:ext cx="676530"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70" name="Rectangle 69">
              <a:extLst>
                <a:ext uri="{FF2B5EF4-FFF2-40B4-BE49-F238E27FC236}">
                  <a16:creationId xmlns:a16="http://schemas.microsoft.com/office/drawing/2014/main" id="{46BE5482-FC0A-4CD5-9FDA-EE95A2D688FA}"/>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71" name="Rectangle 70">
              <a:extLst>
                <a:ext uri="{FF2B5EF4-FFF2-40B4-BE49-F238E27FC236}">
                  <a16:creationId xmlns:a16="http://schemas.microsoft.com/office/drawing/2014/main" id="{6FACA4BA-8AE2-4D08-B82E-B296E0090382}"/>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72" name="Rectangle 71">
              <a:extLst>
                <a:ext uri="{FF2B5EF4-FFF2-40B4-BE49-F238E27FC236}">
                  <a16:creationId xmlns:a16="http://schemas.microsoft.com/office/drawing/2014/main" id="{B1A044C5-DD8B-4A3B-981F-232963372C80}"/>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75" name="Rectangle 74">
              <a:extLst>
                <a:ext uri="{FF2B5EF4-FFF2-40B4-BE49-F238E27FC236}">
                  <a16:creationId xmlns:a16="http://schemas.microsoft.com/office/drawing/2014/main" id="{70D1FF59-44B5-4A34-ADCC-9FF59804F70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76" name="Rectangle 75">
              <a:extLst>
                <a:ext uri="{FF2B5EF4-FFF2-40B4-BE49-F238E27FC236}">
                  <a16:creationId xmlns:a16="http://schemas.microsoft.com/office/drawing/2014/main" id="{CE943CF5-971C-49D9-B71C-E1711603DE80}"/>
                </a:ext>
              </a:extLst>
            </p:cNvPr>
            <p:cNvSpPr/>
            <p:nvPr/>
          </p:nvSpPr>
          <p:spPr>
            <a:xfrm>
              <a:off x="5547230" y="5324855"/>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77" name="Rectangle 76">
              <a:extLst>
                <a:ext uri="{FF2B5EF4-FFF2-40B4-BE49-F238E27FC236}">
                  <a16:creationId xmlns:a16="http://schemas.microsoft.com/office/drawing/2014/main" id="{75A3EDAA-866E-498E-BBCA-C65ED3106E17}"/>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78" name="Straight Arrow Connector 77">
              <a:extLst>
                <a:ext uri="{FF2B5EF4-FFF2-40B4-BE49-F238E27FC236}">
                  <a16:creationId xmlns:a16="http://schemas.microsoft.com/office/drawing/2014/main" id="{16806B93-0DBB-46DE-B819-B0CAA2927F84}"/>
                </a:ext>
              </a:extLst>
            </p:cNvPr>
            <p:cNvCxnSpPr/>
            <p:nvPr/>
          </p:nvCxnSpPr>
          <p:spPr>
            <a:xfrm flipV="1">
              <a:off x="5026486" y="5482861"/>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79" name="TextBox 45">
              <a:extLst>
                <a:ext uri="{FF2B5EF4-FFF2-40B4-BE49-F238E27FC236}">
                  <a16:creationId xmlns:a16="http://schemas.microsoft.com/office/drawing/2014/main" id="{55747C24-4334-4D70-B7BB-5A9D69546CC5}"/>
                </a:ext>
              </a:extLst>
            </p:cNvPr>
            <p:cNvSpPr txBox="1"/>
            <p:nvPr/>
          </p:nvSpPr>
          <p:spPr>
            <a:xfrm>
              <a:off x="5060655" y="5303711"/>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80" name="Straight Arrow Connector 79">
              <a:extLst>
                <a:ext uri="{FF2B5EF4-FFF2-40B4-BE49-F238E27FC236}">
                  <a16:creationId xmlns:a16="http://schemas.microsoft.com/office/drawing/2014/main" id="{76EBDA7C-B22F-42D8-B68E-07C215DFA95E}"/>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81" name="TextBox 47">
              <a:extLst>
                <a:ext uri="{FF2B5EF4-FFF2-40B4-BE49-F238E27FC236}">
                  <a16:creationId xmlns:a16="http://schemas.microsoft.com/office/drawing/2014/main" id="{B58C8982-39D8-4341-BB97-96F9DB3144C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82" name="Rectangle 81">
              <a:extLst>
                <a:ext uri="{FF2B5EF4-FFF2-40B4-BE49-F238E27FC236}">
                  <a16:creationId xmlns:a16="http://schemas.microsoft.com/office/drawing/2014/main" id="{9D467FF0-860D-47C0-858B-33C822A12A6E}"/>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3" name="Rectangle 82">
              <a:extLst>
                <a:ext uri="{FF2B5EF4-FFF2-40B4-BE49-F238E27FC236}">
                  <a16:creationId xmlns:a16="http://schemas.microsoft.com/office/drawing/2014/main" id="{E4477989-9075-4644-936A-A8DE17B4F02D}"/>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84" name="Rectangle 83">
              <a:extLst>
                <a:ext uri="{FF2B5EF4-FFF2-40B4-BE49-F238E27FC236}">
                  <a16:creationId xmlns:a16="http://schemas.microsoft.com/office/drawing/2014/main" id="{ACA8BA25-21C2-4E86-AE7D-57ECCFD4C0C7}"/>
                </a:ext>
              </a:extLst>
            </p:cNvPr>
            <p:cNvSpPr/>
            <p:nvPr/>
          </p:nvSpPr>
          <p:spPr>
            <a:xfrm>
              <a:off x="2277039" y="4354953"/>
              <a:ext cx="119624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85" name="Rectangle 84">
              <a:extLst>
                <a:ext uri="{FF2B5EF4-FFF2-40B4-BE49-F238E27FC236}">
                  <a16:creationId xmlns:a16="http://schemas.microsoft.com/office/drawing/2014/main" id="{4981A54A-C965-4FB8-9AF9-B1254EA960E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86" name="Rectangle 85">
              <a:extLst>
                <a:ext uri="{FF2B5EF4-FFF2-40B4-BE49-F238E27FC236}">
                  <a16:creationId xmlns:a16="http://schemas.microsoft.com/office/drawing/2014/main" id="{98FE0348-286E-4C7D-B4A5-9B96B076F8E0}"/>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87" name="Rectangle 86">
              <a:extLst>
                <a:ext uri="{FF2B5EF4-FFF2-40B4-BE49-F238E27FC236}">
                  <a16:creationId xmlns:a16="http://schemas.microsoft.com/office/drawing/2014/main" id="{0AF4FEAC-ADF1-4661-A248-BDF075747D65}"/>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88" name="Rectangle 87">
              <a:extLst>
                <a:ext uri="{FF2B5EF4-FFF2-40B4-BE49-F238E27FC236}">
                  <a16:creationId xmlns:a16="http://schemas.microsoft.com/office/drawing/2014/main" id="{9A889E08-E423-40B6-834F-BDE69D15AB5D}"/>
                </a:ext>
              </a:extLst>
            </p:cNvPr>
            <p:cNvSpPr/>
            <p:nvPr/>
          </p:nvSpPr>
          <p:spPr>
            <a:xfrm>
              <a:off x="3763355" y="465126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89" name="Rectangle 88">
              <a:extLst>
                <a:ext uri="{FF2B5EF4-FFF2-40B4-BE49-F238E27FC236}">
                  <a16:creationId xmlns:a16="http://schemas.microsoft.com/office/drawing/2014/main" id="{9BEEF7C4-1FEB-4100-A65C-071A253A1F96}"/>
                </a:ext>
              </a:extLst>
            </p:cNvPr>
            <p:cNvSpPr/>
            <p:nvPr/>
          </p:nvSpPr>
          <p:spPr>
            <a:xfrm>
              <a:off x="2656331" y="5321350"/>
              <a:ext cx="1450162"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0" name="Rectangle 89">
              <a:extLst>
                <a:ext uri="{FF2B5EF4-FFF2-40B4-BE49-F238E27FC236}">
                  <a16:creationId xmlns:a16="http://schemas.microsoft.com/office/drawing/2014/main" id="{1FAAA106-FA9D-4D0B-A37E-93558EAAAA4C}"/>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91" name="Rectangle 90">
              <a:extLst>
                <a:ext uri="{FF2B5EF4-FFF2-40B4-BE49-F238E27FC236}">
                  <a16:creationId xmlns:a16="http://schemas.microsoft.com/office/drawing/2014/main" id="{A6BA29DD-E309-4C34-BDA3-BC4F6648A181}"/>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92" name="Rectangle 91">
              <a:extLst>
                <a:ext uri="{FF2B5EF4-FFF2-40B4-BE49-F238E27FC236}">
                  <a16:creationId xmlns:a16="http://schemas.microsoft.com/office/drawing/2014/main" id="{86B27E30-7EF1-4D38-A21E-170A5C3454B5}"/>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93" name="Rectangle 92">
              <a:extLst>
                <a:ext uri="{FF2B5EF4-FFF2-40B4-BE49-F238E27FC236}">
                  <a16:creationId xmlns:a16="http://schemas.microsoft.com/office/drawing/2014/main" id="{F16F8D18-AB48-4638-B9DF-EBDB70D122F5}"/>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94" name="Straight Arrow Connector 93">
              <a:extLst>
                <a:ext uri="{FF2B5EF4-FFF2-40B4-BE49-F238E27FC236}">
                  <a16:creationId xmlns:a16="http://schemas.microsoft.com/office/drawing/2014/main" id="{2DDE3D92-7810-4D10-8068-AD0F906AE30C}"/>
                </a:ext>
              </a:extLst>
            </p:cNvPr>
            <p:cNvCxnSpPr>
              <a:cxnSpLocks/>
            </p:cNvCxnSpPr>
            <p:nvPr/>
          </p:nvCxnSpPr>
          <p:spPr>
            <a:xfrm flipH="1">
              <a:off x="4330242" y="4220564"/>
              <a:ext cx="2799" cy="122102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7B8D67E4-953B-41A1-8812-490673527F42}"/>
                </a:ext>
              </a:extLst>
            </p:cNvPr>
            <p:cNvSpPr txBox="1"/>
            <p:nvPr/>
          </p:nvSpPr>
          <p:spPr>
            <a:xfrm>
              <a:off x="3870912" y="5005637"/>
              <a:ext cx="467707" cy="142889"/>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00" b="1" dirty="0">
                  <a:solidFill>
                    <a:schemeClr val="tx1"/>
                  </a:solidFill>
                </a:rPr>
                <a:t>Invite</a:t>
              </a:r>
            </a:p>
          </p:txBody>
        </p:sp>
      </p:grpSp>
      <p:sp>
        <p:nvSpPr>
          <p:cNvPr id="49" name="Rectangle 48">
            <a:extLst>
              <a:ext uri="{FF2B5EF4-FFF2-40B4-BE49-F238E27FC236}">
                <a16:creationId xmlns:a16="http://schemas.microsoft.com/office/drawing/2014/main" id="{692FADE7-D69A-4377-993C-DA91908BDF75}"/>
              </a:ext>
            </a:extLst>
          </p:cNvPr>
          <p:cNvSpPr/>
          <p:nvPr/>
        </p:nvSpPr>
        <p:spPr>
          <a:xfrm>
            <a:off x="3566272" y="4702343"/>
            <a:ext cx="259138" cy="555453"/>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sp>
        <p:nvSpPr>
          <p:cNvPr id="62" name="Rectangle 61">
            <a:extLst>
              <a:ext uri="{FF2B5EF4-FFF2-40B4-BE49-F238E27FC236}">
                <a16:creationId xmlns:a16="http://schemas.microsoft.com/office/drawing/2014/main" id="{22FDA572-E01E-4913-AA33-3218C229BD08}"/>
              </a:ext>
            </a:extLst>
          </p:cNvPr>
          <p:cNvSpPr/>
          <p:nvPr/>
        </p:nvSpPr>
        <p:spPr>
          <a:xfrm>
            <a:off x="4210554" y="5586496"/>
            <a:ext cx="248235" cy="650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700" dirty="0"/>
              <a:t>AIFSN</a:t>
            </a:r>
          </a:p>
        </p:txBody>
      </p:sp>
      <p:cxnSp>
        <p:nvCxnSpPr>
          <p:cNvPr id="67" name="Straight Arrow Connector 66">
            <a:extLst>
              <a:ext uri="{FF2B5EF4-FFF2-40B4-BE49-F238E27FC236}">
                <a16:creationId xmlns:a16="http://schemas.microsoft.com/office/drawing/2014/main" id="{605468EA-C3E9-4969-97BC-66EEFDDD69BF}"/>
              </a:ext>
            </a:extLst>
          </p:cNvPr>
          <p:cNvCxnSpPr>
            <a:cxnSpLocks/>
          </p:cNvCxnSpPr>
          <p:nvPr/>
        </p:nvCxnSpPr>
        <p:spPr>
          <a:xfrm flipV="1">
            <a:off x="3608528" y="5678020"/>
            <a:ext cx="849850" cy="37158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48" name="Date Placeholder 5">
            <a:extLst>
              <a:ext uri="{FF2B5EF4-FFF2-40B4-BE49-F238E27FC236}">
                <a16:creationId xmlns:a16="http://schemas.microsoft.com/office/drawing/2014/main" id="{8E74558E-156B-455E-9C67-E63C1F1DB586}"/>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0460375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827B-4F42-4078-9BEB-FB5FEDC13FC0}"/>
              </a:ext>
            </a:extLst>
          </p:cNvPr>
          <p:cNvSpPr>
            <a:spLocks noGrp="1"/>
          </p:cNvSpPr>
          <p:nvPr>
            <p:ph type="title"/>
          </p:nvPr>
        </p:nvSpPr>
        <p:spPr>
          <a:xfrm>
            <a:off x="685800" y="685800"/>
            <a:ext cx="7770813" cy="568385"/>
          </a:xfrm>
        </p:spPr>
        <p:txBody>
          <a:bodyPr/>
          <a:lstStyle/>
          <a:p>
            <a:r>
              <a:rPr lang="en-US" dirty="0"/>
              <a:t>Proposal 1 (</a:t>
            </a:r>
            <a:r>
              <a:rPr lang="en-US" dirty="0" err="1"/>
              <a:t>ePIFS</a:t>
            </a:r>
            <a:r>
              <a:rPr lang="en-US" dirty="0"/>
              <a:t>)</a:t>
            </a:r>
          </a:p>
        </p:txBody>
      </p:sp>
      <p:sp>
        <p:nvSpPr>
          <p:cNvPr id="3" name="Content Placeholder 2">
            <a:extLst>
              <a:ext uri="{FF2B5EF4-FFF2-40B4-BE49-F238E27FC236}">
                <a16:creationId xmlns:a16="http://schemas.microsoft.com/office/drawing/2014/main" id="{4C49F38E-2E9D-4259-9871-EC2B5D3A4517}"/>
              </a:ext>
            </a:extLst>
          </p:cNvPr>
          <p:cNvSpPr>
            <a:spLocks noGrp="1"/>
          </p:cNvSpPr>
          <p:nvPr>
            <p:ph idx="1"/>
          </p:nvPr>
        </p:nvSpPr>
        <p:spPr>
          <a:xfrm>
            <a:off x="609600" y="1262536"/>
            <a:ext cx="8305800" cy="3950983"/>
          </a:xfrm>
        </p:spPr>
        <p:txBody>
          <a:bodyPr/>
          <a:lstStyle/>
          <a:p>
            <a:pPr>
              <a:buFont typeface="Arial" panose="020B0604020202020204" pitchFamily="34" charset="0"/>
              <a:buChar char="•"/>
            </a:pPr>
            <a:r>
              <a:rPr lang="en-US" sz="1800" dirty="0"/>
              <a:t>Enhanced PIFS: </a:t>
            </a:r>
          </a:p>
          <a:p>
            <a:pPr lvl="1">
              <a:buFont typeface="Arial" panose="020B0604020202020204" pitchFamily="34" charset="0"/>
              <a:buChar char="•"/>
            </a:pPr>
            <a:r>
              <a:rPr lang="en-US" sz="1400" dirty="0"/>
              <a:t>Perform contention on both links. The winning link can trigger transmission on another link if </a:t>
            </a:r>
          </a:p>
          <a:p>
            <a:pPr lvl="2">
              <a:buFont typeface="Arial" panose="020B0604020202020204" pitchFamily="34" charset="0"/>
              <a:buChar char="•"/>
            </a:pPr>
            <a:r>
              <a:rPr lang="en-US" sz="1200" dirty="0"/>
              <a:t>medium of another link is IDLE for PIFS (ED check)  and  NAV not set</a:t>
            </a:r>
          </a:p>
          <a:p>
            <a:pPr lvl="1">
              <a:buFont typeface="Arial" panose="020B0604020202020204" pitchFamily="34" charset="0"/>
              <a:buChar char="•"/>
            </a:pPr>
            <a:r>
              <a:rPr lang="en-US" sz="1400" dirty="0"/>
              <a:t>Credit based system to promote fairness – at next </a:t>
            </a:r>
            <a:r>
              <a:rPr lang="en-US" sz="1400" dirty="0" err="1"/>
              <a:t>backoff</a:t>
            </a:r>
            <a:r>
              <a:rPr lang="en-US" sz="1400" dirty="0"/>
              <a:t> add slots to the invited link</a:t>
            </a:r>
            <a:endParaRPr lang="en-US" sz="1200" dirty="0"/>
          </a:p>
          <a:p>
            <a:pPr lvl="1">
              <a:buFont typeface="Arial" panose="020B0604020202020204" pitchFamily="34" charset="0"/>
              <a:buChar char="•"/>
            </a:pPr>
            <a:r>
              <a:rPr lang="en-US" sz="1400" dirty="0"/>
              <a:t>Fairer as it add “truncated slots” back to the counter of invited link</a:t>
            </a:r>
          </a:p>
          <a:p>
            <a:pPr lvl="2">
              <a:buFont typeface="Arial" panose="020B0604020202020204" pitchFamily="34" charset="0"/>
              <a:buChar char="•"/>
            </a:pPr>
            <a:r>
              <a:rPr lang="en-US" sz="1200" dirty="0"/>
              <a:t>This only “advance” one current contention but not the following ones.</a:t>
            </a:r>
          </a:p>
          <a:p>
            <a:pPr>
              <a:buFont typeface="Arial" panose="020B0604020202020204" pitchFamily="34" charset="0"/>
              <a:buChar char="•"/>
            </a:pPr>
            <a:r>
              <a:rPr lang="en-US" sz="1800" b="1" dirty="0"/>
              <a:t>Issues</a:t>
            </a:r>
            <a:r>
              <a:rPr lang="en-US" sz="1800" dirty="0"/>
              <a:t>: </a:t>
            </a:r>
          </a:p>
          <a:p>
            <a:pPr lvl="1">
              <a:buFont typeface="Arial" panose="020B0604020202020204" pitchFamily="34" charset="0"/>
              <a:buChar char="•"/>
            </a:pPr>
            <a:r>
              <a:rPr lang="en-US" sz="1400" dirty="0"/>
              <a:t>NAV check might be a problem</a:t>
            </a:r>
          </a:p>
          <a:p>
            <a:pPr lvl="2">
              <a:buFont typeface="Arial" panose="020B0604020202020204" pitchFamily="34" charset="0"/>
              <a:buChar char="•"/>
            </a:pPr>
            <a:r>
              <a:rPr lang="en-US" sz="1200" dirty="0"/>
              <a:t>Non-STR STA naturally suffer from deafness and may not have up-to-date NAV information</a:t>
            </a:r>
          </a:p>
          <a:p>
            <a:pPr lvl="1">
              <a:buFont typeface="Arial" panose="020B0604020202020204" pitchFamily="34" charset="0"/>
              <a:buChar char="•"/>
            </a:pPr>
            <a:r>
              <a:rPr lang="en-US" sz="1400" dirty="0"/>
              <a:t>Still does not address unequal load problem</a:t>
            </a:r>
          </a:p>
          <a:p>
            <a:pPr lvl="2">
              <a:buFont typeface="Arial" panose="020B0604020202020204" pitchFamily="34" charset="0"/>
              <a:buChar char="•"/>
            </a:pPr>
            <a:r>
              <a:rPr lang="en-US" sz="1200" dirty="0"/>
              <a:t>Lightly loaded link 1 can have multiple opportunities to invite link 2 using PIFS access giving unfair advantage over other devices operating on link 2</a:t>
            </a:r>
          </a:p>
          <a:p>
            <a:pPr lvl="2">
              <a:buFont typeface="Arial" panose="020B0604020202020204" pitchFamily="34" charset="0"/>
              <a:buChar char="•"/>
            </a:pPr>
            <a:r>
              <a:rPr lang="en-US" sz="1200" dirty="0"/>
              <a:t>Link which is add slots back to counter may be over excessively punished in case of consecutive invites. Link “alternation” or some other mechanism may be required to avoid this problem</a:t>
            </a:r>
          </a:p>
        </p:txBody>
      </p:sp>
      <p:sp>
        <p:nvSpPr>
          <p:cNvPr id="4" name="Slide Number Placeholder 3">
            <a:extLst>
              <a:ext uri="{FF2B5EF4-FFF2-40B4-BE49-F238E27FC236}">
                <a16:creationId xmlns:a16="http://schemas.microsoft.com/office/drawing/2014/main" id="{5F9CCF16-1223-4210-ACAC-2715D83FF0B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0249D16-75E0-4EBF-9975-C12AA8D68486}"/>
              </a:ext>
            </a:extLst>
          </p:cNvPr>
          <p:cNvSpPr>
            <a:spLocks noGrp="1"/>
          </p:cNvSpPr>
          <p:nvPr>
            <p:ph type="ftr" idx="14"/>
          </p:nvPr>
        </p:nvSpPr>
        <p:spPr/>
        <p:txBody>
          <a:bodyPr/>
          <a:lstStyle/>
          <a:p>
            <a:r>
              <a:rPr lang="en-GB" dirty="0"/>
              <a:t>Dmitry Akhmetov, Intel</a:t>
            </a:r>
          </a:p>
        </p:txBody>
      </p:sp>
      <p:grpSp>
        <p:nvGrpSpPr>
          <p:cNvPr id="93" name="Group 92">
            <a:extLst>
              <a:ext uri="{FF2B5EF4-FFF2-40B4-BE49-F238E27FC236}">
                <a16:creationId xmlns:a16="http://schemas.microsoft.com/office/drawing/2014/main" id="{81BCF2B9-D841-4330-A9A2-69B5AF36AC8C}"/>
              </a:ext>
            </a:extLst>
          </p:cNvPr>
          <p:cNvGrpSpPr/>
          <p:nvPr/>
        </p:nvGrpSpPr>
        <p:grpSpPr>
          <a:xfrm>
            <a:off x="1143151" y="5105400"/>
            <a:ext cx="6932310" cy="1384515"/>
            <a:chOff x="893792" y="4275676"/>
            <a:chExt cx="6932310" cy="2068592"/>
          </a:xfrm>
        </p:grpSpPr>
        <p:cxnSp>
          <p:nvCxnSpPr>
            <p:cNvPr id="94" name="Straight Arrow Connector 93">
              <a:extLst>
                <a:ext uri="{FF2B5EF4-FFF2-40B4-BE49-F238E27FC236}">
                  <a16:creationId xmlns:a16="http://schemas.microsoft.com/office/drawing/2014/main" id="{20BB6C22-547D-4132-BE18-711208D823DC}"/>
                </a:ext>
              </a:extLst>
            </p:cNvPr>
            <p:cNvCxnSpPr>
              <a:cxnSpLocks/>
              <a:stCxn id="95" idx="3"/>
            </p:cNvCxnSpPr>
            <p:nvPr/>
          </p:nvCxnSpPr>
          <p:spPr>
            <a:xfrm flipV="1">
              <a:off x="3682417" y="5953407"/>
              <a:ext cx="511486" cy="23905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5" name="TextBox 110">
              <a:extLst>
                <a:ext uri="{FF2B5EF4-FFF2-40B4-BE49-F238E27FC236}">
                  <a16:creationId xmlns:a16="http://schemas.microsoft.com/office/drawing/2014/main" id="{5C9B93DD-54A5-45D3-99A4-BD14437DE1CE}"/>
                </a:ext>
              </a:extLst>
            </p:cNvPr>
            <p:cNvSpPr txBox="1"/>
            <p:nvPr/>
          </p:nvSpPr>
          <p:spPr>
            <a:xfrm>
              <a:off x="1921252" y="6040651"/>
              <a:ext cx="1761165" cy="303617"/>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   Transmit if PIFS IDLE and NAV not set</a:t>
              </a:r>
            </a:p>
          </p:txBody>
        </p:sp>
        <p:cxnSp>
          <p:nvCxnSpPr>
            <p:cNvPr id="96" name="Straight Connector 95">
              <a:extLst>
                <a:ext uri="{FF2B5EF4-FFF2-40B4-BE49-F238E27FC236}">
                  <a16:creationId xmlns:a16="http://schemas.microsoft.com/office/drawing/2014/main" id="{87777891-BBB9-436E-9C9C-0F6D2FF57F19}"/>
                </a:ext>
              </a:extLst>
            </p:cNvPr>
            <p:cNvCxnSpPr>
              <a:cxnSpLocks/>
            </p:cNvCxnSpPr>
            <p:nvPr/>
          </p:nvCxnSpPr>
          <p:spPr>
            <a:xfrm>
              <a:off x="1657009" y="5627912"/>
              <a:ext cx="6169093" cy="0"/>
            </a:xfrm>
            <a:prstGeom prst="line">
              <a:avLst/>
            </a:prstGeom>
          </p:spPr>
          <p:style>
            <a:lnRef idx="2">
              <a:schemeClr val="accent1"/>
            </a:lnRef>
            <a:fillRef idx="0">
              <a:schemeClr val="accent1"/>
            </a:fillRef>
            <a:effectRef idx="1">
              <a:schemeClr val="accent1"/>
            </a:effectRef>
            <a:fontRef idx="minor">
              <a:schemeClr val="tx1"/>
            </a:fontRef>
          </p:style>
        </p:cxnSp>
        <p:sp>
          <p:nvSpPr>
            <p:cNvPr id="97" name="Rectangle 96">
              <a:extLst>
                <a:ext uri="{FF2B5EF4-FFF2-40B4-BE49-F238E27FC236}">
                  <a16:creationId xmlns:a16="http://schemas.microsoft.com/office/drawing/2014/main" id="{0CE6AF4B-E5BB-4D64-893C-4262F6A85CA4}"/>
                </a:ext>
              </a:extLst>
            </p:cNvPr>
            <p:cNvSpPr/>
            <p:nvPr/>
          </p:nvSpPr>
          <p:spPr>
            <a:xfrm>
              <a:off x="4327219" y="5615258"/>
              <a:ext cx="638075"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8" name="TextBox 9">
              <a:extLst>
                <a:ext uri="{FF2B5EF4-FFF2-40B4-BE49-F238E27FC236}">
                  <a16:creationId xmlns:a16="http://schemas.microsoft.com/office/drawing/2014/main" id="{E28769FF-9840-4912-B931-2BADC97A213A}"/>
                </a:ext>
              </a:extLst>
            </p:cNvPr>
            <p:cNvSpPr txBox="1"/>
            <p:nvPr/>
          </p:nvSpPr>
          <p:spPr>
            <a:xfrm>
              <a:off x="893792" y="5488454"/>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99" name="Straight Connector 98">
              <a:extLst>
                <a:ext uri="{FF2B5EF4-FFF2-40B4-BE49-F238E27FC236}">
                  <a16:creationId xmlns:a16="http://schemas.microsoft.com/office/drawing/2014/main" id="{34A66849-A030-44C7-9E46-5542A41FF372}"/>
                </a:ext>
              </a:extLst>
            </p:cNvPr>
            <p:cNvCxnSpPr>
              <a:cxnSpLocks/>
            </p:cNvCxnSpPr>
            <p:nvPr/>
          </p:nvCxnSpPr>
          <p:spPr>
            <a:xfrm flipV="1">
              <a:off x="1645637" y="4656195"/>
              <a:ext cx="6163593" cy="1"/>
            </a:xfrm>
            <a:prstGeom prst="line">
              <a:avLst/>
            </a:prstGeom>
          </p:spPr>
          <p:style>
            <a:lnRef idx="2">
              <a:schemeClr val="accent1"/>
            </a:lnRef>
            <a:fillRef idx="0">
              <a:schemeClr val="accent1"/>
            </a:fillRef>
            <a:effectRef idx="1">
              <a:schemeClr val="accent1"/>
            </a:effectRef>
            <a:fontRef idx="minor">
              <a:schemeClr val="tx1"/>
            </a:fontRef>
          </p:style>
        </p:cxnSp>
        <p:sp>
          <p:nvSpPr>
            <p:cNvPr id="100" name="TextBox 11">
              <a:extLst>
                <a:ext uri="{FF2B5EF4-FFF2-40B4-BE49-F238E27FC236}">
                  <a16:creationId xmlns:a16="http://schemas.microsoft.com/office/drawing/2014/main" id="{29ACA6B2-1B1A-4FEB-9C6A-331FF965EBCB}"/>
                </a:ext>
              </a:extLst>
            </p:cNvPr>
            <p:cNvSpPr txBox="1"/>
            <p:nvPr/>
          </p:nvSpPr>
          <p:spPr>
            <a:xfrm>
              <a:off x="945355" y="4493535"/>
              <a:ext cx="51658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01" name="Rectangle 100">
              <a:extLst>
                <a:ext uri="{FF2B5EF4-FFF2-40B4-BE49-F238E27FC236}">
                  <a16:creationId xmlns:a16="http://schemas.microsoft.com/office/drawing/2014/main" id="{BEDD5ECD-42C8-4B1B-95B6-808E6B7BD8F9}"/>
                </a:ext>
              </a:extLst>
            </p:cNvPr>
            <p:cNvSpPr/>
            <p:nvPr/>
          </p:nvSpPr>
          <p:spPr>
            <a:xfrm>
              <a:off x="4325182" y="4655160"/>
              <a:ext cx="638074"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03" name="TextBox 18">
              <a:extLst>
                <a:ext uri="{FF2B5EF4-FFF2-40B4-BE49-F238E27FC236}">
                  <a16:creationId xmlns:a16="http://schemas.microsoft.com/office/drawing/2014/main" id="{0A810D76-D336-4D80-8E94-6CBCE99CDD57}"/>
                </a:ext>
              </a:extLst>
            </p:cNvPr>
            <p:cNvSpPr txBox="1"/>
            <p:nvPr/>
          </p:nvSpPr>
          <p:spPr>
            <a:xfrm>
              <a:off x="1327637" y="4640189"/>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5" name="TextBox 20">
              <a:extLst>
                <a:ext uri="{FF2B5EF4-FFF2-40B4-BE49-F238E27FC236}">
                  <a16:creationId xmlns:a16="http://schemas.microsoft.com/office/drawing/2014/main" id="{02B19402-1CFF-4A1D-99F8-0BED5BED4240}"/>
                </a:ext>
              </a:extLst>
            </p:cNvPr>
            <p:cNvSpPr txBox="1"/>
            <p:nvPr/>
          </p:nvSpPr>
          <p:spPr>
            <a:xfrm>
              <a:off x="1404967" y="5645002"/>
              <a:ext cx="446903"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06" name="Rectangle 105">
              <a:extLst>
                <a:ext uri="{FF2B5EF4-FFF2-40B4-BE49-F238E27FC236}">
                  <a16:creationId xmlns:a16="http://schemas.microsoft.com/office/drawing/2014/main" id="{20F734B8-63D7-4D62-BD20-EE3B3AEDC1F0}"/>
                </a:ext>
              </a:extLst>
            </p:cNvPr>
            <p:cNvSpPr/>
            <p:nvPr/>
          </p:nvSpPr>
          <p:spPr>
            <a:xfrm>
              <a:off x="2571414" y="562889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07" name="Rectangle 106">
              <a:extLst>
                <a:ext uri="{FF2B5EF4-FFF2-40B4-BE49-F238E27FC236}">
                  <a16:creationId xmlns:a16="http://schemas.microsoft.com/office/drawing/2014/main" id="{BD1A0771-1BA7-4A59-B900-55179505E8F5}"/>
                </a:ext>
              </a:extLst>
            </p:cNvPr>
            <p:cNvSpPr/>
            <p:nvPr/>
          </p:nvSpPr>
          <p:spPr>
            <a:xfrm>
              <a:off x="3991879" y="5635423"/>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08" name="Rectangle 107">
              <a:extLst>
                <a:ext uri="{FF2B5EF4-FFF2-40B4-BE49-F238E27FC236}">
                  <a16:creationId xmlns:a16="http://schemas.microsoft.com/office/drawing/2014/main" id="{1BD49540-F4D8-4923-A6FE-A4C7D0D39845}"/>
                </a:ext>
              </a:extLst>
            </p:cNvPr>
            <p:cNvSpPr/>
            <p:nvPr/>
          </p:nvSpPr>
          <p:spPr>
            <a:xfrm>
              <a:off x="4108986"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09" name="Rectangle 108">
              <a:extLst>
                <a:ext uri="{FF2B5EF4-FFF2-40B4-BE49-F238E27FC236}">
                  <a16:creationId xmlns:a16="http://schemas.microsoft.com/office/drawing/2014/main" id="{A6B237A4-7D20-4574-A268-FA4CB5B49ED3}"/>
                </a:ext>
              </a:extLst>
            </p:cNvPr>
            <p:cNvSpPr/>
            <p:nvPr/>
          </p:nvSpPr>
          <p:spPr>
            <a:xfrm>
              <a:off x="4234552" y="5630618"/>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0" name="TextBox 28">
              <a:extLst>
                <a:ext uri="{FF2B5EF4-FFF2-40B4-BE49-F238E27FC236}">
                  <a16:creationId xmlns:a16="http://schemas.microsoft.com/office/drawing/2014/main" id="{084365DF-E74B-4C10-935E-D26F1272CDC8}"/>
                </a:ext>
              </a:extLst>
            </p:cNvPr>
            <p:cNvSpPr txBox="1"/>
            <p:nvPr/>
          </p:nvSpPr>
          <p:spPr>
            <a:xfrm>
              <a:off x="3717093" y="4349333"/>
              <a:ext cx="676530" cy="233655"/>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11" name="Rectangle 110">
              <a:extLst>
                <a:ext uri="{FF2B5EF4-FFF2-40B4-BE49-F238E27FC236}">
                  <a16:creationId xmlns:a16="http://schemas.microsoft.com/office/drawing/2014/main" id="{131C2BC4-23DE-463C-A1B4-C1F070EDD705}"/>
                </a:ext>
              </a:extLst>
            </p:cNvPr>
            <p:cNvSpPr/>
            <p:nvPr/>
          </p:nvSpPr>
          <p:spPr>
            <a:xfrm>
              <a:off x="387091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12" name="Rectangle 111">
              <a:extLst>
                <a:ext uri="{FF2B5EF4-FFF2-40B4-BE49-F238E27FC236}">
                  <a16:creationId xmlns:a16="http://schemas.microsoft.com/office/drawing/2014/main" id="{58DCC81D-316B-46E0-A943-E5020923BA06}"/>
                </a:ext>
              </a:extLst>
            </p:cNvPr>
            <p:cNvSpPr/>
            <p:nvPr/>
          </p:nvSpPr>
          <p:spPr>
            <a:xfrm>
              <a:off x="399010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13" name="Rectangle 112">
              <a:extLst>
                <a:ext uri="{FF2B5EF4-FFF2-40B4-BE49-F238E27FC236}">
                  <a16:creationId xmlns:a16="http://schemas.microsoft.com/office/drawing/2014/main" id="{6A4A3051-AFFC-4A17-9BB8-46354616A2C4}"/>
                </a:ext>
              </a:extLst>
            </p:cNvPr>
            <p:cNvSpPr/>
            <p:nvPr/>
          </p:nvSpPr>
          <p:spPr>
            <a:xfrm>
              <a:off x="4109292" y="465333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14" name="Rectangle 113">
              <a:extLst>
                <a:ext uri="{FF2B5EF4-FFF2-40B4-BE49-F238E27FC236}">
                  <a16:creationId xmlns:a16="http://schemas.microsoft.com/office/drawing/2014/main" id="{7B5358A2-7D89-47AF-A80B-954175660F47}"/>
                </a:ext>
              </a:extLst>
            </p:cNvPr>
            <p:cNvSpPr/>
            <p:nvPr/>
          </p:nvSpPr>
          <p:spPr>
            <a:xfrm>
              <a:off x="4235187" y="4657550"/>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15" name="Rectangle 114">
              <a:extLst>
                <a:ext uri="{FF2B5EF4-FFF2-40B4-BE49-F238E27FC236}">
                  <a16:creationId xmlns:a16="http://schemas.microsoft.com/office/drawing/2014/main" id="{573B139C-FEBB-4042-9E3B-5B37C43093DF}"/>
                </a:ext>
              </a:extLst>
            </p:cNvPr>
            <p:cNvSpPr/>
            <p:nvPr/>
          </p:nvSpPr>
          <p:spPr>
            <a:xfrm>
              <a:off x="5541593" y="5335150"/>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116" name="Rectangle 115">
              <a:extLst>
                <a:ext uri="{FF2B5EF4-FFF2-40B4-BE49-F238E27FC236}">
                  <a16:creationId xmlns:a16="http://schemas.microsoft.com/office/drawing/2014/main" id="{B5773912-54A6-4E5E-9737-F1A5C914E235}"/>
                </a:ext>
              </a:extLst>
            </p:cNvPr>
            <p:cNvSpPr/>
            <p:nvPr/>
          </p:nvSpPr>
          <p:spPr>
            <a:xfrm>
              <a:off x="5539929" y="4356543"/>
              <a:ext cx="648463"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117" name="Straight Arrow Connector 116">
              <a:extLst>
                <a:ext uri="{FF2B5EF4-FFF2-40B4-BE49-F238E27FC236}">
                  <a16:creationId xmlns:a16="http://schemas.microsoft.com/office/drawing/2014/main" id="{6B7F17C1-174A-4182-88A8-3C0610160390}"/>
                </a:ext>
              </a:extLst>
            </p:cNvPr>
            <p:cNvCxnSpPr/>
            <p:nvPr/>
          </p:nvCxnSpPr>
          <p:spPr>
            <a:xfrm flipV="1">
              <a:off x="5020849" y="5493156"/>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18" name="TextBox 45">
              <a:extLst>
                <a:ext uri="{FF2B5EF4-FFF2-40B4-BE49-F238E27FC236}">
                  <a16:creationId xmlns:a16="http://schemas.microsoft.com/office/drawing/2014/main" id="{23B39597-D1E1-481F-9CB5-0FD50921A7B8}"/>
                </a:ext>
              </a:extLst>
            </p:cNvPr>
            <p:cNvSpPr txBox="1"/>
            <p:nvPr/>
          </p:nvSpPr>
          <p:spPr>
            <a:xfrm>
              <a:off x="5055018" y="5314006"/>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119" name="Straight Arrow Connector 118">
              <a:extLst>
                <a:ext uri="{FF2B5EF4-FFF2-40B4-BE49-F238E27FC236}">
                  <a16:creationId xmlns:a16="http://schemas.microsoft.com/office/drawing/2014/main" id="{B97D9386-F12B-4308-BE2C-9650BC20C68A}"/>
                </a:ext>
              </a:extLst>
            </p:cNvPr>
            <p:cNvCxnSpPr/>
            <p:nvPr/>
          </p:nvCxnSpPr>
          <p:spPr>
            <a:xfrm flipV="1">
              <a:off x="5019185" y="4514549"/>
              <a:ext cx="521711" cy="2230"/>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120" name="TextBox 47">
              <a:extLst>
                <a:ext uri="{FF2B5EF4-FFF2-40B4-BE49-F238E27FC236}">
                  <a16:creationId xmlns:a16="http://schemas.microsoft.com/office/drawing/2014/main" id="{2334C879-445B-42C8-8BD9-F6E989BC7D89}"/>
                </a:ext>
              </a:extLst>
            </p:cNvPr>
            <p:cNvSpPr txBox="1"/>
            <p:nvPr/>
          </p:nvSpPr>
          <p:spPr>
            <a:xfrm>
              <a:off x="5053354" y="4335399"/>
              <a:ext cx="461155" cy="233656"/>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121" name="Rectangle 120">
              <a:extLst>
                <a:ext uri="{FF2B5EF4-FFF2-40B4-BE49-F238E27FC236}">
                  <a16:creationId xmlns:a16="http://schemas.microsoft.com/office/drawing/2014/main" id="{935415EB-C91F-4A8B-B1C6-F8AB768AE4BF}"/>
                </a:ext>
              </a:extLst>
            </p:cNvPr>
            <p:cNvSpPr/>
            <p:nvPr/>
          </p:nvSpPr>
          <p:spPr>
            <a:xfrm>
              <a:off x="6687843" y="4654726"/>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2" name="Rectangle 121">
              <a:extLst>
                <a:ext uri="{FF2B5EF4-FFF2-40B4-BE49-F238E27FC236}">
                  <a16:creationId xmlns:a16="http://schemas.microsoft.com/office/drawing/2014/main" id="{AEE8E123-D50B-4C7B-BB7D-01A061B07DFF}"/>
                </a:ext>
              </a:extLst>
            </p:cNvPr>
            <p:cNvSpPr/>
            <p:nvPr/>
          </p:nvSpPr>
          <p:spPr>
            <a:xfrm>
              <a:off x="6689507" y="5626442"/>
              <a:ext cx="984332" cy="29679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123" name="Rectangle 122">
              <a:extLst>
                <a:ext uri="{FF2B5EF4-FFF2-40B4-BE49-F238E27FC236}">
                  <a16:creationId xmlns:a16="http://schemas.microsoft.com/office/drawing/2014/main" id="{78A35A21-3D7D-4637-897C-4F108A016B39}"/>
                </a:ext>
              </a:extLst>
            </p:cNvPr>
            <p:cNvSpPr/>
            <p:nvPr/>
          </p:nvSpPr>
          <p:spPr>
            <a:xfrm>
              <a:off x="2277039" y="4354952"/>
              <a:ext cx="1430278" cy="296792"/>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TX BUSY</a:t>
              </a:r>
            </a:p>
          </p:txBody>
        </p:sp>
        <p:sp>
          <p:nvSpPr>
            <p:cNvPr id="124" name="Rectangle 123">
              <a:extLst>
                <a:ext uri="{FF2B5EF4-FFF2-40B4-BE49-F238E27FC236}">
                  <a16:creationId xmlns:a16="http://schemas.microsoft.com/office/drawing/2014/main" id="{B95DE639-97C4-4675-AE7B-1112CAC2AF63}"/>
                </a:ext>
              </a:extLst>
            </p:cNvPr>
            <p:cNvSpPr/>
            <p:nvPr/>
          </p:nvSpPr>
          <p:spPr>
            <a:xfrm>
              <a:off x="194118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5" name="Rectangle 124">
              <a:extLst>
                <a:ext uri="{FF2B5EF4-FFF2-40B4-BE49-F238E27FC236}">
                  <a16:creationId xmlns:a16="http://schemas.microsoft.com/office/drawing/2014/main" id="{4118A94A-EA27-4CF3-B18C-9579CE644DF5}"/>
                </a:ext>
              </a:extLst>
            </p:cNvPr>
            <p:cNvSpPr/>
            <p:nvPr/>
          </p:nvSpPr>
          <p:spPr>
            <a:xfrm>
              <a:off x="2060372"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6" name="Rectangle 125">
              <a:extLst>
                <a:ext uri="{FF2B5EF4-FFF2-40B4-BE49-F238E27FC236}">
                  <a16:creationId xmlns:a16="http://schemas.microsoft.com/office/drawing/2014/main" id="{9AC7F921-18CE-47D0-98A3-F8A663BB376A}"/>
                </a:ext>
              </a:extLst>
            </p:cNvPr>
            <p:cNvSpPr/>
            <p:nvPr/>
          </p:nvSpPr>
          <p:spPr>
            <a:xfrm>
              <a:off x="2177658" y="4645447"/>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7" name="Rectangle 126">
              <a:extLst>
                <a:ext uri="{FF2B5EF4-FFF2-40B4-BE49-F238E27FC236}">
                  <a16:creationId xmlns:a16="http://schemas.microsoft.com/office/drawing/2014/main" id="{9510CF61-A89E-469F-94B0-AA0AB010B1F6}"/>
                </a:ext>
              </a:extLst>
            </p:cNvPr>
            <p:cNvSpPr/>
            <p:nvPr/>
          </p:nvSpPr>
          <p:spPr>
            <a:xfrm>
              <a:off x="3733485" y="4655446"/>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28" name="Rectangle 127">
              <a:extLst>
                <a:ext uri="{FF2B5EF4-FFF2-40B4-BE49-F238E27FC236}">
                  <a16:creationId xmlns:a16="http://schemas.microsoft.com/office/drawing/2014/main" id="{A51CAB6C-0DD5-416C-9DB2-07DEFA7DDA7B}"/>
                </a:ext>
              </a:extLst>
            </p:cNvPr>
            <p:cNvSpPr/>
            <p:nvPr/>
          </p:nvSpPr>
          <p:spPr>
            <a:xfrm>
              <a:off x="2656332" y="5302419"/>
              <a:ext cx="1326578" cy="31572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29" name="Rectangle 128">
              <a:extLst>
                <a:ext uri="{FF2B5EF4-FFF2-40B4-BE49-F238E27FC236}">
                  <a16:creationId xmlns:a16="http://schemas.microsoft.com/office/drawing/2014/main" id="{BAFD54DD-C1DB-4310-90E5-C1E77C8A4CAE}"/>
                </a:ext>
              </a:extLst>
            </p:cNvPr>
            <p:cNvSpPr/>
            <p:nvPr/>
          </p:nvSpPr>
          <p:spPr>
            <a:xfrm>
              <a:off x="2046728"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30" name="Rectangle 129">
              <a:extLst>
                <a:ext uri="{FF2B5EF4-FFF2-40B4-BE49-F238E27FC236}">
                  <a16:creationId xmlns:a16="http://schemas.microsoft.com/office/drawing/2014/main" id="{79EB2328-6DB6-4F22-A940-D49DEC0522DC}"/>
                </a:ext>
              </a:extLst>
            </p:cNvPr>
            <p:cNvSpPr/>
            <p:nvPr/>
          </p:nvSpPr>
          <p:spPr>
            <a:xfrm>
              <a:off x="219212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31" name="Rectangle 130">
              <a:extLst>
                <a:ext uri="{FF2B5EF4-FFF2-40B4-BE49-F238E27FC236}">
                  <a16:creationId xmlns:a16="http://schemas.microsoft.com/office/drawing/2014/main" id="{7AA9BF52-C095-4D28-AEDF-A13E1B15BAEB}"/>
                </a:ext>
              </a:extLst>
            </p:cNvPr>
            <p:cNvSpPr/>
            <p:nvPr/>
          </p:nvSpPr>
          <p:spPr>
            <a:xfrm>
              <a:off x="231131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2" name="Rectangle 131">
              <a:extLst>
                <a:ext uri="{FF2B5EF4-FFF2-40B4-BE49-F238E27FC236}">
                  <a16:creationId xmlns:a16="http://schemas.microsoft.com/office/drawing/2014/main" id="{5C28946C-95C5-4282-B976-218C0893B74C}"/>
                </a:ext>
              </a:extLst>
            </p:cNvPr>
            <p:cNvSpPr/>
            <p:nvPr/>
          </p:nvSpPr>
          <p:spPr>
            <a:xfrm>
              <a:off x="2430502" y="5628952"/>
              <a:ext cx="84917" cy="212885"/>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cxnSp>
          <p:nvCxnSpPr>
            <p:cNvPr id="133" name="Straight Arrow Connector 132">
              <a:extLst>
                <a:ext uri="{FF2B5EF4-FFF2-40B4-BE49-F238E27FC236}">
                  <a16:creationId xmlns:a16="http://schemas.microsoft.com/office/drawing/2014/main" id="{BD96AAA7-9487-46F1-9F9A-2183F0BB7A41}"/>
                </a:ext>
              </a:extLst>
            </p:cNvPr>
            <p:cNvCxnSpPr>
              <a:cxnSpLocks/>
            </p:cNvCxnSpPr>
            <p:nvPr/>
          </p:nvCxnSpPr>
          <p:spPr>
            <a:xfrm>
              <a:off x="4316508" y="4275676"/>
              <a:ext cx="3596" cy="1291740"/>
            </a:xfrm>
            <a:prstGeom prst="straightConnector1">
              <a:avLst/>
            </a:prstGeom>
            <a:ln>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34" name="TextBox 110">
              <a:extLst>
                <a:ext uri="{FF2B5EF4-FFF2-40B4-BE49-F238E27FC236}">
                  <a16:creationId xmlns:a16="http://schemas.microsoft.com/office/drawing/2014/main" id="{D84AD259-B456-44A2-BC3B-7C84B8F1A52C}"/>
                </a:ext>
              </a:extLst>
            </p:cNvPr>
            <p:cNvSpPr txBox="1"/>
            <p:nvPr/>
          </p:nvSpPr>
          <p:spPr>
            <a:xfrm>
              <a:off x="3845464" y="4912313"/>
              <a:ext cx="467707" cy="347070"/>
            </a:xfrm>
            <a:prstGeom prst="rect">
              <a:avLst/>
            </a:prstGeom>
            <a:noFill/>
          </p:spPr>
          <p:txBody>
            <a:bodyPr wrap="none" lIns="91440" tIns="45720" rIns="91440" rtlCol="0" anchor="t">
              <a:no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b="1" dirty="0">
                  <a:solidFill>
                    <a:schemeClr val="tx1"/>
                  </a:solidFill>
                </a:rPr>
                <a:t>Invite</a:t>
              </a:r>
            </a:p>
          </p:txBody>
        </p:sp>
      </p:grpSp>
      <p:sp>
        <p:nvSpPr>
          <p:cNvPr id="50" name="Date Placeholder 5">
            <a:extLst>
              <a:ext uri="{FF2B5EF4-FFF2-40B4-BE49-F238E27FC236}">
                <a16:creationId xmlns:a16="http://schemas.microsoft.com/office/drawing/2014/main" id="{1578CACE-3ABC-4FDF-9F50-8C268006C585}"/>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685402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85800" y="1304789"/>
            <a:ext cx="8000999" cy="5170624"/>
          </a:xfrm>
        </p:spPr>
        <p:txBody>
          <a:bodyPr/>
          <a:lstStyle/>
          <a:p>
            <a:pPr>
              <a:buFont typeface="Arial" panose="020B0604020202020204" pitchFamily="34" charset="0"/>
              <a:buChar char="•"/>
            </a:pPr>
            <a:r>
              <a:rPr lang="en-US" sz="1400" dirty="0"/>
              <a:t>Each STA of an MLD follows regular EDCA mechanism on each link independently.</a:t>
            </a:r>
          </a:p>
          <a:p>
            <a:pPr>
              <a:buFont typeface="Arial" panose="020B0604020202020204" pitchFamily="34" charset="0"/>
              <a:buChar char="•"/>
            </a:pPr>
            <a:r>
              <a:rPr lang="en-US" sz="1400" dirty="0"/>
              <a:t>A STA can perform synchronous PPDU transmission if BO on both links reaches zero</a:t>
            </a:r>
          </a:p>
          <a:p>
            <a:pPr lvl="1">
              <a:buFont typeface="Arial" panose="020B0604020202020204" pitchFamily="34" charset="0"/>
              <a:buChar char="•"/>
            </a:pPr>
            <a:r>
              <a:rPr lang="en-US" sz="1200" dirty="0"/>
              <a:t>the STA on link 1 may hold the BO counter at zero value until BO of link 2 reaches zero</a:t>
            </a:r>
          </a:p>
          <a:p>
            <a:pPr lvl="1">
              <a:buFont typeface="Arial" panose="020B0604020202020204" pitchFamily="34" charset="0"/>
              <a:buChar char="•"/>
            </a:pPr>
            <a:r>
              <a:rPr lang="en-US" sz="1200" dirty="0"/>
              <a:t>while waiting for link 2, STA on link 1 continue monitoring medium state of link 1</a:t>
            </a:r>
          </a:p>
          <a:p>
            <a:pPr lvl="1">
              <a:buFont typeface="Arial" panose="020B0604020202020204" pitchFamily="34" charset="0"/>
              <a:buChar char="•"/>
            </a:pPr>
            <a:r>
              <a:rPr lang="en-US" sz="1200" dirty="0"/>
              <a:t>after EDCA count down procedure is completed on both links and medium on both links is IDLE MDL can transmit synchronously on that links </a:t>
            </a:r>
            <a:r>
              <a:rPr lang="en-US" sz="1400" dirty="0"/>
              <a:t> </a:t>
            </a:r>
          </a:p>
          <a:p>
            <a:pPr>
              <a:buFont typeface="Arial" panose="020B0604020202020204" pitchFamily="34" charset="0"/>
              <a:buChar char="•"/>
            </a:pPr>
            <a:r>
              <a:rPr lang="en-US" sz="1400" dirty="0"/>
              <a:t>Certainly fair to legacy STAs and EHT STAs on both link.</a:t>
            </a:r>
          </a:p>
          <a:p>
            <a:pPr lvl="1">
              <a:buFont typeface="Arial" panose="020B0604020202020204" pitchFamily="34" charset="0"/>
              <a:buChar char="•"/>
            </a:pPr>
            <a:r>
              <a:rPr lang="en-US" sz="1200" dirty="0"/>
              <a:t>Does not promote channel access of any STA of the MLD of any link</a:t>
            </a:r>
          </a:p>
          <a:p>
            <a:pPr lvl="1">
              <a:buFont typeface="Arial" panose="020B0604020202020204" pitchFamily="34" charset="0"/>
              <a:buChar char="•"/>
            </a:pPr>
            <a:r>
              <a:rPr lang="en-US" sz="1200" dirty="0"/>
              <a:t>Keep NAV/CCA/contention synchronization with other devices on any link intact</a:t>
            </a:r>
            <a:endParaRPr lang="en-US" sz="1000" dirty="0"/>
          </a:p>
          <a:p>
            <a:pPr>
              <a:buFont typeface="Arial" panose="020B0604020202020204" pitchFamily="34" charset="0"/>
              <a:buChar char="•"/>
            </a:pPr>
            <a:r>
              <a:rPr lang="en-US" sz="1400" dirty="0"/>
              <a:t>Flexible </a:t>
            </a:r>
          </a:p>
          <a:p>
            <a:pPr lvl="1">
              <a:buFont typeface="Arial" panose="020B0604020202020204" pitchFamily="34" charset="0"/>
              <a:buChar char="•"/>
            </a:pPr>
            <a:r>
              <a:rPr lang="en-US" sz="1200" dirty="0"/>
              <a:t>STA on link 1 may choose to wait for link 2 if BO of a STA on link 2 is near completion and/or channel on link 1 is not expected to change. </a:t>
            </a:r>
          </a:p>
          <a:p>
            <a:pPr lvl="1">
              <a:buFont typeface="Arial" panose="020B0604020202020204" pitchFamily="34" charset="0"/>
              <a:buChar char="•"/>
            </a:pPr>
            <a:r>
              <a:rPr lang="en-US" sz="1200" dirty="0"/>
              <a:t>STA may decide to proceed with transmission w/o waiting the other link</a:t>
            </a:r>
          </a:p>
          <a:p>
            <a:pPr lvl="1">
              <a:buFont typeface="Arial" panose="020B0604020202020204" pitchFamily="34" charset="0"/>
              <a:buChar char="•"/>
            </a:pPr>
            <a:r>
              <a:rPr lang="en-US" sz="1200" dirty="0"/>
              <a:t>does not get penalized in advance for choosing larger BO window (i.e. do not chose BO for both links at the same time)</a:t>
            </a:r>
          </a:p>
          <a:p>
            <a:pPr marL="457200" lvl="1" indent="0"/>
            <a:endParaRPr lang="en-US" sz="1200" dirty="0"/>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grpSp>
        <p:nvGrpSpPr>
          <p:cNvPr id="31" name="Group 30">
            <a:extLst>
              <a:ext uri="{FF2B5EF4-FFF2-40B4-BE49-F238E27FC236}">
                <a16:creationId xmlns:a16="http://schemas.microsoft.com/office/drawing/2014/main" id="{E60A9BC9-1D51-4E8C-830C-353BFB11483E}"/>
              </a:ext>
            </a:extLst>
          </p:cNvPr>
          <p:cNvGrpSpPr/>
          <p:nvPr/>
        </p:nvGrpSpPr>
        <p:grpSpPr>
          <a:xfrm>
            <a:off x="765478" y="4953000"/>
            <a:ext cx="7235522" cy="1484312"/>
            <a:chOff x="-290074" y="4166788"/>
            <a:chExt cx="8863872" cy="2059241"/>
          </a:xfrm>
        </p:grpSpPr>
        <p:cxnSp>
          <p:nvCxnSpPr>
            <p:cNvPr id="7" name="Straight Connector 6">
              <a:extLst>
                <a:ext uri="{FF2B5EF4-FFF2-40B4-BE49-F238E27FC236}">
                  <a16:creationId xmlns:a16="http://schemas.microsoft.com/office/drawing/2014/main" id="{185AD79B-E949-44A6-85BF-F9F6A5B240BE}"/>
                </a:ext>
              </a:extLst>
            </p:cNvPr>
            <p:cNvCxnSpPr>
              <a:cxnSpLocks/>
            </p:cNvCxnSpPr>
            <p:nvPr/>
          </p:nvCxnSpPr>
          <p:spPr>
            <a:xfrm>
              <a:off x="685800" y="5805190"/>
              <a:ext cx="7887998" cy="0"/>
            </a:xfrm>
            <a:prstGeom prst="line">
              <a:avLst/>
            </a:prstGeom>
          </p:spPr>
          <p:style>
            <a:lnRef idx="2">
              <a:schemeClr val="accent1"/>
            </a:lnRef>
            <a:fillRef idx="0">
              <a:schemeClr val="accent1"/>
            </a:fillRef>
            <a:effectRef idx="1">
              <a:schemeClr val="accent1"/>
            </a:effectRef>
            <a:fontRef idx="minor">
              <a:schemeClr val="tx1"/>
            </a:fontRef>
          </p:style>
        </p:cxnSp>
        <p:sp>
          <p:nvSpPr>
            <p:cNvPr id="8" name="Rectangle 7">
              <a:extLst>
                <a:ext uri="{FF2B5EF4-FFF2-40B4-BE49-F238E27FC236}">
                  <a16:creationId xmlns:a16="http://schemas.microsoft.com/office/drawing/2014/main" id="{35898CBE-357B-493E-9B4B-811A0A985855}"/>
                </a:ext>
              </a:extLst>
            </p:cNvPr>
            <p:cNvSpPr/>
            <p:nvPr/>
          </p:nvSpPr>
          <p:spPr>
            <a:xfrm>
              <a:off x="4388017" y="5799240"/>
              <a:ext cx="815863"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9" name="TextBox 9">
              <a:extLst>
                <a:ext uri="{FF2B5EF4-FFF2-40B4-BE49-F238E27FC236}">
                  <a16:creationId xmlns:a16="http://schemas.microsoft.com/office/drawing/2014/main" id="{2855F7D9-3815-4578-BE9E-E50D777F0842}"/>
                </a:ext>
              </a:extLst>
            </p:cNvPr>
            <p:cNvSpPr txBox="1"/>
            <p:nvPr/>
          </p:nvSpPr>
          <p:spPr>
            <a:xfrm>
              <a:off x="-290074" y="5605519"/>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a:t>
              </a:r>
            </a:p>
          </p:txBody>
        </p:sp>
        <p:cxnSp>
          <p:nvCxnSpPr>
            <p:cNvPr id="10" name="Straight Connector 9">
              <a:extLst>
                <a:ext uri="{FF2B5EF4-FFF2-40B4-BE49-F238E27FC236}">
                  <a16:creationId xmlns:a16="http://schemas.microsoft.com/office/drawing/2014/main" id="{2A0E04D8-6B08-42EC-B220-58F00BE3A674}"/>
                </a:ext>
              </a:extLst>
            </p:cNvPr>
            <p:cNvCxnSpPr>
              <a:cxnSpLocks/>
            </p:cNvCxnSpPr>
            <p:nvPr/>
          </p:nvCxnSpPr>
          <p:spPr>
            <a:xfrm flipV="1">
              <a:off x="673387" y="4706123"/>
              <a:ext cx="7880966" cy="1"/>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11">
              <a:extLst>
                <a:ext uri="{FF2B5EF4-FFF2-40B4-BE49-F238E27FC236}">
                  <a16:creationId xmlns:a16="http://schemas.microsoft.com/office/drawing/2014/main" id="{947AFE91-87B6-4294-A892-E561D23E4333}"/>
                </a:ext>
              </a:extLst>
            </p:cNvPr>
            <p:cNvSpPr txBox="1"/>
            <p:nvPr/>
          </p:nvSpPr>
          <p:spPr>
            <a:xfrm>
              <a:off x="-222016" y="4473233"/>
              <a:ext cx="660519"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a:t>
              </a:r>
            </a:p>
          </p:txBody>
        </p:sp>
        <p:sp>
          <p:nvSpPr>
            <p:cNvPr id="12" name="Rectangle 11">
              <a:extLst>
                <a:ext uri="{FF2B5EF4-FFF2-40B4-BE49-F238E27FC236}">
                  <a16:creationId xmlns:a16="http://schemas.microsoft.com/office/drawing/2014/main" id="{26BACAB8-4C4C-4BBC-805E-DBEFFE1E35D0}"/>
                </a:ext>
              </a:extLst>
            </p:cNvPr>
            <p:cNvSpPr/>
            <p:nvPr/>
          </p:nvSpPr>
          <p:spPr>
            <a:xfrm>
              <a:off x="4388019" y="4702029"/>
              <a:ext cx="815862"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t>RTS</a:t>
              </a:r>
            </a:p>
          </p:txBody>
        </p:sp>
        <p:sp>
          <p:nvSpPr>
            <p:cNvPr id="14" name="TextBox 18">
              <a:extLst>
                <a:ext uri="{FF2B5EF4-FFF2-40B4-BE49-F238E27FC236}">
                  <a16:creationId xmlns:a16="http://schemas.microsoft.com/office/drawing/2014/main" id="{173B43C1-D02B-497A-A708-1A11364FEF2B}"/>
                </a:ext>
              </a:extLst>
            </p:cNvPr>
            <p:cNvSpPr txBox="1"/>
            <p:nvPr/>
          </p:nvSpPr>
          <p:spPr>
            <a:xfrm>
              <a:off x="335311" y="4723211"/>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A5BB6696-F12A-455A-976B-876F15C14CBE}"/>
                </a:ext>
              </a:extLst>
            </p:cNvPr>
            <p:cNvSpPr txBox="1"/>
            <p:nvPr/>
          </p:nvSpPr>
          <p:spPr>
            <a:xfrm>
              <a:off x="363531" y="5829658"/>
              <a:ext cx="571424"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5CF8617A-A98E-45F3-9B5D-D039788332D0}"/>
                </a:ext>
              </a:extLst>
            </p:cNvPr>
            <p:cNvSpPr txBox="1"/>
            <p:nvPr/>
          </p:nvSpPr>
          <p:spPr>
            <a:xfrm>
              <a:off x="3740925" y="5348512"/>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18" name="Rectangle 17">
              <a:extLst>
                <a:ext uri="{FF2B5EF4-FFF2-40B4-BE49-F238E27FC236}">
                  <a16:creationId xmlns:a16="http://schemas.microsoft.com/office/drawing/2014/main" id="{7932432E-0A8B-431C-8506-C2F9614B34A6}"/>
                </a:ext>
              </a:extLst>
            </p:cNvPr>
            <p:cNvSpPr/>
            <p:nvPr/>
          </p:nvSpPr>
          <p:spPr>
            <a:xfrm>
              <a:off x="1854987" y="5806593"/>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9" name="Rectangle 18">
              <a:extLst>
                <a:ext uri="{FF2B5EF4-FFF2-40B4-BE49-F238E27FC236}">
                  <a16:creationId xmlns:a16="http://schemas.microsoft.com/office/drawing/2014/main" id="{54A6C6C6-2F9F-4A4D-A77A-7D6EE3D1BF5D}"/>
                </a:ext>
              </a:extLst>
            </p:cNvPr>
            <p:cNvSpPr/>
            <p:nvPr/>
          </p:nvSpPr>
          <p:spPr>
            <a:xfrm>
              <a:off x="2036520" y="5815717"/>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20" name="Rectangle 19">
              <a:extLst>
                <a:ext uri="{FF2B5EF4-FFF2-40B4-BE49-F238E27FC236}">
                  <a16:creationId xmlns:a16="http://schemas.microsoft.com/office/drawing/2014/main" id="{0842241B-5719-4367-B861-6942EB668BF0}"/>
                </a:ext>
              </a:extLst>
            </p:cNvPr>
            <p:cNvSpPr/>
            <p:nvPr/>
          </p:nvSpPr>
          <p:spPr>
            <a:xfrm>
              <a:off x="38283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1" name="Rectangle 20">
              <a:extLst>
                <a:ext uri="{FF2B5EF4-FFF2-40B4-BE49-F238E27FC236}">
                  <a16:creationId xmlns:a16="http://schemas.microsoft.com/office/drawing/2014/main" id="{D271FBDE-E0C8-41E2-9897-28822364CD9E}"/>
                </a:ext>
              </a:extLst>
            </p:cNvPr>
            <p:cNvSpPr/>
            <p:nvPr/>
          </p:nvSpPr>
          <p:spPr>
            <a:xfrm>
              <a:off x="3980749"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2" name="Rectangle 21">
              <a:extLst>
                <a:ext uri="{FF2B5EF4-FFF2-40B4-BE49-F238E27FC236}">
                  <a16:creationId xmlns:a16="http://schemas.microsoft.com/office/drawing/2014/main" id="{BBB7E7AB-75B2-4EA1-82C3-7694CD78BE4C}"/>
                </a:ext>
              </a:extLst>
            </p:cNvPr>
            <p:cNvSpPr/>
            <p:nvPr/>
          </p:nvSpPr>
          <p:spPr>
            <a:xfrm>
              <a:off x="41209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3" name="Rectangle 22">
              <a:extLst>
                <a:ext uri="{FF2B5EF4-FFF2-40B4-BE49-F238E27FC236}">
                  <a16:creationId xmlns:a16="http://schemas.microsoft.com/office/drawing/2014/main" id="{34513056-19C4-4518-B69C-FA76B7E3E88B}"/>
                </a:ext>
              </a:extLst>
            </p:cNvPr>
            <p:cNvSpPr/>
            <p:nvPr/>
          </p:nvSpPr>
          <p:spPr>
            <a:xfrm>
              <a:off x="4273331" y="5794290"/>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4" name="TextBox 28">
              <a:extLst>
                <a:ext uri="{FF2B5EF4-FFF2-40B4-BE49-F238E27FC236}">
                  <a16:creationId xmlns:a16="http://schemas.microsoft.com/office/drawing/2014/main" id="{152349DF-94C9-4925-B46B-340508B161DE}"/>
                </a:ext>
              </a:extLst>
            </p:cNvPr>
            <p:cNvSpPr txBox="1"/>
            <p:nvPr/>
          </p:nvSpPr>
          <p:spPr>
            <a:xfrm>
              <a:off x="3439807" y="4166788"/>
              <a:ext cx="865033"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latin typeface="+mn-lt"/>
                </a:rPr>
                <a:t>Back-off</a:t>
              </a:r>
            </a:p>
          </p:txBody>
        </p:sp>
        <p:sp>
          <p:nvSpPr>
            <p:cNvPr id="25" name="Rectangle 24">
              <a:extLst>
                <a:ext uri="{FF2B5EF4-FFF2-40B4-BE49-F238E27FC236}">
                  <a16:creationId xmlns:a16="http://schemas.microsoft.com/office/drawing/2014/main" id="{7D736343-C120-4EE1-9753-E4E7FA9B0309}"/>
                </a:ext>
              </a:extLst>
            </p:cNvPr>
            <p:cNvSpPr/>
            <p:nvPr/>
          </p:nvSpPr>
          <p:spPr>
            <a:xfrm>
              <a:off x="35186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6" name="Rectangle 25">
              <a:extLst>
                <a:ext uri="{FF2B5EF4-FFF2-40B4-BE49-F238E27FC236}">
                  <a16:creationId xmlns:a16="http://schemas.microsoft.com/office/drawing/2014/main" id="{12E417DE-C903-4C6B-BD43-2CAC4612A379}"/>
                </a:ext>
              </a:extLst>
            </p:cNvPr>
            <p:cNvSpPr/>
            <p:nvPr/>
          </p:nvSpPr>
          <p:spPr>
            <a:xfrm>
              <a:off x="36710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27" name="Rectangle 26">
              <a:extLst>
                <a:ext uri="{FF2B5EF4-FFF2-40B4-BE49-F238E27FC236}">
                  <a16:creationId xmlns:a16="http://schemas.microsoft.com/office/drawing/2014/main" id="{65ABB540-F372-4620-A8CD-15C6DC493D0E}"/>
                </a:ext>
              </a:extLst>
            </p:cNvPr>
            <p:cNvSpPr/>
            <p:nvPr/>
          </p:nvSpPr>
          <p:spPr>
            <a:xfrm>
              <a:off x="38234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8" name="Rectangle 27">
              <a:extLst>
                <a:ext uri="{FF2B5EF4-FFF2-40B4-BE49-F238E27FC236}">
                  <a16:creationId xmlns:a16="http://schemas.microsoft.com/office/drawing/2014/main" id="{175C7FC4-193F-44B4-903C-752DC19CD1EC}"/>
                </a:ext>
              </a:extLst>
            </p:cNvPr>
            <p:cNvSpPr/>
            <p:nvPr/>
          </p:nvSpPr>
          <p:spPr>
            <a:xfrm>
              <a:off x="3975894"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9" name="Rectangle 28">
              <a:extLst>
                <a:ext uri="{FF2B5EF4-FFF2-40B4-BE49-F238E27FC236}">
                  <a16:creationId xmlns:a16="http://schemas.microsoft.com/office/drawing/2014/main" id="{F0F39563-0F95-4F36-8844-74C9270E9CE2}"/>
                </a:ext>
              </a:extLst>
            </p:cNvPr>
            <p:cNvSpPr/>
            <p:nvPr/>
          </p:nvSpPr>
          <p:spPr>
            <a:xfrm>
              <a:off x="41160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0" name="Rectangle 29">
              <a:extLst>
                <a:ext uri="{FF2B5EF4-FFF2-40B4-BE49-F238E27FC236}">
                  <a16:creationId xmlns:a16="http://schemas.microsoft.com/office/drawing/2014/main" id="{47E52811-D435-426F-963F-9AF8E9DC5518}"/>
                </a:ext>
              </a:extLst>
            </p:cNvPr>
            <p:cNvSpPr/>
            <p:nvPr/>
          </p:nvSpPr>
          <p:spPr>
            <a:xfrm>
              <a:off x="4268476" y="4702029"/>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4" name="Rectangle 33">
              <a:extLst>
                <a:ext uri="{FF2B5EF4-FFF2-40B4-BE49-F238E27FC236}">
                  <a16:creationId xmlns:a16="http://schemas.microsoft.com/office/drawing/2014/main" id="{7008A293-C3FC-4030-A239-CFE3E47D1137}"/>
                </a:ext>
              </a:extLst>
            </p:cNvPr>
            <p:cNvSpPr/>
            <p:nvPr/>
          </p:nvSpPr>
          <p:spPr>
            <a:xfrm>
              <a:off x="5847440" y="5384036"/>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sp>
          <p:nvSpPr>
            <p:cNvPr id="35" name="Rectangle 34">
              <a:extLst>
                <a:ext uri="{FF2B5EF4-FFF2-40B4-BE49-F238E27FC236}">
                  <a16:creationId xmlns:a16="http://schemas.microsoft.com/office/drawing/2014/main" id="{A890A092-DE55-4610-B321-80DEFC95F19E}"/>
                </a:ext>
              </a:extLst>
            </p:cNvPr>
            <p:cNvSpPr/>
            <p:nvPr/>
          </p:nvSpPr>
          <p:spPr>
            <a:xfrm>
              <a:off x="5847440" y="4275103"/>
              <a:ext cx="829146"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CTS</a:t>
              </a:r>
            </a:p>
          </p:txBody>
        </p:sp>
        <p:cxnSp>
          <p:nvCxnSpPr>
            <p:cNvPr id="36" name="Straight Arrow Connector 35">
              <a:extLst>
                <a:ext uri="{FF2B5EF4-FFF2-40B4-BE49-F238E27FC236}">
                  <a16:creationId xmlns:a16="http://schemas.microsoft.com/office/drawing/2014/main" id="{63529F8D-D137-44C5-9F90-CD2A4EC1F8DD}"/>
                </a:ext>
              </a:extLst>
            </p:cNvPr>
            <p:cNvCxnSpPr/>
            <p:nvPr/>
          </p:nvCxnSpPr>
          <p:spPr>
            <a:xfrm flipV="1">
              <a:off x="5181600" y="5610261"/>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7" name="TextBox 45">
              <a:extLst>
                <a:ext uri="{FF2B5EF4-FFF2-40B4-BE49-F238E27FC236}">
                  <a16:creationId xmlns:a16="http://schemas.microsoft.com/office/drawing/2014/main" id="{652B8E4C-6400-4374-8D02-E51C8F27112D}"/>
                </a:ext>
              </a:extLst>
            </p:cNvPr>
            <p:cNvSpPr txBox="1"/>
            <p:nvPr/>
          </p:nvSpPr>
          <p:spPr>
            <a:xfrm>
              <a:off x="5225290" y="5353762"/>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cxnSp>
          <p:nvCxnSpPr>
            <p:cNvPr id="38" name="Straight Arrow Connector 37">
              <a:extLst>
                <a:ext uri="{FF2B5EF4-FFF2-40B4-BE49-F238E27FC236}">
                  <a16:creationId xmlns:a16="http://schemas.microsoft.com/office/drawing/2014/main" id="{B7730307-7D82-456E-89E8-DC6A12D4A40A}"/>
                </a:ext>
              </a:extLst>
            </p:cNvPr>
            <p:cNvCxnSpPr/>
            <p:nvPr/>
          </p:nvCxnSpPr>
          <p:spPr>
            <a:xfrm flipV="1">
              <a:off x="5181600" y="4501328"/>
              <a:ext cx="667076" cy="3193"/>
            </a:xfrm>
            <a:prstGeom prst="straightConnector1">
              <a:avLst/>
            </a:prstGeom>
            <a:ln>
              <a:headEnd type="triangle"/>
              <a:tailEnd type="triangle"/>
            </a:ln>
          </p:spPr>
          <p:style>
            <a:lnRef idx="2">
              <a:schemeClr val="accent1"/>
            </a:lnRef>
            <a:fillRef idx="0">
              <a:schemeClr val="accent1"/>
            </a:fillRef>
            <a:effectRef idx="1">
              <a:schemeClr val="accent1"/>
            </a:effectRef>
            <a:fontRef idx="minor">
              <a:schemeClr val="tx1"/>
            </a:fontRef>
          </p:style>
        </p:cxnSp>
        <p:sp>
          <p:nvSpPr>
            <p:cNvPr id="39" name="TextBox 47">
              <a:extLst>
                <a:ext uri="{FF2B5EF4-FFF2-40B4-BE49-F238E27FC236}">
                  <a16:creationId xmlns:a16="http://schemas.microsoft.com/office/drawing/2014/main" id="{8D3912C7-684B-4CEB-9F54-02098F4EAFCF}"/>
                </a:ext>
              </a:extLst>
            </p:cNvPr>
            <p:cNvSpPr txBox="1"/>
            <p:nvPr/>
          </p:nvSpPr>
          <p:spPr>
            <a:xfrm>
              <a:off x="5225290" y="4244829"/>
              <a:ext cx="589647" cy="334539"/>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050" dirty="0"/>
                <a:t>SIFS</a:t>
              </a:r>
            </a:p>
          </p:txBody>
        </p:sp>
        <p:sp>
          <p:nvSpPr>
            <p:cNvPr id="40" name="Rectangle 39">
              <a:extLst>
                <a:ext uri="{FF2B5EF4-FFF2-40B4-BE49-F238E27FC236}">
                  <a16:creationId xmlns:a16="http://schemas.microsoft.com/office/drawing/2014/main" id="{C3E7DBD1-61A9-4DF2-B5A5-27F7A269D651}"/>
                </a:ext>
              </a:extLst>
            </p:cNvPr>
            <p:cNvSpPr/>
            <p:nvPr/>
          </p:nvSpPr>
          <p:spPr>
            <a:xfrm>
              <a:off x="7315200" y="4702029"/>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1" name="Rectangle 40">
              <a:extLst>
                <a:ext uri="{FF2B5EF4-FFF2-40B4-BE49-F238E27FC236}">
                  <a16:creationId xmlns:a16="http://schemas.microsoft.com/office/drawing/2014/main" id="{9ABD1148-FC42-433A-B281-4C5EFEBE5DB5}"/>
                </a:ext>
              </a:extLst>
            </p:cNvPr>
            <p:cNvSpPr/>
            <p:nvPr/>
          </p:nvSpPr>
          <p:spPr>
            <a:xfrm>
              <a:off x="7315200" y="5801095"/>
              <a:ext cx="1258598" cy="424934"/>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100" dirty="0">
                  <a:solidFill>
                    <a:schemeClr val="bg1"/>
                  </a:solidFill>
                </a:rPr>
                <a:t>A-MPDU</a:t>
              </a:r>
            </a:p>
          </p:txBody>
        </p:sp>
        <p:sp>
          <p:nvSpPr>
            <p:cNvPr id="44" name="Rectangle 43">
              <a:extLst>
                <a:ext uri="{FF2B5EF4-FFF2-40B4-BE49-F238E27FC236}">
                  <a16:creationId xmlns:a16="http://schemas.microsoft.com/office/drawing/2014/main" id="{ADF5C227-E2B8-415B-B271-F1C856F0B607}"/>
                </a:ext>
              </a:extLst>
            </p:cNvPr>
            <p:cNvSpPr/>
            <p:nvPr/>
          </p:nvSpPr>
          <p:spPr>
            <a:xfrm>
              <a:off x="1480717" y="4274817"/>
              <a:ext cx="1828799"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383399FD-1856-4251-AD44-B4DE3EC1CE43}"/>
                </a:ext>
              </a:extLst>
            </p:cNvPr>
            <p:cNvSpPr/>
            <p:nvPr/>
          </p:nvSpPr>
          <p:spPr>
            <a:xfrm>
              <a:off x="10512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6" name="Rectangle 45">
              <a:extLst>
                <a:ext uri="{FF2B5EF4-FFF2-40B4-BE49-F238E27FC236}">
                  <a16:creationId xmlns:a16="http://schemas.microsoft.com/office/drawing/2014/main" id="{856D9D14-B1EA-4D85-9764-A36420AB9F59}"/>
                </a:ext>
              </a:extLst>
            </p:cNvPr>
            <p:cNvSpPr/>
            <p:nvPr/>
          </p:nvSpPr>
          <p:spPr>
            <a:xfrm>
              <a:off x="1203680"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7" name="Rectangle 46">
              <a:extLst>
                <a:ext uri="{FF2B5EF4-FFF2-40B4-BE49-F238E27FC236}">
                  <a16:creationId xmlns:a16="http://schemas.microsoft.com/office/drawing/2014/main" id="{A0C30E24-3B42-41FF-8088-69CA740B7B49}"/>
                </a:ext>
              </a:extLst>
            </p:cNvPr>
            <p:cNvSpPr/>
            <p:nvPr/>
          </p:nvSpPr>
          <p:spPr>
            <a:xfrm>
              <a:off x="1353645" y="4690735"/>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8" name="Rectangle 47">
              <a:extLst>
                <a:ext uri="{FF2B5EF4-FFF2-40B4-BE49-F238E27FC236}">
                  <a16:creationId xmlns:a16="http://schemas.microsoft.com/office/drawing/2014/main" id="{02645C1B-4112-4A1D-B57F-00C1F0B22635}"/>
                </a:ext>
              </a:extLst>
            </p:cNvPr>
            <p:cNvSpPr/>
            <p:nvPr/>
          </p:nvSpPr>
          <p:spPr>
            <a:xfrm>
              <a:off x="3342976" y="4705051"/>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9" name="Rectangle 48">
              <a:extLst>
                <a:ext uri="{FF2B5EF4-FFF2-40B4-BE49-F238E27FC236}">
                  <a16:creationId xmlns:a16="http://schemas.microsoft.com/office/drawing/2014/main" id="{E6B9EB0A-BFD7-4588-9B86-AE18FB61DFB4}"/>
                </a:ext>
              </a:extLst>
            </p:cNvPr>
            <p:cNvSpPr/>
            <p:nvPr/>
          </p:nvSpPr>
          <p:spPr>
            <a:xfrm>
              <a:off x="2210417" y="5366267"/>
              <a:ext cx="1611823" cy="424934"/>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52" name="Rectangle 51">
              <a:extLst>
                <a:ext uri="{FF2B5EF4-FFF2-40B4-BE49-F238E27FC236}">
                  <a16:creationId xmlns:a16="http://schemas.microsoft.com/office/drawing/2014/main" id="{22FC89C3-7BD8-4527-9190-C9CBE9A66795}"/>
                </a:ext>
              </a:extLst>
            </p:cNvPr>
            <p:cNvSpPr/>
            <p:nvPr/>
          </p:nvSpPr>
          <p:spPr>
            <a:xfrm>
              <a:off x="1184106"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53" name="Rectangle 52">
              <a:extLst>
                <a:ext uri="{FF2B5EF4-FFF2-40B4-BE49-F238E27FC236}">
                  <a16:creationId xmlns:a16="http://schemas.microsoft.com/office/drawing/2014/main" id="{F0B35BFB-245D-41D0-8784-E42A30CFC668}"/>
                </a:ext>
              </a:extLst>
            </p:cNvPr>
            <p:cNvSpPr/>
            <p:nvPr/>
          </p:nvSpPr>
          <p:spPr>
            <a:xfrm>
              <a:off x="13700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54" name="Rectangle 53">
              <a:extLst>
                <a:ext uri="{FF2B5EF4-FFF2-40B4-BE49-F238E27FC236}">
                  <a16:creationId xmlns:a16="http://schemas.microsoft.com/office/drawing/2014/main" id="{915AF51E-A69E-4450-9F75-06429E7A2EF1}"/>
                </a:ext>
              </a:extLst>
            </p:cNvPr>
            <p:cNvSpPr/>
            <p:nvPr/>
          </p:nvSpPr>
          <p:spPr>
            <a:xfrm>
              <a:off x="15224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55" name="Rectangle 54">
              <a:extLst>
                <a:ext uri="{FF2B5EF4-FFF2-40B4-BE49-F238E27FC236}">
                  <a16:creationId xmlns:a16="http://schemas.microsoft.com/office/drawing/2014/main" id="{276FBC08-3C7C-48FF-87F2-FEAB95D062AF}"/>
                </a:ext>
              </a:extLst>
            </p:cNvPr>
            <p:cNvSpPr/>
            <p:nvPr/>
          </p:nvSpPr>
          <p:spPr>
            <a:xfrm>
              <a:off x="1674812" y="5806678"/>
              <a:ext cx="108577" cy="304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grpSp>
      <p:sp>
        <p:nvSpPr>
          <p:cNvPr id="50" name="Date Placeholder 5">
            <a:extLst>
              <a:ext uri="{FF2B5EF4-FFF2-40B4-BE49-F238E27FC236}">
                <a16:creationId xmlns:a16="http://schemas.microsoft.com/office/drawing/2014/main" id="{73F1C8CD-09FF-421D-8E37-AE0792CC65AF}"/>
              </a:ext>
            </a:extLst>
          </p:cNvPr>
          <p:cNvSpPr>
            <a:spLocks noGrp="1"/>
          </p:cNvSpPr>
          <p:nvPr>
            <p:ph type="dt" idx="15"/>
          </p:nvPr>
        </p:nvSpPr>
        <p:spPr>
          <a:xfrm>
            <a:off x="696912" y="333375"/>
            <a:ext cx="1874823" cy="273050"/>
          </a:xfrm>
        </p:spPr>
        <p:txBody>
          <a:bodyPr/>
          <a:lstStyle/>
          <a:p>
            <a:r>
              <a:rPr lang="en-US" dirty="0"/>
              <a:t>August 2020</a:t>
            </a:r>
            <a:endParaRPr lang="en-GB" dirty="0"/>
          </a:p>
        </p:txBody>
      </p:sp>
    </p:spTree>
    <p:extLst>
      <p:ext uri="{BB962C8B-B14F-4D97-AF65-F5344CB8AC3E}">
        <p14:creationId xmlns:p14="http://schemas.microsoft.com/office/powerpoint/2010/main" val="29573968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DE3D10-99DA-46D9-9B89-AE3AF7103914}"/>
              </a:ext>
            </a:extLst>
          </p:cNvPr>
          <p:cNvSpPr>
            <a:spLocks noGrp="1"/>
          </p:cNvSpPr>
          <p:nvPr>
            <p:ph type="title"/>
          </p:nvPr>
        </p:nvSpPr>
        <p:spPr>
          <a:xfrm>
            <a:off x="685800" y="685801"/>
            <a:ext cx="7770813" cy="618988"/>
          </a:xfrm>
        </p:spPr>
        <p:txBody>
          <a:bodyPr/>
          <a:lstStyle/>
          <a:p>
            <a:r>
              <a:rPr lang="en-US" dirty="0"/>
              <a:t>Proposal 2 (Wait Slot) cont.</a:t>
            </a:r>
          </a:p>
        </p:txBody>
      </p:sp>
      <p:sp>
        <p:nvSpPr>
          <p:cNvPr id="3" name="Content Placeholder 2">
            <a:extLst>
              <a:ext uri="{FF2B5EF4-FFF2-40B4-BE49-F238E27FC236}">
                <a16:creationId xmlns:a16="http://schemas.microsoft.com/office/drawing/2014/main" id="{E3EE66C1-E0DC-4FEA-8AAD-FAD7BD682ABD}"/>
              </a:ext>
            </a:extLst>
          </p:cNvPr>
          <p:cNvSpPr>
            <a:spLocks noGrp="1"/>
          </p:cNvSpPr>
          <p:nvPr>
            <p:ph idx="1"/>
          </p:nvPr>
        </p:nvSpPr>
        <p:spPr>
          <a:xfrm>
            <a:off x="696912" y="1565290"/>
            <a:ext cx="7845426" cy="4606909"/>
          </a:xfrm>
        </p:spPr>
        <p:txBody>
          <a:bodyPr/>
          <a:lstStyle/>
          <a:p>
            <a:pPr>
              <a:buFont typeface="Arial" panose="020B0604020202020204" pitchFamily="34" charset="0"/>
              <a:buChar char="•"/>
            </a:pPr>
            <a:r>
              <a:rPr lang="en-US" sz="1800" dirty="0"/>
              <a:t>There may be issue if medium on one of the link became busy </a:t>
            </a:r>
          </a:p>
          <a:p>
            <a:pPr lvl="1">
              <a:buFont typeface="Arial" panose="020B0604020202020204" pitchFamily="34" charset="0"/>
              <a:buChar char="•"/>
            </a:pPr>
            <a:r>
              <a:rPr lang="en-US" sz="1600" dirty="0"/>
              <a:t>Multiple STAs in a BSS may hold their BO count at the zero value</a:t>
            </a:r>
          </a:p>
          <a:p>
            <a:pPr lvl="1">
              <a:buFont typeface="Arial" panose="020B0604020202020204" pitchFamily="34" charset="0"/>
              <a:buChar char="•"/>
            </a:pPr>
            <a:r>
              <a:rPr lang="en-US" sz="1600" dirty="0"/>
              <a:t>At </a:t>
            </a:r>
            <a:r>
              <a:rPr lang="en-US" sz="1600" b="1" u="sng" dirty="0"/>
              <a:t>next</a:t>
            </a:r>
            <a:r>
              <a:rPr lang="en-US" sz="1600" dirty="0"/>
              <a:t> contention they may transmit simultaneously resulting in collisions.</a:t>
            </a:r>
          </a:p>
          <a:p>
            <a:pPr>
              <a:buFont typeface="Arial" panose="020B0604020202020204" pitchFamily="34" charset="0"/>
              <a:buChar char="•"/>
            </a:pPr>
            <a:r>
              <a:rPr lang="en-US" sz="1800" dirty="0"/>
              <a:t>Following option address this problem</a:t>
            </a:r>
          </a:p>
          <a:p>
            <a:pPr lvl="1">
              <a:buFont typeface="Arial" panose="020B0604020202020204" pitchFamily="34" charset="0"/>
              <a:buChar char="•"/>
            </a:pPr>
            <a:r>
              <a:rPr lang="en-US" sz="1600" dirty="0"/>
              <a:t>Case 1: When link 1 becomes busy, and link 1 is waiting at BO equal to zero, link 1 shall not transmit and shall draw a new random number without modifying the CW (internal collision)</a:t>
            </a:r>
          </a:p>
          <a:p>
            <a:pPr lvl="1">
              <a:buFont typeface="Arial" panose="020B0604020202020204" pitchFamily="34" charset="0"/>
              <a:buChar char="•"/>
            </a:pPr>
            <a:r>
              <a:rPr lang="en-US" sz="1600" dirty="0"/>
              <a:t>Case 2: When link 2 becomes busy, and link 1 is waiting at BO equal to zero, link 1 shall not transmit and shall draw a new random number without modifying the CW (internal collision)</a:t>
            </a:r>
          </a:p>
        </p:txBody>
      </p:sp>
      <p:sp>
        <p:nvSpPr>
          <p:cNvPr id="4" name="Slide Number Placeholder 3">
            <a:extLst>
              <a:ext uri="{FF2B5EF4-FFF2-40B4-BE49-F238E27FC236}">
                <a16:creationId xmlns:a16="http://schemas.microsoft.com/office/drawing/2014/main" id="{216FB4DF-4F74-42C3-9DE8-49869BCC0E7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A518210-6808-4EC5-A6DC-2C2F8C96FEA1}"/>
              </a:ext>
            </a:extLst>
          </p:cNvPr>
          <p:cNvSpPr>
            <a:spLocks noGrp="1"/>
          </p:cNvSpPr>
          <p:nvPr>
            <p:ph type="ftr" idx="14"/>
          </p:nvPr>
        </p:nvSpPr>
        <p:spPr/>
        <p:txBody>
          <a:bodyPr/>
          <a:lstStyle/>
          <a:p>
            <a:r>
              <a:rPr lang="en-GB" dirty="0"/>
              <a:t>Dmitry Akhmetov, Intel</a:t>
            </a:r>
          </a:p>
        </p:txBody>
      </p:sp>
      <p:sp>
        <p:nvSpPr>
          <p:cNvPr id="7" name="Date Placeholder 5">
            <a:extLst>
              <a:ext uri="{FF2B5EF4-FFF2-40B4-BE49-F238E27FC236}">
                <a16:creationId xmlns:a16="http://schemas.microsoft.com/office/drawing/2014/main" id="{F44957B4-CBE9-4E03-99C2-370709945F7F}"/>
              </a:ext>
            </a:extLst>
          </p:cNvPr>
          <p:cNvSpPr>
            <a:spLocks noGrp="1"/>
          </p:cNvSpPr>
          <p:nvPr>
            <p:ph type="dt" idx="15"/>
          </p:nvPr>
        </p:nvSpPr>
        <p:spPr>
          <a:xfrm>
            <a:off x="696912" y="333375"/>
            <a:ext cx="1874823" cy="273050"/>
          </a:xfrm>
        </p:spPr>
        <p:txBody>
          <a:bodyPr/>
          <a:lstStyle/>
          <a:p>
            <a:r>
              <a:rPr lang="en-US" dirty="0"/>
              <a:t>August 2020</a:t>
            </a:r>
            <a:endParaRPr lang="en-GB" dirty="0"/>
          </a:p>
        </p:txBody>
      </p:sp>
      <p:grpSp>
        <p:nvGrpSpPr>
          <p:cNvPr id="164" name="Group 163">
            <a:extLst>
              <a:ext uri="{FF2B5EF4-FFF2-40B4-BE49-F238E27FC236}">
                <a16:creationId xmlns:a16="http://schemas.microsoft.com/office/drawing/2014/main" id="{DFA69453-87F9-4E60-9058-D6305BF4C039}"/>
              </a:ext>
            </a:extLst>
          </p:cNvPr>
          <p:cNvGrpSpPr/>
          <p:nvPr/>
        </p:nvGrpSpPr>
        <p:grpSpPr>
          <a:xfrm>
            <a:off x="819176" y="4343401"/>
            <a:ext cx="7254546" cy="1980406"/>
            <a:chOff x="819176" y="4301200"/>
            <a:chExt cx="7254546" cy="1947195"/>
          </a:xfrm>
        </p:grpSpPr>
        <p:cxnSp>
          <p:nvCxnSpPr>
            <p:cNvPr id="9" name="Straight Connector 8">
              <a:extLst>
                <a:ext uri="{FF2B5EF4-FFF2-40B4-BE49-F238E27FC236}">
                  <a16:creationId xmlns:a16="http://schemas.microsoft.com/office/drawing/2014/main" id="{D7143F71-BAC0-4495-89D4-CE04903CD2ED}"/>
                </a:ext>
              </a:extLst>
            </p:cNvPr>
            <p:cNvCxnSpPr>
              <a:cxnSpLocks/>
            </p:cNvCxnSpPr>
            <p:nvPr/>
          </p:nvCxnSpPr>
          <p:spPr>
            <a:xfrm>
              <a:off x="1634800" y="5868856"/>
              <a:ext cx="6438922" cy="0"/>
            </a:xfrm>
            <a:prstGeom prst="line">
              <a:avLst/>
            </a:prstGeom>
          </p:spPr>
          <p:style>
            <a:lnRef idx="2">
              <a:schemeClr val="accent1"/>
            </a:lnRef>
            <a:fillRef idx="0">
              <a:schemeClr val="accent1"/>
            </a:fillRef>
            <a:effectRef idx="1">
              <a:schemeClr val="accent1"/>
            </a:effectRef>
            <a:fontRef idx="minor">
              <a:schemeClr val="tx1"/>
            </a:fontRef>
          </p:style>
        </p:cxnSp>
        <p:sp>
          <p:nvSpPr>
            <p:cNvPr id="11" name="TextBox 9">
              <a:extLst>
                <a:ext uri="{FF2B5EF4-FFF2-40B4-BE49-F238E27FC236}">
                  <a16:creationId xmlns:a16="http://schemas.microsoft.com/office/drawing/2014/main" id="{4ACAB556-A428-4FE2-A094-C731EAAAC0C8}"/>
                </a:ext>
              </a:extLst>
            </p:cNvPr>
            <p:cNvSpPr txBox="1"/>
            <p:nvPr/>
          </p:nvSpPr>
          <p:spPr>
            <a:xfrm>
              <a:off x="819176" y="5572667"/>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5GHz/Link 2</a:t>
              </a:r>
            </a:p>
          </p:txBody>
        </p:sp>
        <p:cxnSp>
          <p:nvCxnSpPr>
            <p:cNvPr id="12" name="Straight Connector 11">
              <a:extLst>
                <a:ext uri="{FF2B5EF4-FFF2-40B4-BE49-F238E27FC236}">
                  <a16:creationId xmlns:a16="http://schemas.microsoft.com/office/drawing/2014/main" id="{74675FC1-C672-4E2A-BAED-2A1E162227FE}"/>
                </a:ext>
              </a:extLst>
            </p:cNvPr>
            <p:cNvCxnSpPr>
              <a:cxnSpLocks/>
            </p:cNvCxnSpPr>
            <p:nvPr/>
          </p:nvCxnSpPr>
          <p:spPr>
            <a:xfrm flipV="1">
              <a:off x="1624667" y="5076643"/>
              <a:ext cx="6433182" cy="1"/>
            </a:xfrm>
            <a:prstGeom prst="line">
              <a:avLst/>
            </a:prstGeom>
          </p:spPr>
          <p:style>
            <a:lnRef idx="2">
              <a:schemeClr val="accent1"/>
            </a:lnRef>
            <a:fillRef idx="0">
              <a:schemeClr val="accent1"/>
            </a:fillRef>
            <a:effectRef idx="1">
              <a:schemeClr val="accent1"/>
            </a:effectRef>
            <a:fontRef idx="minor">
              <a:schemeClr val="tx1"/>
            </a:fontRef>
          </p:style>
        </p:cxnSp>
        <p:sp>
          <p:nvSpPr>
            <p:cNvPr id="13" name="TextBox 11">
              <a:extLst>
                <a:ext uri="{FF2B5EF4-FFF2-40B4-BE49-F238E27FC236}">
                  <a16:creationId xmlns:a16="http://schemas.microsoft.com/office/drawing/2014/main" id="{EE3ED5FE-A806-498D-93FC-FC505525E118}"/>
                </a:ext>
              </a:extLst>
            </p:cNvPr>
            <p:cNvSpPr txBox="1"/>
            <p:nvPr/>
          </p:nvSpPr>
          <p:spPr>
            <a:xfrm>
              <a:off x="890038" y="4642589"/>
              <a:ext cx="933269" cy="303870"/>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6GHz/Link 1</a:t>
              </a:r>
            </a:p>
          </p:txBody>
        </p:sp>
        <p:sp>
          <p:nvSpPr>
            <p:cNvPr id="15" name="TextBox 18">
              <a:extLst>
                <a:ext uri="{FF2B5EF4-FFF2-40B4-BE49-F238E27FC236}">
                  <a16:creationId xmlns:a16="http://schemas.microsoft.com/office/drawing/2014/main" id="{48690DF9-5946-4536-BFF3-EB3269AF074B}"/>
                </a:ext>
              </a:extLst>
            </p:cNvPr>
            <p:cNvSpPr txBox="1"/>
            <p:nvPr/>
          </p:nvSpPr>
          <p:spPr>
            <a:xfrm>
              <a:off x="1348698" y="5088960"/>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6" name="TextBox 20">
              <a:extLst>
                <a:ext uri="{FF2B5EF4-FFF2-40B4-BE49-F238E27FC236}">
                  <a16:creationId xmlns:a16="http://schemas.microsoft.com/office/drawing/2014/main" id="{BADF518B-3D9D-4EE8-BC42-323FE1A58D54}"/>
                </a:ext>
              </a:extLst>
            </p:cNvPr>
            <p:cNvSpPr txBox="1"/>
            <p:nvPr/>
          </p:nvSpPr>
          <p:spPr>
            <a:xfrm>
              <a:off x="1371734" y="5886493"/>
              <a:ext cx="466450" cy="241138"/>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1100" dirty="0"/>
                <a:t>STA</a:t>
              </a:r>
            </a:p>
          </p:txBody>
        </p:sp>
        <p:sp>
          <p:nvSpPr>
            <p:cNvPr id="17" name="TextBox 21">
              <a:extLst>
                <a:ext uri="{FF2B5EF4-FFF2-40B4-BE49-F238E27FC236}">
                  <a16:creationId xmlns:a16="http://schemas.microsoft.com/office/drawing/2014/main" id="{2AF549CA-4A9F-4E3D-8DCE-6E038045087E}"/>
                </a:ext>
              </a:extLst>
            </p:cNvPr>
            <p:cNvSpPr txBox="1"/>
            <p:nvPr/>
          </p:nvSpPr>
          <p:spPr>
            <a:xfrm>
              <a:off x="3319595" y="5627838"/>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18" name="Rectangle 17">
              <a:extLst>
                <a:ext uri="{FF2B5EF4-FFF2-40B4-BE49-F238E27FC236}">
                  <a16:creationId xmlns:a16="http://schemas.microsoft.com/office/drawing/2014/main" id="{3B42E2B9-9680-46C1-9426-A1BBA6A977E8}"/>
                </a:ext>
              </a:extLst>
            </p:cNvPr>
            <p:cNvSpPr/>
            <p:nvPr/>
          </p:nvSpPr>
          <p:spPr>
            <a:xfrm>
              <a:off x="2589200" y="58698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20" name="Rectangle 19">
              <a:extLst>
                <a:ext uri="{FF2B5EF4-FFF2-40B4-BE49-F238E27FC236}">
                  <a16:creationId xmlns:a16="http://schemas.microsoft.com/office/drawing/2014/main" id="{626DECF8-3A14-4093-BB35-1998800A6F7D}"/>
                </a:ext>
              </a:extLst>
            </p:cNvPr>
            <p:cNvSpPr/>
            <p:nvPr/>
          </p:nvSpPr>
          <p:spPr>
            <a:xfrm>
              <a:off x="5350072" y="58642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24" name="TextBox 28">
              <a:extLst>
                <a:ext uri="{FF2B5EF4-FFF2-40B4-BE49-F238E27FC236}">
                  <a16:creationId xmlns:a16="http://schemas.microsoft.com/office/drawing/2014/main" id="{7B35F3E6-B9D8-4B9B-9B2C-784D1AF4F552}"/>
                </a:ext>
              </a:extLst>
            </p:cNvPr>
            <p:cNvSpPr txBox="1"/>
            <p:nvPr/>
          </p:nvSpPr>
          <p:spPr>
            <a:xfrm>
              <a:off x="3041183" y="4752757"/>
              <a:ext cx="595035"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Back-off</a:t>
              </a:r>
            </a:p>
          </p:txBody>
        </p:sp>
        <p:sp>
          <p:nvSpPr>
            <p:cNvPr id="25" name="Rectangle 24">
              <a:extLst>
                <a:ext uri="{FF2B5EF4-FFF2-40B4-BE49-F238E27FC236}">
                  <a16:creationId xmlns:a16="http://schemas.microsoft.com/office/drawing/2014/main" id="{74B63DDF-A7EB-412C-BA17-9AC517B97C23}"/>
                </a:ext>
              </a:extLst>
            </p:cNvPr>
            <p:cNvSpPr/>
            <p:nvPr/>
          </p:nvSpPr>
          <p:spPr>
            <a:xfrm>
              <a:off x="3287066"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26" name="Rectangle 25">
              <a:extLst>
                <a:ext uri="{FF2B5EF4-FFF2-40B4-BE49-F238E27FC236}">
                  <a16:creationId xmlns:a16="http://schemas.microsoft.com/office/drawing/2014/main" id="{698B48C8-43FF-4C3B-A694-FC688EA58B0E}"/>
                </a:ext>
              </a:extLst>
            </p:cNvPr>
            <p:cNvSpPr/>
            <p:nvPr/>
          </p:nvSpPr>
          <p:spPr>
            <a:xfrm>
              <a:off x="3411469"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27" name="Rectangle 26">
              <a:extLst>
                <a:ext uri="{FF2B5EF4-FFF2-40B4-BE49-F238E27FC236}">
                  <a16:creationId xmlns:a16="http://schemas.microsoft.com/office/drawing/2014/main" id="{0A55F51D-F435-4149-BF82-DD39153423B6}"/>
                </a:ext>
              </a:extLst>
            </p:cNvPr>
            <p:cNvSpPr/>
            <p:nvPr/>
          </p:nvSpPr>
          <p:spPr>
            <a:xfrm>
              <a:off x="3535872" y="507083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39" name="Rectangle 38">
              <a:extLst>
                <a:ext uri="{FF2B5EF4-FFF2-40B4-BE49-F238E27FC236}">
                  <a16:creationId xmlns:a16="http://schemas.microsoft.com/office/drawing/2014/main" id="{F0C7C22E-1B76-4041-9252-9B8C745B1315}"/>
                </a:ext>
              </a:extLst>
            </p:cNvPr>
            <p:cNvSpPr/>
            <p:nvPr/>
          </p:nvSpPr>
          <p:spPr>
            <a:xfrm>
              <a:off x="2283686" y="4765755"/>
              <a:ext cx="735540"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0" name="Rectangle 39">
              <a:extLst>
                <a:ext uri="{FF2B5EF4-FFF2-40B4-BE49-F238E27FC236}">
                  <a16:creationId xmlns:a16="http://schemas.microsoft.com/office/drawing/2014/main" id="{FFFA8CED-13A1-4FB5-813B-1ADC83C0DBCC}"/>
                </a:ext>
              </a:extLst>
            </p:cNvPr>
            <p:cNvSpPr/>
            <p:nvPr/>
          </p:nvSpPr>
          <p:spPr>
            <a:xfrm>
              <a:off x="1933139"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41" name="Rectangle 40">
              <a:extLst>
                <a:ext uri="{FF2B5EF4-FFF2-40B4-BE49-F238E27FC236}">
                  <a16:creationId xmlns:a16="http://schemas.microsoft.com/office/drawing/2014/main" id="{C54DC73D-7EC8-428A-A5F1-B5B18D1AABAE}"/>
                </a:ext>
              </a:extLst>
            </p:cNvPr>
            <p:cNvSpPr/>
            <p:nvPr/>
          </p:nvSpPr>
          <p:spPr>
            <a:xfrm>
              <a:off x="2057542"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42" name="Rectangle 41">
              <a:extLst>
                <a:ext uri="{FF2B5EF4-FFF2-40B4-BE49-F238E27FC236}">
                  <a16:creationId xmlns:a16="http://schemas.microsoft.com/office/drawing/2014/main" id="{94B06541-1750-40F3-A572-53A768363D66}"/>
                </a:ext>
              </a:extLst>
            </p:cNvPr>
            <p:cNvSpPr/>
            <p:nvPr/>
          </p:nvSpPr>
          <p:spPr>
            <a:xfrm>
              <a:off x="2179957" y="506555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43" name="Rectangle 42">
              <a:extLst>
                <a:ext uri="{FF2B5EF4-FFF2-40B4-BE49-F238E27FC236}">
                  <a16:creationId xmlns:a16="http://schemas.microsoft.com/office/drawing/2014/main" id="{83F01E5D-744B-44CD-95DD-6D883569989B}"/>
                </a:ext>
              </a:extLst>
            </p:cNvPr>
            <p:cNvSpPr/>
            <p:nvPr/>
          </p:nvSpPr>
          <p:spPr>
            <a:xfrm>
              <a:off x="3143628"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44" name="Rectangle 43">
              <a:extLst>
                <a:ext uri="{FF2B5EF4-FFF2-40B4-BE49-F238E27FC236}">
                  <a16:creationId xmlns:a16="http://schemas.microsoft.com/office/drawing/2014/main" id="{AABF7D00-9B4D-4894-AFC3-083CE333FCFE}"/>
                </a:ext>
              </a:extLst>
            </p:cNvPr>
            <p:cNvSpPr/>
            <p:nvPr/>
          </p:nvSpPr>
          <p:spPr>
            <a:xfrm>
              <a:off x="2684929" y="5617635"/>
              <a:ext cx="63812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45" name="Rectangle 44">
              <a:extLst>
                <a:ext uri="{FF2B5EF4-FFF2-40B4-BE49-F238E27FC236}">
                  <a16:creationId xmlns:a16="http://schemas.microsoft.com/office/drawing/2014/main" id="{BAF1B848-CCEC-4FDB-951B-8483784FB5DF}"/>
                </a:ext>
              </a:extLst>
            </p:cNvPr>
            <p:cNvSpPr/>
            <p:nvPr/>
          </p:nvSpPr>
          <p:spPr>
            <a:xfrm>
              <a:off x="204156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46" name="Rectangle 45">
              <a:extLst>
                <a:ext uri="{FF2B5EF4-FFF2-40B4-BE49-F238E27FC236}">
                  <a16:creationId xmlns:a16="http://schemas.microsoft.com/office/drawing/2014/main" id="{010C4869-101E-4403-8B51-7F5FDC1C2F8F}"/>
                </a:ext>
              </a:extLst>
            </p:cNvPr>
            <p:cNvSpPr/>
            <p:nvPr/>
          </p:nvSpPr>
          <p:spPr>
            <a:xfrm>
              <a:off x="2193318"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47" name="Rectangle 46">
              <a:extLst>
                <a:ext uri="{FF2B5EF4-FFF2-40B4-BE49-F238E27FC236}">
                  <a16:creationId xmlns:a16="http://schemas.microsoft.com/office/drawing/2014/main" id="{AB6F314D-C238-4576-BE20-E45CB9F2A6D3}"/>
                </a:ext>
              </a:extLst>
            </p:cNvPr>
            <p:cNvSpPr/>
            <p:nvPr/>
          </p:nvSpPr>
          <p:spPr>
            <a:xfrm>
              <a:off x="2317721"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48" name="Rectangle 47">
              <a:extLst>
                <a:ext uri="{FF2B5EF4-FFF2-40B4-BE49-F238E27FC236}">
                  <a16:creationId xmlns:a16="http://schemas.microsoft.com/office/drawing/2014/main" id="{67CB9D77-6B22-4739-8352-65E21C7325BB}"/>
                </a:ext>
              </a:extLst>
            </p:cNvPr>
            <p:cNvSpPr/>
            <p:nvPr/>
          </p:nvSpPr>
          <p:spPr>
            <a:xfrm>
              <a:off x="2442124" y="586992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90" name="Rectangle 89">
              <a:extLst>
                <a:ext uri="{FF2B5EF4-FFF2-40B4-BE49-F238E27FC236}">
                  <a16:creationId xmlns:a16="http://schemas.microsoft.com/office/drawing/2014/main" id="{B31E65B4-DD8B-40CF-952A-FC627580CCB6}"/>
                </a:ext>
              </a:extLst>
            </p:cNvPr>
            <p:cNvSpPr/>
            <p:nvPr/>
          </p:nvSpPr>
          <p:spPr>
            <a:xfrm>
              <a:off x="5238035" y="585896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1" name="Rectangle 90">
              <a:extLst>
                <a:ext uri="{FF2B5EF4-FFF2-40B4-BE49-F238E27FC236}">
                  <a16:creationId xmlns:a16="http://schemas.microsoft.com/office/drawing/2014/main" id="{F2C4372C-B755-44DA-A9F7-6AE30F8B80A0}"/>
                </a:ext>
              </a:extLst>
            </p:cNvPr>
            <p:cNvSpPr/>
            <p:nvPr/>
          </p:nvSpPr>
          <p:spPr>
            <a:xfrm>
              <a:off x="3018203" y="507300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2" name="Rectangle 91">
              <a:extLst>
                <a:ext uri="{FF2B5EF4-FFF2-40B4-BE49-F238E27FC236}">
                  <a16:creationId xmlns:a16="http://schemas.microsoft.com/office/drawing/2014/main" id="{33E398D6-A161-475D-BE72-3BA146B0A994}"/>
                </a:ext>
              </a:extLst>
            </p:cNvPr>
            <p:cNvSpPr/>
            <p:nvPr/>
          </p:nvSpPr>
          <p:spPr>
            <a:xfrm>
              <a:off x="3632167" y="4762391"/>
              <a:ext cx="939833" cy="30629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94" name="Rectangle 93">
              <a:extLst>
                <a:ext uri="{FF2B5EF4-FFF2-40B4-BE49-F238E27FC236}">
                  <a16:creationId xmlns:a16="http://schemas.microsoft.com/office/drawing/2014/main" id="{C5463605-8A59-4C3F-8B1D-FB297D8200F4}"/>
                </a:ext>
              </a:extLst>
            </p:cNvPr>
            <p:cNvSpPr/>
            <p:nvPr/>
          </p:nvSpPr>
          <p:spPr>
            <a:xfrm>
              <a:off x="3883499" y="5607444"/>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95" name="Rectangle 94">
              <a:extLst>
                <a:ext uri="{FF2B5EF4-FFF2-40B4-BE49-F238E27FC236}">
                  <a16:creationId xmlns:a16="http://schemas.microsoft.com/office/drawing/2014/main" id="{BE0D2C3E-8709-4301-B1CB-6192DE0FBE6D}"/>
                </a:ext>
              </a:extLst>
            </p:cNvPr>
            <p:cNvSpPr/>
            <p:nvPr/>
          </p:nvSpPr>
          <p:spPr>
            <a:xfrm>
              <a:off x="4859287"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96" name="Rectangle 95">
              <a:extLst>
                <a:ext uri="{FF2B5EF4-FFF2-40B4-BE49-F238E27FC236}">
                  <a16:creationId xmlns:a16="http://schemas.microsoft.com/office/drawing/2014/main" id="{E2A28897-E189-4105-8B30-0943766C1582}"/>
                </a:ext>
              </a:extLst>
            </p:cNvPr>
            <p:cNvSpPr/>
            <p:nvPr/>
          </p:nvSpPr>
          <p:spPr>
            <a:xfrm>
              <a:off x="4983690"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97" name="Rectangle 96">
              <a:extLst>
                <a:ext uri="{FF2B5EF4-FFF2-40B4-BE49-F238E27FC236}">
                  <a16:creationId xmlns:a16="http://schemas.microsoft.com/office/drawing/2014/main" id="{EEFCCADB-6426-48A5-B5D9-FD712DA3F01D}"/>
                </a:ext>
              </a:extLst>
            </p:cNvPr>
            <p:cNvSpPr/>
            <p:nvPr/>
          </p:nvSpPr>
          <p:spPr>
            <a:xfrm>
              <a:off x="5108093" y="5078163"/>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98" name="Rectangle 97">
              <a:extLst>
                <a:ext uri="{FF2B5EF4-FFF2-40B4-BE49-F238E27FC236}">
                  <a16:creationId xmlns:a16="http://schemas.microsoft.com/office/drawing/2014/main" id="{9BD04E3F-B731-449B-9CB4-7B26107D2605}"/>
                </a:ext>
              </a:extLst>
            </p:cNvPr>
            <p:cNvSpPr/>
            <p:nvPr/>
          </p:nvSpPr>
          <p:spPr>
            <a:xfrm>
              <a:off x="471584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99" name="Rectangle 98">
              <a:extLst>
                <a:ext uri="{FF2B5EF4-FFF2-40B4-BE49-F238E27FC236}">
                  <a16:creationId xmlns:a16="http://schemas.microsoft.com/office/drawing/2014/main" id="{BB667C56-C172-417A-8254-012A202F1CF2}"/>
                </a:ext>
              </a:extLst>
            </p:cNvPr>
            <p:cNvSpPr/>
            <p:nvPr/>
          </p:nvSpPr>
          <p:spPr>
            <a:xfrm>
              <a:off x="4590424"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04" name="TextBox 28">
              <a:extLst>
                <a:ext uri="{FF2B5EF4-FFF2-40B4-BE49-F238E27FC236}">
                  <a16:creationId xmlns:a16="http://schemas.microsoft.com/office/drawing/2014/main" id="{D41EEFA8-02E1-48A4-AD02-1C9697958F0B}"/>
                </a:ext>
              </a:extLst>
            </p:cNvPr>
            <p:cNvSpPr txBox="1"/>
            <p:nvPr/>
          </p:nvSpPr>
          <p:spPr>
            <a:xfrm>
              <a:off x="2677597" y="5237629"/>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08" name="Connector: Elbow 107">
              <a:extLst>
                <a:ext uri="{FF2B5EF4-FFF2-40B4-BE49-F238E27FC236}">
                  <a16:creationId xmlns:a16="http://schemas.microsoft.com/office/drawing/2014/main" id="{CC6EB86F-B9A8-435C-9191-A4014E4A9698}"/>
                </a:ext>
              </a:extLst>
            </p:cNvPr>
            <p:cNvCxnSpPr>
              <a:cxnSpLocks/>
            </p:cNvCxnSpPr>
            <p:nvPr/>
          </p:nvCxnSpPr>
          <p:spPr bwMode="auto">
            <a:xfrm flipV="1">
              <a:off x="2743200" y="5186022"/>
              <a:ext cx="901466" cy="234529"/>
            </a:xfrm>
            <a:prstGeom prst="bentConnector3">
              <a:avLst>
                <a:gd name="adj1" fmla="val 100189"/>
              </a:avLst>
            </a:prstGeom>
            <a:solidFill>
              <a:srgbClr val="00B8FF"/>
            </a:solidFill>
            <a:ln w="9525" cap="flat" cmpd="sng" algn="ctr">
              <a:solidFill>
                <a:schemeClr val="tx1"/>
              </a:solidFill>
              <a:prstDash val="solid"/>
              <a:round/>
              <a:headEnd type="none" w="med" len="med"/>
              <a:tailEnd type="triangle"/>
            </a:ln>
            <a:effectLst/>
          </p:spPr>
        </p:cxnSp>
        <p:cxnSp>
          <p:nvCxnSpPr>
            <p:cNvPr id="112" name="Straight Arrow Connector 111">
              <a:extLst>
                <a:ext uri="{FF2B5EF4-FFF2-40B4-BE49-F238E27FC236}">
                  <a16:creationId xmlns:a16="http://schemas.microsoft.com/office/drawing/2014/main" id="{CF395075-5350-4DDA-BF52-6C246541EAB3}"/>
                </a:ext>
              </a:extLst>
            </p:cNvPr>
            <p:cNvCxnSpPr>
              <a:endCxn id="99" idx="1"/>
            </p:cNvCxnSpPr>
            <p:nvPr/>
          </p:nvCxnSpPr>
          <p:spPr bwMode="auto">
            <a:xfrm>
              <a:off x="3644666" y="5182859"/>
              <a:ext cx="945758" cy="73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3" name="TextBox 28">
              <a:extLst>
                <a:ext uri="{FF2B5EF4-FFF2-40B4-BE49-F238E27FC236}">
                  <a16:creationId xmlns:a16="http://schemas.microsoft.com/office/drawing/2014/main" id="{07EA2113-35E9-413C-89A3-AB88A5413154}"/>
                </a:ext>
              </a:extLst>
            </p:cNvPr>
            <p:cNvSpPr txBox="1"/>
            <p:nvPr/>
          </p:nvSpPr>
          <p:spPr>
            <a:xfrm>
              <a:off x="3863350" y="5157789"/>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19" name="Rectangle 118">
              <a:extLst>
                <a:ext uri="{FF2B5EF4-FFF2-40B4-BE49-F238E27FC236}">
                  <a16:creationId xmlns:a16="http://schemas.microsoft.com/office/drawing/2014/main" id="{48242BA4-3C1B-489A-880E-04B2EB9E7525}"/>
                </a:ext>
              </a:extLst>
            </p:cNvPr>
            <p:cNvSpPr/>
            <p:nvPr/>
          </p:nvSpPr>
          <p:spPr>
            <a:xfrm>
              <a:off x="4846080"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20" name="Rectangle 119">
              <a:extLst>
                <a:ext uri="{FF2B5EF4-FFF2-40B4-BE49-F238E27FC236}">
                  <a16:creationId xmlns:a16="http://schemas.microsoft.com/office/drawing/2014/main" id="{F313C2F7-40CE-46B1-92C4-D1D9941CF48C}"/>
                </a:ext>
              </a:extLst>
            </p:cNvPr>
            <p:cNvSpPr/>
            <p:nvPr/>
          </p:nvSpPr>
          <p:spPr>
            <a:xfrm>
              <a:off x="4970483"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21" name="Rectangle 120">
              <a:extLst>
                <a:ext uri="{FF2B5EF4-FFF2-40B4-BE49-F238E27FC236}">
                  <a16:creationId xmlns:a16="http://schemas.microsoft.com/office/drawing/2014/main" id="{00598C79-C0F7-49A3-9714-C9C5384B3E36}"/>
                </a:ext>
              </a:extLst>
            </p:cNvPr>
            <p:cNvSpPr/>
            <p:nvPr/>
          </p:nvSpPr>
          <p:spPr>
            <a:xfrm>
              <a:off x="5094886" y="586238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22" name="Rectangle 121">
              <a:extLst>
                <a:ext uri="{FF2B5EF4-FFF2-40B4-BE49-F238E27FC236}">
                  <a16:creationId xmlns:a16="http://schemas.microsoft.com/office/drawing/2014/main" id="{CF3F4ADD-991F-40A8-AF29-471883B52ECD}"/>
                </a:ext>
              </a:extLst>
            </p:cNvPr>
            <p:cNvSpPr/>
            <p:nvPr/>
          </p:nvSpPr>
          <p:spPr>
            <a:xfrm>
              <a:off x="4702642"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8</a:t>
              </a:r>
            </a:p>
          </p:txBody>
        </p:sp>
        <p:sp>
          <p:nvSpPr>
            <p:cNvPr id="123" name="Rectangle 122">
              <a:extLst>
                <a:ext uri="{FF2B5EF4-FFF2-40B4-BE49-F238E27FC236}">
                  <a16:creationId xmlns:a16="http://schemas.microsoft.com/office/drawing/2014/main" id="{FAB990D8-4B8F-4E70-BA11-4730E9FCA0CC}"/>
                </a:ext>
              </a:extLst>
            </p:cNvPr>
            <p:cNvSpPr/>
            <p:nvPr/>
          </p:nvSpPr>
          <p:spPr>
            <a:xfrm>
              <a:off x="4577217" y="586456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9</a:t>
              </a:r>
            </a:p>
          </p:txBody>
        </p:sp>
        <p:sp>
          <p:nvSpPr>
            <p:cNvPr id="124" name="Rectangle 123">
              <a:extLst>
                <a:ext uri="{FF2B5EF4-FFF2-40B4-BE49-F238E27FC236}">
                  <a16:creationId xmlns:a16="http://schemas.microsoft.com/office/drawing/2014/main" id="{2B7AD5FE-F10C-4B5B-BC1E-4440872B3F57}"/>
                </a:ext>
              </a:extLst>
            </p:cNvPr>
            <p:cNvSpPr/>
            <p:nvPr/>
          </p:nvSpPr>
          <p:spPr>
            <a:xfrm>
              <a:off x="3445039"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25" name="Rectangle 124">
              <a:extLst>
                <a:ext uri="{FF2B5EF4-FFF2-40B4-BE49-F238E27FC236}">
                  <a16:creationId xmlns:a16="http://schemas.microsoft.com/office/drawing/2014/main" id="{62BA3D99-6CE9-436A-A970-AA2FD09E0A0F}"/>
                </a:ext>
              </a:extLst>
            </p:cNvPr>
            <p:cNvSpPr/>
            <p:nvPr/>
          </p:nvSpPr>
          <p:spPr>
            <a:xfrm>
              <a:off x="356944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26" name="Rectangle 125">
              <a:extLst>
                <a:ext uri="{FF2B5EF4-FFF2-40B4-BE49-F238E27FC236}">
                  <a16:creationId xmlns:a16="http://schemas.microsoft.com/office/drawing/2014/main" id="{DE2F3EA7-FF15-4E55-9F3D-7063C9D5973B}"/>
                </a:ext>
              </a:extLst>
            </p:cNvPr>
            <p:cNvSpPr/>
            <p:nvPr/>
          </p:nvSpPr>
          <p:spPr>
            <a:xfrm>
              <a:off x="3683872"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27" name="Rectangle 126">
              <a:extLst>
                <a:ext uri="{FF2B5EF4-FFF2-40B4-BE49-F238E27FC236}">
                  <a16:creationId xmlns:a16="http://schemas.microsoft.com/office/drawing/2014/main" id="{2C770877-F019-41D7-BFF0-5135970D214B}"/>
                </a:ext>
              </a:extLst>
            </p:cNvPr>
            <p:cNvSpPr/>
            <p:nvPr/>
          </p:nvSpPr>
          <p:spPr>
            <a:xfrm>
              <a:off x="3808275" y="58834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28" name="Rectangle 127">
              <a:extLst>
                <a:ext uri="{FF2B5EF4-FFF2-40B4-BE49-F238E27FC236}">
                  <a16:creationId xmlns:a16="http://schemas.microsoft.com/office/drawing/2014/main" id="{55A952FE-1CCC-4275-BB4B-BB80259F1907}"/>
                </a:ext>
              </a:extLst>
            </p:cNvPr>
            <p:cNvSpPr/>
            <p:nvPr/>
          </p:nvSpPr>
          <p:spPr>
            <a:xfrm>
              <a:off x="3333002" y="5878186"/>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30" name="Rectangle 129">
              <a:extLst>
                <a:ext uri="{FF2B5EF4-FFF2-40B4-BE49-F238E27FC236}">
                  <a16:creationId xmlns:a16="http://schemas.microsoft.com/office/drawing/2014/main" id="{A3F8F8E9-D7CF-4C0E-A03A-840BEF1065A2}"/>
                </a:ext>
              </a:extLst>
            </p:cNvPr>
            <p:cNvSpPr/>
            <p:nvPr/>
          </p:nvSpPr>
          <p:spPr>
            <a:xfrm>
              <a:off x="523249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31" name="Rectangle 130">
              <a:extLst>
                <a:ext uri="{FF2B5EF4-FFF2-40B4-BE49-F238E27FC236}">
                  <a16:creationId xmlns:a16="http://schemas.microsoft.com/office/drawing/2014/main" id="{87F238A9-3BBA-4C67-8D0A-F5936F1C406E}"/>
                </a:ext>
              </a:extLst>
            </p:cNvPr>
            <p:cNvSpPr/>
            <p:nvPr/>
          </p:nvSpPr>
          <p:spPr>
            <a:xfrm>
              <a:off x="5346926"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32" name="Rectangle 131">
              <a:extLst>
                <a:ext uri="{FF2B5EF4-FFF2-40B4-BE49-F238E27FC236}">
                  <a16:creationId xmlns:a16="http://schemas.microsoft.com/office/drawing/2014/main" id="{CCB6F039-5C66-48FD-9FFF-841196D5C4CB}"/>
                </a:ext>
              </a:extLst>
            </p:cNvPr>
            <p:cNvSpPr/>
            <p:nvPr/>
          </p:nvSpPr>
          <p:spPr>
            <a:xfrm>
              <a:off x="5471329" y="5080341"/>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7</a:t>
              </a:r>
            </a:p>
          </p:txBody>
        </p:sp>
        <p:sp>
          <p:nvSpPr>
            <p:cNvPr id="139" name="Rectangle 138">
              <a:extLst>
                <a:ext uri="{FF2B5EF4-FFF2-40B4-BE49-F238E27FC236}">
                  <a16:creationId xmlns:a16="http://schemas.microsoft.com/office/drawing/2014/main" id="{B4FFDEA3-A971-4252-9480-4CEA28460DB1}"/>
                </a:ext>
              </a:extLst>
            </p:cNvPr>
            <p:cNvSpPr/>
            <p:nvPr/>
          </p:nvSpPr>
          <p:spPr>
            <a:xfrm>
              <a:off x="5605705" y="5086727"/>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6</a:t>
              </a:r>
            </a:p>
          </p:txBody>
        </p:sp>
        <p:sp>
          <p:nvSpPr>
            <p:cNvPr id="140" name="Rectangle 139">
              <a:extLst>
                <a:ext uri="{FF2B5EF4-FFF2-40B4-BE49-F238E27FC236}">
                  <a16:creationId xmlns:a16="http://schemas.microsoft.com/office/drawing/2014/main" id="{F11CD17C-C654-4808-A4C5-DAB528751921}"/>
                </a:ext>
              </a:extLst>
            </p:cNvPr>
            <p:cNvSpPr/>
            <p:nvPr/>
          </p:nvSpPr>
          <p:spPr>
            <a:xfrm>
              <a:off x="5738210" y="5080278"/>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5</a:t>
              </a:r>
            </a:p>
          </p:txBody>
        </p:sp>
        <p:sp>
          <p:nvSpPr>
            <p:cNvPr id="141" name="Rectangle 140">
              <a:extLst>
                <a:ext uri="{FF2B5EF4-FFF2-40B4-BE49-F238E27FC236}">
                  <a16:creationId xmlns:a16="http://schemas.microsoft.com/office/drawing/2014/main" id="{2DB844A5-CB05-45A8-AD9B-5416436004F9}"/>
                </a:ext>
              </a:extLst>
            </p:cNvPr>
            <p:cNvSpPr/>
            <p:nvPr/>
          </p:nvSpPr>
          <p:spPr>
            <a:xfrm>
              <a:off x="5447656" y="5604363"/>
              <a:ext cx="1480399" cy="241138"/>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900" dirty="0">
                  <a:solidFill>
                    <a:schemeClr val="bg1"/>
                  </a:solidFill>
                </a:rPr>
                <a:t>BUSY</a:t>
              </a:r>
            </a:p>
          </p:txBody>
        </p:sp>
        <p:sp>
          <p:nvSpPr>
            <p:cNvPr id="142" name="TextBox 28">
              <a:extLst>
                <a:ext uri="{FF2B5EF4-FFF2-40B4-BE49-F238E27FC236}">
                  <a16:creationId xmlns:a16="http://schemas.microsoft.com/office/drawing/2014/main" id="{CC6EB301-2BCE-40D1-A2B7-37904BE278F3}"/>
                </a:ext>
              </a:extLst>
            </p:cNvPr>
            <p:cNvSpPr txBox="1"/>
            <p:nvPr/>
          </p:nvSpPr>
          <p:spPr>
            <a:xfrm>
              <a:off x="4606000" y="4678323"/>
              <a:ext cx="970137"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Internal collision</a:t>
              </a:r>
            </a:p>
          </p:txBody>
        </p:sp>
        <p:cxnSp>
          <p:nvCxnSpPr>
            <p:cNvPr id="143" name="Connector: Elbow 142">
              <a:extLst>
                <a:ext uri="{FF2B5EF4-FFF2-40B4-BE49-F238E27FC236}">
                  <a16:creationId xmlns:a16="http://schemas.microsoft.com/office/drawing/2014/main" id="{287B11CE-9A4F-4A51-A1F6-B1CD86E126AD}"/>
                </a:ext>
              </a:extLst>
            </p:cNvPr>
            <p:cNvCxnSpPr>
              <a:cxnSpLocks/>
            </p:cNvCxnSpPr>
            <p:nvPr/>
          </p:nvCxnSpPr>
          <p:spPr bwMode="auto">
            <a:xfrm>
              <a:off x="4702642" y="4912852"/>
              <a:ext cx="749841" cy="424163"/>
            </a:xfrm>
            <a:prstGeom prst="bentConnector3">
              <a:avLst>
                <a:gd name="adj1" fmla="val 99964"/>
              </a:avLst>
            </a:prstGeom>
            <a:solidFill>
              <a:srgbClr val="00B8FF"/>
            </a:solidFill>
            <a:ln w="9525" cap="flat" cmpd="sng" algn="ctr">
              <a:solidFill>
                <a:schemeClr val="tx1"/>
              </a:solidFill>
              <a:prstDash val="solid"/>
              <a:round/>
              <a:headEnd type="none" w="med" len="med"/>
              <a:tailEnd type="triangle"/>
            </a:ln>
            <a:effectLst/>
          </p:spPr>
        </p:cxnSp>
        <p:cxnSp>
          <p:nvCxnSpPr>
            <p:cNvPr id="144" name="Straight Arrow Connector 143">
              <a:extLst>
                <a:ext uri="{FF2B5EF4-FFF2-40B4-BE49-F238E27FC236}">
                  <a16:creationId xmlns:a16="http://schemas.microsoft.com/office/drawing/2014/main" id="{D4AF27C6-4FE9-492D-AA90-2753B8BB4A4F}"/>
                </a:ext>
              </a:extLst>
            </p:cNvPr>
            <p:cNvCxnSpPr>
              <a:cxnSpLocks/>
            </p:cNvCxnSpPr>
            <p:nvPr/>
          </p:nvCxnSpPr>
          <p:spPr bwMode="auto">
            <a:xfrm>
              <a:off x="5447656" y="5339193"/>
              <a:ext cx="953144"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5" name="TextBox 28">
              <a:extLst>
                <a:ext uri="{FF2B5EF4-FFF2-40B4-BE49-F238E27FC236}">
                  <a16:creationId xmlns:a16="http://schemas.microsoft.com/office/drawing/2014/main" id="{059D6770-6290-4E52-BFF9-CBCCBD94E82B}"/>
                </a:ext>
              </a:extLst>
            </p:cNvPr>
            <p:cNvSpPr txBox="1"/>
            <p:nvPr/>
          </p:nvSpPr>
          <p:spPr>
            <a:xfrm>
              <a:off x="5603058" y="5275207"/>
              <a:ext cx="59182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latin typeface="+mn-lt"/>
                </a:rPr>
                <a:t>New BO</a:t>
              </a:r>
            </a:p>
          </p:txBody>
        </p:sp>
        <p:sp>
          <p:nvSpPr>
            <p:cNvPr id="147" name="Rectangle 146">
              <a:extLst>
                <a:ext uri="{FF2B5EF4-FFF2-40B4-BE49-F238E27FC236}">
                  <a16:creationId xmlns:a16="http://schemas.microsoft.com/office/drawing/2014/main" id="{4A962FBF-303F-4863-A69F-020A27E54EDF}"/>
                </a:ext>
              </a:extLst>
            </p:cNvPr>
            <p:cNvSpPr/>
            <p:nvPr/>
          </p:nvSpPr>
          <p:spPr>
            <a:xfrm>
              <a:off x="5988887"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3</a:t>
              </a:r>
            </a:p>
          </p:txBody>
        </p:sp>
        <p:sp>
          <p:nvSpPr>
            <p:cNvPr id="148" name="Rectangle 147">
              <a:extLst>
                <a:ext uri="{FF2B5EF4-FFF2-40B4-BE49-F238E27FC236}">
                  <a16:creationId xmlns:a16="http://schemas.microsoft.com/office/drawing/2014/main" id="{F62FC9F8-EA01-49D3-8EA5-0D90128C7BC9}"/>
                </a:ext>
              </a:extLst>
            </p:cNvPr>
            <p:cNvSpPr/>
            <p:nvPr/>
          </p:nvSpPr>
          <p:spPr>
            <a:xfrm>
              <a:off x="611329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2</a:t>
              </a:r>
            </a:p>
          </p:txBody>
        </p:sp>
        <p:sp>
          <p:nvSpPr>
            <p:cNvPr id="149" name="Rectangle 148">
              <a:extLst>
                <a:ext uri="{FF2B5EF4-FFF2-40B4-BE49-F238E27FC236}">
                  <a16:creationId xmlns:a16="http://schemas.microsoft.com/office/drawing/2014/main" id="{AB552DCD-3F50-4A1D-A53E-D6F6E05B5408}"/>
                </a:ext>
              </a:extLst>
            </p:cNvPr>
            <p:cNvSpPr/>
            <p:nvPr/>
          </p:nvSpPr>
          <p:spPr>
            <a:xfrm>
              <a:off x="6227720" y="50902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1</a:t>
              </a:r>
            </a:p>
          </p:txBody>
        </p:sp>
        <p:sp>
          <p:nvSpPr>
            <p:cNvPr id="150" name="Rectangle 149">
              <a:extLst>
                <a:ext uri="{FF2B5EF4-FFF2-40B4-BE49-F238E27FC236}">
                  <a16:creationId xmlns:a16="http://schemas.microsoft.com/office/drawing/2014/main" id="{AC11EA80-7460-49ED-89DB-4FEBB13973FB}"/>
                </a:ext>
              </a:extLst>
            </p:cNvPr>
            <p:cNvSpPr/>
            <p:nvPr/>
          </p:nvSpPr>
          <p:spPr>
            <a:xfrm>
              <a:off x="6347999" y="5086539"/>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0</a:t>
              </a:r>
            </a:p>
          </p:txBody>
        </p:sp>
        <p:sp>
          <p:nvSpPr>
            <p:cNvPr id="151" name="Rectangle 150">
              <a:extLst>
                <a:ext uri="{FF2B5EF4-FFF2-40B4-BE49-F238E27FC236}">
                  <a16:creationId xmlns:a16="http://schemas.microsoft.com/office/drawing/2014/main" id="{659A3F94-74D7-4FA8-B359-BE59DDBDF14B}"/>
                </a:ext>
              </a:extLst>
            </p:cNvPr>
            <p:cNvSpPr/>
            <p:nvPr/>
          </p:nvSpPr>
          <p:spPr>
            <a:xfrm>
              <a:off x="5876850" y="5084910"/>
              <a:ext cx="88631" cy="21970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1400" dirty="0"/>
                <a:t>4</a:t>
              </a:r>
            </a:p>
          </p:txBody>
        </p:sp>
        <p:sp>
          <p:nvSpPr>
            <p:cNvPr id="157" name="Rectangle 156">
              <a:extLst>
                <a:ext uri="{FF2B5EF4-FFF2-40B4-BE49-F238E27FC236}">
                  <a16:creationId xmlns:a16="http://schemas.microsoft.com/office/drawing/2014/main" id="{737D34FE-B01A-450D-A21A-9616E433C347}"/>
                </a:ext>
              </a:extLst>
            </p:cNvPr>
            <p:cNvSpPr/>
            <p:nvPr/>
          </p:nvSpPr>
          <p:spPr>
            <a:xfrm>
              <a:off x="6436630" y="4812105"/>
              <a:ext cx="688501" cy="247475"/>
            </a:xfrm>
            <a:prstGeom prst="rect">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algn="l" rtl="0" fontAlgn="base">
                <a:spcBef>
                  <a:spcPct val="0"/>
                </a:spcBef>
                <a:spcAft>
                  <a:spcPct val="0"/>
                </a:spcAft>
                <a:defRPr sz="1200" kern="1200">
                  <a:solidFill>
                    <a:schemeClr val="lt1"/>
                  </a:solidFill>
                  <a:latin typeface="+mn-lt"/>
                  <a:ea typeface="+mn-ea"/>
                  <a:cs typeface="+mn-cs"/>
                </a:defRPr>
              </a:lvl1pPr>
              <a:lvl2pPr marL="457200" algn="l" rtl="0" fontAlgn="base">
                <a:spcBef>
                  <a:spcPct val="0"/>
                </a:spcBef>
                <a:spcAft>
                  <a:spcPct val="0"/>
                </a:spcAft>
                <a:defRPr sz="1200" kern="1200">
                  <a:solidFill>
                    <a:schemeClr val="lt1"/>
                  </a:solidFill>
                  <a:latin typeface="+mn-lt"/>
                  <a:ea typeface="+mn-ea"/>
                  <a:cs typeface="+mn-cs"/>
                </a:defRPr>
              </a:lvl2pPr>
              <a:lvl3pPr marL="914400" algn="l" rtl="0" fontAlgn="base">
                <a:spcBef>
                  <a:spcPct val="0"/>
                </a:spcBef>
                <a:spcAft>
                  <a:spcPct val="0"/>
                </a:spcAft>
                <a:defRPr sz="1200" kern="1200">
                  <a:solidFill>
                    <a:schemeClr val="lt1"/>
                  </a:solidFill>
                  <a:latin typeface="+mn-lt"/>
                  <a:ea typeface="+mn-ea"/>
                  <a:cs typeface="+mn-cs"/>
                </a:defRPr>
              </a:lvl3pPr>
              <a:lvl4pPr marL="1371600" algn="l" rtl="0" fontAlgn="base">
                <a:spcBef>
                  <a:spcPct val="0"/>
                </a:spcBef>
                <a:spcAft>
                  <a:spcPct val="0"/>
                </a:spcAft>
                <a:defRPr sz="1200" kern="1200">
                  <a:solidFill>
                    <a:schemeClr val="lt1"/>
                  </a:solidFill>
                  <a:latin typeface="+mn-lt"/>
                  <a:ea typeface="+mn-ea"/>
                  <a:cs typeface="+mn-cs"/>
                </a:defRPr>
              </a:lvl4pPr>
              <a:lvl5pPr marL="1828800" algn="l" rtl="0" fontAlgn="base">
                <a:spcBef>
                  <a:spcPct val="0"/>
                </a:spcBef>
                <a:spcAft>
                  <a:spcPct val="0"/>
                </a:spcAft>
                <a:defRPr sz="1200" kern="1200">
                  <a:solidFill>
                    <a:schemeClr val="lt1"/>
                  </a:solidFill>
                  <a:latin typeface="+mn-lt"/>
                  <a:ea typeface="+mn-ea"/>
                  <a:cs typeface="+mn-cs"/>
                </a:defRPr>
              </a:lvl5pPr>
              <a:lvl6pPr marL="2286000" algn="l" defTabSz="914400" rtl="0" eaLnBrk="1" latinLnBrk="0" hangingPunct="1">
                <a:defRPr sz="1200" kern="1200">
                  <a:solidFill>
                    <a:schemeClr val="lt1"/>
                  </a:solidFill>
                  <a:latin typeface="+mn-lt"/>
                  <a:ea typeface="+mn-ea"/>
                  <a:cs typeface="+mn-cs"/>
                </a:defRPr>
              </a:lvl6pPr>
              <a:lvl7pPr marL="2743200" algn="l" defTabSz="914400" rtl="0" eaLnBrk="1" latinLnBrk="0" hangingPunct="1">
                <a:defRPr sz="1200" kern="1200">
                  <a:solidFill>
                    <a:schemeClr val="lt1"/>
                  </a:solidFill>
                  <a:latin typeface="+mn-lt"/>
                  <a:ea typeface="+mn-ea"/>
                  <a:cs typeface="+mn-cs"/>
                </a:defRPr>
              </a:lvl7pPr>
              <a:lvl8pPr marL="3200400" algn="l" defTabSz="914400" rtl="0" eaLnBrk="1" latinLnBrk="0" hangingPunct="1">
                <a:defRPr sz="1200" kern="1200">
                  <a:solidFill>
                    <a:schemeClr val="lt1"/>
                  </a:solidFill>
                  <a:latin typeface="+mn-lt"/>
                  <a:ea typeface="+mn-ea"/>
                  <a:cs typeface="+mn-cs"/>
                </a:defRPr>
              </a:lvl8pPr>
              <a:lvl9pPr marL="3657600" algn="l" defTabSz="914400" rtl="0" eaLnBrk="1" latinLnBrk="0" hangingPunct="1">
                <a:defRPr sz="1200" kern="1200">
                  <a:solidFill>
                    <a:schemeClr val="lt1"/>
                  </a:solidFill>
                  <a:latin typeface="+mn-lt"/>
                  <a:ea typeface="+mn-ea"/>
                  <a:cs typeface="+mn-cs"/>
                </a:defRPr>
              </a:lvl9pPr>
            </a:lstStyle>
            <a:p>
              <a:pPr algn="ctr"/>
              <a:r>
                <a:rPr lang="en-US" sz="800" dirty="0"/>
                <a:t>TXOP</a:t>
              </a:r>
            </a:p>
          </p:txBody>
        </p:sp>
        <p:sp>
          <p:nvSpPr>
            <p:cNvPr id="160" name="Rectangle: Rounded Corners 159">
              <a:extLst>
                <a:ext uri="{FF2B5EF4-FFF2-40B4-BE49-F238E27FC236}">
                  <a16:creationId xmlns:a16="http://schemas.microsoft.com/office/drawing/2014/main" id="{312FFF14-D3AB-4821-8A1B-5D205A35DAA6}"/>
                </a:ext>
              </a:extLst>
            </p:cNvPr>
            <p:cNvSpPr/>
            <p:nvPr/>
          </p:nvSpPr>
          <p:spPr bwMode="auto">
            <a:xfrm>
              <a:off x="2950886" y="4495800"/>
              <a:ext cx="1643995" cy="1752595"/>
            </a:xfrm>
            <a:prstGeom prst="roundRect">
              <a:avLst>
                <a:gd name="adj" fmla="val 23913"/>
              </a:avLst>
            </a:prstGeom>
            <a:noFill/>
            <a:ln w="9525" cap="flat" cmpd="sng" algn="ctr">
              <a:solidFill>
                <a:srgbClr val="FF000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100" b="0" i="0" u="none" strike="noStrike" cap="none" normalizeH="0" baseline="0" dirty="0">
                <a:ln>
                  <a:noFill/>
                </a:ln>
                <a:solidFill>
                  <a:srgbClr val="FF0000"/>
                </a:solidFill>
                <a:effectLst/>
                <a:latin typeface="Times New Roman" pitchFamily="16" charset="0"/>
                <a:ea typeface="MS Gothic" charset="-128"/>
              </a:endParaRPr>
            </a:p>
          </p:txBody>
        </p:sp>
        <p:sp>
          <p:nvSpPr>
            <p:cNvPr id="161" name="Rectangle: Rounded Corners 160">
              <a:extLst>
                <a:ext uri="{FF2B5EF4-FFF2-40B4-BE49-F238E27FC236}">
                  <a16:creationId xmlns:a16="http://schemas.microsoft.com/office/drawing/2014/main" id="{F01DB2B5-B838-4305-8C1F-C2A811B50F0B}"/>
                </a:ext>
              </a:extLst>
            </p:cNvPr>
            <p:cNvSpPr/>
            <p:nvPr/>
          </p:nvSpPr>
          <p:spPr bwMode="auto">
            <a:xfrm>
              <a:off x="5015011" y="4476747"/>
              <a:ext cx="1702513" cy="1752595"/>
            </a:xfrm>
            <a:prstGeom prst="roundRect">
              <a:avLst>
                <a:gd name="adj" fmla="val 23913"/>
              </a:avLst>
            </a:prstGeom>
            <a:noFill/>
            <a:ln w="9525" cap="flat" cmpd="sng" algn="ctr">
              <a:solidFill>
                <a:srgbClr val="00B050"/>
              </a:solidFill>
              <a:prstDash val="lg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rgbClr val="FF0000"/>
                </a:solidFill>
                <a:effectLst/>
                <a:latin typeface="Times New Roman" pitchFamily="16" charset="0"/>
                <a:ea typeface="MS Gothic" charset="-128"/>
              </a:endParaRPr>
            </a:p>
          </p:txBody>
        </p:sp>
        <p:sp>
          <p:nvSpPr>
            <p:cNvPr id="162" name="TextBox 28">
              <a:extLst>
                <a:ext uri="{FF2B5EF4-FFF2-40B4-BE49-F238E27FC236}">
                  <a16:creationId xmlns:a16="http://schemas.microsoft.com/office/drawing/2014/main" id="{DFD94B1D-F92F-4D4D-9E14-0E07A70759D0}"/>
                </a:ext>
              </a:extLst>
            </p:cNvPr>
            <p:cNvSpPr txBox="1"/>
            <p:nvPr/>
          </p:nvSpPr>
          <p:spPr>
            <a:xfrm>
              <a:off x="3863350" y="4301200"/>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FF0000"/>
                  </a:solidFill>
                  <a:latin typeface="+mn-lt"/>
                </a:rPr>
                <a:t>Case 1</a:t>
              </a:r>
            </a:p>
          </p:txBody>
        </p:sp>
        <p:sp>
          <p:nvSpPr>
            <p:cNvPr id="163" name="TextBox 28">
              <a:extLst>
                <a:ext uri="{FF2B5EF4-FFF2-40B4-BE49-F238E27FC236}">
                  <a16:creationId xmlns:a16="http://schemas.microsoft.com/office/drawing/2014/main" id="{82AABED9-F76F-4C06-992F-12D6E9219AD0}"/>
                </a:ext>
              </a:extLst>
            </p:cNvPr>
            <p:cNvSpPr txBox="1"/>
            <p:nvPr/>
          </p:nvSpPr>
          <p:spPr>
            <a:xfrm>
              <a:off x="6353206" y="4320902"/>
              <a:ext cx="495649" cy="230832"/>
            </a:xfrm>
            <a:prstGeom prst="rect">
              <a:avLst/>
            </a:prstGeom>
            <a:noFill/>
          </p:spPr>
          <p:txBody>
            <a:bodyPr wrap="none" rtlCol="0">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sz="900" dirty="0">
                  <a:solidFill>
                    <a:srgbClr val="00B050"/>
                  </a:solidFill>
                  <a:latin typeface="+mn-lt"/>
                </a:rPr>
                <a:t>Case 2</a:t>
              </a:r>
            </a:p>
          </p:txBody>
        </p:sp>
      </p:grpSp>
    </p:spTree>
    <p:extLst>
      <p:ext uri="{BB962C8B-B14F-4D97-AF65-F5344CB8AC3E}">
        <p14:creationId xmlns:p14="http://schemas.microsoft.com/office/powerpoint/2010/main" val="38405622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48526</TotalTime>
  <Words>2805</Words>
  <Application>Microsoft Office PowerPoint</Application>
  <PresentationFormat>On-screen Show (4:3)</PresentationFormat>
  <Paragraphs>631</Paragraphs>
  <Slides>21</Slides>
  <Notes>7</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Office Theme</vt:lpstr>
      <vt:lpstr>Document</vt:lpstr>
      <vt:lpstr>Discussion on methods for synchronous ML operations  </vt:lpstr>
      <vt:lpstr>Introduction</vt:lpstr>
      <vt:lpstr>Considerations for UL aggregation </vt:lpstr>
      <vt:lpstr>Overview of proposals/ideas</vt:lpstr>
      <vt:lpstr>PowerPoint Presentation</vt:lpstr>
      <vt:lpstr>Proposal 0 (PIFS)</vt:lpstr>
      <vt:lpstr>Proposal 1 (ePIFS)</vt:lpstr>
      <vt:lpstr>Proposal 2 (Wait Slot)</vt:lpstr>
      <vt:lpstr>Proposal 2 (Wait Slot) cont.</vt:lpstr>
      <vt:lpstr>Simulation results unequal link load</vt:lpstr>
      <vt:lpstr>TXOP initiation on a link</vt:lpstr>
      <vt:lpstr>Throughput comparison</vt:lpstr>
      <vt:lpstr>Attempts for synchronization</vt:lpstr>
      <vt:lpstr>Fairness issues of medium access on Link 2</vt:lpstr>
      <vt:lpstr>Summary</vt:lpstr>
      <vt:lpstr>Generalization for all use cases</vt:lpstr>
      <vt:lpstr>SP1</vt:lpstr>
      <vt:lpstr>Backup</vt:lpstr>
      <vt:lpstr>Illustration of unfairness of PIFS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 aggregation</dc:title>
  <dc:creator>Das, Dibakar</dc:creator>
  <cp:keywords>CTPClassification=CTP_NT</cp:keywords>
  <cp:lastModifiedBy>Akhmetov, Dmitry</cp:lastModifiedBy>
  <cp:revision>357</cp:revision>
  <cp:lastPrinted>1601-01-01T00:00:00Z</cp:lastPrinted>
  <dcterms:created xsi:type="dcterms:W3CDTF">2020-04-25T21:53:11Z</dcterms:created>
  <dcterms:modified xsi:type="dcterms:W3CDTF">2020-08-31T14:27:16Z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1294804f-00d1-45b1-add3-60348923bbbb</vt:lpwstr>
  </property>
  <property fmtid="{D5CDD505-2E9C-101B-9397-08002B2CF9AE}" pid="3" name="CTP_TimeStamp">
    <vt:lpwstr>2020-05-19 17:05:18Z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