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65" r:id="rId3"/>
    <p:sldId id="267" r:id="rId4"/>
    <p:sldId id="277" r:id="rId5"/>
    <p:sldId id="280" r:id="rId6"/>
    <p:sldId id="266" r:id="rId7"/>
    <p:sldId id="275" r:id="rId8"/>
    <p:sldId id="272" r:id="rId9"/>
    <p:sldId id="298" r:id="rId10"/>
    <p:sldId id="281" r:id="rId11"/>
    <p:sldId id="286" r:id="rId12"/>
    <p:sldId id="282" r:id="rId13"/>
    <p:sldId id="284" r:id="rId14"/>
    <p:sldId id="292" r:id="rId15"/>
    <p:sldId id="273" r:id="rId16"/>
    <p:sldId id="302" r:id="rId17"/>
    <p:sldId id="294" r:id="rId18"/>
    <p:sldId id="300" r:id="rId19"/>
    <p:sldId id="299" r:id="rId20"/>
    <p:sldId id="291" r:id="rId21"/>
    <p:sldId id="290" r:id="rId22"/>
    <p:sldId id="288" r:id="rId23"/>
    <p:sldId id="28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4660"/>
  </p:normalViewPr>
  <p:slideViewPr>
    <p:cSldViewPr>
      <p:cViewPr varScale="1">
        <p:scale>
          <a:sx n="110" d="100"/>
          <a:sy n="110" d="100"/>
        </p:scale>
        <p:origin x="164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302"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
        <p:nvSpPr>
          <p:cNvPr id="10" name="Date Placeholder 5">
            <a:extLst>
              <a:ext uri="{FF2B5EF4-FFF2-40B4-BE49-F238E27FC236}">
                <a16:creationId xmlns:a16="http://schemas.microsoft.com/office/drawing/2014/main" id="{1B8D434E-9F3D-4560-9530-6F2F6982CEE3}"/>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4C066BEB-F552-459C-B8E3-9BA1A011C31E}"/>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a:xfrm>
            <a:off x="685800" y="1751014"/>
            <a:ext cx="8001000" cy="4343400"/>
          </a:xfrm>
        </p:spPr>
        <p:txBody>
          <a:bodyPr/>
          <a:lstStyle/>
          <a:p>
            <a:pPr>
              <a:buFont typeface="Arial" panose="020B0604020202020204" pitchFamily="34" charset="0"/>
              <a:buChar char="•"/>
            </a:pPr>
            <a:r>
              <a:rPr lang="en-US" sz="2000" dirty="0"/>
              <a:t>STA of a non-STR device has limited ability to initiate TXOP of link</a:t>
            </a:r>
          </a:p>
          <a:p>
            <a:pPr lvl="1">
              <a:buFont typeface="Arial" panose="020B0604020202020204" pitchFamily="34" charset="0"/>
              <a:buChar char="•"/>
            </a:pPr>
            <a:r>
              <a:rPr lang="en-US" sz="1800" dirty="0"/>
              <a:t>upon completion of contention on link 1 it check status of link 2</a:t>
            </a:r>
            <a:endParaRPr lang="ru-RU" sz="1800" dirty="0"/>
          </a:p>
          <a:p>
            <a:pPr lvl="1">
              <a:buFont typeface="Arial" panose="020B0604020202020204" pitchFamily="34" charset="0"/>
              <a:buChar char="•"/>
            </a:pPr>
            <a:r>
              <a:rPr lang="en-US" sz="1800" dirty="0"/>
              <a:t>link 2 might be performing some actions that can be affected by leakage such as receive or expect to receive response frame</a:t>
            </a:r>
          </a:p>
          <a:p>
            <a:pPr>
              <a:buFont typeface="Arial" panose="020B0604020202020204" pitchFamily="34" charset="0"/>
              <a:buChar char="•"/>
            </a:pPr>
            <a:r>
              <a:rPr lang="en-US" sz="2000" dirty="0"/>
              <a:t>Link 1 allowed to initiate TXOP if status of link 2 is </a:t>
            </a:r>
          </a:p>
          <a:p>
            <a:pPr lvl="1">
              <a:buFont typeface="Arial" panose="020B0604020202020204" pitchFamily="34" charset="0"/>
              <a:buChar char="•"/>
            </a:pPr>
            <a:r>
              <a:rPr lang="en-US" sz="1800" dirty="0"/>
              <a:t>SLOT (i.e. in </a:t>
            </a:r>
            <a:r>
              <a:rPr lang="en-US" sz="1800" dirty="0" err="1"/>
              <a:t>backoff</a:t>
            </a:r>
            <a:r>
              <a:rPr lang="en-US" sz="1800" dirty="0"/>
              <a:t>)</a:t>
            </a:r>
          </a:p>
          <a:p>
            <a:pPr lvl="1">
              <a:buFont typeface="Arial" panose="020B0604020202020204" pitchFamily="34" charset="0"/>
              <a:buChar char="•"/>
            </a:pPr>
            <a:r>
              <a:rPr lang="en-US" sz="1800" dirty="0"/>
              <a:t>PIFS IDLE</a:t>
            </a:r>
          </a:p>
          <a:p>
            <a:pPr lvl="1">
              <a:buFont typeface="Arial" panose="020B0604020202020204" pitchFamily="34" charset="0"/>
              <a:buChar char="•"/>
            </a:pPr>
            <a:r>
              <a:rPr lang="en-US" sz="1800" dirty="0"/>
              <a:t>PIFS + NAV not set</a:t>
            </a:r>
          </a:p>
          <a:p>
            <a:pPr lvl="1">
              <a:buFont typeface="Arial" panose="020B0604020202020204" pitchFamily="34" charset="0"/>
              <a:buChar char="•"/>
            </a:pPr>
            <a:r>
              <a:rPr lang="en-US" sz="1800" dirty="0">
                <a:solidFill>
                  <a:schemeClr val="tx1"/>
                </a:solidFill>
              </a:rPr>
              <a:t>RX</a:t>
            </a:r>
          </a:p>
          <a:p>
            <a:pPr lvl="2">
              <a:buFont typeface="Arial" panose="020B0604020202020204" pitchFamily="34" charset="0"/>
              <a:buChar char="•"/>
            </a:pPr>
            <a:r>
              <a:rPr lang="en-US" sz="1600" dirty="0">
                <a:solidFill>
                  <a:schemeClr val="tx1"/>
                </a:solidFill>
              </a:rPr>
              <a:t>If STA on link 2 is not an intended receiver of ongoing reception</a:t>
            </a:r>
          </a:p>
          <a:p>
            <a:pPr>
              <a:buFont typeface="Arial" panose="020B0604020202020204" pitchFamily="34" charset="0"/>
              <a:buChar char="•"/>
            </a:pPr>
            <a:r>
              <a:rPr lang="en-US" sz="2000"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D467910B-9A2D-438B-AEC0-DB6567B6F2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a:xfrm>
            <a:off x="685800" y="685801"/>
            <a:ext cx="7770813" cy="838200"/>
          </a:xfrm>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708827559"/>
              </p:ext>
            </p:extLst>
          </p:nvPr>
        </p:nvGraphicFramePr>
        <p:xfrm>
          <a:off x="735284" y="1603379"/>
          <a:ext cx="7837489" cy="2116455"/>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9888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SYNC modes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303410">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 on a link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9888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9888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9888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98881">
                <a:tc>
                  <a:txBody>
                    <a:bodyPr/>
                    <a:lstStyle/>
                    <a:p>
                      <a:pPr algn="ctr" fontAlgn="ctr"/>
                      <a:r>
                        <a:rPr lang="en-US" sz="11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9888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98881">
                <a:tc>
                  <a:txBody>
                    <a:bodyPr/>
                    <a:lstStyle/>
                    <a:p>
                      <a:pPr algn="ctr" fontAlgn="ctr"/>
                      <a:r>
                        <a:rPr lang="en-US" sz="1100" b="0" i="0" u="none" strike="noStrike" dirty="0">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9888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37612">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98881">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735283" y="3799212"/>
            <a:ext cx="7837489" cy="24468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low load case performance of SYNC modes is </a:t>
            </a:r>
          </a:p>
          <a:p>
            <a:pPr lvl="1">
              <a:buFont typeface="Arial" panose="020B0604020202020204" pitchFamily="34" charset="0"/>
              <a:buChar char="•"/>
            </a:pPr>
            <a:r>
              <a:rPr lang="en-US" sz="1600" kern="0" dirty="0">
                <a:solidFill>
                  <a:schemeClr val="tx2"/>
                </a:solidFill>
              </a:rPr>
              <a:t>nearly identical</a:t>
            </a:r>
          </a:p>
          <a:p>
            <a:pPr lvl="1">
              <a:buFont typeface="Arial" panose="020B0604020202020204" pitchFamily="34" charset="0"/>
              <a:buChar char="•"/>
            </a:pPr>
            <a:r>
              <a:rPr lang="en-US" sz="1600" kern="0" dirty="0">
                <a:solidFill>
                  <a:schemeClr val="tx1"/>
                </a:solidFill>
              </a:rPr>
              <a:t>And significantly higher than Async mode of operation</a:t>
            </a:r>
          </a:p>
          <a:p>
            <a:pPr>
              <a:buFont typeface="Arial" panose="020B0604020202020204" pitchFamily="34" charset="0"/>
              <a:buChar char="•"/>
            </a:pPr>
            <a:r>
              <a:rPr lang="en-US" sz="1800" kern="0" dirty="0"/>
              <a:t>When network became congested all schemes converge to single link like performance of with Async channel access</a:t>
            </a:r>
          </a:p>
          <a:p>
            <a:pPr>
              <a:buFont typeface="Arial" panose="020B0604020202020204" pitchFamily="34" charset="0"/>
              <a:buChar char="•"/>
            </a:pPr>
            <a:r>
              <a:rPr lang="en-US" sz="1800" kern="0" dirty="0"/>
              <a:t>Expect to see non-STR STA throughput performance numbers close to Async access in majority of use cases</a:t>
            </a:r>
          </a:p>
        </p:txBody>
      </p:sp>
      <p:sp>
        <p:nvSpPr>
          <p:cNvPr id="8" name="Date Placeholder 5">
            <a:extLst>
              <a:ext uri="{FF2B5EF4-FFF2-40B4-BE49-F238E27FC236}">
                <a16:creationId xmlns:a16="http://schemas.microsoft.com/office/drawing/2014/main" id="{98CA5DF7-86A4-4CFA-B178-FDA73638391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83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2663798335"/>
              </p:ext>
            </p:extLst>
          </p:nvPr>
        </p:nvGraphicFramePr>
        <p:xfrm>
          <a:off x="696912" y="1830388"/>
          <a:ext cx="7759702" cy="1417637"/>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177482">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581400" y="4038600"/>
            <a:ext cx="4894807" cy="24368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extLst>
              <p:ext uri="{D42A27DB-BD31-4B8C-83A1-F6EECF244321}">
                <p14:modId xmlns:p14="http://schemas.microsoft.com/office/powerpoint/2010/main" val="1007297246"/>
              </p:ext>
            </p:extLst>
          </p:nvPr>
        </p:nvGraphicFramePr>
        <p:xfrm>
          <a:off x="705394" y="4038600"/>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75735743"/>
              </p:ext>
            </p:extLst>
          </p:nvPr>
        </p:nvGraphicFramePr>
        <p:xfrm>
          <a:off x="705394" y="3353753"/>
          <a:ext cx="7770813" cy="445770"/>
        </p:xfrm>
        <a:graphic>
          <a:graphicData uri="http://schemas.openxmlformats.org/drawingml/2006/table">
            <a:tbl>
              <a:tblPr/>
              <a:tblGrid>
                <a:gridCol w="7770813">
                  <a:extLst>
                    <a:ext uri="{9D8B030D-6E8A-4147-A177-3AD203B41FA5}">
                      <a16:colId xmlns:a16="http://schemas.microsoft.com/office/drawing/2014/main" val="2369939323"/>
                    </a:ext>
                  </a:extLst>
                </a:gridCol>
              </a:tblGrid>
              <a:tr h="190500">
                <a:tc>
                  <a:txBody>
                    <a:bodyPr/>
                    <a:lstStyle/>
                    <a:p>
                      <a:pPr algn="l" fontAlgn="b"/>
                      <a:r>
                        <a:rPr lang="en-US" sz="1400" b="0" i="0" u="none" strike="noStrike" dirty="0">
                          <a:solidFill>
                            <a:srgbClr val="FF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400" b="0" i="0" u="none" strike="noStrike" dirty="0">
                          <a:solidFill>
                            <a:srgbClr val="FF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
        <p:nvSpPr>
          <p:cNvPr id="11" name="Date Placeholder 5">
            <a:extLst>
              <a:ext uri="{FF2B5EF4-FFF2-40B4-BE49-F238E27FC236}">
                <a16:creationId xmlns:a16="http://schemas.microsoft.com/office/drawing/2014/main" id="{7DAD59E8-DA9B-47AB-9F04-57E4F298B67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25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4"/>
            <a:ext cx="7770813" cy="734043"/>
          </a:xfrm>
        </p:spPr>
        <p:txBody>
          <a:bodyPr/>
          <a:lstStyle/>
          <a:p>
            <a:r>
              <a:rPr lang="en-US" dirty="0"/>
              <a:t>Fairness issues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43467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44875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43946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4572000"/>
            <a:ext cx="8783475" cy="1730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 modes have similar number of SYNC-initiated TXOPs  </a:t>
            </a:r>
          </a:p>
          <a:p>
            <a:pPr>
              <a:buFont typeface="Arial" panose="020B0604020202020204" pitchFamily="34" charset="0"/>
              <a:buChar char="•"/>
            </a:pPr>
            <a:r>
              <a:rPr lang="en-US" sz="1600" kern="0" dirty="0"/>
              <a:t>In congested cases about 50% of transmissions on link 2 are SYNC-initiated in PIFS case</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600" kern="0" dirty="0"/>
              <a:t>PIFS-based access create disbalance in access between links</a:t>
            </a:r>
          </a:p>
        </p:txBody>
      </p:sp>
      <p:sp>
        <p:nvSpPr>
          <p:cNvPr id="3" name="Rectangle 2">
            <a:extLst>
              <a:ext uri="{FF2B5EF4-FFF2-40B4-BE49-F238E27FC236}">
                <a16:creationId xmlns:a16="http://schemas.microsoft.com/office/drawing/2014/main" id="{72C59449-2D44-47BB-8BE3-61D32E528491}"/>
              </a:ext>
            </a:extLst>
          </p:cNvPr>
          <p:cNvSpPr/>
          <p:nvPr/>
        </p:nvSpPr>
        <p:spPr>
          <a:xfrm>
            <a:off x="188202" y="3968076"/>
            <a:ext cx="8354136" cy="430887"/>
          </a:xfrm>
          <a:prstGeom prst="rect">
            <a:avLst/>
          </a:prstGeom>
        </p:spPr>
        <p:txBody>
          <a:bodyPr wrap="square">
            <a:spAutoFit/>
          </a:bodyPr>
          <a:lstStyle/>
          <a:p>
            <a:r>
              <a:rPr lang="en-US" sz="1100" kern="0" dirty="0">
                <a:solidFill>
                  <a:srgbClr val="FF0000"/>
                </a:solidFill>
              </a:rPr>
              <a:t>*SYNC initiated transmission – transmission that started because of “invitation from the other link”</a:t>
            </a:r>
          </a:p>
          <a:p>
            <a:r>
              <a:rPr lang="en-US" sz="1100" kern="0" dirty="0">
                <a:solidFill>
                  <a:srgbClr val="FF0000"/>
                </a:solidFill>
              </a:rPr>
              <a:t>**STA/SELF initiated transmission - transmission that started because of winning contention on the link</a:t>
            </a:r>
            <a:endParaRPr lang="en-US" sz="1100" dirty="0">
              <a:solidFill>
                <a:srgbClr val="FF0000"/>
              </a:solidFill>
            </a:endParaRPr>
          </a:p>
        </p:txBody>
      </p:sp>
      <p:sp>
        <p:nvSpPr>
          <p:cNvPr id="11" name="Date Placeholder 5">
            <a:extLst>
              <a:ext uri="{FF2B5EF4-FFF2-40B4-BE49-F238E27FC236}">
                <a16:creationId xmlns:a16="http://schemas.microsoft.com/office/drawing/2014/main" id="{97B15CEC-DEC7-453A-8B83-903BE530DB2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078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a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does not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PIFS based methods disrupt regular EDCA operations on a link</a:t>
            </a:r>
          </a:p>
          <a:p>
            <a:pPr lvl="1">
              <a:buFont typeface="Arial" panose="020B0604020202020204" pitchFamily="34" charset="0"/>
              <a:buChar char="•"/>
            </a:pPr>
            <a:r>
              <a:rPr lang="en-US" sz="1600" dirty="0"/>
              <a:t>More importantly,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a:xfrm>
            <a:off x="686593" y="654051"/>
            <a:ext cx="7770813" cy="609599"/>
          </a:xfrm>
        </p:spPr>
        <p:txBody>
          <a:bodyPr/>
          <a:lstStyle/>
          <a:p>
            <a:r>
              <a:rPr lang="en-US" dirty="0"/>
              <a:t>Generalization for all use cases</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457200" y="1311276"/>
            <a:ext cx="8381999" cy="4860923"/>
          </a:xfrm>
        </p:spPr>
        <p:txBody>
          <a:bodyPr/>
          <a:lstStyle/>
          <a:p>
            <a:pPr>
              <a:buFont typeface="Arial" panose="020B0604020202020204" pitchFamily="34" charset="0"/>
              <a:buChar char="•"/>
            </a:pPr>
            <a:r>
              <a:rPr lang="en-US" sz="1600" dirty="0"/>
              <a:t>Wait proposal (as well as other proposals for sync access) initially targeted problems of sync UL aggregation of non-STR device as non-STR non-AP MLD naturally suffer from cross interference require aid to improve its performance</a:t>
            </a:r>
          </a:p>
          <a:p>
            <a:pPr>
              <a:buFont typeface="Arial" panose="020B0604020202020204" pitchFamily="34" charset="0"/>
              <a:buChar char="•"/>
            </a:pPr>
            <a:r>
              <a:rPr lang="en-US" sz="1600" dirty="0"/>
              <a:t>But it can be generalized for any use cases including </a:t>
            </a:r>
          </a:p>
          <a:p>
            <a:pPr lvl="1">
              <a:buFont typeface="Arial" panose="020B0604020202020204" pitchFamily="34" charset="0"/>
              <a:buChar char="•"/>
            </a:pPr>
            <a:r>
              <a:rPr lang="en-US" sz="1400" dirty="0"/>
              <a:t>STR AP MLD to non-STR STA</a:t>
            </a:r>
          </a:p>
          <a:p>
            <a:pPr lvl="2">
              <a:buFont typeface="Arial" panose="020B0604020202020204" pitchFamily="34" charset="0"/>
              <a:buChar char="•"/>
            </a:pPr>
            <a:r>
              <a:rPr lang="en-US" sz="1200" dirty="0"/>
              <a:t>STR AP would need a mechanism for efficient DL operation with non-STR STA (as receiver is a non-STR device) and may benefit from concurrent reception</a:t>
            </a:r>
          </a:p>
          <a:p>
            <a:pPr lvl="1">
              <a:buFont typeface="Arial" panose="020B0604020202020204" pitchFamily="34" charset="0"/>
              <a:buChar char="•"/>
            </a:pPr>
            <a:r>
              <a:rPr lang="en-US" sz="1400" dirty="0"/>
              <a:t>non-STR AP to non-STR STA. </a:t>
            </a:r>
          </a:p>
          <a:p>
            <a:pPr lvl="2">
              <a:buFont typeface="Arial" panose="020B0604020202020204" pitchFamily="34" charset="0"/>
              <a:buChar char="•"/>
            </a:pPr>
            <a:r>
              <a:rPr lang="en-US" sz="1200" dirty="0"/>
              <a:t>non-STR AP would need a mechanism to synchronize DL transmission for efficient communications (as it is non-STR device)</a:t>
            </a:r>
          </a:p>
          <a:p>
            <a:pPr lvl="1">
              <a:buFont typeface="Arial" panose="020B0604020202020204" pitchFamily="34" charset="0"/>
              <a:buChar char="•"/>
            </a:pPr>
            <a:r>
              <a:rPr lang="en-US" sz="1400" dirty="0"/>
              <a:t>STR AP to STR STA</a:t>
            </a:r>
          </a:p>
          <a:p>
            <a:pPr lvl="2">
              <a:buFont typeface="Arial" panose="020B0604020202020204" pitchFamily="34" charset="0"/>
              <a:buChar char="•"/>
            </a:pPr>
            <a:r>
              <a:rPr lang="en-US" sz="1200" dirty="0"/>
              <a:t>In certain cases even STR device would want to perform synchronized transmission. Example: STA on link1 may send 64 frames (out of 64 possible) . If STA on link 2 finish contention of link 2 before reception of BA  on link 1 it will not be able send anything since it reached BA scoreboard limit.</a:t>
            </a:r>
          </a:p>
          <a:p>
            <a:pPr>
              <a:buFont typeface="Arial" panose="020B0604020202020204" pitchFamily="34" charset="0"/>
              <a:buChar char="•"/>
            </a:pPr>
            <a:r>
              <a:rPr lang="en-US" sz="1800" dirty="0">
                <a:solidFill>
                  <a:srgbClr val="FF0000"/>
                </a:solidFill>
              </a:rPr>
              <a:t>Generalization would enable use cases above at no cost and</a:t>
            </a:r>
          </a:p>
          <a:p>
            <a:pPr lvl="1">
              <a:buFont typeface="Arial" panose="020B0604020202020204" pitchFamily="34" charset="0"/>
              <a:buChar char="•"/>
            </a:pPr>
            <a:r>
              <a:rPr lang="en-US" sz="1400" dirty="0">
                <a:solidFill>
                  <a:srgbClr val="FF0000"/>
                </a:solidFill>
              </a:rPr>
              <a:t>Reduce spec complexity – no need to describe rules for separate type of devices</a:t>
            </a:r>
          </a:p>
          <a:p>
            <a:pPr lvl="1">
              <a:buFont typeface="Arial" panose="020B0604020202020204" pitchFamily="34" charset="0"/>
              <a:buChar char="•"/>
            </a:pPr>
            <a:r>
              <a:rPr lang="en-US" sz="1400" dirty="0">
                <a:solidFill>
                  <a:srgbClr val="FF0000"/>
                </a:solidFill>
              </a:rPr>
              <a:t>Enable unified channel access mechanism as existing EDCA</a:t>
            </a:r>
          </a:p>
          <a:p>
            <a:pPr lvl="1">
              <a:buFont typeface="Arial" panose="020B0604020202020204" pitchFamily="34" charset="0"/>
              <a:buChar char="•"/>
            </a:pPr>
            <a:r>
              <a:rPr lang="en-US" sz="1400" dirty="0">
                <a:solidFill>
                  <a:srgbClr val="FF0000"/>
                </a:solidFill>
              </a:rPr>
              <a:t>Help to avoid discussion on devices classification and when they entitled to use “Regular EDCA” or EDCA + WAIT access”</a:t>
            </a:r>
          </a:p>
          <a:p>
            <a:pPr lvl="1">
              <a:buFont typeface="Arial" panose="020B0604020202020204" pitchFamily="34" charset="0"/>
              <a:buChar char="•"/>
            </a:pPr>
            <a:r>
              <a:rPr lang="en-US" sz="1400" dirty="0">
                <a:solidFill>
                  <a:srgbClr val="FF0000"/>
                </a:solidFill>
              </a:rPr>
              <a:t>Enhance STR devices capabilities and improve performance in certain use cases</a:t>
            </a:r>
          </a:p>
          <a:p>
            <a:pPr lvl="1">
              <a:buFont typeface="Arial" panose="020B0604020202020204" pitchFamily="34" charset="0"/>
              <a:buChar char="•"/>
            </a:pPr>
            <a:endParaRPr lang="en-US" sz="14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a:buFont typeface="Arial" panose="020B0604020202020204" pitchFamily="34" charset="0"/>
              <a:buChar char="•"/>
            </a:pPr>
            <a:endParaRPr lang="en-US" sz="18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779182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a:xfrm>
            <a:off x="685800" y="685801"/>
            <a:ext cx="7770813" cy="890450"/>
          </a:xfrm>
        </p:spPr>
        <p:txBody>
          <a:bodyPr/>
          <a:lstStyle/>
          <a:p>
            <a:r>
              <a:rPr lang="en-US" dirty="0"/>
              <a:t>SP</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96912" y="1576251"/>
            <a:ext cx="7759701" cy="4595949"/>
          </a:xfrm>
        </p:spPr>
        <p:txBody>
          <a:bodyPr/>
          <a:lstStyle/>
          <a:p>
            <a:pPr lvl="0">
              <a:buFont typeface="Arial" panose="020B0604020202020204" pitchFamily="34" charset="0"/>
              <a:buChar char="•"/>
            </a:pPr>
            <a:r>
              <a:rPr lang="en-US" dirty="0"/>
              <a:t>An MLD that intends to align the start time of the PPDUs sent on more than one link shall ensure that EDCA count down procedure is completed on all the links</a:t>
            </a:r>
          </a:p>
          <a:p>
            <a:pPr lvl="1">
              <a:buFont typeface="Arial" panose="020B0604020202020204" pitchFamily="34" charset="0"/>
              <a:buChar char="•"/>
            </a:pPr>
            <a:r>
              <a:rPr lang="en-US" dirty="0"/>
              <a:t>Note: An MLD is the sole originator of an intended sync transmission</a:t>
            </a:r>
          </a:p>
          <a:p>
            <a:pPr lvl="1">
              <a:buFont typeface="Arial" panose="020B0604020202020204" pitchFamily="34" charset="0"/>
              <a:buChar char="•"/>
            </a:pPr>
            <a:r>
              <a:rPr lang="en-US" dirty="0"/>
              <a:t>Note: Whether STR MLD can use this mechanism is TBD</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78862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a:xfrm>
            <a:off x="685800" y="685801"/>
            <a:ext cx="7770813" cy="890450"/>
          </a:xfrm>
        </p:spPr>
        <p:txBody>
          <a:bodyPr/>
          <a:lstStyle/>
          <a:p>
            <a:r>
              <a:rPr lang="en-US" dirty="0"/>
              <a:t>SP1’</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96912" y="1576251"/>
            <a:ext cx="7759701" cy="4595949"/>
          </a:xfrm>
        </p:spPr>
        <p:txBody>
          <a:bodyPr/>
          <a:lstStyle/>
          <a:p>
            <a:pPr lvl="0">
              <a:buFont typeface="Arial" panose="020B0604020202020204" pitchFamily="34" charset="0"/>
              <a:buChar char="•"/>
            </a:pPr>
            <a:r>
              <a:rPr lang="en-US" dirty="0"/>
              <a:t>A </a:t>
            </a:r>
            <a:r>
              <a:rPr lang="en-US"/>
              <a:t>non-STR MLD </a:t>
            </a:r>
            <a:r>
              <a:rPr lang="en-US" dirty="0"/>
              <a:t>that intends to align the start time of the PPDUs sent on more than one link shall ensure that EDCA count down procedure is completed on all the links</a:t>
            </a:r>
          </a:p>
          <a:p>
            <a:pPr lvl="1">
              <a:buFont typeface="Arial" panose="020B0604020202020204" pitchFamily="34" charset="0"/>
              <a:buChar char="•"/>
            </a:pPr>
            <a:r>
              <a:rPr lang="en-US" dirty="0"/>
              <a:t>Note: An MLD is the sole originator of an intended sync transmission</a:t>
            </a:r>
          </a:p>
          <a:p>
            <a:pPr lvl="1">
              <a:buFont typeface="Arial" panose="020B0604020202020204" pitchFamily="34" charset="0"/>
              <a:buChar char="•"/>
            </a:pPr>
            <a:r>
              <a:rPr lang="en-US" dirty="0"/>
              <a:t>Note: Whether to extend this mechanism to STR MLD is TBD</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989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a:xfrm>
            <a:off x="685800" y="685801"/>
            <a:ext cx="7770813" cy="890450"/>
          </a:xfrm>
        </p:spPr>
        <p:txBody>
          <a:bodyPr/>
          <a:lstStyle/>
          <a:p>
            <a:r>
              <a:rPr lang="en-US" dirty="0"/>
              <a:t>SP2</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70560" y="1576251"/>
            <a:ext cx="7786053" cy="4595949"/>
          </a:xfrm>
        </p:spPr>
        <p:txBody>
          <a:bodyPr/>
          <a:lstStyle/>
          <a:p>
            <a:pPr lvl="0">
              <a:buFont typeface="Arial" panose="020B0604020202020204" pitchFamily="34" charset="0"/>
              <a:buChar char="•"/>
            </a:pPr>
            <a:r>
              <a:rPr lang="en-US" dirty="0"/>
              <a:t>Do you agree to extend mechanism proposed in SP1 to STR MLD use case?</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83436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A08452D1-67CF-44A1-9302-DC26DEB83A8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5E12278A-FD1D-483F-9762-77B8694B6C3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B784695F-F2C8-4B10-BBE9-02112A6D62F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685799"/>
            <a:ext cx="7924800" cy="5789613"/>
          </a:xfrm>
          <a:prstGeom prst="rect">
            <a:avLst/>
          </a:prstGeom>
        </p:spPr>
      </p:pic>
      <p:sp>
        <p:nvSpPr>
          <p:cNvPr id="8" name="Date Placeholder 5">
            <a:extLst>
              <a:ext uri="{FF2B5EF4-FFF2-40B4-BE49-F238E27FC236}">
                <a16:creationId xmlns:a16="http://schemas.microsoft.com/office/drawing/2014/main" id="{8941A92B-97E5-4AA3-9973-C4D30B8A9D7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7598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
        <p:nvSpPr>
          <p:cNvPr id="8" name="Date Placeholder 5">
            <a:extLst>
              <a:ext uri="{FF2B5EF4-FFF2-40B4-BE49-F238E27FC236}">
                <a16:creationId xmlns:a16="http://schemas.microsoft.com/office/drawing/2014/main" id="{2498BE0F-F428-41DC-8D6B-42DF89212B0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 </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96912" y="1752600"/>
            <a:ext cx="7845426" cy="4722812"/>
          </a:xfrm>
        </p:spPr>
        <p:txBody>
          <a:bodyPr/>
          <a:lstStyle/>
          <a:p>
            <a:pPr>
              <a:buFont typeface="Arial" panose="020B0604020202020204" pitchFamily="34" charset="0"/>
              <a:buChar char="•"/>
            </a:pPr>
            <a:r>
              <a:rPr lang="en-US" sz="1800" dirty="0"/>
              <a:t>Why do we need it?</a:t>
            </a:r>
            <a:endParaRPr lang="en-US" sz="2000" dirty="0"/>
          </a:p>
          <a:p>
            <a:pPr lvl="1">
              <a:buFont typeface="Arial" panose="020B0604020202020204" pitchFamily="34" charset="0"/>
              <a:buChar char="•"/>
            </a:pPr>
            <a:r>
              <a:rPr lang="en-US" sz="1400" dirty="0"/>
              <a:t>To fix/improve UL performance by enabling UL aggregation at non-STR device </a:t>
            </a:r>
          </a:p>
          <a:p>
            <a:pPr lvl="1">
              <a:buFont typeface="Arial" panose="020B0604020202020204" pitchFamily="34" charset="0"/>
              <a:buChar char="•"/>
            </a:pPr>
            <a:r>
              <a:rPr lang="en-US" sz="1400" dirty="0"/>
              <a:t>Although it is mainly needed for massive/saturated UL case, i.e. limited application</a:t>
            </a:r>
          </a:p>
          <a:p>
            <a:pPr>
              <a:buFont typeface="Arial" panose="020B0604020202020204" pitchFamily="34" charset="0"/>
              <a:buChar char="•"/>
            </a:pPr>
            <a:r>
              <a:rPr lang="en-US" sz="1800" dirty="0"/>
              <a:t>Sync access typically is not frequent</a:t>
            </a:r>
          </a:p>
          <a:p>
            <a:pPr lvl="1">
              <a:buFont typeface="Arial" panose="020B0604020202020204" pitchFamily="34" charset="0"/>
              <a:buChar char="•"/>
            </a:pPr>
            <a:r>
              <a:rPr lang="en-US" sz="1400" dirty="0">
                <a:solidFill>
                  <a:schemeClr val="tx1"/>
                </a:solidFill>
              </a:rPr>
              <a:t>Numerous contributions show that sync access (i.e. medium available on more than one link at a time) is a function of network load.</a:t>
            </a:r>
          </a:p>
          <a:p>
            <a:pPr lvl="1">
              <a:buFont typeface="Arial" panose="020B0604020202020204" pitchFamily="34" charset="0"/>
              <a:buChar char="•"/>
            </a:pPr>
            <a:r>
              <a:rPr lang="en-US" sz="1400" dirty="0">
                <a:solidFill>
                  <a:schemeClr val="tx1"/>
                </a:solidFill>
              </a:rPr>
              <a:t>Chances for sync access are small in a busy network</a:t>
            </a:r>
          </a:p>
          <a:p>
            <a:pPr lvl="1">
              <a:buFont typeface="Arial" panose="020B0604020202020204" pitchFamily="34" charset="0"/>
              <a:buChar char="•"/>
            </a:pPr>
            <a:r>
              <a:rPr lang="en-US" sz="1400" dirty="0">
                <a:solidFill>
                  <a:schemeClr val="tx1"/>
                </a:solidFill>
              </a:rPr>
              <a:t>Sync access would only work and provide throughput increase in a non-congested environment</a:t>
            </a:r>
          </a:p>
          <a:p>
            <a:pPr>
              <a:buFont typeface="Arial" panose="020B0604020202020204" pitchFamily="34" charset="0"/>
              <a:buChar char="•"/>
            </a:pPr>
            <a:r>
              <a:rPr lang="en-US" sz="1800" dirty="0"/>
              <a:t>If we to design a mode for UL link aggregation at non-STR devices, it:</a:t>
            </a:r>
          </a:p>
          <a:p>
            <a:pPr lvl="1">
              <a:buFont typeface="Arial" panose="020B0604020202020204" pitchFamily="34" charset="0"/>
              <a:buChar char="•"/>
            </a:pPr>
            <a:r>
              <a:rPr lang="en-US" sz="1400" dirty="0"/>
              <a:t>need to work for both congested and non-congested environments and be network independent </a:t>
            </a:r>
          </a:p>
          <a:p>
            <a:pPr lvl="1">
              <a:buFont typeface="Arial" panose="020B0604020202020204" pitchFamily="34" charset="0"/>
              <a:buChar char="•"/>
            </a:pPr>
            <a:r>
              <a:rPr lang="en-US" sz="1400" dirty="0"/>
              <a:t>need to follow existing regulations</a:t>
            </a:r>
          </a:p>
          <a:p>
            <a:pPr lvl="1">
              <a:buFont typeface="Arial" panose="020B0604020202020204" pitchFamily="34" charset="0"/>
              <a:buChar char="•"/>
            </a:pPr>
            <a:r>
              <a:rPr lang="en-US" sz="1400" dirty="0"/>
              <a:t>need to be fair to legacy devices as well as  STR MLD STAs.</a:t>
            </a:r>
          </a:p>
          <a:p>
            <a:pPr lvl="1">
              <a:buFont typeface="Arial" panose="020B0604020202020204" pitchFamily="34" charset="0"/>
              <a:buChar char="•"/>
            </a:pPr>
            <a:r>
              <a:rPr lang="en-US" sz="1400" dirty="0"/>
              <a:t>not to violate/break existing EDCA mechanism </a:t>
            </a:r>
          </a:p>
          <a:p>
            <a:pPr lvl="1">
              <a:buFont typeface="Arial" panose="020B0604020202020204" pitchFamily="34" charset="0"/>
              <a:buChar char="•"/>
            </a:pPr>
            <a:r>
              <a:rPr lang="en-US" sz="14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9BC2CDF3-1D10-4381-9C6D-358C5A4F784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a:t>
            </a:r>
          </a:p>
          <a:p>
            <a:pPr lvl="2">
              <a:buFont typeface="Arial" panose="020B0604020202020204" pitchFamily="34" charset="0"/>
              <a:buChar char="•"/>
            </a:pPr>
            <a:r>
              <a:rPr lang="en-US" sz="1600" dirty="0"/>
              <a:t>+ PIFS ED check + NAV check</a:t>
            </a:r>
          </a:p>
          <a:p>
            <a:pPr lvl="2">
              <a:buFont typeface="Arial" panose="020B0604020202020204" pitchFamily="34" charset="0"/>
              <a:buChar char="•"/>
            </a:pPr>
            <a:r>
              <a:rPr lang="en-US" sz="1600" dirty="0"/>
              <a:t>+ PIFS ED + NAV +  “add truncated slots back”</a:t>
            </a:r>
          </a:p>
          <a:p>
            <a:pPr lvl="2">
              <a:buFont typeface="Arial" panose="020B0604020202020204" pitchFamily="34" charset="0"/>
              <a:buChar char="•"/>
            </a:pPr>
            <a:r>
              <a:rPr lang="en-US" sz="1600" dirty="0"/>
              <a:t>+ Medium IDLE with slots truncation +  “add truncated slots back” + “link alternation”</a:t>
            </a:r>
          </a:p>
          <a:p>
            <a:pPr lvl="1">
              <a:buFont typeface="Arial" panose="020B0604020202020204" pitchFamily="34" charset="0"/>
              <a:buChar char="•"/>
            </a:pPr>
            <a:r>
              <a:rPr lang="en-US" sz="1800" dirty="0"/>
              <a:t>AP assisted UL aggregation. STA send a frame to solicit TF on two links. PIFS ED check used on AP side might be used</a:t>
            </a:r>
          </a:p>
          <a:p>
            <a:pPr lvl="1">
              <a:buFont typeface="Arial" panose="020B0604020202020204" pitchFamily="34" charset="0"/>
              <a:buChar char="•"/>
            </a:pPr>
            <a:r>
              <a:rPr lang="en-US" sz="1800" dirty="0"/>
              <a:t>AP initiated UL aggregation with PPDU end alignment to later send TF for UL</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EB494628-C3A0-4396-B127-91665171F99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440656"/>
            <a:ext cx="8305800" cy="4924425"/>
          </a:xfrm>
        </p:spPr>
        <p:txBody>
          <a:bodyPr/>
          <a:lstStyle/>
          <a:p>
            <a:pPr>
              <a:buFont typeface="Arial" panose="020B0604020202020204" pitchFamily="34" charset="0"/>
              <a:buChar char="•"/>
            </a:pPr>
            <a:r>
              <a:rPr lang="en-US" sz="1800" dirty="0"/>
              <a:t>Independent EDCA operation on each link</a:t>
            </a:r>
          </a:p>
          <a:p>
            <a:pPr lvl="1">
              <a:buFont typeface="Arial" panose="020B0604020202020204" pitchFamily="34" charset="0"/>
              <a:buChar char="•"/>
            </a:pPr>
            <a:r>
              <a:rPr lang="en-US" sz="1400" dirty="0"/>
              <a:t>To get most of ML benefits we need treat each link as an independent link</a:t>
            </a:r>
          </a:p>
          <a:p>
            <a:pPr lvl="1">
              <a:buFont typeface="Arial" panose="020B0604020202020204" pitchFamily="34" charset="0"/>
              <a:buChar char="•"/>
            </a:pPr>
            <a:r>
              <a:rPr lang="en-US" sz="1400" dirty="0"/>
              <a:t>Each link have its own load and its own interference picture</a:t>
            </a:r>
          </a:p>
          <a:p>
            <a:pPr lvl="1">
              <a:buFont typeface="Arial" panose="020B0604020202020204" pitchFamily="34" charset="0"/>
              <a:buChar char="•"/>
            </a:pPr>
            <a:r>
              <a:rPr lang="en-US" sz="1400" dirty="0"/>
              <a:t>Each STA of a non-STR MLD is in sync with other STAs operating on that links (i.e. CCA, NAV, </a:t>
            </a:r>
            <a:r>
              <a:rPr lang="en-US" sz="1400" dirty="0" err="1"/>
              <a:t>etc</a:t>
            </a:r>
            <a:r>
              <a:rPr lang="en-US" sz="1400" dirty="0"/>
              <a:t>).</a:t>
            </a:r>
          </a:p>
          <a:p>
            <a:pPr>
              <a:buFont typeface="Arial" panose="020B0604020202020204" pitchFamily="34" charset="0"/>
              <a:buChar char="•"/>
            </a:pPr>
            <a:r>
              <a:rPr lang="en-US" sz="1800" dirty="0"/>
              <a:t>To not PIFS or not to PIFS – that is a regulatory question.</a:t>
            </a:r>
          </a:p>
          <a:p>
            <a:pPr>
              <a:buFont typeface="Arial" panose="020B0604020202020204" pitchFamily="34" charset="0"/>
              <a:buChar char="•"/>
            </a:pPr>
            <a:r>
              <a:rPr lang="en-US" sz="1800" dirty="0"/>
              <a:t>Coexistence/fairness with legacy/STR MLD devices require special attention </a:t>
            </a:r>
          </a:p>
          <a:p>
            <a:pPr lvl="1">
              <a:buFont typeface="Arial" panose="020B0604020202020204" pitchFamily="34" charset="0"/>
              <a:buChar char="•"/>
            </a:pPr>
            <a:r>
              <a:rPr lang="en-US" sz="1400" dirty="0"/>
              <a:t>It is clear that PIFS access brings unfairness to other devices</a:t>
            </a:r>
          </a:p>
          <a:p>
            <a:pPr lvl="1">
              <a:buFont typeface="Arial" panose="020B0604020202020204" pitchFamily="34" charset="0"/>
              <a:buChar char="•"/>
            </a:pPr>
            <a:r>
              <a:rPr lang="en-US" sz="1400" dirty="0"/>
              <a:t>New rules need to be introduced to address fairness in most cases</a:t>
            </a:r>
          </a:p>
          <a:p>
            <a:pPr>
              <a:buFont typeface="Arial" panose="020B0604020202020204" pitchFamily="34" charset="0"/>
              <a:buChar char="•"/>
            </a:pPr>
            <a:r>
              <a:rPr lang="en-US" sz="1800" dirty="0"/>
              <a:t>A STA of non-STR MLD does not hear a STA!</a:t>
            </a:r>
          </a:p>
          <a:p>
            <a:pPr lvl="1">
              <a:buFont typeface="Arial" panose="020B0604020202020204" pitchFamily="34" charset="0"/>
              <a:buChar char="•"/>
            </a:pPr>
            <a:r>
              <a:rPr lang="en-US" sz="1400" dirty="0"/>
              <a:t>deafness caused by TX on another link may require some special handling</a:t>
            </a:r>
          </a:p>
          <a:p>
            <a:pPr lvl="1">
              <a:buFont typeface="Arial" panose="020B0604020202020204" pitchFamily="34" charset="0"/>
              <a:buChar char="•"/>
            </a:pPr>
            <a:r>
              <a:rPr lang="en-US" sz="1400" dirty="0"/>
              <a:t>No blindness recovery mechanisms currently agreed/defined</a:t>
            </a:r>
            <a:endParaRPr lang="en-US" sz="1800" dirty="0"/>
          </a:p>
          <a:p>
            <a:pPr>
              <a:buFont typeface="Arial" panose="020B0604020202020204" pitchFamily="34" charset="0"/>
              <a:buChar char="•"/>
            </a:pPr>
            <a:r>
              <a:rPr lang="en-US" sz="1800" dirty="0"/>
              <a:t>PIFS-initiated TX disrupt EDCA “synchronization” of an invited link</a:t>
            </a:r>
          </a:p>
          <a:p>
            <a:pPr lvl="1">
              <a:buFont typeface="Arial" panose="020B0604020202020204" pitchFamily="34" charset="0"/>
              <a:buChar char="•"/>
            </a:pPr>
            <a:r>
              <a:rPr lang="en-US" sz="1400" dirty="0"/>
              <a:t>Each successful TX on a link reset CW. PIFS access would unfairly shorten existing recovery process on a link</a:t>
            </a:r>
          </a:p>
          <a:p>
            <a:pPr lvl="1">
              <a:buFont typeface="Arial" panose="020B0604020202020204" pitchFamily="34" charset="0"/>
              <a:buChar char="•"/>
            </a:pPr>
            <a:r>
              <a:rPr lang="en-US" sz="1400" dirty="0"/>
              <a:t>PIFS approach unfairly shorten channel access time regardless of network state on that link</a:t>
            </a:r>
          </a:p>
          <a:p>
            <a:pPr lvl="1">
              <a:buFont typeface="Arial" panose="020B0604020202020204" pitchFamily="34" charset="0"/>
              <a:buChar char="•"/>
            </a:pPr>
            <a:r>
              <a:rPr lang="en-US" sz="14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
        <p:nvSpPr>
          <p:cNvPr id="8" name="Date Placeholder 5">
            <a:extLst>
              <a:ext uri="{FF2B5EF4-FFF2-40B4-BE49-F238E27FC236}">
                <a16:creationId xmlns:a16="http://schemas.microsoft.com/office/drawing/2014/main" id="{787C0806-23DD-47BA-B6E5-BC203D38126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interference/congestion/NAV of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052739"/>
            <a:chOff x="893792" y="4220564"/>
            <a:chExt cx="6932310" cy="2052739"/>
          </a:xfrm>
        </p:grpSpPr>
        <p:sp>
          <p:nvSpPr>
            <p:cNvPr id="50" name="TextBox 110">
              <a:extLst>
                <a:ext uri="{FF2B5EF4-FFF2-40B4-BE49-F238E27FC236}">
                  <a16:creationId xmlns:a16="http://schemas.microsoft.com/office/drawing/2014/main" id="{5E55BFC4-7E5E-49F1-802E-26E2C1E4D21A}"/>
                </a:ext>
              </a:extLst>
            </p:cNvPr>
            <p:cNvSpPr txBox="1"/>
            <p:nvPr/>
          </p:nvSpPr>
          <p:spPr>
            <a:xfrm>
              <a:off x="2659951" y="5926233"/>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52126" y="5626442"/>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7230" y="5324855"/>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6486" y="5482861"/>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60655" y="5303711"/>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19624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63355" y="465126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45016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
        <p:nvSpPr>
          <p:cNvPr id="49" name="Rectangle 48">
            <a:extLst>
              <a:ext uri="{FF2B5EF4-FFF2-40B4-BE49-F238E27FC236}">
                <a16:creationId xmlns:a16="http://schemas.microsoft.com/office/drawing/2014/main" id="{692FADE7-D69A-4377-993C-DA91908BDF75}"/>
              </a:ext>
            </a:extLst>
          </p:cNvPr>
          <p:cNvSpPr/>
          <p:nvPr/>
        </p:nvSpPr>
        <p:spPr>
          <a:xfrm>
            <a:off x="3566272" y="4702343"/>
            <a:ext cx="259138" cy="555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sp>
        <p:nvSpPr>
          <p:cNvPr id="62" name="Rectangle 61">
            <a:extLst>
              <a:ext uri="{FF2B5EF4-FFF2-40B4-BE49-F238E27FC236}">
                <a16:creationId xmlns:a16="http://schemas.microsoft.com/office/drawing/2014/main" id="{22FDA572-E01E-4913-AA33-3218C229BD08}"/>
              </a:ext>
            </a:extLst>
          </p:cNvPr>
          <p:cNvSpPr/>
          <p:nvPr/>
        </p:nvSpPr>
        <p:spPr>
          <a:xfrm>
            <a:off x="4210554" y="5586496"/>
            <a:ext cx="248235" cy="65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cxnSp>
        <p:nvCxnSpPr>
          <p:cNvPr id="67" name="Straight Arrow Connector 66">
            <a:extLst>
              <a:ext uri="{FF2B5EF4-FFF2-40B4-BE49-F238E27FC236}">
                <a16:creationId xmlns:a16="http://schemas.microsoft.com/office/drawing/2014/main" id="{605468EA-C3E9-4969-97BC-66EEFDDD69BF}"/>
              </a:ext>
            </a:extLst>
          </p:cNvPr>
          <p:cNvCxnSpPr>
            <a:cxnSpLocks/>
          </p:cNvCxnSpPr>
          <p:nvPr/>
        </p:nvCxnSpPr>
        <p:spPr>
          <a:xfrm flipV="1">
            <a:off x="3608528" y="5678020"/>
            <a:ext cx="849850" cy="37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Date Placeholder 5">
            <a:extLst>
              <a:ext uri="{FF2B5EF4-FFF2-40B4-BE49-F238E27FC236}">
                <a16:creationId xmlns:a16="http://schemas.microsoft.com/office/drawing/2014/main" id="{8E74558E-156B-455E-9C67-E63C1F1DB58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4603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Credit based system to promote fairness – at next </a:t>
            </a:r>
            <a:r>
              <a:rPr lang="en-US" sz="1400" dirty="0" err="1"/>
              <a:t>backoff</a:t>
            </a:r>
            <a:r>
              <a:rPr lang="en-US" sz="1400" dirty="0"/>
              <a:t> add slots to the invited link</a:t>
            </a:r>
            <a:endParaRPr lang="en-US" sz="1200" dirty="0"/>
          </a:p>
          <a:p>
            <a:pPr lvl="1">
              <a:buFont typeface="Arial" panose="020B0604020202020204" pitchFamily="34" charset="0"/>
              <a:buChar char="•"/>
            </a:pPr>
            <a:r>
              <a:rPr lang="en-US" sz="1400" dirty="0"/>
              <a:t>Fairer as it add “truncated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add slots back to counter may be over excessively punished in case of consecutive invites. Link “alternation” or some other mechanism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27637" y="4640189"/>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2"/>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TX 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2" y="5302419"/>
              <a:ext cx="1326578" cy="31572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
        <p:nvSpPr>
          <p:cNvPr id="50" name="Date Placeholder 5">
            <a:extLst>
              <a:ext uri="{FF2B5EF4-FFF2-40B4-BE49-F238E27FC236}">
                <a16:creationId xmlns:a16="http://schemas.microsoft.com/office/drawing/2014/main" id="{1578CACE-3ABC-4FDF-9F50-8C268006C58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854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0" y="1304789"/>
            <a:ext cx="8000999" cy="5170624"/>
          </a:xfrm>
        </p:spPr>
        <p:txBody>
          <a:bodyPr/>
          <a:lstStyle/>
          <a:p>
            <a:pPr>
              <a:buFont typeface="Arial" panose="020B0604020202020204" pitchFamily="34" charset="0"/>
              <a:buChar char="•"/>
            </a:pPr>
            <a:r>
              <a:rPr lang="en-US" sz="1400" dirty="0"/>
              <a:t>Each STA of an MLD follows regular EDCA mechanism on each link independently.</a:t>
            </a:r>
          </a:p>
          <a:p>
            <a:pPr>
              <a:buFont typeface="Arial" panose="020B0604020202020204" pitchFamily="34" charset="0"/>
              <a:buChar char="•"/>
            </a:pPr>
            <a:r>
              <a:rPr lang="en-US" sz="1400" dirty="0"/>
              <a:t>A STA can perform synchronous PPDU transmission if BO on both links reaches zero</a:t>
            </a:r>
          </a:p>
          <a:p>
            <a:pPr lvl="1">
              <a:buFont typeface="Arial" panose="020B0604020202020204" pitchFamily="34" charset="0"/>
              <a:buChar char="•"/>
            </a:pPr>
            <a:r>
              <a:rPr lang="en-US" sz="1200" dirty="0"/>
              <a:t>the STA on link 1 may hold the BO counter at zero value until BO of link 2 reaches zero</a:t>
            </a:r>
          </a:p>
          <a:p>
            <a:pPr lvl="1">
              <a:buFont typeface="Arial" panose="020B0604020202020204" pitchFamily="34" charset="0"/>
              <a:buChar char="•"/>
            </a:pPr>
            <a:r>
              <a:rPr lang="en-US" sz="1200" dirty="0"/>
              <a:t>while waiting for link 2, STA on link 1 continue monitoring medium state of link 1</a:t>
            </a:r>
          </a:p>
          <a:p>
            <a:pPr lvl="1">
              <a:buFont typeface="Arial" panose="020B0604020202020204" pitchFamily="34" charset="0"/>
              <a:buChar char="•"/>
            </a:pPr>
            <a:r>
              <a:rPr lang="en-US" sz="1200" dirty="0"/>
              <a:t>after EDCA count down procedure is completed on both links and medium on both links is IDLE MDL can transmit synchronously on that links </a:t>
            </a:r>
            <a:r>
              <a:rPr lang="en-US" sz="1400" dirty="0"/>
              <a:t> </a:t>
            </a:r>
          </a:p>
          <a:p>
            <a:pPr>
              <a:buFont typeface="Arial" panose="020B0604020202020204" pitchFamily="34" charset="0"/>
              <a:buChar char="•"/>
            </a:pPr>
            <a:r>
              <a:rPr lang="en-US" sz="1400" dirty="0"/>
              <a:t>Certainly fair to legacy STAs and EHT STAs on both link.</a:t>
            </a:r>
          </a:p>
          <a:p>
            <a:pPr lvl="1">
              <a:buFont typeface="Arial" panose="020B0604020202020204" pitchFamily="34" charset="0"/>
              <a:buChar char="•"/>
            </a:pPr>
            <a:r>
              <a:rPr lang="en-US" sz="1200" dirty="0"/>
              <a:t>Does not promote channel access of any STA of the MLD of any link</a:t>
            </a:r>
          </a:p>
          <a:p>
            <a:pPr lvl="1">
              <a:buFont typeface="Arial" panose="020B0604020202020204" pitchFamily="34" charset="0"/>
              <a:buChar char="•"/>
            </a:pPr>
            <a:r>
              <a:rPr lang="en-US" sz="1200" dirty="0"/>
              <a:t>Keep NAV/CCA/contention synchronization with other devices on any link intact</a:t>
            </a:r>
            <a:endParaRPr lang="en-US" sz="1000" dirty="0"/>
          </a:p>
          <a:p>
            <a:pPr>
              <a:buFont typeface="Arial" panose="020B0604020202020204" pitchFamily="34" charset="0"/>
              <a:buChar char="•"/>
            </a:pPr>
            <a:r>
              <a:rPr lang="en-US" sz="1400" dirty="0"/>
              <a:t>Flexible </a:t>
            </a:r>
          </a:p>
          <a:p>
            <a:pPr lvl="1">
              <a:buFont typeface="Arial" panose="020B0604020202020204" pitchFamily="34" charset="0"/>
              <a:buChar char="•"/>
            </a:pPr>
            <a:r>
              <a:rPr lang="en-US" sz="1200" dirty="0"/>
              <a:t>STA on link 1 may choose to wait for link 2 if BO of a STA on link 2 is near completion and/or channel on link 1 is not expected to change. </a:t>
            </a:r>
          </a:p>
          <a:p>
            <a:pPr lvl="1">
              <a:buFont typeface="Arial" panose="020B0604020202020204" pitchFamily="34" charset="0"/>
              <a:buChar char="•"/>
            </a:pPr>
            <a:r>
              <a:rPr lang="en-US" sz="1200" dirty="0"/>
              <a:t>STA may decide to proceed with transmission w/o waiting the other link</a:t>
            </a:r>
          </a:p>
          <a:p>
            <a:pPr lvl="1">
              <a:buFont typeface="Arial" panose="020B0604020202020204" pitchFamily="34" charset="0"/>
              <a:buChar char="•"/>
            </a:pPr>
            <a:r>
              <a:rPr lang="en-US" sz="1200" dirty="0"/>
              <a:t>does not get penalized in advance for choosing larger BO window (i.e. do not chose BO for both links at the same time)</a:t>
            </a:r>
          </a:p>
          <a:p>
            <a:pPr marL="457200" lvl="1" indent="0"/>
            <a:endParaRPr lang="en-US" sz="12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
        <p:nvSpPr>
          <p:cNvPr id="50" name="Date Placeholder 5">
            <a:extLst>
              <a:ext uri="{FF2B5EF4-FFF2-40B4-BE49-F238E27FC236}">
                <a16:creationId xmlns:a16="http://schemas.microsoft.com/office/drawing/2014/main" id="{73F1C8CD-09FF-421D-8E37-AE0792CC65A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9573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96912" y="1565290"/>
            <a:ext cx="7845426" cy="4606909"/>
          </a:xfrm>
        </p:spPr>
        <p:txBody>
          <a:bodyPr/>
          <a:lstStyle/>
          <a:p>
            <a:pPr>
              <a:buFont typeface="Arial" panose="020B0604020202020204" pitchFamily="34" charset="0"/>
              <a:buChar char="•"/>
            </a:pPr>
            <a:r>
              <a:rPr lang="en-US" sz="1800" dirty="0"/>
              <a:t>There may be issue if medium on one of the link became busy </a:t>
            </a:r>
          </a:p>
          <a:p>
            <a:pPr lvl="1">
              <a:buFont typeface="Arial" panose="020B0604020202020204" pitchFamily="34" charset="0"/>
              <a:buChar char="•"/>
            </a:pPr>
            <a:r>
              <a:rPr lang="en-US" sz="1600" dirty="0"/>
              <a:t>Multiple STAs in a BSS may hold their BO count at the zero value</a:t>
            </a:r>
          </a:p>
          <a:p>
            <a:pPr lvl="1">
              <a:buFont typeface="Arial" panose="020B0604020202020204" pitchFamily="34" charset="0"/>
              <a:buChar char="•"/>
            </a:pPr>
            <a:r>
              <a:rPr lang="en-US" sz="1600" dirty="0"/>
              <a:t>At </a:t>
            </a:r>
            <a:r>
              <a:rPr lang="en-US" sz="1600" b="1" u="sng" dirty="0"/>
              <a:t>next</a:t>
            </a:r>
            <a:r>
              <a:rPr lang="en-US" sz="1600" dirty="0"/>
              <a:t> contention they may transmit simultaneously resulting in collisions.</a:t>
            </a:r>
          </a:p>
          <a:p>
            <a:pPr>
              <a:buFont typeface="Arial" panose="020B0604020202020204" pitchFamily="34" charset="0"/>
              <a:buChar char="•"/>
            </a:pPr>
            <a:r>
              <a:rPr lang="en-US" sz="1800" dirty="0"/>
              <a:t>Following option address this problem</a:t>
            </a:r>
          </a:p>
          <a:p>
            <a:pPr lvl="1">
              <a:buFont typeface="Arial" panose="020B0604020202020204" pitchFamily="34" charset="0"/>
              <a:buChar char="•"/>
            </a:pPr>
            <a:r>
              <a:rPr lang="en-US" sz="1600" dirty="0"/>
              <a:t>Case 1: When link 1 becomes busy, and link 1 is waiting at BO equal to zero, link 1 shall not transmit and shall draw a new random number without modifying the CW (internal collision)</a:t>
            </a:r>
          </a:p>
          <a:p>
            <a:pPr lvl="1">
              <a:buFont typeface="Arial" panose="020B0604020202020204" pitchFamily="34" charset="0"/>
              <a:buChar char="•"/>
            </a:pPr>
            <a:r>
              <a:rPr lang="en-US" sz="1600" dirty="0"/>
              <a:t>Case 2: When link 2 becomes busy, and link 1 is waiting at BO equal to zero, link 1 shall not transmit and shall draw a new random number without modifying the CW (internal collision)</a:t>
            </a:r>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F44957B4-CBE9-4E03-99C2-370709945F7F}"/>
              </a:ext>
            </a:extLst>
          </p:cNvPr>
          <p:cNvSpPr>
            <a:spLocks noGrp="1"/>
          </p:cNvSpPr>
          <p:nvPr>
            <p:ph type="dt" idx="15"/>
          </p:nvPr>
        </p:nvSpPr>
        <p:spPr>
          <a:xfrm>
            <a:off x="696912" y="333375"/>
            <a:ext cx="1874823" cy="273050"/>
          </a:xfrm>
        </p:spPr>
        <p:txBody>
          <a:bodyPr/>
          <a:lstStyle/>
          <a:p>
            <a:r>
              <a:rPr lang="en-US" dirty="0"/>
              <a:t>August 2020</a:t>
            </a:r>
            <a:endParaRPr lang="en-GB" dirty="0"/>
          </a:p>
        </p:txBody>
      </p:sp>
      <p:grpSp>
        <p:nvGrpSpPr>
          <p:cNvPr id="164" name="Group 163">
            <a:extLst>
              <a:ext uri="{FF2B5EF4-FFF2-40B4-BE49-F238E27FC236}">
                <a16:creationId xmlns:a16="http://schemas.microsoft.com/office/drawing/2014/main" id="{DFA69453-87F9-4E60-9058-D6305BF4C039}"/>
              </a:ext>
            </a:extLst>
          </p:cNvPr>
          <p:cNvGrpSpPr/>
          <p:nvPr/>
        </p:nvGrpSpPr>
        <p:grpSpPr>
          <a:xfrm>
            <a:off x="819176" y="4343401"/>
            <a:ext cx="7254546" cy="1980406"/>
            <a:chOff x="819176" y="4301200"/>
            <a:chExt cx="7254546" cy="1947195"/>
          </a:xfrm>
        </p:grpSpPr>
        <p:cxnSp>
          <p:nvCxnSpPr>
            <p:cNvPr id="9" name="Straight Connector 8">
              <a:extLst>
                <a:ext uri="{FF2B5EF4-FFF2-40B4-BE49-F238E27FC236}">
                  <a16:creationId xmlns:a16="http://schemas.microsoft.com/office/drawing/2014/main" id="{D7143F71-BAC0-4495-89D4-CE04903CD2ED}"/>
                </a:ext>
              </a:extLst>
            </p:cNvPr>
            <p:cNvCxnSpPr>
              <a:cxnSpLocks/>
            </p:cNvCxnSpPr>
            <p:nvPr/>
          </p:nvCxnSpPr>
          <p:spPr>
            <a:xfrm>
              <a:off x="1634800" y="5868856"/>
              <a:ext cx="6438922"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9">
              <a:extLst>
                <a:ext uri="{FF2B5EF4-FFF2-40B4-BE49-F238E27FC236}">
                  <a16:creationId xmlns:a16="http://schemas.microsoft.com/office/drawing/2014/main" id="{4ACAB556-A428-4FE2-A094-C731EAAAC0C8}"/>
                </a:ext>
              </a:extLst>
            </p:cNvPr>
            <p:cNvSpPr txBox="1"/>
            <p:nvPr/>
          </p:nvSpPr>
          <p:spPr>
            <a:xfrm>
              <a:off x="819176" y="5572667"/>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5GHz/Link 2</a:t>
              </a:r>
            </a:p>
          </p:txBody>
        </p:sp>
        <p:cxnSp>
          <p:nvCxnSpPr>
            <p:cNvPr id="12" name="Straight Connector 11">
              <a:extLst>
                <a:ext uri="{FF2B5EF4-FFF2-40B4-BE49-F238E27FC236}">
                  <a16:creationId xmlns:a16="http://schemas.microsoft.com/office/drawing/2014/main" id="{74675FC1-C672-4E2A-BAED-2A1E162227FE}"/>
                </a:ext>
              </a:extLst>
            </p:cNvPr>
            <p:cNvCxnSpPr>
              <a:cxnSpLocks/>
            </p:cNvCxnSpPr>
            <p:nvPr/>
          </p:nvCxnSpPr>
          <p:spPr>
            <a:xfrm flipV="1">
              <a:off x="1624667" y="5076643"/>
              <a:ext cx="6433182" cy="1"/>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1">
              <a:extLst>
                <a:ext uri="{FF2B5EF4-FFF2-40B4-BE49-F238E27FC236}">
                  <a16:creationId xmlns:a16="http://schemas.microsoft.com/office/drawing/2014/main" id="{EE3ED5FE-A806-498D-93FC-FC505525E118}"/>
                </a:ext>
              </a:extLst>
            </p:cNvPr>
            <p:cNvSpPr txBox="1"/>
            <p:nvPr/>
          </p:nvSpPr>
          <p:spPr>
            <a:xfrm>
              <a:off x="890038" y="4642589"/>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6GHz/Link 1</a:t>
              </a:r>
            </a:p>
          </p:txBody>
        </p:sp>
        <p:sp>
          <p:nvSpPr>
            <p:cNvPr id="15" name="TextBox 18">
              <a:extLst>
                <a:ext uri="{FF2B5EF4-FFF2-40B4-BE49-F238E27FC236}">
                  <a16:creationId xmlns:a16="http://schemas.microsoft.com/office/drawing/2014/main" id="{48690DF9-5946-4536-BFF3-EB3269AF074B}"/>
                </a:ext>
              </a:extLst>
            </p:cNvPr>
            <p:cNvSpPr txBox="1"/>
            <p:nvPr/>
          </p:nvSpPr>
          <p:spPr>
            <a:xfrm>
              <a:off x="1348698" y="5088960"/>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BADF518B-3D9D-4EE8-BC42-323FE1A58D54}"/>
                </a:ext>
              </a:extLst>
            </p:cNvPr>
            <p:cNvSpPr txBox="1"/>
            <p:nvPr/>
          </p:nvSpPr>
          <p:spPr>
            <a:xfrm>
              <a:off x="1371734" y="5886493"/>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2AF549CA-4A9F-4E3D-8DCE-6E038045087E}"/>
                </a:ext>
              </a:extLst>
            </p:cNvPr>
            <p:cNvSpPr txBox="1"/>
            <p:nvPr/>
          </p:nvSpPr>
          <p:spPr>
            <a:xfrm>
              <a:off x="3319595" y="5627838"/>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18" name="Rectangle 17">
              <a:extLst>
                <a:ext uri="{FF2B5EF4-FFF2-40B4-BE49-F238E27FC236}">
                  <a16:creationId xmlns:a16="http://schemas.microsoft.com/office/drawing/2014/main" id="{3B42E2B9-9680-46C1-9426-A1BBA6A977E8}"/>
                </a:ext>
              </a:extLst>
            </p:cNvPr>
            <p:cNvSpPr/>
            <p:nvPr/>
          </p:nvSpPr>
          <p:spPr>
            <a:xfrm>
              <a:off x="2589200" y="58698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20" name="Rectangle 19">
              <a:extLst>
                <a:ext uri="{FF2B5EF4-FFF2-40B4-BE49-F238E27FC236}">
                  <a16:creationId xmlns:a16="http://schemas.microsoft.com/office/drawing/2014/main" id="{626DECF8-3A14-4093-BB35-1998800A6F7D}"/>
                </a:ext>
              </a:extLst>
            </p:cNvPr>
            <p:cNvSpPr/>
            <p:nvPr/>
          </p:nvSpPr>
          <p:spPr>
            <a:xfrm>
              <a:off x="5350072" y="58642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4" name="TextBox 28">
              <a:extLst>
                <a:ext uri="{FF2B5EF4-FFF2-40B4-BE49-F238E27FC236}">
                  <a16:creationId xmlns:a16="http://schemas.microsoft.com/office/drawing/2014/main" id="{7B35F3E6-B9D8-4B9B-9B2C-784D1AF4F552}"/>
                </a:ext>
              </a:extLst>
            </p:cNvPr>
            <p:cNvSpPr txBox="1"/>
            <p:nvPr/>
          </p:nvSpPr>
          <p:spPr>
            <a:xfrm>
              <a:off x="3041183" y="4752757"/>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25" name="Rectangle 24">
              <a:extLst>
                <a:ext uri="{FF2B5EF4-FFF2-40B4-BE49-F238E27FC236}">
                  <a16:creationId xmlns:a16="http://schemas.microsoft.com/office/drawing/2014/main" id="{74B63DDF-A7EB-412C-BA17-9AC517B97C23}"/>
                </a:ext>
              </a:extLst>
            </p:cNvPr>
            <p:cNvSpPr/>
            <p:nvPr/>
          </p:nvSpPr>
          <p:spPr>
            <a:xfrm>
              <a:off x="3287066"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6" name="Rectangle 25">
              <a:extLst>
                <a:ext uri="{FF2B5EF4-FFF2-40B4-BE49-F238E27FC236}">
                  <a16:creationId xmlns:a16="http://schemas.microsoft.com/office/drawing/2014/main" id="{698B48C8-43FF-4C3B-A694-FC688EA58B0E}"/>
                </a:ext>
              </a:extLst>
            </p:cNvPr>
            <p:cNvSpPr/>
            <p:nvPr/>
          </p:nvSpPr>
          <p:spPr>
            <a:xfrm>
              <a:off x="3411469"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7" name="Rectangle 26">
              <a:extLst>
                <a:ext uri="{FF2B5EF4-FFF2-40B4-BE49-F238E27FC236}">
                  <a16:creationId xmlns:a16="http://schemas.microsoft.com/office/drawing/2014/main" id="{0A55F51D-F435-4149-BF82-DD39153423B6}"/>
                </a:ext>
              </a:extLst>
            </p:cNvPr>
            <p:cNvSpPr/>
            <p:nvPr/>
          </p:nvSpPr>
          <p:spPr>
            <a:xfrm>
              <a:off x="3535872"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9" name="Rectangle 38">
              <a:extLst>
                <a:ext uri="{FF2B5EF4-FFF2-40B4-BE49-F238E27FC236}">
                  <a16:creationId xmlns:a16="http://schemas.microsoft.com/office/drawing/2014/main" id="{F0C7C22E-1B76-4041-9252-9B8C745B1315}"/>
                </a:ext>
              </a:extLst>
            </p:cNvPr>
            <p:cNvSpPr/>
            <p:nvPr/>
          </p:nvSpPr>
          <p:spPr>
            <a:xfrm>
              <a:off x="2283686" y="4765755"/>
              <a:ext cx="735540"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0" name="Rectangle 39">
              <a:extLst>
                <a:ext uri="{FF2B5EF4-FFF2-40B4-BE49-F238E27FC236}">
                  <a16:creationId xmlns:a16="http://schemas.microsoft.com/office/drawing/2014/main" id="{FFFA8CED-13A1-4FB5-813B-1ADC83C0DBCC}"/>
                </a:ext>
              </a:extLst>
            </p:cNvPr>
            <p:cNvSpPr/>
            <p:nvPr/>
          </p:nvSpPr>
          <p:spPr>
            <a:xfrm>
              <a:off x="1933139"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1" name="Rectangle 40">
              <a:extLst>
                <a:ext uri="{FF2B5EF4-FFF2-40B4-BE49-F238E27FC236}">
                  <a16:creationId xmlns:a16="http://schemas.microsoft.com/office/drawing/2014/main" id="{C54DC73D-7EC8-428A-A5F1-B5B18D1AABAE}"/>
                </a:ext>
              </a:extLst>
            </p:cNvPr>
            <p:cNvSpPr/>
            <p:nvPr/>
          </p:nvSpPr>
          <p:spPr>
            <a:xfrm>
              <a:off x="2057542"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2" name="Rectangle 41">
              <a:extLst>
                <a:ext uri="{FF2B5EF4-FFF2-40B4-BE49-F238E27FC236}">
                  <a16:creationId xmlns:a16="http://schemas.microsoft.com/office/drawing/2014/main" id="{94B06541-1750-40F3-A572-53A768363D66}"/>
                </a:ext>
              </a:extLst>
            </p:cNvPr>
            <p:cNvSpPr/>
            <p:nvPr/>
          </p:nvSpPr>
          <p:spPr>
            <a:xfrm>
              <a:off x="2179957"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3" name="Rectangle 42">
              <a:extLst>
                <a:ext uri="{FF2B5EF4-FFF2-40B4-BE49-F238E27FC236}">
                  <a16:creationId xmlns:a16="http://schemas.microsoft.com/office/drawing/2014/main" id="{83F01E5D-744B-44CD-95DD-6D883569989B}"/>
                </a:ext>
              </a:extLst>
            </p:cNvPr>
            <p:cNvSpPr/>
            <p:nvPr/>
          </p:nvSpPr>
          <p:spPr>
            <a:xfrm>
              <a:off x="3143628"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44" name="Rectangle 43">
              <a:extLst>
                <a:ext uri="{FF2B5EF4-FFF2-40B4-BE49-F238E27FC236}">
                  <a16:creationId xmlns:a16="http://schemas.microsoft.com/office/drawing/2014/main" id="{AABF7D00-9B4D-4894-AFC3-083CE333FCFE}"/>
                </a:ext>
              </a:extLst>
            </p:cNvPr>
            <p:cNvSpPr/>
            <p:nvPr/>
          </p:nvSpPr>
          <p:spPr>
            <a:xfrm>
              <a:off x="2684929" y="5617635"/>
              <a:ext cx="63812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BAF1B848-CCEC-4FDB-951B-8483784FB5DF}"/>
                </a:ext>
              </a:extLst>
            </p:cNvPr>
            <p:cNvSpPr/>
            <p:nvPr/>
          </p:nvSpPr>
          <p:spPr>
            <a:xfrm>
              <a:off x="204156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46" name="Rectangle 45">
              <a:extLst>
                <a:ext uri="{FF2B5EF4-FFF2-40B4-BE49-F238E27FC236}">
                  <a16:creationId xmlns:a16="http://schemas.microsoft.com/office/drawing/2014/main" id="{010C4869-101E-4403-8B51-7F5FDC1C2F8F}"/>
                </a:ext>
              </a:extLst>
            </p:cNvPr>
            <p:cNvSpPr/>
            <p:nvPr/>
          </p:nvSpPr>
          <p:spPr>
            <a:xfrm>
              <a:off x="2193318"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47" name="Rectangle 46">
              <a:extLst>
                <a:ext uri="{FF2B5EF4-FFF2-40B4-BE49-F238E27FC236}">
                  <a16:creationId xmlns:a16="http://schemas.microsoft.com/office/drawing/2014/main" id="{AB6F314D-C238-4576-BE20-E45CB9F2A6D3}"/>
                </a:ext>
              </a:extLst>
            </p:cNvPr>
            <p:cNvSpPr/>
            <p:nvPr/>
          </p:nvSpPr>
          <p:spPr>
            <a:xfrm>
              <a:off x="2317721"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8" name="Rectangle 47">
              <a:extLst>
                <a:ext uri="{FF2B5EF4-FFF2-40B4-BE49-F238E27FC236}">
                  <a16:creationId xmlns:a16="http://schemas.microsoft.com/office/drawing/2014/main" id="{67CB9D77-6B22-4739-8352-65E21C7325BB}"/>
                </a:ext>
              </a:extLst>
            </p:cNvPr>
            <p:cNvSpPr/>
            <p:nvPr/>
          </p:nvSpPr>
          <p:spPr>
            <a:xfrm>
              <a:off x="244212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90" name="Rectangle 89">
              <a:extLst>
                <a:ext uri="{FF2B5EF4-FFF2-40B4-BE49-F238E27FC236}">
                  <a16:creationId xmlns:a16="http://schemas.microsoft.com/office/drawing/2014/main" id="{B31E65B4-DD8B-40CF-952A-FC627580CCB6}"/>
                </a:ext>
              </a:extLst>
            </p:cNvPr>
            <p:cNvSpPr/>
            <p:nvPr/>
          </p:nvSpPr>
          <p:spPr>
            <a:xfrm>
              <a:off x="5238035" y="58589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1" name="Rectangle 90">
              <a:extLst>
                <a:ext uri="{FF2B5EF4-FFF2-40B4-BE49-F238E27FC236}">
                  <a16:creationId xmlns:a16="http://schemas.microsoft.com/office/drawing/2014/main" id="{F2C4372C-B755-44DA-A9F7-6AE30F8B80A0}"/>
                </a:ext>
              </a:extLst>
            </p:cNvPr>
            <p:cNvSpPr/>
            <p:nvPr/>
          </p:nvSpPr>
          <p:spPr>
            <a:xfrm>
              <a:off x="3018203"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2" name="Rectangle 91">
              <a:extLst>
                <a:ext uri="{FF2B5EF4-FFF2-40B4-BE49-F238E27FC236}">
                  <a16:creationId xmlns:a16="http://schemas.microsoft.com/office/drawing/2014/main" id="{33E398D6-A161-475D-BE72-3BA146B0A994}"/>
                </a:ext>
              </a:extLst>
            </p:cNvPr>
            <p:cNvSpPr/>
            <p:nvPr/>
          </p:nvSpPr>
          <p:spPr>
            <a:xfrm>
              <a:off x="3632167" y="4762391"/>
              <a:ext cx="939833"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4" name="Rectangle 93">
              <a:extLst>
                <a:ext uri="{FF2B5EF4-FFF2-40B4-BE49-F238E27FC236}">
                  <a16:creationId xmlns:a16="http://schemas.microsoft.com/office/drawing/2014/main" id="{C5463605-8A59-4C3F-8B1D-FB297D8200F4}"/>
                </a:ext>
              </a:extLst>
            </p:cNvPr>
            <p:cNvSpPr/>
            <p:nvPr/>
          </p:nvSpPr>
          <p:spPr>
            <a:xfrm>
              <a:off x="3883499" y="5607444"/>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95" name="Rectangle 94">
              <a:extLst>
                <a:ext uri="{FF2B5EF4-FFF2-40B4-BE49-F238E27FC236}">
                  <a16:creationId xmlns:a16="http://schemas.microsoft.com/office/drawing/2014/main" id="{BE0D2C3E-8709-4301-B1CB-6192DE0FBE6D}"/>
                </a:ext>
              </a:extLst>
            </p:cNvPr>
            <p:cNvSpPr/>
            <p:nvPr/>
          </p:nvSpPr>
          <p:spPr>
            <a:xfrm>
              <a:off x="4859287"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6" name="Rectangle 95">
              <a:extLst>
                <a:ext uri="{FF2B5EF4-FFF2-40B4-BE49-F238E27FC236}">
                  <a16:creationId xmlns:a16="http://schemas.microsoft.com/office/drawing/2014/main" id="{E2A28897-E189-4105-8B30-0943766C1582}"/>
                </a:ext>
              </a:extLst>
            </p:cNvPr>
            <p:cNvSpPr/>
            <p:nvPr/>
          </p:nvSpPr>
          <p:spPr>
            <a:xfrm>
              <a:off x="4983690"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7" name="Rectangle 96">
              <a:extLst>
                <a:ext uri="{FF2B5EF4-FFF2-40B4-BE49-F238E27FC236}">
                  <a16:creationId xmlns:a16="http://schemas.microsoft.com/office/drawing/2014/main" id="{EEFCCADB-6426-48A5-B5D9-FD712DA3F01D}"/>
                </a:ext>
              </a:extLst>
            </p:cNvPr>
            <p:cNvSpPr/>
            <p:nvPr/>
          </p:nvSpPr>
          <p:spPr>
            <a:xfrm>
              <a:off x="5108093"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98" name="Rectangle 97">
              <a:extLst>
                <a:ext uri="{FF2B5EF4-FFF2-40B4-BE49-F238E27FC236}">
                  <a16:creationId xmlns:a16="http://schemas.microsoft.com/office/drawing/2014/main" id="{9BD04E3F-B731-449B-9CB4-7B26107D2605}"/>
                </a:ext>
              </a:extLst>
            </p:cNvPr>
            <p:cNvSpPr/>
            <p:nvPr/>
          </p:nvSpPr>
          <p:spPr>
            <a:xfrm>
              <a:off x="471584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99" name="Rectangle 98">
              <a:extLst>
                <a:ext uri="{FF2B5EF4-FFF2-40B4-BE49-F238E27FC236}">
                  <a16:creationId xmlns:a16="http://schemas.microsoft.com/office/drawing/2014/main" id="{BB667C56-C172-417A-8254-012A202F1CF2}"/>
                </a:ext>
              </a:extLst>
            </p:cNvPr>
            <p:cNvSpPr/>
            <p:nvPr/>
          </p:nvSpPr>
          <p:spPr>
            <a:xfrm>
              <a:off x="4590424"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04" name="TextBox 28">
              <a:extLst>
                <a:ext uri="{FF2B5EF4-FFF2-40B4-BE49-F238E27FC236}">
                  <a16:creationId xmlns:a16="http://schemas.microsoft.com/office/drawing/2014/main" id="{D41EEFA8-02E1-48A4-AD02-1C9697958F0B}"/>
                </a:ext>
              </a:extLst>
            </p:cNvPr>
            <p:cNvSpPr txBox="1"/>
            <p:nvPr/>
          </p:nvSpPr>
          <p:spPr>
            <a:xfrm>
              <a:off x="2677597" y="5237629"/>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08" name="Connector: Elbow 107">
              <a:extLst>
                <a:ext uri="{FF2B5EF4-FFF2-40B4-BE49-F238E27FC236}">
                  <a16:creationId xmlns:a16="http://schemas.microsoft.com/office/drawing/2014/main" id="{CC6EB86F-B9A8-435C-9191-A4014E4A9698}"/>
                </a:ext>
              </a:extLst>
            </p:cNvPr>
            <p:cNvCxnSpPr>
              <a:cxnSpLocks/>
            </p:cNvCxnSpPr>
            <p:nvPr/>
          </p:nvCxnSpPr>
          <p:spPr bwMode="auto">
            <a:xfrm flipV="1">
              <a:off x="2743200" y="5186022"/>
              <a:ext cx="901466" cy="234529"/>
            </a:xfrm>
            <a:prstGeom prst="bentConnector3">
              <a:avLst>
                <a:gd name="adj1" fmla="val 100189"/>
              </a:avLst>
            </a:prstGeom>
            <a:solidFill>
              <a:srgbClr val="00B8FF"/>
            </a:solidFill>
            <a:ln w="9525" cap="flat" cmpd="sng" algn="ctr">
              <a:solidFill>
                <a:schemeClr val="tx1"/>
              </a:solidFill>
              <a:prstDash val="solid"/>
              <a:round/>
              <a:headEnd type="none" w="med" len="med"/>
              <a:tailEnd type="triangle"/>
            </a:ln>
            <a:effectLst/>
          </p:spPr>
        </p:cxnSp>
        <p:cxnSp>
          <p:nvCxnSpPr>
            <p:cNvPr id="112" name="Straight Arrow Connector 111">
              <a:extLst>
                <a:ext uri="{FF2B5EF4-FFF2-40B4-BE49-F238E27FC236}">
                  <a16:creationId xmlns:a16="http://schemas.microsoft.com/office/drawing/2014/main" id="{CF395075-5350-4DDA-BF52-6C246541EAB3}"/>
                </a:ext>
              </a:extLst>
            </p:cNvPr>
            <p:cNvCxnSpPr>
              <a:endCxn id="99" idx="1"/>
            </p:cNvCxnSpPr>
            <p:nvPr/>
          </p:nvCxnSpPr>
          <p:spPr bwMode="auto">
            <a:xfrm>
              <a:off x="3644666" y="5182859"/>
              <a:ext cx="945758" cy="73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28">
              <a:extLst>
                <a:ext uri="{FF2B5EF4-FFF2-40B4-BE49-F238E27FC236}">
                  <a16:creationId xmlns:a16="http://schemas.microsoft.com/office/drawing/2014/main" id="{07EA2113-35E9-413C-89A3-AB88A5413154}"/>
                </a:ext>
              </a:extLst>
            </p:cNvPr>
            <p:cNvSpPr txBox="1"/>
            <p:nvPr/>
          </p:nvSpPr>
          <p:spPr>
            <a:xfrm>
              <a:off x="3863350" y="5157789"/>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19" name="Rectangle 118">
              <a:extLst>
                <a:ext uri="{FF2B5EF4-FFF2-40B4-BE49-F238E27FC236}">
                  <a16:creationId xmlns:a16="http://schemas.microsoft.com/office/drawing/2014/main" id="{48242BA4-3C1B-489A-880E-04B2EB9E7525}"/>
                </a:ext>
              </a:extLst>
            </p:cNvPr>
            <p:cNvSpPr/>
            <p:nvPr/>
          </p:nvSpPr>
          <p:spPr>
            <a:xfrm>
              <a:off x="4846080"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0" name="Rectangle 119">
              <a:extLst>
                <a:ext uri="{FF2B5EF4-FFF2-40B4-BE49-F238E27FC236}">
                  <a16:creationId xmlns:a16="http://schemas.microsoft.com/office/drawing/2014/main" id="{F313C2F7-40CE-46B1-92C4-D1D9941CF48C}"/>
                </a:ext>
              </a:extLst>
            </p:cNvPr>
            <p:cNvSpPr/>
            <p:nvPr/>
          </p:nvSpPr>
          <p:spPr>
            <a:xfrm>
              <a:off x="4970483"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1" name="Rectangle 120">
              <a:extLst>
                <a:ext uri="{FF2B5EF4-FFF2-40B4-BE49-F238E27FC236}">
                  <a16:creationId xmlns:a16="http://schemas.microsoft.com/office/drawing/2014/main" id="{00598C79-C0F7-49A3-9714-C9C5384B3E36}"/>
                </a:ext>
              </a:extLst>
            </p:cNvPr>
            <p:cNvSpPr/>
            <p:nvPr/>
          </p:nvSpPr>
          <p:spPr>
            <a:xfrm>
              <a:off x="5094886"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2" name="Rectangle 121">
              <a:extLst>
                <a:ext uri="{FF2B5EF4-FFF2-40B4-BE49-F238E27FC236}">
                  <a16:creationId xmlns:a16="http://schemas.microsoft.com/office/drawing/2014/main" id="{CF3F4ADD-991F-40A8-AF29-471883B52ECD}"/>
                </a:ext>
              </a:extLst>
            </p:cNvPr>
            <p:cNvSpPr/>
            <p:nvPr/>
          </p:nvSpPr>
          <p:spPr>
            <a:xfrm>
              <a:off x="4702642"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23" name="Rectangle 122">
              <a:extLst>
                <a:ext uri="{FF2B5EF4-FFF2-40B4-BE49-F238E27FC236}">
                  <a16:creationId xmlns:a16="http://schemas.microsoft.com/office/drawing/2014/main" id="{FAB990D8-4B8F-4E70-BA11-4730E9FCA0CC}"/>
                </a:ext>
              </a:extLst>
            </p:cNvPr>
            <p:cNvSpPr/>
            <p:nvPr/>
          </p:nvSpPr>
          <p:spPr>
            <a:xfrm>
              <a:off x="4577217"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24" name="Rectangle 123">
              <a:extLst>
                <a:ext uri="{FF2B5EF4-FFF2-40B4-BE49-F238E27FC236}">
                  <a16:creationId xmlns:a16="http://schemas.microsoft.com/office/drawing/2014/main" id="{2B7AD5FE-F10C-4B5B-BC1E-4440872B3F57}"/>
                </a:ext>
              </a:extLst>
            </p:cNvPr>
            <p:cNvSpPr/>
            <p:nvPr/>
          </p:nvSpPr>
          <p:spPr>
            <a:xfrm>
              <a:off x="3445039"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25" name="Rectangle 124">
              <a:extLst>
                <a:ext uri="{FF2B5EF4-FFF2-40B4-BE49-F238E27FC236}">
                  <a16:creationId xmlns:a16="http://schemas.microsoft.com/office/drawing/2014/main" id="{62BA3D99-6CE9-436A-A970-AA2FD09E0A0F}"/>
                </a:ext>
              </a:extLst>
            </p:cNvPr>
            <p:cNvSpPr/>
            <p:nvPr/>
          </p:nvSpPr>
          <p:spPr>
            <a:xfrm>
              <a:off x="356944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26" name="Rectangle 125">
              <a:extLst>
                <a:ext uri="{FF2B5EF4-FFF2-40B4-BE49-F238E27FC236}">
                  <a16:creationId xmlns:a16="http://schemas.microsoft.com/office/drawing/2014/main" id="{DE2F3EA7-FF15-4E55-9F3D-7063C9D5973B}"/>
                </a:ext>
              </a:extLst>
            </p:cNvPr>
            <p:cNvSpPr/>
            <p:nvPr/>
          </p:nvSpPr>
          <p:spPr>
            <a:xfrm>
              <a:off x="368387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27" name="Rectangle 126">
              <a:extLst>
                <a:ext uri="{FF2B5EF4-FFF2-40B4-BE49-F238E27FC236}">
                  <a16:creationId xmlns:a16="http://schemas.microsoft.com/office/drawing/2014/main" id="{2C770877-F019-41D7-BFF0-5135970D214B}"/>
                </a:ext>
              </a:extLst>
            </p:cNvPr>
            <p:cNvSpPr/>
            <p:nvPr/>
          </p:nvSpPr>
          <p:spPr>
            <a:xfrm>
              <a:off x="3808275"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28" name="Rectangle 127">
              <a:extLst>
                <a:ext uri="{FF2B5EF4-FFF2-40B4-BE49-F238E27FC236}">
                  <a16:creationId xmlns:a16="http://schemas.microsoft.com/office/drawing/2014/main" id="{55A952FE-1CCC-4275-BB4B-BB80259F1907}"/>
                </a:ext>
              </a:extLst>
            </p:cNvPr>
            <p:cNvSpPr/>
            <p:nvPr/>
          </p:nvSpPr>
          <p:spPr>
            <a:xfrm>
              <a:off x="3333002" y="58781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30" name="Rectangle 129">
              <a:extLst>
                <a:ext uri="{FF2B5EF4-FFF2-40B4-BE49-F238E27FC236}">
                  <a16:creationId xmlns:a16="http://schemas.microsoft.com/office/drawing/2014/main" id="{A3F8F8E9-D7CF-4C0E-A03A-840BEF1065A2}"/>
                </a:ext>
              </a:extLst>
            </p:cNvPr>
            <p:cNvSpPr/>
            <p:nvPr/>
          </p:nvSpPr>
          <p:spPr>
            <a:xfrm>
              <a:off x="523249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31" name="Rectangle 130">
              <a:extLst>
                <a:ext uri="{FF2B5EF4-FFF2-40B4-BE49-F238E27FC236}">
                  <a16:creationId xmlns:a16="http://schemas.microsoft.com/office/drawing/2014/main" id="{87F238A9-3BBA-4C67-8D0A-F5936F1C406E}"/>
                </a:ext>
              </a:extLst>
            </p:cNvPr>
            <p:cNvSpPr/>
            <p:nvPr/>
          </p:nvSpPr>
          <p:spPr>
            <a:xfrm>
              <a:off x="534692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32" name="Rectangle 131">
              <a:extLst>
                <a:ext uri="{FF2B5EF4-FFF2-40B4-BE49-F238E27FC236}">
                  <a16:creationId xmlns:a16="http://schemas.microsoft.com/office/drawing/2014/main" id="{CCB6F039-5C66-48FD-9FFF-841196D5C4CB}"/>
                </a:ext>
              </a:extLst>
            </p:cNvPr>
            <p:cNvSpPr/>
            <p:nvPr/>
          </p:nvSpPr>
          <p:spPr>
            <a:xfrm>
              <a:off x="547132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9" name="Rectangle 138">
              <a:extLst>
                <a:ext uri="{FF2B5EF4-FFF2-40B4-BE49-F238E27FC236}">
                  <a16:creationId xmlns:a16="http://schemas.microsoft.com/office/drawing/2014/main" id="{B4FFDEA3-A971-4252-9480-4CEA28460DB1}"/>
                </a:ext>
              </a:extLst>
            </p:cNvPr>
            <p:cNvSpPr/>
            <p:nvPr/>
          </p:nvSpPr>
          <p:spPr>
            <a:xfrm>
              <a:off x="5605705" y="508672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40" name="Rectangle 139">
              <a:extLst>
                <a:ext uri="{FF2B5EF4-FFF2-40B4-BE49-F238E27FC236}">
                  <a16:creationId xmlns:a16="http://schemas.microsoft.com/office/drawing/2014/main" id="{F11CD17C-C654-4808-A4C5-DAB528751921}"/>
                </a:ext>
              </a:extLst>
            </p:cNvPr>
            <p:cNvSpPr/>
            <p:nvPr/>
          </p:nvSpPr>
          <p:spPr>
            <a:xfrm>
              <a:off x="5738210" y="5080278"/>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41" name="Rectangle 140">
              <a:extLst>
                <a:ext uri="{FF2B5EF4-FFF2-40B4-BE49-F238E27FC236}">
                  <a16:creationId xmlns:a16="http://schemas.microsoft.com/office/drawing/2014/main" id="{2DB844A5-CB05-45A8-AD9B-5416436004F9}"/>
                </a:ext>
              </a:extLst>
            </p:cNvPr>
            <p:cNvSpPr/>
            <p:nvPr/>
          </p:nvSpPr>
          <p:spPr>
            <a:xfrm>
              <a:off x="5447656" y="5604363"/>
              <a:ext cx="148039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42" name="TextBox 28">
              <a:extLst>
                <a:ext uri="{FF2B5EF4-FFF2-40B4-BE49-F238E27FC236}">
                  <a16:creationId xmlns:a16="http://schemas.microsoft.com/office/drawing/2014/main" id="{CC6EB301-2BCE-40D1-A2B7-37904BE278F3}"/>
                </a:ext>
              </a:extLst>
            </p:cNvPr>
            <p:cNvSpPr txBox="1"/>
            <p:nvPr/>
          </p:nvSpPr>
          <p:spPr>
            <a:xfrm>
              <a:off x="4606000" y="4678323"/>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43" name="Connector: Elbow 142">
              <a:extLst>
                <a:ext uri="{FF2B5EF4-FFF2-40B4-BE49-F238E27FC236}">
                  <a16:creationId xmlns:a16="http://schemas.microsoft.com/office/drawing/2014/main" id="{287B11CE-9A4F-4A51-A1F6-B1CD86E126AD}"/>
                </a:ext>
              </a:extLst>
            </p:cNvPr>
            <p:cNvCxnSpPr>
              <a:cxnSpLocks/>
            </p:cNvCxnSpPr>
            <p:nvPr/>
          </p:nvCxnSpPr>
          <p:spPr bwMode="auto">
            <a:xfrm>
              <a:off x="4702642" y="4912852"/>
              <a:ext cx="749841" cy="424163"/>
            </a:xfrm>
            <a:prstGeom prst="bentConnector3">
              <a:avLst>
                <a:gd name="adj1" fmla="val 99964"/>
              </a:avLst>
            </a:prstGeom>
            <a:solidFill>
              <a:srgbClr val="00B8FF"/>
            </a:solidFill>
            <a:ln w="9525"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D4AF27C6-4FE9-492D-AA90-2753B8BB4A4F}"/>
                </a:ext>
              </a:extLst>
            </p:cNvPr>
            <p:cNvCxnSpPr>
              <a:cxnSpLocks/>
            </p:cNvCxnSpPr>
            <p:nvPr/>
          </p:nvCxnSpPr>
          <p:spPr bwMode="auto">
            <a:xfrm>
              <a:off x="5447656" y="5339193"/>
              <a:ext cx="9531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5" name="TextBox 28">
              <a:extLst>
                <a:ext uri="{FF2B5EF4-FFF2-40B4-BE49-F238E27FC236}">
                  <a16:creationId xmlns:a16="http://schemas.microsoft.com/office/drawing/2014/main" id="{059D6770-6290-4E52-BFF9-CBCCBD94E82B}"/>
                </a:ext>
              </a:extLst>
            </p:cNvPr>
            <p:cNvSpPr txBox="1"/>
            <p:nvPr/>
          </p:nvSpPr>
          <p:spPr>
            <a:xfrm>
              <a:off x="5603058" y="5275207"/>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47" name="Rectangle 146">
              <a:extLst>
                <a:ext uri="{FF2B5EF4-FFF2-40B4-BE49-F238E27FC236}">
                  <a16:creationId xmlns:a16="http://schemas.microsoft.com/office/drawing/2014/main" id="{4A962FBF-303F-4863-A69F-020A27E54EDF}"/>
                </a:ext>
              </a:extLst>
            </p:cNvPr>
            <p:cNvSpPr/>
            <p:nvPr/>
          </p:nvSpPr>
          <p:spPr>
            <a:xfrm>
              <a:off x="5988887"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48" name="Rectangle 147">
              <a:extLst>
                <a:ext uri="{FF2B5EF4-FFF2-40B4-BE49-F238E27FC236}">
                  <a16:creationId xmlns:a16="http://schemas.microsoft.com/office/drawing/2014/main" id="{F62FC9F8-EA01-49D3-8EA5-0D90128C7BC9}"/>
                </a:ext>
              </a:extLst>
            </p:cNvPr>
            <p:cNvSpPr/>
            <p:nvPr/>
          </p:nvSpPr>
          <p:spPr>
            <a:xfrm>
              <a:off x="611329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49" name="Rectangle 148">
              <a:extLst>
                <a:ext uri="{FF2B5EF4-FFF2-40B4-BE49-F238E27FC236}">
                  <a16:creationId xmlns:a16="http://schemas.microsoft.com/office/drawing/2014/main" id="{AB552DCD-3F50-4A1D-A53E-D6F6E05B5408}"/>
                </a:ext>
              </a:extLst>
            </p:cNvPr>
            <p:cNvSpPr/>
            <p:nvPr/>
          </p:nvSpPr>
          <p:spPr>
            <a:xfrm>
              <a:off x="622772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50" name="Rectangle 149">
              <a:extLst>
                <a:ext uri="{FF2B5EF4-FFF2-40B4-BE49-F238E27FC236}">
                  <a16:creationId xmlns:a16="http://schemas.microsoft.com/office/drawing/2014/main" id="{AC11EA80-7460-49ED-89DB-4FEBB13973FB}"/>
                </a:ext>
              </a:extLst>
            </p:cNvPr>
            <p:cNvSpPr/>
            <p:nvPr/>
          </p:nvSpPr>
          <p:spPr>
            <a:xfrm>
              <a:off x="6347999" y="508653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51" name="Rectangle 150">
              <a:extLst>
                <a:ext uri="{FF2B5EF4-FFF2-40B4-BE49-F238E27FC236}">
                  <a16:creationId xmlns:a16="http://schemas.microsoft.com/office/drawing/2014/main" id="{659A3F94-74D7-4FA8-B359-BE59DDBDF14B}"/>
                </a:ext>
              </a:extLst>
            </p:cNvPr>
            <p:cNvSpPr/>
            <p:nvPr/>
          </p:nvSpPr>
          <p:spPr>
            <a:xfrm>
              <a:off x="5876850" y="50849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57" name="Rectangle 156">
              <a:extLst>
                <a:ext uri="{FF2B5EF4-FFF2-40B4-BE49-F238E27FC236}">
                  <a16:creationId xmlns:a16="http://schemas.microsoft.com/office/drawing/2014/main" id="{737D34FE-B01A-450D-A21A-9616E433C347}"/>
                </a:ext>
              </a:extLst>
            </p:cNvPr>
            <p:cNvSpPr/>
            <p:nvPr/>
          </p:nvSpPr>
          <p:spPr>
            <a:xfrm>
              <a:off x="6436630" y="4812105"/>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160" name="Rectangle: Rounded Corners 159">
              <a:extLst>
                <a:ext uri="{FF2B5EF4-FFF2-40B4-BE49-F238E27FC236}">
                  <a16:creationId xmlns:a16="http://schemas.microsoft.com/office/drawing/2014/main" id="{312FFF14-D3AB-4821-8A1B-5D205A35DAA6}"/>
                </a:ext>
              </a:extLst>
            </p:cNvPr>
            <p:cNvSpPr/>
            <p:nvPr/>
          </p:nvSpPr>
          <p:spPr bwMode="auto">
            <a:xfrm>
              <a:off x="2950886" y="4495800"/>
              <a:ext cx="1643995" cy="1752595"/>
            </a:xfrm>
            <a:prstGeom prst="roundRect">
              <a:avLst>
                <a:gd name="adj" fmla="val 23913"/>
              </a:avLst>
            </a:prstGeom>
            <a:noFill/>
            <a:ln w="9525"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rgbClr val="FF0000"/>
                </a:solidFill>
                <a:effectLst/>
                <a:latin typeface="Times New Roman" pitchFamily="16" charset="0"/>
                <a:ea typeface="MS Gothic" charset="-128"/>
              </a:endParaRPr>
            </a:p>
          </p:txBody>
        </p:sp>
        <p:sp>
          <p:nvSpPr>
            <p:cNvPr id="161" name="Rectangle: Rounded Corners 160">
              <a:extLst>
                <a:ext uri="{FF2B5EF4-FFF2-40B4-BE49-F238E27FC236}">
                  <a16:creationId xmlns:a16="http://schemas.microsoft.com/office/drawing/2014/main" id="{F01DB2B5-B838-4305-8C1F-C2A811B50F0B}"/>
                </a:ext>
              </a:extLst>
            </p:cNvPr>
            <p:cNvSpPr/>
            <p:nvPr/>
          </p:nvSpPr>
          <p:spPr bwMode="auto">
            <a:xfrm>
              <a:off x="5015011" y="4476747"/>
              <a:ext cx="1702513" cy="1752595"/>
            </a:xfrm>
            <a:prstGeom prst="roundRect">
              <a:avLst>
                <a:gd name="adj" fmla="val 23913"/>
              </a:avLst>
            </a:prstGeom>
            <a:noFill/>
            <a:ln w="9525" cap="flat" cmpd="sng" algn="ctr">
              <a:solidFill>
                <a:srgbClr val="00B05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
          <p:nvSpPr>
            <p:cNvPr id="162" name="TextBox 28">
              <a:extLst>
                <a:ext uri="{FF2B5EF4-FFF2-40B4-BE49-F238E27FC236}">
                  <a16:creationId xmlns:a16="http://schemas.microsoft.com/office/drawing/2014/main" id="{DFD94B1D-F92F-4D4D-9E14-0E07A70759D0}"/>
                </a:ext>
              </a:extLst>
            </p:cNvPr>
            <p:cNvSpPr txBox="1"/>
            <p:nvPr/>
          </p:nvSpPr>
          <p:spPr>
            <a:xfrm>
              <a:off x="3863350" y="4301200"/>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FF0000"/>
                  </a:solidFill>
                  <a:latin typeface="+mn-lt"/>
                </a:rPr>
                <a:t>Case 1</a:t>
              </a:r>
            </a:p>
          </p:txBody>
        </p:sp>
        <p:sp>
          <p:nvSpPr>
            <p:cNvPr id="163" name="TextBox 28">
              <a:extLst>
                <a:ext uri="{FF2B5EF4-FFF2-40B4-BE49-F238E27FC236}">
                  <a16:creationId xmlns:a16="http://schemas.microsoft.com/office/drawing/2014/main" id="{82AABED9-F76F-4C06-992F-12D6E9219AD0}"/>
                </a:ext>
              </a:extLst>
            </p:cNvPr>
            <p:cNvSpPr txBox="1"/>
            <p:nvPr/>
          </p:nvSpPr>
          <p:spPr>
            <a:xfrm>
              <a:off x="6353206" y="4320902"/>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00B050"/>
                  </a:solidFill>
                  <a:latin typeface="+mn-lt"/>
                </a:rPr>
                <a:t>Case 2</a:t>
              </a:r>
            </a:p>
          </p:txBody>
        </p:sp>
      </p:grpSp>
    </p:spTree>
    <p:extLst>
      <p:ext uri="{BB962C8B-B14F-4D97-AF65-F5344CB8AC3E}">
        <p14:creationId xmlns:p14="http://schemas.microsoft.com/office/powerpoint/2010/main" val="384056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44725</TotalTime>
  <Words>2894</Words>
  <Application>Microsoft Office PowerPoint</Application>
  <PresentationFormat>On-screen Show (4:3)</PresentationFormat>
  <Paragraphs>643</Paragraphs>
  <Slides>23</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Times New Roman</vt:lpstr>
      <vt:lpstr>Office Theme</vt:lpstr>
      <vt:lpstr>Document</vt:lpstr>
      <vt:lpstr>Discussion on methods for synchronous ML operations  </vt:lpstr>
      <vt:lpstr>Introduction</vt:lpstr>
      <vt:lpstr>Considerations for UL aggregation </vt:lpstr>
      <vt:lpstr>Overview of proposals/ideas</vt:lpstr>
      <vt:lpstr>PowerPoint Presentation</vt:lpstr>
      <vt:lpstr>Proposal 0 (PIFS)</vt:lpstr>
      <vt:lpstr>Proposal 1 (ePIFS)</vt:lpstr>
      <vt:lpstr>Proposal 2 (Wait Slot)</vt:lpstr>
      <vt:lpstr>Proposal 2 (Wait Slot) cont.</vt:lpstr>
      <vt:lpstr>Simulation results unequal link load</vt:lpstr>
      <vt:lpstr>TXOP initiation on a link</vt:lpstr>
      <vt:lpstr>Throughput comparison</vt:lpstr>
      <vt:lpstr>Attempts for synchronization</vt:lpstr>
      <vt:lpstr>Fairness issues of medium access on Link 2</vt:lpstr>
      <vt:lpstr>Summary</vt:lpstr>
      <vt:lpstr>Generalization for all use cases</vt:lpstr>
      <vt:lpstr>SP</vt:lpstr>
      <vt:lpstr>SP1’</vt:lpstr>
      <vt:lpstr>SP2</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Akhmetov, Dmitry</cp:lastModifiedBy>
  <cp:revision>351</cp:revision>
  <cp:lastPrinted>1601-01-01T00:00:00Z</cp:lastPrinted>
  <dcterms:created xsi:type="dcterms:W3CDTF">2020-04-25T21:53:11Z</dcterms:created>
  <dcterms:modified xsi:type="dcterms:W3CDTF">2020-08-18T23:26:18Z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