
<file path=[Content_Types].xml><?xml version="1.0" encoding="utf-8"?>
<Types xmlns="http://schemas.openxmlformats.org/package/2006/content-types">
  <Default Extension="doc" ContentType="application/msword"/>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5" r:id="rId4"/>
    <p:sldId id="277" r:id="rId5"/>
    <p:sldId id="280" r:id="rId6"/>
    <p:sldId id="267" r:id="rId7"/>
    <p:sldId id="278" r:id="rId8"/>
    <p:sldId id="266" r:id="rId9"/>
    <p:sldId id="275" r:id="rId10"/>
    <p:sldId id="271" r:id="rId11"/>
    <p:sldId id="272" r:id="rId12"/>
    <p:sldId id="298" r:id="rId13"/>
    <p:sldId id="281" r:id="rId14"/>
    <p:sldId id="286" r:id="rId15"/>
    <p:sldId id="282" r:id="rId16"/>
    <p:sldId id="284" r:id="rId17"/>
    <p:sldId id="292" r:id="rId18"/>
    <p:sldId id="273" r:id="rId19"/>
    <p:sldId id="294" r:id="rId20"/>
    <p:sldId id="291" r:id="rId21"/>
    <p:sldId id="290" r:id="rId22"/>
    <p:sldId id="288" r:id="rId23"/>
    <p:sldId id="289"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48" autoAdjust="0"/>
    <p:restoredTop sz="94660"/>
  </p:normalViewPr>
  <p:slideViewPr>
    <p:cSldViewPr>
      <p:cViewPr varScale="1">
        <p:scale>
          <a:sx n="110" d="100"/>
          <a:sy n="110" d="100"/>
        </p:scale>
        <p:origin x="1398"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7/29/2020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74153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2467753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64974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3769852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786534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2043653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3405871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August 2020</a:t>
            </a:r>
            <a:endParaRPr lang="en-GB" dirty="0"/>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Dmitry Akhmetov,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Dmitry Akhmetov, Intel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August 2020</a:t>
            </a:r>
            <a:endParaRPr lang="en-GB" dirty="0"/>
          </a:p>
        </p:txBody>
      </p:sp>
      <p:sp>
        <p:nvSpPr>
          <p:cNvPr id="4" name="Footer Placeholder 3"/>
          <p:cNvSpPr>
            <a:spLocks noGrp="1"/>
          </p:cNvSpPr>
          <p:nvPr>
            <p:ph type="ftr" idx="11"/>
          </p:nvPr>
        </p:nvSpPr>
        <p:spPr/>
        <p:txBody>
          <a:bodyPr/>
          <a:lstStyle>
            <a:lvl1pPr>
              <a:defRPr/>
            </a:lvl1pPr>
          </a:lstStyle>
          <a:p>
            <a:r>
              <a:rPr lang="en-GB" dirty="0"/>
              <a:t>Dmitry Akhmetov,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August 2020</a:t>
            </a:r>
            <a:endParaRPr lang="en-GB" dirty="0"/>
          </a:p>
        </p:txBody>
      </p:sp>
      <p:sp>
        <p:nvSpPr>
          <p:cNvPr id="3" name="Footer Placeholder 2"/>
          <p:cNvSpPr>
            <a:spLocks noGrp="1"/>
          </p:cNvSpPr>
          <p:nvPr>
            <p:ph type="ftr" idx="11"/>
          </p:nvPr>
        </p:nvSpPr>
        <p:spPr/>
        <p:txBody>
          <a:bodyPr/>
          <a:lstStyle>
            <a:lvl1pPr>
              <a:defRPr/>
            </a:lvl1pPr>
          </a:lstStyle>
          <a:p>
            <a:r>
              <a:rPr lang="en-GB" dirty="0"/>
              <a:t>Dmitry Akhmetov,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802.11-20/993r1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Month Year</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Dmitry Akhmetov,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87834"/>
            <a:ext cx="7772400" cy="105209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methods for synchronous ML operations  </a:t>
            </a:r>
          </a:p>
        </p:txBody>
      </p:sp>
      <p:sp>
        <p:nvSpPr>
          <p:cNvPr id="3074" name="Rectangle 2"/>
          <p:cNvSpPr>
            <a:spLocks noGrp="1" noChangeArrowheads="1"/>
          </p:cNvSpPr>
          <p:nvPr>
            <p:ph type="body" idx="1"/>
          </p:nvPr>
        </p:nvSpPr>
        <p:spPr>
          <a:xfrm>
            <a:off x="692791" y="281048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August 2020</a:t>
            </a:r>
          </a:p>
        </p:txBody>
      </p:sp>
      <p:graphicFrame>
        <p:nvGraphicFramePr>
          <p:cNvPr id="9" name="Object 3">
            <a:extLst>
              <a:ext uri="{FF2B5EF4-FFF2-40B4-BE49-F238E27FC236}">
                <a16:creationId xmlns:a16="http://schemas.microsoft.com/office/drawing/2014/main" id="{B2894887-4BE6-422E-8C77-9A37D1679AB0}"/>
              </a:ext>
            </a:extLst>
          </p:cNvPr>
          <p:cNvGraphicFramePr>
            <a:graphicFrameLocks noChangeAspect="1"/>
          </p:cNvGraphicFramePr>
          <p:nvPr>
            <p:extLst>
              <p:ext uri="{D42A27DB-BD31-4B8C-83A1-F6EECF244321}">
                <p14:modId xmlns:p14="http://schemas.microsoft.com/office/powerpoint/2010/main" val="1663568017"/>
              </p:ext>
            </p:extLst>
          </p:nvPr>
        </p:nvGraphicFramePr>
        <p:xfrm>
          <a:off x="544513" y="3648075"/>
          <a:ext cx="7999412" cy="2559050"/>
        </p:xfrm>
        <a:graphic>
          <a:graphicData uri="http://schemas.openxmlformats.org/presentationml/2006/ole">
            <mc:AlternateContent xmlns:mc="http://schemas.openxmlformats.org/markup-compatibility/2006">
              <mc:Choice xmlns:v="urn:schemas-microsoft-com:vml" Requires="v">
                <p:oleObj spid="_x0000_s3230" name="Document" r:id="rId4" imgW="8267030" imgH="2645709" progId="Word.Document.8">
                  <p:embed/>
                </p:oleObj>
              </mc:Choice>
              <mc:Fallback>
                <p:oleObj name="Document" r:id="rId4" imgW="8267030" imgH="2645709" progId="Word.Document.8">
                  <p:embed/>
                  <p:pic>
                    <p:nvPicPr>
                      <p:cNvPr id="3075" name="Object 3"/>
                      <p:cNvPicPr>
                        <a:picLocks noChangeAspect="1" noChangeArrowheads="1"/>
                      </p:cNvPicPr>
                      <p:nvPr/>
                    </p:nvPicPr>
                    <p:blipFill>
                      <a:blip r:embed="rId5"/>
                      <a:srcRect/>
                      <a:stretch>
                        <a:fillRect/>
                      </a:stretch>
                    </p:blipFill>
                    <p:spPr bwMode="auto">
                      <a:xfrm>
                        <a:off x="544513" y="3648075"/>
                        <a:ext cx="7999412" cy="255905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0AC30-EB80-4AF4-92AB-87306A423131}"/>
              </a:ext>
            </a:extLst>
          </p:cNvPr>
          <p:cNvSpPr>
            <a:spLocks noGrp="1"/>
          </p:cNvSpPr>
          <p:nvPr>
            <p:ph type="title"/>
          </p:nvPr>
        </p:nvSpPr>
        <p:spPr>
          <a:xfrm>
            <a:off x="685800" y="685800"/>
            <a:ext cx="7770813" cy="622351"/>
          </a:xfrm>
        </p:spPr>
        <p:txBody>
          <a:bodyPr/>
          <a:lstStyle/>
          <a:p>
            <a:r>
              <a:rPr lang="en-US" dirty="0"/>
              <a:t>Proposal 2 (Sync Slot)</a:t>
            </a:r>
          </a:p>
        </p:txBody>
      </p:sp>
      <p:sp>
        <p:nvSpPr>
          <p:cNvPr id="3" name="Content Placeholder 2">
            <a:extLst>
              <a:ext uri="{FF2B5EF4-FFF2-40B4-BE49-F238E27FC236}">
                <a16:creationId xmlns:a16="http://schemas.microsoft.com/office/drawing/2014/main" id="{C8AFA974-34B7-4711-82D9-0708851A90B2}"/>
              </a:ext>
            </a:extLst>
          </p:cNvPr>
          <p:cNvSpPr>
            <a:spLocks noGrp="1"/>
          </p:cNvSpPr>
          <p:nvPr>
            <p:ph idx="1"/>
          </p:nvPr>
        </p:nvSpPr>
        <p:spPr>
          <a:xfrm>
            <a:off x="685800" y="1387527"/>
            <a:ext cx="8038306" cy="5083594"/>
          </a:xfrm>
        </p:spPr>
        <p:txBody>
          <a:bodyPr/>
          <a:lstStyle/>
          <a:p>
            <a:pPr>
              <a:buFont typeface="Arial" panose="020B0604020202020204" pitchFamily="34" charset="0"/>
              <a:buChar char="•"/>
            </a:pPr>
            <a:r>
              <a:rPr lang="en-US" sz="1800" dirty="0"/>
              <a:t>Following successful transmission, both STAs sets </a:t>
            </a:r>
            <a:r>
              <a:rPr lang="en-US" sz="1800" dirty="0" err="1"/>
              <a:t>backoff</a:t>
            </a:r>
            <a:r>
              <a:rPr lang="en-US" sz="1800" dirty="0"/>
              <a:t> count to same value either min or max of two links. </a:t>
            </a:r>
          </a:p>
          <a:p>
            <a:pPr lvl="1">
              <a:buFont typeface="Arial" panose="020B0604020202020204" pitchFamily="34" charset="0"/>
              <a:buChar char="•"/>
            </a:pPr>
            <a:r>
              <a:rPr lang="en-US" sz="1600" dirty="0"/>
              <a:t>Not fair to other STAs if the number = MIN of two links</a:t>
            </a:r>
          </a:p>
          <a:p>
            <a:pPr lvl="1">
              <a:buFont typeface="Arial" panose="020B0604020202020204" pitchFamily="34" charset="0"/>
              <a:buChar char="•"/>
            </a:pPr>
            <a:r>
              <a:rPr lang="en-US" sz="1600" dirty="0"/>
              <a:t>Not fair to itself if number = MAX of two links. </a:t>
            </a:r>
          </a:p>
          <a:p>
            <a:pPr>
              <a:buFont typeface="Arial" panose="020B0604020202020204" pitchFamily="34" charset="0"/>
              <a:buChar char="•"/>
            </a:pPr>
            <a:r>
              <a:rPr lang="en-US" sz="1800" dirty="0"/>
              <a:t>More favorable solution </a:t>
            </a:r>
          </a:p>
          <a:p>
            <a:pPr lvl="1">
              <a:buFont typeface="Arial" panose="020B0604020202020204" pitchFamily="34" charset="0"/>
              <a:buChar char="•"/>
            </a:pPr>
            <a:r>
              <a:rPr lang="en-US" sz="1400" dirty="0"/>
              <a:t>Does not rely of blind PIFS ED check</a:t>
            </a:r>
          </a:p>
          <a:p>
            <a:pPr lvl="1">
              <a:buFont typeface="Arial" panose="020B0604020202020204" pitchFamily="34" charset="0"/>
              <a:buChar char="•"/>
            </a:pPr>
            <a:r>
              <a:rPr lang="en-US" sz="1400" dirty="0"/>
              <a:t>Mostly reuses baseline EDCA. </a:t>
            </a:r>
          </a:p>
          <a:p>
            <a:pPr lvl="1">
              <a:buFont typeface="Arial" panose="020B0604020202020204" pitchFamily="34" charset="0"/>
              <a:buChar char="•"/>
            </a:pPr>
            <a:r>
              <a:rPr lang="en-US" sz="1400" dirty="0"/>
              <a:t>More fair to others </a:t>
            </a:r>
          </a:p>
          <a:p>
            <a:pPr>
              <a:buFont typeface="Arial" panose="020B0604020202020204" pitchFamily="34" charset="0"/>
              <a:buChar char="•"/>
            </a:pPr>
            <a:r>
              <a:rPr lang="en-US" sz="1800" dirty="0"/>
              <a:t>In congested environment STA may hurt itself in some occasions due to interruption by other STAs</a:t>
            </a:r>
          </a:p>
          <a:p>
            <a:pPr>
              <a:buFont typeface="Arial" panose="020B0604020202020204" pitchFamily="34" charset="0"/>
              <a:buChar char="•"/>
            </a:pPr>
            <a:r>
              <a:rPr lang="en-US" sz="1800" dirty="0"/>
              <a:t>Require same sync start time which may not be available</a:t>
            </a:r>
          </a:p>
        </p:txBody>
      </p:sp>
      <p:sp>
        <p:nvSpPr>
          <p:cNvPr id="4" name="Slide Number Placeholder 3">
            <a:extLst>
              <a:ext uri="{FF2B5EF4-FFF2-40B4-BE49-F238E27FC236}">
                <a16:creationId xmlns:a16="http://schemas.microsoft.com/office/drawing/2014/main" id="{26D8ADB1-A230-412F-AD7E-F33B71F6A51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5CED7FE8-3563-4DBF-8BAA-6383E9C62E54}"/>
              </a:ext>
            </a:extLst>
          </p:cNvPr>
          <p:cNvSpPr>
            <a:spLocks noGrp="1"/>
          </p:cNvSpPr>
          <p:nvPr>
            <p:ph type="ftr" idx="14"/>
          </p:nvPr>
        </p:nvSpPr>
        <p:spPr/>
        <p:txBody>
          <a:bodyPr/>
          <a:lstStyle/>
          <a:p>
            <a:r>
              <a:rPr lang="en-GB" dirty="0"/>
              <a:t>Dmitry Akhmetov, Intel</a:t>
            </a:r>
          </a:p>
        </p:txBody>
      </p:sp>
      <p:sp>
        <p:nvSpPr>
          <p:cNvPr id="6" name="Date Placeholder 5">
            <a:extLst>
              <a:ext uri="{FF2B5EF4-FFF2-40B4-BE49-F238E27FC236}">
                <a16:creationId xmlns:a16="http://schemas.microsoft.com/office/drawing/2014/main" id="{40793CA0-7BAD-46AF-84DE-DBB7A1922842}"/>
              </a:ext>
            </a:extLst>
          </p:cNvPr>
          <p:cNvSpPr>
            <a:spLocks noGrp="1"/>
          </p:cNvSpPr>
          <p:nvPr>
            <p:ph type="dt" idx="15"/>
          </p:nvPr>
        </p:nvSpPr>
        <p:spPr/>
        <p:txBody>
          <a:bodyPr/>
          <a:lstStyle/>
          <a:p>
            <a:r>
              <a:rPr lang="en-US"/>
              <a:t>Month Year</a:t>
            </a:r>
            <a:endParaRPr lang="en-GB" dirty="0"/>
          </a:p>
        </p:txBody>
      </p:sp>
      <p:grpSp>
        <p:nvGrpSpPr>
          <p:cNvPr id="42" name="Group 41">
            <a:extLst>
              <a:ext uri="{FF2B5EF4-FFF2-40B4-BE49-F238E27FC236}">
                <a16:creationId xmlns:a16="http://schemas.microsoft.com/office/drawing/2014/main" id="{C1F37F23-3B8B-4E9E-B201-7B7E5DF1F2AC}"/>
              </a:ext>
            </a:extLst>
          </p:cNvPr>
          <p:cNvGrpSpPr/>
          <p:nvPr/>
        </p:nvGrpSpPr>
        <p:grpSpPr>
          <a:xfrm>
            <a:off x="609600" y="5106987"/>
            <a:ext cx="7620000" cy="1278239"/>
            <a:chOff x="-195" y="4244829"/>
            <a:chExt cx="9144195" cy="1991182"/>
          </a:xfrm>
        </p:grpSpPr>
        <p:cxnSp>
          <p:nvCxnSpPr>
            <p:cNvPr id="7" name="Straight Connector 6">
              <a:extLst>
                <a:ext uri="{FF2B5EF4-FFF2-40B4-BE49-F238E27FC236}">
                  <a16:creationId xmlns:a16="http://schemas.microsoft.com/office/drawing/2014/main" id="{1F790318-7357-451A-AA25-234D71DBB161}"/>
                </a:ext>
              </a:extLst>
            </p:cNvPr>
            <p:cNvCxnSpPr/>
            <p:nvPr/>
          </p:nvCxnSpPr>
          <p:spPr>
            <a:xfrm>
              <a:off x="685800" y="5805190"/>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8" name="Rectangle 7">
              <a:extLst>
                <a:ext uri="{FF2B5EF4-FFF2-40B4-BE49-F238E27FC236}">
                  <a16:creationId xmlns:a16="http://schemas.microsoft.com/office/drawing/2014/main" id="{381D5EEB-E0E9-4BD5-B67C-7DDCD8ED4883}"/>
                </a:ext>
              </a:extLst>
            </p:cNvPr>
            <p:cNvSpPr/>
            <p:nvPr/>
          </p:nvSpPr>
          <p:spPr>
            <a:xfrm>
              <a:off x="4388017" y="5799240"/>
              <a:ext cx="815863"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9" name="TextBox 9">
              <a:extLst>
                <a:ext uri="{FF2B5EF4-FFF2-40B4-BE49-F238E27FC236}">
                  <a16:creationId xmlns:a16="http://schemas.microsoft.com/office/drawing/2014/main" id="{39B139C0-AFBE-4660-A976-BD34D15D301E}"/>
                </a:ext>
              </a:extLst>
            </p:cNvPr>
            <p:cNvSpPr txBox="1"/>
            <p:nvPr/>
          </p:nvSpPr>
          <p:spPr>
            <a:xfrm>
              <a:off x="12218" y="5620524"/>
              <a:ext cx="621281"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10" name="Straight Connector 9">
              <a:extLst>
                <a:ext uri="{FF2B5EF4-FFF2-40B4-BE49-F238E27FC236}">
                  <a16:creationId xmlns:a16="http://schemas.microsoft.com/office/drawing/2014/main" id="{93586FBB-7A43-473D-ADE8-9344AF13CEBB}"/>
                </a:ext>
              </a:extLst>
            </p:cNvPr>
            <p:cNvCxnSpPr/>
            <p:nvPr/>
          </p:nvCxnSpPr>
          <p:spPr>
            <a:xfrm flipV="1">
              <a:off x="673387" y="4703979"/>
              <a:ext cx="8470613" cy="2145"/>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1">
              <a:extLst>
                <a:ext uri="{FF2B5EF4-FFF2-40B4-BE49-F238E27FC236}">
                  <a16:creationId xmlns:a16="http://schemas.microsoft.com/office/drawing/2014/main" id="{474E62F5-3E1B-42A2-944A-8835F77E7640}"/>
                </a:ext>
              </a:extLst>
            </p:cNvPr>
            <p:cNvSpPr txBox="1"/>
            <p:nvPr/>
          </p:nvSpPr>
          <p:spPr>
            <a:xfrm>
              <a:off x="-195" y="4521458"/>
              <a:ext cx="621281"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12" name="Rectangle 11">
              <a:extLst>
                <a:ext uri="{FF2B5EF4-FFF2-40B4-BE49-F238E27FC236}">
                  <a16:creationId xmlns:a16="http://schemas.microsoft.com/office/drawing/2014/main" id="{2AF8C0B9-945E-42E8-AAFE-3FF9053F9315}"/>
                </a:ext>
              </a:extLst>
            </p:cNvPr>
            <p:cNvSpPr/>
            <p:nvPr/>
          </p:nvSpPr>
          <p:spPr>
            <a:xfrm>
              <a:off x="4388019" y="4702029"/>
              <a:ext cx="815862"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13" name="TextBox 17">
              <a:extLst>
                <a:ext uri="{FF2B5EF4-FFF2-40B4-BE49-F238E27FC236}">
                  <a16:creationId xmlns:a16="http://schemas.microsoft.com/office/drawing/2014/main" id="{85F81FC9-AFA3-4030-8A6F-7957A839C30E}"/>
                </a:ext>
              </a:extLst>
            </p:cNvPr>
            <p:cNvSpPr txBox="1"/>
            <p:nvPr/>
          </p:nvSpPr>
          <p:spPr>
            <a:xfrm>
              <a:off x="660136" y="4343997"/>
              <a:ext cx="434630"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AP</a:t>
              </a:r>
            </a:p>
          </p:txBody>
        </p:sp>
        <p:sp>
          <p:nvSpPr>
            <p:cNvPr id="14" name="TextBox 18">
              <a:extLst>
                <a:ext uri="{FF2B5EF4-FFF2-40B4-BE49-F238E27FC236}">
                  <a16:creationId xmlns:a16="http://schemas.microsoft.com/office/drawing/2014/main" id="{C963247D-D1E9-4AA1-A05B-47AA8781DC1F}"/>
                </a:ext>
              </a:extLst>
            </p:cNvPr>
            <p:cNvSpPr txBox="1"/>
            <p:nvPr/>
          </p:nvSpPr>
          <p:spPr>
            <a:xfrm>
              <a:off x="660136" y="4724997"/>
              <a:ext cx="537478"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5" name="TextBox 19">
              <a:extLst>
                <a:ext uri="{FF2B5EF4-FFF2-40B4-BE49-F238E27FC236}">
                  <a16:creationId xmlns:a16="http://schemas.microsoft.com/office/drawing/2014/main" id="{F2DF41A5-D181-46A2-9F01-D4831B37141F}"/>
                </a:ext>
              </a:extLst>
            </p:cNvPr>
            <p:cNvSpPr txBox="1"/>
            <p:nvPr/>
          </p:nvSpPr>
          <p:spPr>
            <a:xfrm>
              <a:off x="616198" y="5470865"/>
              <a:ext cx="434630"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AP</a:t>
              </a:r>
            </a:p>
          </p:txBody>
        </p:sp>
        <p:sp>
          <p:nvSpPr>
            <p:cNvPr id="16" name="TextBox 20">
              <a:extLst>
                <a:ext uri="{FF2B5EF4-FFF2-40B4-BE49-F238E27FC236}">
                  <a16:creationId xmlns:a16="http://schemas.microsoft.com/office/drawing/2014/main" id="{7547BDFB-EB94-4D57-98B1-DE58910A3AF2}"/>
                </a:ext>
              </a:extLst>
            </p:cNvPr>
            <p:cNvSpPr txBox="1"/>
            <p:nvPr/>
          </p:nvSpPr>
          <p:spPr>
            <a:xfrm>
              <a:off x="616198" y="5851864"/>
              <a:ext cx="537478"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7" name="TextBox 21">
              <a:extLst>
                <a:ext uri="{FF2B5EF4-FFF2-40B4-BE49-F238E27FC236}">
                  <a16:creationId xmlns:a16="http://schemas.microsoft.com/office/drawing/2014/main" id="{F1DB4BC8-0662-4788-87F4-D25545C5995A}"/>
                </a:ext>
              </a:extLst>
            </p:cNvPr>
            <p:cNvSpPr txBox="1"/>
            <p:nvPr/>
          </p:nvSpPr>
          <p:spPr>
            <a:xfrm>
              <a:off x="3510055" y="5489483"/>
              <a:ext cx="813645"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18" name="Rectangle 17">
              <a:extLst>
                <a:ext uri="{FF2B5EF4-FFF2-40B4-BE49-F238E27FC236}">
                  <a16:creationId xmlns:a16="http://schemas.microsoft.com/office/drawing/2014/main" id="{5036FD78-A9CE-40B0-861D-C6E74F862933}"/>
                </a:ext>
              </a:extLst>
            </p:cNvPr>
            <p:cNvSpPr/>
            <p:nvPr/>
          </p:nvSpPr>
          <p:spPr>
            <a:xfrm>
              <a:off x="35235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9" name="Rectangle 18">
              <a:extLst>
                <a:ext uri="{FF2B5EF4-FFF2-40B4-BE49-F238E27FC236}">
                  <a16:creationId xmlns:a16="http://schemas.microsoft.com/office/drawing/2014/main" id="{4D51CF7F-D5BD-45D8-BE58-9F9951D23197}"/>
                </a:ext>
              </a:extLst>
            </p:cNvPr>
            <p:cNvSpPr/>
            <p:nvPr/>
          </p:nvSpPr>
          <p:spPr>
            <a:xfrm>
              <a:off x="36759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20" name="Rectangle 19">
              <a:extLst>
                <a:ext uri="{FF2B5EF4-FFF2-40B4-BE49-F238E27FC236}">
                  <a16:creationId xmlns:a16="http://schemas.microsoft.com/office/drawing/2014/main" id="{174CEE1C-5C3C-48BF-952E-91E6D436FD8C}"/>
                </a:ext>
              </a:extLst>
            </p:cNvPr>
            <p:cNvSpPr/>
            <p:nvPr/>
          </p:nvSpPr>
          <p:spPr>
            <a:xfrm>
              <a:off x="38283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1" name="Rectangle 20">
              <a:extLst>
                <a:ext uri="{FF2B5EF4-FFF2-40B4-BE49-F238E27FC236}">
                  <a16:creationId xmlns:a16="http://schemas.microsoft.com/office/drawing/2014/main" id="{2DA541FD-C2F9-4621-8ABC-54E58D645B8B}"/>
                </a:ext>
              </a:extLst>
            </p:cNvPr>
            <p:cNvSpPr/>
            <p:nvPr/>
          </p:nvSpPr>
          <p:spPr>
            <a:xfrm>
              <a:off x="39807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2" name="Rectangle 21">
              <a:extLst>
                <a:ext uri="{FF2B5EF4-FFF2-40B4-BE49-F238E27FC236}">
                  <a16:creationId xmlns:a16="http://schemas.microsoft.com/office/drawing/2014/main" id="{5B4D5B92-CFAE-4C72-AE1D-FDF7B231BB85}"/>
                </a:ext>
              </a:extLst>
            </p:cNvPr>
            <p:cNvSpPr/>
            <p:nvPr/>
          </p:nvSpPr>
          <p:spPr>
            <a:xfrm>
              <a:off x="41209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3" name="Rectangle 22">
              <a:extLst>
                <a:ext uri="{FF2B5EF4-FFF2-40B4-BE49-F238E27FC236}">
                  <a16:creationId xmlns:a16="http://schemas.microsoft.com/office/drawing/2014/main" id="{454B10EF-EF44-4DE4-8A08-A08574B8A513}"/>
                </a:ext>
              </a:extLst>
            </p:cNvPr>
            <p:cNvSpPr/>
            <p:nvPr/>
          </p:nvSpPr>
          <p:spPr>
            <a:xfrm>
              <a:off x="42733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24" name="TextBox 28">
              <a:extLst>
                <a:ext uri="{FF2B5EF4-FFF2-40B4-BE49-F238E27FC236}">
                  <a16:creationId xmlns:a16="http://schemas.microsoft.com/office/drawing/2014/main" id="{13F24F80-77A2-4B58-B9E9-2E51B5B9DA79}"/>
                </a:ext>
              </a:extLst>
            </p:cNvPr>
            <p:cNvSpPr txBox="1"/>
            <p:nvPr/>
          </p:nvSpPr>
          <p:spPr>
            <a:xfrm>
              <a:off x="3505200" y="4394251"/>
              <a:ext cx="813645"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25" name="Rectangle 24">
              <a:extLst>
                <a:ext uri="{FF2B5EF4-FFF2-40B4-BE49-F238E27FC236}">
                  <a16:creationId xmlns:a16="http://schemas.microsoft.com/office/drawing/2014/main" id="{B0D1DAF6-C194-4972-8E7E-2B0139B2D1F1}"/>
                </a:ext>
              </a:extLst>
            </p:cNvPr>
            <p:cNvSpPr/>
            <p:nvPr/>
          </p:nvSpPr>
          <p:spPr>
            <a:xfrm>
              <a:off x="35186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26" name="Rectangle 25">
              <a:extLst>
                <a:ext uri="{FF2B5EF4-FFF2-40B4-BE49-F238E27FC236}">
                  <a16:creationId xmlns:a16="http://schemas.microsoft.com/office/drawing/2014/main" id="{5B0967AE-E93F-407F-9655-6017FB2A0B1F}"/>
                </a:ext>
              </a:extLst>
            </p:cNvPr>
            <p:cNvSpPr/>
            <p:nvPr/>
          </p:nvSpPr>
          <p:spPr>
            <a:xfrm>
              <a:off x="36710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27" name="Rectangle 26">
              <a:extLst>
                <a:ext uri="{FF2B5EF4-FFF2-40B4-BE49-F238E27FC236}">
                  <a16:creationId xmlns:a16="http://schemas.microsoft.com/office/drawing/2014/main" id="{0940CCCA-60F2-4E70-933A-BE1C58D0F763}"/>
                </a:ext>
              </a:extLst>
            </p:cNvPr>
            <p:cNvSpPr/>
            <p:nvPr/>
          </p:nvSpPr>
          <p:spPr>
            <a:xfrm>
              <a:off x="38234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8" name="Rectangle 27">
              <a:extLst>
                <a:ext uri="{FF2B5EF4-FFF2-40B4-BE49-F238E27FC236}">
                  <a16:creationId xmlns:a16="http://schemas.microsoft.com/office/drawing/2014/main" id="{EB9C8AF6-6E81-4C9C-B6BF-2F895ADB6AB4}"/>
                </a:ext>
              </a:extLst>
            </p:cNvPr>
            <p:cNvSpPr/>
            <p:nvPr/>
          </p:nvSpPr>
          <p:spPr>
            <a:xfrm>
              <a:off x="39758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9" name="Rectangle 28">
              <a:extLst>
                <a:ext uri="{FF2B5EF4-FFF2-40B4-BE49-F238E27FC236}">
                  <a16:creationId xmlns:a16="http://schemas.microsoft.com/office/drawing/2014/main" id="{00758082-55C3-43DE-A59A-E2753748E748}"/>
                </a:ext>
              </a:extLst>
            </p:cNvPr>
            <p:cNvSpPr/>
            <p:nvPr/>
          </p:nvSpPr>
          <p:spPr>
            <a:xfrm>
              <a:off x="41160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30" name="Rectangle 29">
              <a:extLst>
                <a:ext uri="{FF2B5EF4-FFF2-40B4-BE49-F238E27FC236}">
                  <a16:creationId xmlns:a16="http://schemas.microsoft.com/office/drawing/2014/main" id="{C5291264-8707-4F1E-9265-D57082EA7FEB}"/>
                </a:ext>
              </a:extLst>
            </p:cNvPr>
            <p:cNvSpPr/>
            <p:nvPr/>
          </p:nvSpPr>
          <p:spPr>
            <a:xfrm>
              <a:off x="42684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31" name="TextBox 35">
              <a:extLst>
                <a:ext uri="{FF2B5EF4-FFF2-40B4-BE49-F238E27FC236}">
                  <a16:creationId xmlns:a16="http://schemas.microsoft.com/office/drawing/2014/main" id="{B1C9233D-827B-4EB2-8679-B4652A6FCA55}"/>
                </a:ext>
              </a:extLst>
            </p:cNvPr>
            <p:cNvSpPr txBox="1"/>
            <p:nvPr/>
          </p:nvSpPr>
          <p:spPr>
            <a:xfrm>
              <a:off x="1237631" y="4930630"/>
              <a:ext cx="1976263" cy="847383"/>
            </a:xfrm>
            <a:prstGeom prst="rect">
              <a:avLst/>
            </a:prstGeom>
            <a:noFill/>
            <a:ln>
              <a:solidFill>
                <a:schemeClr val="tx1"/>
              </a:solidFill>
            </a:ln>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err="1"/>
                <a:t>Backoff</a:t>
              </a:r>
              <a:r>
                <a:rPr lang="en-US" sz="1050" dirty="0"/>
                <a:t> counters of STAs in the MLD are set to the common value.</a:t>
              </a:r>
            </a:p>
          </p:txBody>
        </p:sp>
        <p:cxnSp>
          <p:nvCxnSpPr>
            <p:cNvPr id="32" name="Straight Arrow Connector 31">
              <a:extLst>
                <a:ext uri="{FF2B5EF4-FFF2-40B4-BE49-F238E27FC236}">
                  <a16:creationId xmlns:a16="http://schemas.microsoft.com/office/drawing/2014/main" id="{74AA2BD8-0585-4C9D-B32D-2065DB02CDBE}"/>
                </a:ext>
              </a:extLst>
            </p:cNvPr>
            <p:cNvCxnSpPr>
              <a:stCxn id="31" idx="3"/>
              <a:endCxn id="18" idx="1"/>
            </p:cNvCxnSpPr>
            <p:nvPr/>
          </p:nvCxnSpPr>
          <p:spPr>
            <a:xfrm>
              <a:off x="3213894" y="5354322"/>
              <a:ext cx="309655" cy="59236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9DDFD82D-89A6-418E-B9F8-76138E715052}"/>
                </a:ext>
              </a:extLst>
            </p:cNvPr>
            <p:cNvCxnSpPr>
              <a:stCxn id="31" idx="3"/>
              <a:endCxn id="25" idx="1"/>
            </p:cNvCxnSpPr>
            <p:nvPr/>
          </p:nvCxnSpPr>
          <p:spPr>
            <a:xfrm flipV="1">
              <a:off x="3213894" y="4854429"/>
              <a:ext cx="304799" cy="49989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4" name="Rectangle 33">
              <a:extLst>
                <a:ext uri="{FF2B5EF4-FFF2-40B4-BE49-F238E27FC236}">
                  <a16:creationId xmlns:a16="http://schemas.microsoft.com/office/drawing/2014/main" id="{75A92083-98AD-44FB-A60B-7D91EEBB5284}"/>
                </a:ext>
              </a:extLst>
            </p:cNvPr>
            <p:cNvSpPr/>
            <p:nvPr/>
          </p:nvSpPr>
          <p:spPr>
            <a:xfrm>
              <a:off x="5847440" y="5384036"/>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35" name="Rectangle 34">
              <a:extLst>
                <a:ext uri="{FF2B5EF4-FFF2-40B4-BE49-F238E27FC236}">
                  <a16:creationId xmlns:a16="http://schemas.microsoft.com/office/drawing/2014/main" id="{DCC971C4-DE1B-4CE5-B1DE-CC6E0547059E}"/>
                </a:ext>
              </a:extLst>
            </p:cNvPr>
            <p:cNvSpPr/>
            <p:nvPr/>
          </p:nvSpPr>
          <p:spPr>
            <a:xfrm>
              <a:off x="5847440" y="4275103"/>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36" name="Straight Arrow Connector 35">
              <a:extLst>
                <a:ext uri="{FF2B5EF4-FFF2-40B4-BE49-F238E27FC236}">
                  <a16:creationId xmlns:a16="http://schemas.microsoft.com/office/drawing/2014/main" id="{9F26996E-7AA3-487B-83BA-51F55CF66307}"/>
                </a:ext>
              </a:extLst>
            </p:cNvPr>
            <p:cNvCxnSpPr/>
            <p:nvPr/>
          </p:nvCxnSpPr>
          <p:spPr>
            <a:xfrm flipV="1">
              <a:off x="5181600" y="5610261"/>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7" name="TextBox 45">
              <a:extLst>
                <a:ext uri="{FF2B5EF4-FFF2-40B4-BE49-F238E27FC236}">
                  <a16:creationId xmlns:a16="http://schemas.microsoft.com/office/drawing/2014/main" id="{636A0EF0-FFA7-491D-BBE3-9BCBBCC8C30B}"/>
                </a:ext>
              </a:extLst>
            </p:cNvPr>
            <p:cNvSpPr txBox="1"/>
            <p:nvPr/>
          </p:nvSpPr>
          <p:spPr>
            <a:xfrm>
              <a:off x="5225290" y="5353762"/>
              <a:ext cx="554619"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38" name="Straight Arrow Connector 37">
              <a:extLst>
                <a:ext uri="{FF2B5EF4-FFF2-40B4-BE49-F238E27FC236}">
                  <a16:creationId xmlns:a16="http://schemas.microsoft.com/office/drawing/2014/main" id="{A0DA8A54-D2C7-4971-BC56-D62C502EE960}"/>
                </a:ext>
              </a:extLst>
            </p:cNvPr>
            <p:cNvCxnSpPr/>
            <p:nvPr/>
          </p:nvCxnSpPr>
          <p:spPr>
            <a:xfrm flipV="1">
              <a:off x="5181600" y="4501328"/>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9" name="TextBox 47">
              <a:extLst>
                <a:ext uri="{FF2B5EF4-FFF2-40B4-BE49-F238E27FC236}">
                  <a16:creationId xmlns:a16="http://schemas.microsoft.com/office/drawing/2014/main" id="{1A765FB0-7178-4357-B1D2-F4A45153E8C8}"/>
                </a:ext>
              </a:extLst>
            </p:cNvPr>
            <p:cNvSpPr txBox="1"/>
            <p:nvPr/>
          </p:nvSpPr>
          <p:spPr>
            <a:xfrm>
              <a:off x="5225290" y="4244829"/>
              <a:ext cx="554619"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40" name="Rectangle 39">
              <a:extLst>
                <a:ext uri="{FF2B5EF4-FFF2-40B4-BE49-F238E27FC236}">
                  <a16:creationId xmlns:a16="http://schemas.microsoft.com/office/drawing/2014/main" id="{7579595A-7E17-4DDC-B5FC-2FE1B463106C}"/>
                </a:ext>
              </a:extLst>
            </p:cNvPr>
            <p:cNvSpPr/>
            <p:nvPr/>
          </p:nvSpPr>
          <p:spPr>
            <a:xfrm>
              <a:off x="7315200" y="4702029"/>
              <a:ext cx="143182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41" name="Rectangle 40">
              <a:extLst>
                <a:ext uri="{FF2B5EF4-FFF2-40B4-BE49-F238E27FC236}">
                  <a16:creationId xmlns:a16="http://schemas.microsoft.com/office/drawing/2014/main" id="{4913C4C1-C0DB-4639-9AF5-AFA9DB8428EC}"/>
                </a:ext>
              </a:extLst>
            </p:cNvPr>
            <p:cNvSpPr/>
            <p:nvPr/>
          </p:nvSpPr>
          <p:spPr>
            <a:xfrm>
              <a:off x="7315200" y="5801095"/>
              <a:ext cx="143182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grpSp>
    </p:spTree>
    <p:extLst>
      <p:ext uri="{BB962C8B-B14F-4D97-AF65-F5344CB8AC3E}">
        <p14:creationId xmlns:p14="http://schemas.microsoft.com/office/powerpoint/2010/main" val="3813300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E3D10-99DA-46D9-9B89-AE3AF7103914}"/>
              </a:ext>
            </a:extLst>
          </p:cNvPr>
          <p:cNvSpPr>
            <a:spLocks noGrp="1"/>
          </p:cNvSpPr>
          <p:nvPr>
            <p:ph type="title"/>
          </p:nvPr>
        </p:nvSpPr>
        <p:spPr>
          <a:xfrm>
            <a:off x="685800" y="685801"/>
            <a:ext cx="7770813" cy="618988"/>
          </a:xfrm>
        </p:spPr>
        <p:txBody>
          <a:bodyPr/>
          <a:lstStyle/>
          <a:p>
            <a:r>
              <a:rPr lang="en-US" dirty="0"/>
              <a:t>Proposal 3 (Wait Slot)</a:t>
            </a:r>
          </a:p>
        </p:txBody>
      </p:sp>
      <p:sp>
        <p:nvSpPr>
          <p:cNvPr id="3" name="Content Placeholder 2">
            <a:extLst>
              <a:ext uri="{FF2B5EF4-FFF2-40B4-BE49-F238E27FC236}">
                <a16:creationId xmlns:a16="http://schemas.microsoft.com/office/drawing/2014/main" id="{E3EE66C1-E0DC-4FEA-8AAD-FAD7BD682ABD}"/>
              </a:ext>
            </a:extLst>
          </p:cNvPr>
          <p:cNvSpPr>
            <a:spLocks noGrp="1"/>
          </p:cNvSpPr>
          <p:nvPr>
            <p:ph idx="1"/>
          </p:nvPr>
        </p:nvSpPr>
        <p:spPr>
          <a:xfrm>
            <a:off x="685801" y="1304789"/>
            <a:ext cx="7856538" cy="5170624"/>
          </a:xfrm>
        </p:spPr>
        <p:txBody>
          <a:bodyPr/>
          <a:lstStyle/>
          <a:p>
            <a:pPr>
              <a:buFont typeface="Arial" panose="020B0604020202020204" pitchFamily="34" charset="0"/>
              <a:buChar char="•"/>
            </a:pPr>
            <a:r>
              <a:rPr lang="en-US" sz="1400" dirty="0"/>
              <a:t>Each STA of an MLD follows regular EDCA mechanism on each link independently.</a:t>
            </a:r>
          </a:p>
          <a:p>
            <a:pPr>
              <a:buFont typeface="Arial" panose="020B0604020202020204" pitchFamily="34" charset="0"/>
              <a:buChar char="•"/>
            </a:pPr>
            <a:r>
              <a:rPr lang="en-US" sz="1400" dirty="0"/>
              <a:t>A STA can perform synchronous PPDU transmission if BO on both links reaches zero</a:t>
            </a:r>
          </a:p>
          <a:p>
            <a:pPr lvl="1">
              <a:buFont typeface="Arial" panose="020B0604020202020204" pitchFamily="34" charset="0"/>
              <a:buChar char="•"/>
            </a:pPr>
            <a:r>
              <a:rPr lang="en-US" sz="1200" dirty="0"/>
              <a:t>the STA on one link 1 may hold the BO counter at some value until BO counter on link 2 reaches same value</a:t>
            </a:r>
          </a:p>
          <a:p>
            <a:pPr lvl="1">
              <a:buFont typeface="Arial" panose="020B0604020202020204" pitchFamily="34" charset="0"/>
              <a:buChar char="•"/>
            </a:pPr>
            <a:r>
              <a:rPr lang="en-US" sz="1200" dirty="0"/>
              <a:t>After that STA continue BO count down on both links </a:t>
            </a:r>
            <a:r>
              <a:rPr lang="en-US" sz="1400" dirty="0"/>
              <a:t> </a:t>
            </a:r>
          </a:p>
          <a:p>
            <a:pPr>
              <a:buFont typeface="Arial" panose="020B0604020202020204" pitchFamily="34" charset="0"/>
              <a:buChar char="•"/>
            </a:pPr>
            <a:r>
              <a:rPr lang="en-US" sz="1400" dirty="0"/>
              <a:t>Certainly fair to legacy STAs and EHT STAs on both link.</a:t>
            </a:r>
          </a:p>
          <a:p>
            <a:pPr lvl="1">
              <a:buFont typeface="Arial" panose="020B0604020202020204" pitchFamily="34" charset="0"/>
              <a:buChar char="•"/>
            </a:pPr>
            <a:r>
              <a:rPr lang="en-US" sz="1200" dirty="0"/>
              <a:t>Does not promote channel access of any STA of the MLD of any link</a:t>
            </a:r>
          </a:p>
          <a:p>
            <a:pPr lvl="1">
              <a:buFont typeface="Arial" panose="020B0604020202020204" pitchFamily="34" charset="0"/>
              <a:buChar char="•"/>
            </a:pPr>
            <a:r>
              <a:rPr lang="en-US" sz="1200" dirty="0"/>
              <a:t>Keep NAV/CCA/contention synchronization with other devices intact</a:t>
            </a:r>
            <a:endParaRPr lang="en-US" sz="1000" dirty="0"/>
          </a:p>
          <a:p>
            <a:pPr>
              <a:buFont typeface="Arial" panose="020B0604020202020204" pitchFamily="34" charset="0"/>
              <a:buChar char="•"/>
            </a:pPr>
            <a:r>
              <a:rPr lang="en-US" sz="1400" dirty="0"/>
              <a:t>Flexible </a:t>
            </a:r>
          </a:p>
          <a:p>
            <a:pPr lvl="1">
              <a:buFont typeface="Arial" panose="020B0604020202020204" pitchFamily="34" charset="0"/>
              <a:buChar char="•"/>
            </a:pPr>
            <a:r>
              <a:rPr lang="en-US" sz="1200" dirty="0"/>
              <a:t>STA on one link 1 may choose to wait for link 2 if BO of a STA on link 2 is near completion and/or channel on link 1 is not expected to change. </a:t>
            </a:r>
          </a:p>
          <a:p>
            <a:pPr lvl="1">
              <a:buFont typeface="Arial" panose="020B0604020202020204" pitchFamily="34" charset="0"/>
              <a:buChar char="•"/>
            </a:pPr>
            <a:r>
              <a:rPr lang="en-US" sz="1200" dirty="0"/>
              <a:t>STA may decide to proceed with transmission w/o waiting the other link</a:t>
            </a:r>
          </a:p>
          <a:p>
            <a:pPr lvl="1">
              <a:buFont typeface="Arial" panose="020B0604020202020204" pitchFamily="34" charset="0"/>
              <a:buChar char="•"/>
            </a:pPr>
            <a:r>
              <a:rPr lang="en-US" sz="1200" dirty="0"/>
              <a:t>does not get penalized in advance for choosing larger BO window (i.e. do not chose BO for both links at the same time)</a:t>
            </a:r>
          </a:p>
          <a:p>
            <a:pPr lvl="1">
              <a:buFont typeface="Arial" panose="020B0604020202020204" pitchFamily="34" charset="0"/>
              <a:buChar char="•"/>
            </a:pPr>
            <a:r>
              <a:rPr lang="en-US" sz="1200" dirty="0"/>
              <a:t>As a generalization of proposal 2, STA on link 1 instead of holding may increase its BO at any time to align BO across links</a:t>
            </a:r>
            <a:endParaRPr lang="en-US" sz="1400" dirty="0"/>
          </a:p>
          <a:p>
            <a:pPr lvl="1">
              <a:buFont typeface="Arial" panose="020B0604020202020204" pitchFamily="34" charset="0"/>
              <a:buChar char="•"/>
            </a:pPr>
            <a:endParaRPr lang="en-US" sz="1200" dirty="0"/>
          </a:p>
          <a:p>
            <a:pPr marL="457200" lvl="1" indent="0"/>
            <a:endParaRPr lang="en-US" sz="1200" dirty="0"/>
          </a:p>
        </p:txBody>
      </p:sp>
      <p:sp>
        <p:nvSpPr>
          <p:cNvPr id="4" name="Slide Number Placeholder 3">
            <a:extLst>
              <a:ext uri="{FF2B5EF4-FFF2-40B4-BE49-F238E27FC236}">
                <a16:creationId xmlns:a16="http://schemas.microsoft.com/office/drawing/2014/main" id="{216FB4DF-4F74-42C3-9DE8-49869BCC0E7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BA518210-6808-4EC5-A6DC-2C2F8C96FEA1}"/>
              </a:ext>
            </a:extLst>
          </p:cNvPr>
          <p:cNvSpPr>
            <a:spLocks noGrp="1"/>
          </p:cNvSpPr>
          <p:nvPr>
            <p:ph type="ftr" idx="14"/>
          </p:nvPr>
        </p:nvSpPr>
        <p:spPr/>
        <p:txBody>
          <a:bodyPr/>
          <a:lstStyle/>
          <a:p>
            <a:r>
              <a:rPr lang="en-GB" dirty="0"/>
              <a:t>Dmitry Akhmetov, Intel</a:t>
            </a:r>
          </a:p>
        </p:txBody>
      </p:sp>
      <p:sp>
        <p:nvSpPr>
          <p:cNvPr id="6" name="Date Placeholder 5">
            <a:extLst>
              <a:ext uri="{FF2B5EF4-FFF2-40B4-BE49-F238E27FC236}">
                <a16:creationId xmlns:a16="http://schemas.microsoft.com/office/drawing/2014/main" id="{FE660B9E-9063-401A-8874-6AAAA1175770}"/>
              </a:ext>
            </a:extLst>
          </p:cNvPr>
          <p:cNvSpPr>
            <a:spLocks noGrp="1"/>
          </p:cNvSpPr>
          <p:nvPr>
            <p:ph type="dt" idx="15"/>
          </p:nvPr>
        </p:nvSpPr>
        <p:spPr/>
        <p:txBody>
          <a:bodyPr/>
          <a:lstStyle/>
          <a:p>
            <a:r>
              <a:rPr lang="en-US"/>
              <a:t>Month Year</a:t>
            </a:r>
            <a:endParaRPr lang="en-GB" dirty="0"/>
          </a:p>
        </p:txBody>
      </p:sp>
      <p:grpSp>
        <p:nvGrpSpPr>
          <p:cNvPr id="31" name="Group 30">
            <a:extLst>
              <a:ext uri="{FF2B5EF4-FFF2-40B4-BE49-F238E27FC236}">
                <a16:creationId xmlns:a16="http://schemas.microsoft.com/office/drawing/2014/main" id="{E60A9BC9-1D51-4E8C-830C-353BFB11483E}"/>
              </a:ext>
            </a:extLst>
          </p:cNvPr>
          <p:cNvGrpSpPr/>
          <p:nvPr/>
        </p:nvGrpSpPr>
        <p:grpSpPr>
          <a:xfrm>
            <a:off x="765478" y="4953000"/>
            <a:ext cx="7235522" cy="1484312"/>
            <a:chOff x="-290074" y="4166788"/>
            <a:chExt cx="8863872" cy="2059241"/>
          </a:xfrm>
        </p:grpSpPr>
        <p:cxnSp>
          <p:nvCxnSpPr>
            <p:cNvPr id="7" name="Straight Connector 6">
              <a:extLst>
                <a:ext uri="{FF2B5EF4-FFF2-40B4-BE49-F238E27FC236}">
                  <a16:creationId xmlns:a16="http://schemas.microsoft.com/office/drawing/2014/main" id="{185AD79B-E949-44A6-85BF-F9F6A5B240BE}"/>
                </a:ext>
              </a:extLst>
            </p:cNvPr>
            <p:cNvCxnSpPr>
              <a:cxnSpLocks/>
            </p:cNvCxnSpPr>
            <p:nvPr/>
          </p:nvCxnSpPr>
          <p:spPr>
            <a:xfrm>
              <a:off x="685800" y="5805190"/>
              <a:ext cx="7887998" cy="0"/>
            </a:xfrm>
            <a:prstGeom prst="line">
              <a:avLst/>
            </a:prstGeom>
          </p:spPr>
          <p:style>
            <a:lnRef idx="2">
              <a:schemeClr val="accent1"/>
            </a:lnRef>
            <a:fillRef idx="0">
              <a:schemeClr val="accent1"/>
            </a:fillRef>
            <a:effectRef idx="1">
              <a:schemeClr val="accent1"/>
            </a:effectRef>
            <a:fontRef idx="minor">
              <a:schemeClr val="tx1"/>
            </a:fontRef>
          </p:style>
        </p:cxnSp>
        <p:sp>
          <p:nvSpPr>
            <p:cNvPr id="8" name="Rectangle 7">
              <a:extLst>
                <a:ext uri="{FF2B5EF4-FFF2-40B4-BE49-F238E27FC236}">
                  <a16:creationId xmlns:a16="http://schemas.microsoft.com/office/drawing/2014/main" id="{35898CBE-357B-493E-9B4B-811A0A985855}"/>
                </a:ext>
              </a:extLst>
            </p:cNvPr>
            <p:cNvSpPr/>
            <p:nvPr/>
          </p:nvSpPr>
          <p:spPr>
            <a:xfrm>
              <a:off x="4388017" y="5799240"/>
              <a:ext cx="815863"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9" name="TextBox 9">
              <a:extLst>
                <a:ext uri="{FF2B5EF4-FFF2-40B4-BE49-F238E27FC236}">
                  <a16:creationId xmlns:a16="http://schemas.microsoft.com/office/drawing/2014/main" id="{2855F7D9-3815-4578-BE9E-E50D777F0842}"/>
                </a:ext>
              </a:extLst>
            </p:cNvPr>
            <p:cNvSpPr txBox="1"/>
            <p:nvPr/>
          </p:nvSpPr>
          <p:spPr>
            <a:xfrm>
              <a:off x="-290074" y="5605519"/>
              <a:ext cx="660519"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10" name="Straight Connector 9">
              <a:extLst>
                <a:ext uri="{FF2B5EF4-FFF2-40B4-BE49-F238E27FC236}">
                  <a16:creationId xmlns:a16="http://schemas.microsoft.com/office/drawing/2014/main" id="{2A0E04D8-6B08-42EC-B220-58F00BE3A674}"/>
                </a:ext>
              </a:extLst>
            </p:cNvPr>
            <p:cNvCxnSpPr>
              <a:cxnSpLocks/>
            </p:cNvCxnSpPr>
            <p:nvPr/>
          </p:nvCxnSpPr>
          <p:spPr>
            <a:xfrm flipV="1">
              <a:off x="673387" y="4706123"/>
              <a:ext cx="7880966" cy="1"/>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1">
              <a:extLst>
                <a:ext uri="{FF2B5EF4-FFF2-40B4-BE49-F238E27FC236}">
                  <a16:creationId xmlns:a16="http://schemas.microsoft.com/office/drawing/2014/main" id="{947AFE91-87B6-4294-A892-E561D23E4333}"/>
                </a:ext>
              </a:extLst>
            </p:cNvPr>
            <p:cNvSpPr txBox="1"/>
            <p:nvPr/>
          </p:nvSpPr>
          <p:spPr>
            <a:xfrm>
              <a:off x="-222016" y="4473233"/>
              <a:ext cx="660519"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12" name="Rectangle 11">
              <a:extLst>
                <a:ext uri="{FF2B5EF4-FFF2-40B4-BE49-F238E27FC236}">
                  <a16:creationId xmlns:a16="http://schemas.microsoft.com/office/drawing/2014/main" id="{26BACAB8-4C4C-4BBC-805E-DBEFFE1E35D0}"/>
                </a:ext>
              </a:extLst>
            </p:cNvPr>
            <p:cNvSpPr/>
            <p:nvPr/>
          </p:nvSpPr>
          <p:spPr>
            <a:xfrm>
              <a:off x="4388019" y="4702029"/>
              <a:ext cx="815862"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13" name="TextBox 17">
              <a:extLst>
                <a:ext uri="{FF2B5EF4-FFF2-40B4-BE49-F238E27FC236}">
                  <a16:creationId xmlns:a16="http://schemas.microsoft.com/office/drawing/2014/main" id="{0C546888-F38A-4FF9-845E-DD71DA3FE2D7}"/>
                </a:ext>
              </a:extLst>
            </p:cNvPr>
            <p:cNvSpPr txBox="1"/>
            <p:nvPr/>
          </p:nvSpPr>
          <p:spPr>
            <a:xfrm>
              <a:off x="348384" y="4306026"/>
              <a:ext cx="462081"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AP</a:t>
              </a:r>
            </a:p>
          </p:txBody>
        </p:sp>
        <p:sp>
          <p:nvSpPr>
            <p:cNvPr id="14" name="TextBox 18">
              <a:extLst>
                <a:ext uri="{FF2B5EF4-FFF2-40B4-BE49-F238E27FC236}">
                  <a16:creationId xmlns:a16="http://schemas.microsoft.com/office/drawing/2014/main" id="{173B43C1-D02B-497A-A708-1A11364FEF2B}"/>
                </a:ext>
              </a:extLst>
            </p:cNvPr>
            <p:cNvSpPr txBox="1"/>
            <p:nvPr/>
          </p:nvSpPr>
          <p:spPr>
            <a:xfrm>
              <a:off x="335311" y="4723211"/>
              <a:ext cx="571424"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5" name="TextBox 19">
              <a:extLst>
                <a:ext uri="{FF2B5EF4-FFF2-40B4-BE49-F238E27FC236}">
                  <a16:creationId xmlns:a16="http://schemas.microsoft.com/office/drawing/2014/main" id="{597822C3-37F1-4810-9E88-371DD0B77BAE}"/>
                </a:ext>
              </a:extLst>
            </p:cNvPr>
            <p:cNvSpPr txBox="1"/>
            <p:nvPr/>
          </p:nvSpPr>
          <p:spPr>
            <a:xfrm>
              <a:off x="385157" y="5384036"/>
              <a:ext cx="462081"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AP</a:t>
              </a:r>
            </a:p>
          </p:txBody>
        </p:sp>
        <p:sp>
          <p:nvSpPr>
            <p:cNvPr id="16" name="TextBox 20">
              <a:extLst>
                <a:ext uri="{FF2B5EF4-FFF2-40B4-BE49-F238E27FC236}">
                  <a16:creationId xmlns:a16="http://schemas.microsoft.com/office/drawing/2014/main" id="{A5BB6696-F12A-455A-976B-876F15C14CBE}"/>
                </a:ext>
              </a:extLst>
            </p:cNvPr>
            <p:cNvSpPr txBox="1"/>
            <p:nvPr/>
          </p:nvSpPr>
          <p:spPr>
            <a:xfrm>
              <a:off x="363531" y="5829658"/>
              <a:ext cx="571424"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7" name="TextBox 21">
              <a:extLst>
                <a:ext uri="{FF2B5EF4-FFF2-40B4-BE49-F238E27FC236}">
                  <a16:creationId xmlns:a16="http://schemas.microsoft.com/office/drawing/2014/main" id="{5CF8617A-A98E-45F3-9B5D-D039788332D0}"/>
                </a:ext>
              </a:extLst>
            </p:cNvPr>
            <p:cNvSpPr txBox="1"/>
            <p:nvPr/>
          </p:nvSpPr>
          <p:spPr>
            <a:xfrm>
              <a:off x="3740925" y="5348512"/>
              <a:ext cx="865033"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18" name="Rectangle 17">
              <a:extLst>
                <a:ext uri="{FF2B5EF4-FFF2-40B4-BE49-F238E27FC236}">
                  <a16:creationId xmlns:a16="http://schemas.microsoft.com/office/drawing/2014/main" id="{7932432E-0A8B-431C-8506-C2F9614B34A6}"/>
                </a:ext>
              </a:extLst>
            </p:cNvPr>
            <p:cNvSpPr/>
            <p:nvPr/>
          </p:nvSpPr>
          <p:spPr>
            <a:xfrm>
              <a:off x="1854987" y="5806593"/>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9" name="Rectangle 18">
              <a:extLst>
                <a:ext uri="{FF2B5EF4-FFF2-40B4-BE49-F238E27FC236}">
                  <a16:creationId xmlns:a16="http://schemas.microsoft.com/office/drawing/2014/main" id="{54A6C6C6-2F9F-4A4D-A77A-7D6EE3D1BF5D}"/>
                </a:ext>
              </a:extLst>
            </p:cNvPr>
            <p:cNvSpPr/>
            <p:nvPr/>
          </p:nvSpPr>
          <p:spPr>
            <a:xfrm>
              <a:off x="2036520" y="5815717"/>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20" name="Rectangle 19">
              <a:extLst>
                <a:ext uri="{FF2B5EF4-FFF2-40B4-BE49-F238E27FC236}">
                  <a16:creationId xmlns:a16="http://schemas.microsoft.com/office/drawing/2014/main" id="{0842241B-5719-4367-B861-6942EB668BF0}"/>
                </a:ext>
              </a:extLst>
            </p:cNvPr>
            <p:cNvSpPr/>
            <p:nvPr/>
          </p:nvSpPr>
          <p:spPr>
            <a:xfrm>
              <a:off x="38283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1" name="Rectangle 20">
              <a:extLst>
                <a:ext uri="{FF2B5EF4-FFF2-40B4-BE49-F238E27FC236}">
                  <a16:creationId xmlns:a16="http://schemas.microsoft.com/office/drawing/2014/main" id="{D271FBDE-E0C8-41E2-9897-28822364CD9E}"/>
                </a:ext>
              </a:extLst>
            </p:cNvPr>
            <p:cNvSpPr/>
            <p:nvPr/>
          </p:nvSpPr>
          <p:spPr>
            <a:xfrm>
              <a:off x="39807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2" name="Rectangle 21">
              <a:extLst>
                <a:ext uri="{FF2B5EF4-FFF2-40B4-BE49-F238E27FC236}">
                  <a16:creationId xmlns:a16="http://schemas.microsoft.com/office/drawing/2014/main" id="{BBB7E7AB-75B2-4EA1-82C3-7694CD78BE4C}"/>
                </a:ext>
              </a:extLst>
            </p:cNvPr>
            <p:cNvSpPr/>
            <p:nvPr/>
          </p:nvSpPr>
          <p:spPr>
            <a:xfrm>
              <a:off x="41209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3" name="Rectangle 22">
              <a:extLst>
                <a:ext uri="{FF2B5EF4-FFF2-40B4-BE49-F238E27FC236}">
                  <a16:creationId xmlns:a16="http://schemas.microsoft.com/office/drawing/2014/main" id="{34513056-19C4-4518-B69C-FA76B7E3E88B}"/>
                </a:ext>
              </a:extLst>
            </p:cNvPr>
            <p:cNvSpPr/>
            <p:nvPr/>
          </p:nvSpPr>
          <p:spPr>
            <a:xfrm>
              <a:off x="42733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24" name="TextBox 28">
              <a:extLst>
                <a:ext uri="{FF2B5EF4-FFF2-40B4-BE49-F238E27FC236}">
                  <a16:creationId xmlns:a16="http://schemas.microsoft.com/office/drawing/2014/main" id="{152349DF-94C9-4925-B46B-340508B161DE}"/>
                </a:ext>
              </a:extLst>
            </p:cNvPr>
            <p:cNvSpPr txBox="1"/>
            <p:nvPr/>
          </p:nvSpPr>
          <p:spPr>
            <a:xfrm>
              <a:off x="3439807" y="4166788"/>
              <a:ext cx="865033"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25" name="Rectangle 24">
              <a:extLst>
                <a:ext uri="{FF2B5EF4-FFF2-40B4-BE49-F238E27FC236}">
                  <a16:creationId xmlns:a16="http://schemas.microsoft.com/office/drawing/2014/main" id="{7D736343-C120-4EE1-9753-E4E7FA9B0309}"/>
                </a:ext>
              </a:extLst>
            </p:cNvPr>
            <p:cNvSpPr/>
            <p:nvPr/>
          </p:nvSpPr>
          <p:spPr>
            <a:xfrm>
              <a:off x="35186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6" name="Rectangle 25">
              <a:extLst>
                <a:ext uri="{FF2B5EF4-FFF2-40B4-BE49-F238E27FC236}">
                  <a16:creationId xmlns:a16="http://schemas.microsoft.com/office/drawing/2014/main" id="{12E417DE-C903-4C6B-BD43-2CAC4612A379}"/>
                </a:ext>
              </a:extLst>
            </p:cNvPr>
            <p:cNvSpPr/>
            <p:nvPr/>
          </p:nvSpPr>
          <p:spPr>
            <a:xfrm>
              <a:off x="36710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7" name="Rectangle 26">
              <a:extLst>
                <a:ext uri="{FF2B5EF4-FFF2-40B4-BE49-F238E27FC236}">
                  <a16:creationId xmlns:a16="http://schemas.microsoft.com/office/drawing/2014/main" id="{65ABB540-F372-4620-A8CD-15C6DC493D0E}"/>
                </a:ext>
              </a:extLst>
            </p:cNvPr>
            <p:cNvSpPr/>
            <p:nvPr/>
          </p:nvSpPr>
          <p:spPr>
            <a:xfrm>
              <a:off x="38234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8" name="Rectangle 27">
              <a:extLst>
                <a:ext uri="{FF2B5EF4-FFF2-40B4-BE49-F238E27FC236}">
                  <a16:creationId xmlns:a16="http://schemas.microsoft.com/office/drawing/2014/main" id="{175C7FC4-193F-44B4-903C-752DC19CD1EC}"/>
                </a:ext>
              </a:extLst>
            </p:cNvPr>
            <p:cNvSpPr/>
            <p:nvPr/>
          </p:nvSpPr>
          <p:spPr>
            <a:xfrm>
              <a:off x="39758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9" name="Rectangle 28">
              <a:extLst>
                <a:ext uri="{FF2B5EF4-FFF2-40B4-BE49-F238E27FC236}">
                  <a16:creationId xmlns:a16="http://schemas.microsoft.com/office/drawing/2014/main" id="{F0F39563-0F95-4F36-8844-74C9270E9CE2}"/>
                </a:ext>
              </a:extLst>
            </p:cNvPr>
            <p:cNvSpPr/>
            <p:nvPr/>
          </p:nvSpPr>
          <p:spPr>
            <a:xfrm>
              <a:off x="41160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30" name="Rectangle 29">
              <a:extLst>
                <a:ext uri="{FF2B5EF4-FFF2-40B4-BE49-F238E27FC236}">
                  <a16:creationId xmlns:a16="http://schemas.microsoft.com/office/drawing/2014/main" id="{47E52811-D435-426F-963F-9AF8E9DC5518}"/>
                </a:ext>
              </a:extLst>
            </p:cNvPr>
            <p:cNvSpPr/>
            <p:nvPr/>
          </p:nvSpPr>
          <p:spPr>
            <a:xfrm>
              <a:off x="42684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34" name="Rectangle 33">
              <a:extLst>
                <a:ext uri="{FF2B5EF4-FFF2-40B4-BE49-F238E27FC236}">
                  <a16:creationId xmlns:a16="http://schemas.microsoft.com/office/drawing/2014/main" id="{7008A293-C3FC-4030-A239-CFE3E47D1137}"/>
                </a:ext>
              </a:extLst>
            </p:cNvPr>
            <p:cNvSpPr/>
            <p:nvPr/>
          </p:nvSpPr>
          <p:spPr>
            <a:xfrm>
              <a:off x="5847440" y="5384036"/>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35" name="Rectangle 34">
              <a:extLst>
                <a:ext uri="{FF2B5EF4-FFF2-40B4-BE49-F238E27FC236}">
                  <a16:creationId xmlns:a16="http://schemas.microsoft.com/office/drawing/2014/main" id="{A890A092-DE55-4610-B321-80DEFC95F19E}"/>
                </a:ext>
              </a:extLst>
            </p:cNvPr>
            <p:cNvSpPr/>
            <p:nvPr/>
          </p:nvSpPr>
          <p:spPr>
            <a:xfrm>
              <a:off x="5847440" y="4275103"/>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36" name="Straight Arrow Connector 35">
              <a:extLst>
                <a:ext uri="{FF2B5EF4-FFF2-40B4-BE49-F238E27FC236}">
                  <a16:creationId xmlns:a16="http://schemas.microsoft.com/office/drawing/2014/main" id="{63529F8D-D137-44C5-9F90-CD2A4EC1F8DD}"/>
                </a:ext>
              </a:extLst>
            </p:cNvPr>
            <p:cNvCxnSpPr/>
            <p:nvPr/>
          </p:nvCxnSpPr>
          <p:spPr>
            <a:xfrm flipV="1">
              <a:off x="5181600" y="5610261"/>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7" name="TextBox 45">
              <a:extLst>
                <a:ext uri="{FF2B5EF4-FFF2-40B4-BE49-F238E27FC236}">
                  <a16:creationId xmlns:a16="http://schemas.microsoft.com/office/drawing/2014/main" id="{652B8E4C-6400-4374-8D02-E51C8F27112D}"/>
                </a:ext>
              </a:extLst>
            </p:cNvPr>
            <p:cNvSpPr txBox="1"/>
            <p:nvPr/>
          </p:nvSpPr>
          <p:spPr>
            <a:xfrm>
              <a:off x="5225290" y="5353762"/>
              <a:ext cx="589647"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38" name="Straight Arrow Connector 37">
              <a:extLst>
                <a:ext uri="{FF2B5EF4-FFF2-40B4-BE49-F238E27FC236}">
                  <a16:creationId xmlns:a16="http://schemas.microsoft.com/office/drawing/2014/main" id="{B7730307-7D82-456E-89E8-DC6A12D4A40A}"/>
                </a:ext>
              </a:extLst>
            </p:cNvPr>
            <p:cNvCxnSpPr/>
            <p:nvPr/>
          </p:nvCxnSpPr>
          <p:spPr>
            <a:xfrm flipV="1">
              <a:off x="5181600" y="4501328"/>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9" name="TextBox 47">
              <a:extLst>
                <a:ext uri="{FF2B5EF4-FFF2-40B4-BE49-F238E27FC236}">
                  <a16:creationId xmlns:a16="http://schemas.microsoft.com/office/drawing/2014/main" id="{8D3912C7-684B-4CEB-9F54-02098F4EAFCF}"/>
                </a:ext>
              </a:extLst>
            </p:cNvPr>
            <p:cNvSpPr txBox="1"/>
            <p:nvPr/>
          </p:nvSpPr>
          <p:spPr>
            <a:xfrm>
              <a:off x="5225290" y="4244829"/>
              <a:ext cx="589647"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40" name="Rectangle 39">
              <a:extLst>
                <a:ext uri="{FF2B5EF4-FFF2-40B4-BE49-F238E27FC236}">
                  <a16:creationId xmlns:a16="http://schemas.microsoft.com/office/drawing/2014/main" id="{C3E7DBD1-61A9-4DF2-B5A5-27F7A269D651}"/>
                </a:ext>
              </a:extLst>
            </p:cNvPr>
            <p:cNvSpPr/>
            <p:nvPr/>
          </p:nvSpPr>
          <p:spPr>
            <a:xfrm>
              <a:off x="7315200" y="4702029"/>
              <a:ext cx="125859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41" name="Rectangle 40">
              <a:extLst>
                <a:ext uri="{FF2B5EF4-FFF2-40B4-BE49-F238E27FC236}">
                  <a16:creationId xmlns:a16="http://schemas.microsoft.com/office/drawing/2014/main" id="{9ABD1148-FC42-433A-B281-4C5EFEBE5DB5}"/>
                </a:ext>
              </a:extLst>
            </p:cNvPr>
            <p:cNvSpPr/>
            <p:nvPr/>
          </p:nvSpPr>
          <p:spPr>
            <a:xfrm>
              <a:off x="7315200" y="5801095"/>
              <a:ext cx="125859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44" name="Rectangle 43">
              <a:extLst>
                <a:ext uri="{FF2B5EF4-FFF2-40B4-BE49-F238E27FC236}">
                  <a16:creationId xmlns:a16="http://schemas.microsoft.com/office/drawing/2014/main" id="{ADF5C227-E2B8-415B-B271-F1C856F0B607}"/>
                </a:ext>
              </a:extLst>
            </p:cNvPr>
            <p:cNvSpPr/>
            <p:nvPr/>
          </p:nvSpPr>
          <p:spPr>
            <a:xfrm>
              <a:off x="1480717" y="4274817"/>
              <a:ext cx="1828799" cy="42493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45" name="Rectangle 44">
              <a:extLst>
                <a:ext uri="{FF2B5EF4-FFF2-40B4-BE49-F238E27FC236}">
                  <a16:creationId xmlns:a16="http://schemas.microsoft.com/office/drawing/2014/main" id="{383399FD-1856-4251-AD44-B4DE3EC1CE43}"/>
                </a:ext>
              </a:extLst>
            </p:cNvPr>
            <p:cNvSpPr/>
            <p:nvPr/>
          </p:nvSpPr>
          <p:spPr>
            <a:xfrm>
              <a:off x="1051280"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46" name="Rectangle 45">
              <a:extLst>
                <a:ext uri="{FF2B5EF4-FFF2-40B4-BE49-F238E27FC236}">
                  <a16:creationId xmlns:a16="http://schemas.microsoft.com/office/drawing/2014/main" id="{856D9D14-B1EA-4D85-9764-A36420AB9F59}"/>
                </a:ext>
              </a:extLst>
            </p:cNvPr>
            <p:cNvSpPr/>
            <p:nvPr/>
          </p:nvSpPr>
          <p:spPr>
            <a:xfrm>
              <a:off x="1203680"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47" name="Rectangle 46">
              <a:extLst>
                <a:ext uri="{FF2B5EF4-FFF2-40B4-BE49-F238E27FC236}">
                  <a16:creationId xmlns:a16="http://schemas.microsoft.com/office/drawing/2014/main" id="{A0C30E24-3B42-41FF-8088-69CA740B7B49}"/>
                </a:ext>
              </a:extLst>
            </p:cNvPr>
            <p:cNvSpPr/>
            <p:nvPr/>
          </p:nvSpPr>
          <p:spPr>
            <a:xfrm>
              <a:off x="1353645"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48" name="Rectangle 47">
              <a:extLst>
                <a:ext uri="{FF2B5EF4-FFF2-40B4-BE49-F238E27FC236}">
                  <a16:creationId xmlns:a16="http://schemas.microsoft.com/office/drawing/2014/main" id="{02645C1B-4112-4A1D-B57F-00C1F0B22635}"/>
                </a:ext>
              </a:extLst>
            </p:cNvPr>
            <p:cNvSpPr/>
            <p:nvPr/>
          </p:nvSpPr>
          <p:spPr>
            <a:xfrm>
              <a:off x="3342976" y="470505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49" name="Rectangle 48">
              <a:extLst>
                <a:ext uri="{FF2B5EF4-FFF2-40B4-BE49-F238E27FC236}">
                  <a16:creationId xmlns:a16="http://schemas.microsoft.com/office/drawing/2014/main" id="{E6B9EB0A-BFD7-4588-9B86-AE18FB61DFB4}"/>
                </a:ext>
              </a:extLst>
            </p:cNvPr>
            <p:cNvSpPr/>
            <p:nvPr/>
          </p:nvSpPr>
          <p:spPr>
            <a:xfrm>
              <a:off x="2210417" y="5366267"/>
              <a:ext cx="1611823" cy="42493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52" name="Rectangle 51">
              <a:extLst>
                <a:ext uri="{FF2B5EF4-FFF2-40B4-BE49-F238E27FC236}">
                  <a16:creationId xmlns:a16="http://schemas.microsoft.com/office/drawing/2014/main" id="{22FC89C3-7BD8-4527-9190-C9CBE9A66795}"/>
                </a:ext>
              </a:extLst>
            </p:cNvPr>
            <p:cNvSpPr/>
            <p:nvPr/>
          </p:nvSpPr>
          <p:spPr>
            <a:xfrm>
              <a:off x="1184106"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53" name="Rectangle 52">
              <a:extLst>
                <a:ext uri="{FF2B5EF4-FFF2-40B4-BE49-F238E27FC236}">
                  <a16:creationId xmlns:a16="http://schemas.microsoft.com/office/drawing/2014/main" id="{F0B35BFB-245D-41D0-8784-E42A30CFC668}"/>
                </a:ext>
              </a:extLst>
            </p:cNvPr>
            <p:cNvSpPr/>
            <p:nvPr/>
          </p:nvSpPr>
          <p:spPr>
            <a:xfrm>
              <a:off x="13700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54" name="Rectangle 53">
              <a:extLst>
                <a:ext uri="{FF2B5EF4-FFF2-40B4-BE49-F238E27FC236}">
                  <a16:creationId xmlns:a16="http://schemas.microsoft.com/office/drawing/2014/main" id="{915AF51E-A69E-4450-9F75-06429E7A2EF1}"/>
                </a:ext>
              </a:extLst>
            </p:cNvPr>
            <p:cNvSpPr/>
            <p:nvPr/>
          </p:nvSpPr>
          <p:spPr>
            <a:xfrm>
              <a:off x="15224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55" name="Rectangle 54">
              <a:extLst>
                <a:ext uri="{FF2B5EF4-FFF2-40B4-BE49-F238E27FC236}">
                  <a16:creationId xmlns:a16="http://schemas.microsoft.com/office/drawing/2014/main" id="{276FBC08-3C7C-48FF-87F2-FEAB95D062AF}"/>
                </a:ext>
              </a:extLst>
            </p:cNvPr>
            <p:cNvSpPr/>
            <p:nvPr/>
          </p:nvSpPr>
          <p:spPr>
            <a:xfrm>
              <a:off x="16748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grpSp>
    </p:spTree>
    <p:extLst>
      <p:ext uri="{BB962C8B-B14F-4D97-AF65-F5344CB8AC3E}">
        <p14:creationId xmlns:p14="http://schemas.microsoft.com/office/powerpoint/2010/main" val="2957396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E3D10-99DA-46D9-9B89-AE3AF7103914}"/>
              </a:ext>
            </a:extLst>
          </p:cNvPr>
          <p:cNvSpPr>
            <a:spLocks noGrp="1"/>
          </p:cNvSpPr>
          <p:nvPr>
            <p:ph type="title"/>
          </p:nvPr>
        </p:nvSpPr>
        <p:spPr>
          <a:xfrm>
            <a:off x="685800" y="685801"/>
            <a:ext cx="7770813" cy="618988"/>
          </a:xfrm>
        </p:spPr>
        <p:txBody>
          <a:bodyPr/>
          <a:lstStyle/>
          <a:p>
            <a:r>
              <a:rPr lang="en-US" dirty="0"/>
              <a:t>Proposal 3 (Wait Slot) cont.</a:t>
            </a:r>
          </a:p>
        </p:txBody>
      </p:sp>
      <p:sp>
        <p:nvSpPr>
          <p:cNvPr id="3" name="Content Placeholder 2">
            <a:extLst>
              <a:ext uri="{FF2B5EF4-FFF2-40B4-BE49-F238E27FC236}">
                <a16:creationId xmlns:a16="http://schemas.microsoft.com/office/drawing/2014/main" id="{E3EE66C1-E0DC-4FEA-8AAD-FAD7BD682ABD}"/>
              </a:ext>
            </a:extLst>
          </p:cNvPr>
          <p:cNvSpPr>
            <a:spLocks noGrp="1"/>
          </p:cNvSpPr>
          <p:nvPr>
            <p:ph idx="1"/>
          </p:nvPr>
        </p:nvSpPr>
        <p:spPr>
          <a:xfrm>
            <a:off x="696911" y="1600199"/>
            <a:ext cx="7989889" cy="4571999"/>
          </a:xfrm>
        </p:spPr>
        <p:txBody>
          <a:bodyPr/>
          <a:lstStyle/>
          <a:p>
            <a:pPr>
              <a:buFont typeface="Arial" panose="020B0604020202020204" pitchFamily="34" charset="0"/>
              <a:buChar char="•"/>
            </a:pPr>
            <a:r>
              <a:rPr lang="en-US" sz="1800" dirty="0"/>
              <a:t>There may be issue with Wait slot if medium on a waiting link became busy </a:t>
            </a:r>
          </a:p>
          <a:p>
            <a:pPr lvl="1">
              <a:buFont typeface="Arial" panose="020B0604020202020204" pitchFamily="34" charset="0"/>
              <a:buChar char="•"/>
            </a:pPr>
            <a:r>
              <a:rPr lang="en-US" sz="1600" dirty="0"/>
              <a:t>Multiple STAs in a BSS may hold their BO count at the same value (e.g. at zero)  so at next contention may transmit simultaneously resulting in collisions.</a:t>
            </a:r>
          </a:p>
          <a:p>
            <a:pPr>
              <a:buFont typeface="Arial" panose="020B0604020202020204" pitchFamily="34" charset="0"/>
              <a:buChar char="•"/>
            </a:pPr>
            <a:r>
              <a:rPr lang="en-US" sz="1800" dirty="0"/>
              <a:t>Following options may be considered to resolve this:</a:t>
            </a:r>
          </a:p>
          <a:p>
            <a:pPr lvl="1">
              <a:buFont typeface="Arial" panose="020B0604020202020204" pitchFamily="34" charset="0"/>
              <a:buChar char="•"/>
            </a:pPr>
            <a:r>
              <a:rPr lang="en-US" sz="1600" dirty="0"/>
              <a:t>Option 1. (no holding BO at zero):</a:t>
            </a:r>
          </a:p>
          <a:p>
            <a:pPr lvl="2">
              <a:buFont typeface="Arial" panose="020B0604020202020204" pitchFamily="34" charset="0"/>
              <a:buChar char="•"/>
            </a:pPr>
            <a:r>
              <a:rPr lang="en-US" sz="1200" dirty="0"/>
              <a:t>If a link 1 reaches BO equal zero, it may be re-loaded with the current BO count of the link 2 if link 2 is idle.</a:t>
            </a:r>
          </a:p>
          <a:p>
            <a:pPr lvl="2">
              <a:buFont typeface="Arial" panose="020B0604020202020204" pitchFamily="34" charset="0"/>
              <a:buChar char="•"/>
            </a:pPr>
            <a:r>
              <a:rPr lang="en-US" sz="1200" dirty="0"/>
              <a:t>If link 1 reaches BO equal zero, and link 2 is busy, then link 1 shall either transmit or draw a new random number without modifying the CW.</a:t>
            </a:r>
          </a:p>
          <a:p>
            <a:pPr lvl="1">
              <a:buFont typeface="Arial" panose="020B0604020202020204" pitchFamily="34" charset="0"/>
              <a:buChar char="•"/>
            </a:pPr>
            <a:r>
              <a:rPr lang="en-US" sz="1600" dirty="0"/>
              <a:t>Option 2 (generalized Option 1):</a:t>
            </a:r>
          </a:p>
          <a:p>
            <a:pPr lvl="2">
              <a:buFont typeface="Arial" panose="020B0604020202020204" pitchFamily="34" charset="0"/>
              <a:buChar char="•"/>
            </a:pPr>
            <a:r>
              <a:rPr lang="en-US" sz="1200" b="1" u="sng" dirty="0"/>
              <a:t>At any time</a:t>
            </a:r>
            <a:r>
              <a:rPr lang="en-US" sz="1200" dirty="0"/>
              <a:t>, if both links are idle, the link with the smaller BO count may be re-loaded with the BO count of the link with the larger BO count.</a:t>
            </a:r>
          </a:p>
          <a:p>
            <a:pPr lvl="2">
              <a:buFont typeface="Arial" panose="020B0604020202020204" pitchFamily="34" charset="0"/>
              <a:buChar char="•"/>
            </a:pPr>
            <a:r>
              <a:rPr lang="en-US" sz="1200" dirty="0"/>
              <a:t>If link 1reaches BO equal zero, and link 2 is busy, then link 1 shall either transmit or draw a new random number without modifying the CW or re-load with link 2 BO count.</a:t>
            </a:r>
          </a:p>
          <a:p>
            <a:pPr lvl="1">
              <a:buFont typeface="Arial" panose="020B0604020202020204" pitchFamily="34" charset="0"/>
              <a:buChar char="•"/>
            </a:pPr>
            <a:r>
              <a:rPr lang="en-US" sz="1600" dirty="0"/>
              <a:t>Option 3 (hold BO at zero): </a:t>
            </a:r>
          </a:p>
          <a:p>
            <a:pPr lvl="2">
              <a:buFont typeface="Arial" panose="020B0604020202020204" pitchFamily="34" charset="0"/>
              <a:buChar char="•"/>
            </a:pPr>
            <a:r>
              <a:rPr lang="en-US" sz="1200" dirty="0"/>
              <a:t>When link 2 becomes busy, and link 1 is waiting at 0: link 1 shall not transmit and shall draw a new random number without modifying the CW (internal collision)</a:t>
            </a:r>
          </a:p>
          <a:p>
            <a:pPr lvl="2">
              <a:buFont typeface="Arial" panose="020B0604020202020204" pitchFamily="34" charset="0"/>
              <a:buChar char="•"/>
            </a:pPr>
            <a:r>
              <a:rPr lang="en-US" sz="1200" dirty="0"/>
              <a:t>When link 1 becomes busy, and link 1 is waiting at 0: link 1 shall not transmit and shall draw a new random number without modifying the CW (internal collision)</a:t>
            </a:r>
            <a:endParaRPr lang="en-US" sz="1600" dirty="0"/>
          </a:p>
        </p:txBody>
      </p:sp>
      <p:sp>
        <p:nvSpPr>
          <p:cNvPr id="4" name="Slide Number Placeholder 3">
            <a:extLst>
              <a:ext uri="{FF2B5EF4-FFF2-40B4-BE49-F238E27FC236}">
                <a16:creationId xmlns:a16="http://schemas.microsoft.com/office/drawing/2014/main" id="{216FB4DF-4F74-42C3-9DE8-49869BCC0E7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BA518210-6808-4EC5-A6DC-2C2F8C96FEA1}"/>
              </a:ext>
            </a:extLst>
          </p:cNvPr>
          <p:cNvSpPr>
            <a:spLocks noGrp="1"/>
          </p:cNvSpPr>
          <p:nvPr>
            <p:ph type="ftr" idx="14"/>
          </p:nvPr>
        </p:nvSpPr>
        <p:spPr/>
        <p:txBody>
          <a:bodyPr/>
          <a:lstStyle/>
          <a:p>
            <a:r>
              <a:rPr lang="en-GB" dirty="0"/>
              <a:t>Dmitry Akhmetov, Intel</a:t>
            </a:r>
          </a:p>
        </p:txBody>
      </p:sp>
      <p:sp>
        <p:nvSpPr>
          <p:cNvPr id="6" name="Date Placeholder 5">
            <a:extLst>
              <a:ext uri="{FF2B5EF4-FFF2-40B4-BE49-F238E27FC236}">
                <a16:creationId xmlns:a16="http://schemas.microsoft.com/office/drawing/2014/main" id="{FE660B9E-9063-401A-8874-6AAAA1175770}"/>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3840562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FB768-0149-4937-970A-65B481890FB5}"/>
              </a:ext>
            </a:extLst>
          </p:cNvPr>
          <p:cNvSpPr>
            <a:spLocks noGrp="1"/>
          </p:cNvSpPr>
          <p:nvPr>
            <p:ph type="title"/>
          </p:nvPr>
        </p:nvSpPr>
        <p:spPr>
          <a:xfrm>
            <a:off x="685800" y="685801"/>
            <a:ext cx="7770813" cy="838200"/>
          </a:xfrm>
        </p:spPr>
        <p:txBody>
          <a:bodyPr/>
          <a:lstStyle/>
          <a:p>
            <a:r>
              <a:rPr lang="en-US" dirty="0"/>
              <a:t>Simulation results</a:t>
            </a:r>
            <a:br>
              <a:rPr lang="en-US" dirty="0"/>
            </a:br>
            <a:r>
              <a:rPr lang="en-US" sz="2400" dirty="0"/>
              <a:t>unequal link load</a:t>
            </a:r>
            <a:endParaRPr lang="en-US" dirty="0"/>
          </a:p>
        </p:txBody>
      </p:sp>
      <p:sp>
        <p:nvSpPr>
          <p:cNvPr id="3" name="Content Placeholder 2">
            <a:extLst>
              <a:ext uri="{FF2B5EF4-FFF2-40B4-BE49-F238E27FC236}">
                <a16:creationId xmlns:a16="http://schemas.microsoft.com/office/drawing/2014/main" id="{3CDDA0B3-CDFE-43FE-A95C-581ED855F12F}"/>
              </a:ext>
            </a:extLst>
          </p:cNvPr>
          <p:cNvSpPr>
            <a:spLocks noGrp="1"/>
          </p:cNvSpPr>
          <p:nvPr>
            <p:ph idx="1"/>
          </p:nvPr>
        </p:nvSpPr>
        <p:spPr>
          <a:xfrm>
            <a:off x="685800" y="1905000"/>
            <a:ext cx="8077200" cy="4570413"/>
          </a:xfrm>
        </p:spPr>
        <p:txBody>
          <a:bodyPr/>
          <a:lstStyle/>
          <a:p>
            <a:pPr>
              <a:buFont typeface="Arial" panose="020B0604020202020204" pitchFamily="34" charset="0"/>
              <a:buChar char="•"/>
            </a:pPr>
            <a:r>
              <a:rPr lang="en-US" sz="2000" dirty="0"/>
              <a:t>1 AP, 1 STA, 1x1x80, MCS11</a:t>
            </a:r>
          </a:p>
          <a:p>
            <a:pPr>
              <a:buFont typeface="Arial" panose="020B0604020202020204" pitchFamily="34" charset="0"/>
              <a:buChar char="•"/>
            </a:pPr>
            <a:r>
              <a:rPr lang="en-US" sz="2000" dirty="0"/>
              <a:t>Full buffer in UL direction</a:t>
            </a:r>
          </a:p>
          <a:p>
            <a:pPr>
              <a:buFont typeface="Arial" panose="020B0604020202020204" pitchFamily="34" charset="0"/>
              <a:buChar char="•"/>
            </a:pPr>
            <a:r>
              <a:rPr lang="en-US" sz="2000" dirty="0"/>
              <a:t>RTS ON, AMPDU = 256 frames</a:t>
            </a:r>
          </a:p>
          <a:p>
            <a:pPr>
              <a:buFont typeface="Arial" panose="020B0604020202020204" pitchFamily="34" charset="0"/>
              <a:buChar char="•"/>
            </a:pPr>
            <a:r>
              <a:rPr lang="en-US" sz="2000" dirty="0"/>
              <a:t>Added interference:</a:t>
            </a:r>
          </a:p>
          <a:p>
            <a:pPr lvl="1">
              <a:buFont typeface="Arial" panose="020B0604020202020204" pitchFamily="34" charset="0"/>
              <a:buChar char="•"/>
            </a:pPr>
            <a:r>
              <a:rPr lang="en-US" sz="1800" dirty="0"/>
              <a:t>Link 1 has 1 OBSS</a:t>
            </a:r>
          </a:p>
          <a:p>
            <a:pPr lvl="1">
              <a:buFont typeface="Arial" panose="020B0604020202020204" pitchFamily="34" charset="0"/>
              <a:buChar char="•"/>
            </a:pPr>
            <a:r>
              <a:rPr lang="en-US" sz="1800" dirty="0"/>
              <a:t>Link 2 has 1-8 </a:t>
            </a:r>
            <a:r>
              <a:rPr lang="en-US" sz="1800" dirty="0" err="1"/>
              <a:t>OBSSes</a:t>
            </a:r>
            <a:endParaRPr lang="en-US" sz="1800" dirty="0"/>
          </a:p>
          <a:p>
            <a:pPr lvl="1">
              <a:buFont typeface="Arial" panose="020B0604020202020204" pitchFamily="34" charset="0"/>
              <a:buChar char="•"/>
            </a:pPr>
            <a:r>
              <a:rPr lang="en-US" sz="1800" dirty="0"/>
              <a:t>OBSS consist of 1 AP/1 STA with 6Mbps load in both directions</a:t>
            </a:r>
          </a:p>
          <a:p>
            <a:pPr lvl="2">
              <a:buFont typeface="Arial" panose="020B0604020202020204" pitchFamily="34" charset="0"/>
              <a:buChar char="•"/>
            </a:pPr>
            <a:r>
              <a:rPr lang="en-US" sz="1600" dirty="0"/>
              <a:t>15Kb chunk of data arrive every 20ms (fragmented in 1.5k frames)</a:t>
            </a:r>
          </a:p>
          <a:p>
            <a:pPr lvl="2">
              <a:buFont typeface="Arial" panose="020B0604020202020204" pitchFamily="34" charset="0"/>
              <a:buChar char="•"/>
            </a:pPr>
            <a:r>
              <a:rPr lang="en-US" sz="1600" dirty="0"/>
              <a:t>OBSS STA/AP deliver data using MCS0</a:t>
            </a:r>
          </a:p>
          <a:p>
            <a:pPr lvl="2">
              <a:buFont typeface="Arial" panose="020B0604020202020204" pitchFamily="34" charset="0"/>
              <a:buChar char="•"/>
            </a:pPr>
            <a:r>
              <a:rPr lang="en-US" sz="1600" dirty="0"/>
              <a:t>Random OBSS TXOP size between 0.5ms and 5ms for every transmission</a:t>
            </a:r>
          </a:p>
          <a:p>
            <a:pPr lvl="2">
              <a:buFont typeface="Arial" panose="020B0604020202020204" pitchFamily="34" charset="0"/>
              <a:buChar char="•"/>
            </a:pPr>
            <a:r>
              <a:rPr lang="en-US" sz="1600" dirty="0"/>
              <a:t>A single 15Kb chunk require ~3.7-4ms for complete delivery</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59BB4B45-9683-438A-9CFA-54A3DA538EE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B11D681-C5D6-43E6-B10D-B528FEBBEDBE}"/>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E02816E2-FBE0-4FED-A63C-4360E26FA733}"/>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3028684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D2097-E335-460A-B809-33E8C3D27685}"/>
              </a:ext>
            </a:extLst>
          </p:cNvPr>
          <p:cNvSpPr>
            <a:spLocks noGrp="1"/>
          </p:cNvSpPr>
          <p:nvPr>
            <p:ph type="title"/>
          </p:nvPr>
        </p:nvSpPr>
        <p:spPr/>
        <p:txBody>
          <a:bodyPr/>
          <a:lstStyle/>
          <a:p>
            <a:r>
              <a:rPr lang="en-US" dirty="0"/>
              <a:t>TXOP initiation on a link</a:t>
            </a:r>
          </a:p>
        </p:txBody>
      </p:sp>
      <p:sp>
        <p:nvSpPr>
          <p:cNvPr id="3" name="Content Placeholder 2">
            <a:extLst>
              <a:ext uri="{FF2B5EF4-FFF2-40B4-BE49-F238E27FC236}">
                <a16:creationId xmlns:a16="http://schemas.microsoft.com/office/drawing/2014/main" id="{0B6F95CC-C4FF-4EAD-BE8A-075A94D1782B}"/>
              </a:ext>
            </a:extLst>
          </p:cNvPr>
          <p:cNvSpPr>
            <a:spLocks noGrp="1"/>
          </p:cNvSpPr>
          <p:nvPr>
            <p:ph idx="1"/>
          </p:nvPr>
        </p:nvSpPr>
        <p:spPr/>
        <p:txBody>
          <a:bodyPr/>
          <a:lstStyle/>
          <a:p>
            <a:pPr>
              <a:buFont typeface="Arial" panose="020B0604020202020204" pitchFamily="34" charset="0"/>
              <a:buChar char="•"/>
            </a:pPr>
            <a:r>
              <a:rPr lang="en-US" dirty="0"/>
              <a:t>Non-STR device upon completion of contention on link 1 check status of link 2</a:t>
            </a:r>
          </a:p>
          <a:p>
            <a:pPr>
              <a:buFont typeface="Arial" panose="020B0604020202020204" pitchFamily="34" charset="0"/>
              <a:buChar char="•"/>
            </a:pPr>
            <a:r>
              <a:rPr lang="en-US" dirty="0"/>
              <a:t>Link 1 allowed to initiate TXOP if status of link 2 is </a:t>
            </a:r>
          </a:p>
          <a:p>
            <a:pPr lvl="1">
              <a:buFont typeface="Arial" panose="020B0604020202020204" pitchFamily="34" charset="0"/>
              <a:buChar char="•"/>
            </a:pPr>
            <a:r>
              <a:rPr lang="en-US" dirty="0"/>
              <a:t>IDLE</a:t>
            </a:r>
          </a:p>
          <a:p>
            <a:pPr lvl="1">
              <a:buFont typeface="Arial" panose="020B0604020202020204" pitchFamily="34" charset="0"/>
              <a:buChar char="•"/>
            </a:pPr>
            <a:r>
              <a:rPr lang="en-US" dirty="0"/>
              <a:t>SLOT (i.e. in </a:t>
            </a:r>
            <a:r>
              <a:rPr lang="en-US" dirty="0" err="1"/>
              <a:t>backoff</a:t>
            </a:r>
            <a:r>
              <a:rPr lang="en-US" dirty="0"/>
              <a:t>)</a:t>
            </a:r>
          </a:p>
          <a:p>
            <a:pPr lvl="1">
              <a:buFont typeface="Arial" panose="020B0604020202020204" pitchFamily="34" charset="0"/>
              <a:buChar char="•"/>
            </a:pPr>
            <a:r>
              <a:rPr lang="en-US" dirty="0"/>
              <a:t>PIFS</a:t>
            </a:r>
          </a:p>
          <a:p>
            <a:pPr lvl="1">
              <a:buFont typeface="Arial" panose="020B0604020202020204" pitchFamily="34" charset="0"/>
              <a:buChar char="•"/>
            </a:pPr>
            <a:r>
              <a:rPr lang="en-US" dirty="0"/>
              <a:t>PIFS + NAV not set</a:t>
            </a:r>
          </a:p>
          <a:p>
            <a:pPr lvl="1">
              <a:buFont typeface="Arial" panose="020B0604020202020204" pitchFamily="34" charset="0"/>
              <a:buChar char="•"/>
            </a:pPr>
            <a:r>
              <a:rPr lang="en-US" dirty="0">
                <a:solidFill>
                  <a:schemeClr val="tx1"/>
                </a:solidFill>
              </a:rPr>
              <a:t>RX</a:t>
            </a:r>
          </a:p>
          <a:p>
            <a:pPr lvl="2">
              <a:buFont typeface="Arial" panose="020B0604020202020204" pitchFamily="34" charset="0"/>
              <a:buChar char="•"/>
            </a:pPr>
            <a:r>
              <a:rPr lang="en-US" dirty="0">
                <a:solidFill>
                  <a:schemeClr val="tx1"/>
                </a:solidFill>
              </a:rPr>
              <a:t>If STA on link 2 is not an intended receiver of ongoing reception</a:t>
            </a:r>
          </a:p>
          <a:p>
            <a:pPr>
              <a:buFont typeface="Arial" panose="020B0604020202020204" pitchFamily="34" charset="0"/>
              <a:buChar char="•"/>
            </a:pPr>
            <a:r>
              <a:rPr lang="en-US" dirty="0"/>
              <a:t>  Otherwise Link 1 cannot initiate TXOP</a:t>
            </a:r>
          </a:p>
        </p:txBody>
      </p:sp>
      <p:sp>
        <p:nvSpPr>
          <p:cNvPr id="4" name="Slide Number Placeholder 3">
            <a:extLst>
              <a:ext uri="{FF2B5EF4-FFF2-40B4-BE49-F238E27FC236}">
                <a16:creationId xmlns:a16="http://schemas.microsoft.com/office/drawing/2014/main" id="{7F96727E-BD90-4D60-A4CC-31FF8EA3CF7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69C15BC3-06C8-497B-9ED6-E2BDDEBCEE8A}"/>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A67E16DD-A59E-4B46-A893-AB5C416D9C46}"/>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1922065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6FE9C-FEAD-4FB8-BDC9-4DB4864E9E5F}"/>
              </a:ext>
            </a:extLst>
          </p:cNvPr>
          <p:cNvSpPr>
            <a:spLocks noGrp="1"/>
          </p:cNvSpPr>
          <p:nvPr>
            <p:ph type="title"/>
          </p:nvPr>
        </p:nvSpPr>
        <p:spPr/>
        <p:txBody>
          <a:bodyPr/>
          <a:lstStyle/>
          <a:p>
            <a:r>
              <a:rPr lang="en-US" dirty="0"/>
              <a:t>Throughput comparison</a:t>
            </a:r>
          </a:p>
        </p:txBody>
      </p:sp>
      <p:sp>
        <p:nvSpPr>
          <p:cNvPr id="4" name="Slide Number Placeholder 3">
            <a:extLst>
              <a:ext uri="{FF2B5EF4-FFF2-40B4-BE49-F238E27FC236}">
                <a16:creationId xmlns:a16="http://schemas.microsoft.com/office/drawing/2014/main" id="{62C464DF-AE96-4C25-8ED1-B289D3B5775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B62BDF0-AE6A-4321-A8A1-715D496E8440}"/>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E39A0EDF-75D5-4797-AA12-CC2A1A807B22}"/>
              </a:ext>
            </a:extLst>
          </p:cNvPr>
          <p:cNvSpPr>
            <a:spLocks noGrp="1"/>
          </p:cNvSpPr>
          <p:nvPr>
            <p:ph type="dt" idx="15"/>
          </p:nvPr>
        </p:nvSpPr>
        <p:spPr/>
        <p:txBody>
          <a:bodyPr/>
          <a:lstStyle/>
          <a:p>
            <a:r>
              <a:rPr lang="en-US"/>
              <a:t>Month Year</a:t>
            </a:r>
            <a:endParaRPr lang="en-GB" dirty="0"/>
          </a:p>
        </p:txBody>
      </p:sp>
      <p:graphicFrame>
        <p:nvGraphicFramePr>
          <p:cNvPr id="11" name="Content Placeholder 10">
            <a:extLst>
              <a:ext uri="{FF2B5EF4-FFF2-40B4-BE49-F238E27FC236}">
                <a16:creationId xmlns:a16="http://schemas.microsoft.com/office/drawing/2014/main" id="{3173F31F-5B91-4A54-95C4-8FA8394F59E0}"/>
              </a:ext>
            </a:extLst>
          </p:cNvPr>
          <p:cNvGraphicFramePr>
            <a:graphicFrameLocks noGrp="1"/>
          </p:cNvGraphicFramePr>
          <p:nvPr>
            <p:ph idx="1"/>
            <p:extLst>
              <p:ext uri="{D42A27DB-BD31-4B8C-83A1-F6EECF244321}">
                <p14:modId xmlns:p14="http://schemas.microsoft.com/office/powerpoint/2010/main" val="3365535622"/>
              </p:ext>
            </p:extLst>
          </p:nvPr>
        </p:nvGraphicFramePr>
        <p:xfrm>
          <a:off x="696911" y="1854856"/>
          <a:ext cx="7837489" cy="2482829"/>
        </p:xfrm>
        <a:graphic>
          <a:graphicData uri="http://schemas.openxmlformats.org/drawingml/2006/table">
            <a:tbl>
              <a:tblPr/>
              <a:tblGrid>
                <a:gridCol w="900862">
                  <a:extLst>
                    <a:ext uri="{9D8B030D-6E8A-4147-A177-3AD203B41FA5}">
                      <a16:colId xmlns:a16="http://schemas.microsoft.com/office/drawing/2014/main" val="2429430086"/>
                    </a:ext>
                  </a:extLst>
                </a:gridCol>
                <a:gridCol w="655172">
                  <a:extLst>
                    <a:ext uri="{9D8B030D-6E8A-4147-A177-3AD203B41FA5}">
                      <a16:colId xmlns:a16="http://schemas.microsoft.com/office/drawing/2014/main" val="1663373231"/>
                    </a:ext>
                  </a:extLst>
                </a:gridCol>
                <a:gridCol w="859914">
                  <a:extLst>
                    <a:ext uri="{9D8B030D-6E8A-4147-A177-3AD203B41FA5}">
                      <a16:colId xmlns:a16="http://schemas.microsoft.com/office/drawing/2014/main" val="927706411"/>
                    </a:ext>
                  </a:extLst>
                </a:gridCol>
                <a:gridCol w="972522">
                  <a:extLst>
                    <a:ext uri="{9D8B030D-6E8A-4147-A177-3AD203B41FA5}">
                      <a16:colId xmlns:a16="http://schemas.microsoft.com/office/drawing/2014/main" val="3029694485"/>
                    </a:ext>
                  </a:extLst>
                </a:gridCol>
                <a:gridCol w="859914">
                  <a:extLst>
                    <a:ext uri="{9D8B030D-6E8A-4147-A177-3AD203B41FA5}">
                      <a16:colId xmlns:a16="http://schemas.microsoft.com/office/drawing/2014/main" val="3634092835"/>
                    </a:ext>
                  </a:extLst>
                </a:gridCol>
                <a:gridCol w="769705">
                  <a:extLst>
                    <a:ext uri="{9D8B030D-6E8A-4147-A177-3AD203B41FA5}">
                      <a16:colId xmlns:a16="http://schemas.microsoft.com/office/drawing/2014/main" val="1828580024"/>
                    </a:ext>
                  </a:extLst>
                </a:gridCol>
                <a:gridCol w="838200">
                  <a:extLst>
                    <a:ext uri="{9D8B030D-6E8A-4147-A177-3AD203B41FA5}">
                      <a16:colId xmlns:a16="http://schemas.microsoft.com/office/drawing/2014/main" val="1470721892"/>
                    </a:ext>
                  </a:extLst>
                </a:gridCol>
                <a:gridCol w="533400">
                  <a:extLst>
                    <a:ext uri="{9D8B030D-6E8A-4147-A177-3AD203B41FA5}">
                      <a16:colId xmlns:a16="http://schemas.microsoft.com/office/drawing/2014/main" val="2620127943"/>
                    </a:ext>
                  </a:extLst>
                </a:gridCol>
                <a:gridCol w="609600">
                  <a:extLst>
                    <a:ext uri="{9D8B030D-6E8A-4147-A177-3AD203B41FA5}">
                      <a16:colId xmlns:a16="http://schemas.microsoft.com/office/drawing/2014/main" val="788048806"/>
                    </a:ext>
                  </a:extLst>
                </a:gridCol>
                <a:gridCol w="838200">
                  <a:extLst>
                    <a:ext uri="{9D8B030D-6E8A-4147-A177-3AD203B41FA5}">
                      <a16:colId xmlns:a16="http://schemas.microsoft.com/office/drawing/2014/main" val="1445307858"/>
                    </a:ext>
                  </a:extLst>
                </a:gridCol>
              </a:tblGrid>
              <a:tr h="121171">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1" i="0" u="none" strike="noStrike" dirty="0">
                          <a:solidFill>
                            <a:srgbClr val="000000"/>
                          </a:solidFill>
                          <a:effectLst/>
                          <a:latin typeface="Calibri" panose="020F0502020204030204" pitchFamily="34" charset="0"/>
                        </a:rPr>
                        <a:t>Delta vs ASYNC , async=100%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7913790"/>
                  </a:ext>
                </a:extLst>
              </a:tr>
              <a:tr h="711179">
                <a:tc>
                  <a:txBody>
                    <a:bodyPr/>
                    <a:lstStyle/>
                    <a:p>
                      <a:pPr algn="ctr" fontAlgn="ctr"/>
                      <a:r>
                        <a:rPr lang="en-US" sz="1100" b="1" i="0" u="none" strike="noStrike" dirty="0">
                          <a:solidFill>
                            <a:srgbClr val="000000"/>
                          </a:solidFill>
                          <a:effectLst/>
                          <a:latin typeface="Calibri" panose="020F0502020204030204" pitchFamily="34" charset="0"/>
                        </a:rPr>
                        <a:t>Load, airtime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 BSS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Async,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err="1">
                          <a:solidFill>
                            <a:srgbClr val="000000"/>
                          </a:solidFill>
                          <a:effectLst/>
                          <a:latin typeface="Calibri" panose="020F0502020204030204" pitchFamily="34" charset="0"/>
                        </a:rPr>
                        <a:t>ePIFS</a:t>
                      </a:r>
                      <a:r>
                        <a:rPr lang="en-US" sz="1100" b="1" i="0" u="none" strike="noStrike" dirty="0">
                          <a:solidFill>
                            <a:srgbClr val="000000"/>
                          </a:solidFill>
                          <a:effectLst/>
                          <a:latin typeface="Calibri" panose="020F0502020204030204" pitchFamily="34" charset="0"/>
                        </a:rPr>
                        <a:t>,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PIFS,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Wait, Mbps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a:t>
                      </a:r>
                      <a:r>
                        <a:rPr lang="en-US" sz="1100" b="1" i="0" u="none" strike="noStrike" dirty="0" err="1">
                          <a:solidFill>
                            <a:srgbClr val="000000"/>
                          </a:solidFill>
                          <a:effectLst/>
                          <a:latin typeface="Calibri" panose="020F0502020204030204" pitchFamily="34" charset="0"/>
                        </a:rPr>
                        <a:t>ePIFS</a:t>
                      </a:r>
                      <a:endParaRPr lang="en-US" sz="11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Wait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1" i="0" u="none" strike="noStrike" dirty="0" err="1">
                          <a:solidFill>
                            <a:srgbClr val="000000"/>
                          </a:solidFill>
                          <a:effectLst/>
                          <a:latin typeface="Calibri" panose="020F0502020204030204" pitchFamily="34" charset="0"/>
                        </a:rPr>
                        <a:t>Wait</a:t>
                      </a:r>
                      <a:r>
                        <a:rPr lang="fr-FR" sz="1100" b="1" i="0" u="none" strike="noStrike" dirty="0">
                          <a:solidFill>
                            <a:srgbClr val="000000"/>
                          </a:solidFill>
                          <a:effectLst/>
                          <a:latin typeface="Calibri" panose="020F0502020204030204" pitchFamily="34" charset="0"/>
                        </a:rPr>
                        <a:t> vs </a:t>
                      </a:r>
                      <a:r>
                        <a:rPr lang="fr-FR" sz="1100" b="1" i="0" u="none" strike="noStrike" dirty="0" err="1">
                          <a:solidFill>
                            <a:srgbClr val="000000"/>
                          </a:solidFill>
                          <a:effectLst/>
                          <a:latin typeface="Calibri" panose="020F0502020204030204" pitchFamily="34" charset="0"/>
                        </a:rPr>
                        <a:t>ePIFS</a:t>
                      </a:r>
                      <a:r>
                        <a:rPr lang="fr-FR" sz="1100" b="1"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2038393"/>
                  </a:ext>
                </a:extLst>
              </a:tr>
              <a:tr h="121171">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553.9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1087.6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1094.9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1091.2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96.3</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97.0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2338870611"/>
                  </a:ext>
                </a:extLst>
              </a:tr>
              <a:tr h="121171">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477.5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600.0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609.4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578.6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25.7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21.2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927488376"/>
                  </a:ext>
                </a:extLst>
              </a:tr>
              <a:tr h="121171">
                <a:tc>
                  <a:txBody>
                    <a:bodyPr/>
                    <a:lstStyle/>
                    <a:p>
                      <a:pPr algn="ctr" fontAlgn="ctr"/>
                      <a:r>
                        <a:rPr lang="en-US" sz="1100" b="0" i="0" u="none" strike="noStrike" dirty="0">
                          <a:solidFill>
                            <a:srgbClr val="000000"/>
                          </a:solidFill>
                          <a:effectLst/>
                          <a:latin typeface="Calibri" panose="020F0502020204030204" pitchFamily="34" charset="0"/>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369.9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455779234"/>
                  </a:ext>
                </a:extLst>
              </a:tr>
              <a:tr h="121171">
                <a:tc>
                  <a:txBody>
                    <a:bodyPr/>
                    <a:lstStyle/>
                    <a:p>
                      <a:pPr algn="ctr" fontAlgn="ctr"/>
                      <a:r>
                        <a:rPr lang="en-US" sz="1100" b="0" i="0" u="none" strike="noStrike">
                          <a:solidFill>
                            <a:srgbClr val="000000"/>
                          </a:solidFill>
                          <a:effectLst/>
                          <a:latin typeface="Calibri" panose="020F0502020204030204" pitchFamily="34" charset="0"/>
                        </a:rPr>
                        <a:t>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389.9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350.3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7.7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712498103"/>
                  </a:ext>
                </a:extLst>
              </a:tr>
              <a:tr h="121171">
                <a:tc>
                  <a:txBody>
                    <a:bodyPr/>
                    <a:lstStyle/>
                    <a:p>
                      <a:pPr algn="ctr" fontAlgn="ctr"/>
                      <a:r>
                        <a:rPr lang="en-US" sz="1100" b="0" i="0" u="none" strike="noStrike" dirty="0">
                          <a:solidFill>
                            <a:srgbClr val="000000"/>
                          </a:solidFill>
                          <a:effectLst/>
                          <a:latin typeface="Calibri" panose="020F0502020204030204" pitchFamily="34" charset="0"/>
                        </a:rPr>
                        <a:t>80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380.9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352.5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7.5</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075713856"/>
                  </a:ext>
                </a:extLst>
              </a:tr>
              <a:tr h="121171">
                <a:tc>
                  <a:txBody>
                    <a:bodyPr/>
                    <a:lstStyle/>
                    <a:p>
                      <a:pPr algn="ctr" fontAlgn="ctr"/>
                      <a:r>
                        <a:rPr lang="en-US" sz="1100" b="0" i="0" u="none" strike="noStrike">
                          <a:solidFill>
                            <a:srgbClr val="000000"/>
                          </a:solidFill>
                          <a:effectLst/>
                          <a:latin typeface="Calibri" panose="020F0502020204030204" pitchFamily="34" charset="0"/>
                        </a:rPr>
                        <a:t>100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349.9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6.9</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5.0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320090586"/>
                  </a:ext>
                </a:extLst>
              </a:tr>
              <a:tr h="121171">
                <a:tc>
                  <a:txBody>
                    <a:bodyPr/>
                    <a:lstStyle/>
                    <a:p>
                      <a:pPr algn="ctr" fontAlgn="ctr"/>
                      <a:r>
                        <a:rPr lang="en-US" sz="1100" b="0" i="0" u="none" strike="noStrike">
                          <a:solidFill>
                            <a:srgbClr val="000000"/>
                          </a:solidFill>
                          <a:effectLst/>
                          <a:latin typeface="Calibri" panose="020F0502020204030204" pitchFamily="34" charset="0"/>
                        </a:rPr>
                        <a:t>120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353.8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346.1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6.8</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858815396"/>
                  </a:ext>
                </a:extLst>
              </a:tr>
              <a:tr h="121171">
                <a:tc>
                  <a:txBody>
                    <a:bodyPr/>
                    <a:lstStyle/>
                    <a:p>
                      <a:pPr algn="ctr" fontAlgn="ctr"/>
                      <a:r>
                        <a:rPr lang="en-US" sz="1100" b="0" i="0" u="none" strike="noStrike" dirty="0">
                          <a:solidFill>
                            <a:srgbClr val="000000"/>
                          </a:solidFill>
                          <a:effectLst/>
                          <a:latin typeface="Calibri" panose="020F0502020204030204" pitchFamily="34" charset="0"/>
                        </a:rPr>
                        <a:t>140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322.6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355.7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342.5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4196894002"/>
                  </a:ext>
                </a:extLst>
              </a:tr>
              <a:tr h="127229">
                <a:tc>
                  <a:txBody>
                    <a:bodyPr/>
                    <a:lstStyle/>
                    <a:p>
                      <a:pPr algn="ctr" fontAlgn="ctr"/>
                      <a:r>
                        <a:rPr lang="en-US" sz="1100" b="0" i="0" u="none" strike="noStrike">
                          <a:solidFill>
                            <a:srgbClr val="000000"/>
                          </a:solidFill>
                          <a:effectLst/>
                          <a:latin typeface="Calibri" panose="020F0502020204030204" pitchFamily="34" charset="0"/>
                        </a:rPr>
                        <a:t>160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340.5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3.0</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45340498"/>
                  </a:ext>
                </a:extLst>
              </a:tr>
            </a:tbl>
          </a:graphicData>
        </a:graphic>
      </p:graphicFrame>
      <p:sp>
        <p:nvSpPr>
          <p:cNvPr id="12" name="Content Placeholder 2">
            <a:extLst>
              <a:ext uri="{FF2B5EF4-FFF2-40B4-BE49-F238E27FC236}">
                <a16:creationId xmlns:a16="http://schemas.microsoft.com/office/drawing/2014/main" id="{35C31B88-079D-4ACB-B2AF-BD63E6F6448D}"/>
              </a:ext>
            </a:extLst>
          </p:cNvPr>
          <p:cNvSpPr txBox="1">
            <a:spLocks/>
          </p:cNvSpPr>
          <p:nvPr/>
        </p:nvSpPr>
        <p:spPr bwMode="auto">
          <a:xfrm>
            <a:off x="674615" y="4418805"/>
            <a:ext cx="8077200" cy="1827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For low load case performance of Sync modes is </a:t>
            </a:r>
            <a:r>
              <a:rPr lang="en-US" sz="1600" kern="0" dirty="0">
                <a:solidFill>
                  <a:srgbClr val="FF0000"/>
                </a:solidFill>
              </a:rPr>
              <a:t>nearly identical</a:t>
            </a:r>
          </a:p>
          <a:p>
            <a:pPr lvl="1">
              <a:buFont typeface="Arial" panose="020B0604020202020204" pitchFamily="34" charset="0"/>
              <a:buChar char="•"/>
            </a:pPr>
            <a:r>
              <a:rPr lang="en-US" sz="1200" kern="0" dirty="0">
                <a:solidFill>
                  <a:schemeClr val="tx1"/>
                </a:solidFill>
              </a:rPr>
              <a:t>And significantly higher than Async mode of operation</a:t>
            </a:r>
          </a:p>
          <a:p>
            <a:pPr>
              <a:buFont typeface="Arial" panose="020B0604020202020204" pitchFamily="34" charset="0"/>
              <a:buChar char="•"/>
            </a:pPr>
            <a:r>
              <a:rPr lang="en-US" sz="1600" kern="0" dirty="0"/>
              <a:t>When network became congested all schemes converge to 1-link like performance of regular Async channel access</a:t>
            </a:r>
          </a:p>
          <a:p>
            <a:pPr>
              <a:buFont typeface="Arial" panose="020B0604020202020204" pitchFamily="34" charset="0"/>
              <a:buChar char="•"/>
            </a:pPr>
            <a:r>
              <a:rPr lang="en-US" sz="1600" kern="0" dirty="0"/>
              <a:t>Expect to see non-STR STA throughput performance numbers close to Async access in majority of use cases</a:t>
            </a:r>
          </a:p>
        </p:txBody>
      </p:sp>
    </p:spTree>
    <p:extLst>
      <p:ext uri="{BB962C8B-B14F-4D97-AF65-F5344CB8AC3E}">
        <p14:creationId xmlns:p14="http://schemas.microsoft.com/office/powerpoint/2010/main" val="3138317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BF528-CA98-474F-8EB7-A13AFD04DB80}"/>
              </a:ext>
            </a:extLst>
          </p:cNvPr>
          <p:cNvSpPr>
            <a:spLocks noGrp="1"/>
          </p:cNvSpPr>
          <p:nvPr>
            <p:ph type="title"/>
          </p:nvPr>
        </p:nvSpPr>
        <p:spPr/>
        <p:txBody>
          <a:bodyPr/>
          <a:lstStyle/>
          <a:p>
            <a:r>
              <a:rPr lang="en-US" dirty="0"/>
              <a:t>Attempts for synchronization</a:t>
            </a:r>
          </a:p>
        </p:txBody>
      </p:sp>
      <p:graphicFrame>
        <p:nvGraphicFramePr>
          <p:cNvPr id="8" name="Content Placeholder 7">
            <a:extLst>
              <a:ext uri="{FF2B5EF4-FFF2-40B4-BE49-F238E27FC236}">
                <a16:creationId xmlns:a16="http://schemas.microsoft.com/office/drawing/2014/main" id="{0792C642-C868-4F6A-AAD1-285727D74C78}"/>
              </a:ext>
            </a:extLst>
          </p:cNvPr>
          <p:cNvGraphicFramePr>
            <a:graphicFrameLocks noGrp="1"/>
          </p:cNvGraphicFramePr>
          <p:nvPr>
            <p:ph idx="1"/>
            <p:extLst>
              <p:ext uri="{D42A27DB-BD31-4B8C-83A1-F6EECF244321}">
                <p14:modId xmlns:p14="http://schemas.microsoft.com/office/powerpoint/2010/main" val="3346865907"/>
              </p:ext>
            </p:extLst>
          </p:nvPr>
        </p:nvGraphicFramePr>
        <p:xfrm>
          <a:off x="696912" y="1830388"/>
          <a:ext cx="7759702" cy="1417320"/>
        </p:xfrm>
        <a:graphic>
          <a:graphicData uri="http://schemas.openxmlformats.org/drawingml/2006/table">
            <a:tbl>
              <a:tblPr/>
              <a:tblGrid>
                <a:gridCol w="904043">
                  <a:extLst>
                    <a:ext uri="{9D8B030D-6E8A-4147-A177-3AD203B41FA5}">
                      <a16:colId xmlns:a16="http://schemas.microsoft.com/office/drawing/2014/main" val="3612261878"/>
                    </a:ext>
                  </a:extLst>
                </a:gridCol>
                <a:gridCol w="1431401">
                  <a:extLst>
                    <a:ext uri="{9D8B030D-6E8A-4147-A177-3AD203B41FA5}">
                      <a16:colId xmlns:a16="http://schemas.microsoft.com/office/drawing/2014/main" val="2425197889"/>
                    </a:ext>
                  </a:extLst>
                </a:gridCol>
                <a:gridCol w="904043">
                  <a:extLst>
                    <a:ext uri="{9D8B030D-6E8A-4147-A177-3AD203B41FA5}">
                      <a16:colId xmlns:a16="http://schemas.microsoft.com/office/drawing/2014/main" val="2531928046"/>
                    </a:ext>
                  </a:extLst>
                </a:gridCol>
                <a:gridCol w="904043">
                  <a:extLst>
                    <a:ext uri="{9D8B030D-6E8A-4147-A177-3AD203B41FA5}">
                      <a16:colId xmlns:a16="http://schemas.microsoft.com/office/drawing/2014/main" val="784910121"/>
                    </a:ext>
                  </a:extLst>
                </a:gridCol>
                <a:gridCol w="904043">
                  <a:extLst>
                    <a:ext uri="{9D8B030D-6E8A-4147-A177-3AD203B41FA5}">
                      <a16:colId xmlns:a16="http://schemas.microsoft.com/office/drawing/2014/main" val="342835095"/>
                    </a:ext>
                  </a:extLst>
                </a:gridCol>
                <a:gridCol w="904043">
                  <a:extLst>
                    <a:ext uri="{9D8B030D-6E8A-4147-A177-3AD203B41FA5}">
                      <a16:colId xmlns:a16="http://schemas.microsoft.com/office/drawing/2014/main" val="2397200289"/>
                    </a:ext>
                  </a:extLst>
                </a:gridCol>
                <a:gridCol w="904043">
                  <a:extLst>
                    <a:ext uri="{9D8B030D-6E8A-4147-A177-3AD203B41FA5}">
                      <a16:colId xmlns:a16="http://schemas.microsoft.com/office/drawing/2014/main" val="2917648050"/>
                    </a:ext>
                  </a:extLst>
                </a:gridCol>
                <a:gridCol w="904043">
                  <a:extLst>
                    <a:ext uri="{9D8B030D-6E8A-4147-A177-3AD203B41FA5}">
                      <a16:colId xmlns:a16="http://schemas.microsoft.com/office/drawing/2014/main" val="3115510158"/>
                    </a:ext>
                  </a:extLst>
                </a:gridCol>
              </a:tblGrid>
              <a:tr h="76200">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100%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391279545"/>
                  </a:ext>
                </a:extLst>
              </a:tr>
              <a:tr h="76200">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5598354"/>
                  </a:ext>
                </a:extLst>
              </a:tr>
              <a:tr h="152717">
                <a:tc rowSpan="2">
                  <a:txBody>
                    <a:bodyPr/>
                    <a:lstStyle/>
                    <a:p>
                      <a:r>
                        <a:rPr lang="en-US" sz="1200" dirty="0" err="1"/>
                        <a:t>ePIFS</a:t>
                      </a:r>
                      <a:endParaRPr lang="en-US" sz="1200" dirty="0"/>
                    </a:p>
                  </a:txBody>
                  <a:tcPr>
                    <a:lnT w="12700" cap="flat" cmpd="sng" algn="ctr">
                      <a:solidFill>
                        <a:srgbClr val="000000"/>
                      </a:solidFill>
                      <a:prstDash val="solid"/>
                      <a:round/>
                      <a:headEnd type="none" w="med" len="med"/>
                      <a:tailEnd type="none" w="med" len="med"/>
                    </a:lnT>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784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389032008"/>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1072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861015252"/>
                  </a:ext>
                </a:extLst>
              </a:tr>
              <a:tr h="76200">
                <a:tc rowSpan="2">
                  <a:txBody>
                    <a:bodyPr/>
                    <a:lstStyle/>
                    <a:p>
                      <a:r>
                        <a:rPr lang="en-US" sz="1200" dirty="0"/>
                        <a:t>PIFS</a:t>
                      </a:r>
                    </a:p>
                  </a:txBody>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297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191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132329686"/>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308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1006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647455762"/>
                  </a:ext>
                </a:extLst>
              </a:tr>
              <a:tr h="76200">
                <a:tc rowSpan="2">
                  <a:txBody>
                    <a:bodyPr/>
                    <a:lstStyle/>
                    <a:p>
                      <a:r>
                        <a:rPr lang="en-US" sz="1200" dirty="0"/>
                        <a:t>WAIT</a:t>
                      </a:r>
                    </a:p>
                  </a:txBody>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111015056"/>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883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247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1098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339323514"/>
                  </a:ext>
                </a:extLst>
              </a:tr>
            </a:tbl>
          </a:graphicData>
        </a:graphic>
      </p:graphicFrame>
      <p:sp>
        <p:nvSpPr>
          <p:cNvPr id="4" name="Slide Number Placeholder 3">
            <a:extLst>
              <a:ext uri="{FF2B5EF4-FFF2-40B4-BE49-F238E27FC236}">
                <a16:creationId xmlns:a16="http://schemas.microsoft.com/office/drawing/2014/main" id="{4D206522-3FFA-47A4-A1DD-67B3363A5AD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E767260-A210-4210-B061-24498369DFF8}"/>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C7D2E2B0-2806-4303-A0EA-A02313B0536E}"/>
              </a:ext>
            </a:extLst>
          </p:cNvPr>
          <p:cNvSpPr>
            <a:spLocks noGrp="1"/>
          </p:cNvSpPr>
          <p:nvPr>
            <p:ph type="dt" idx="15"/>
          </p:nvPr>
        </p:nvSpPr>
        <p:spPr/>
        <p:txBody>
          <a:bodyPr/>
          <a:lstStyle/>
          <a:p>
            <a:r>
              <a:rPr lang="en-US"/>
              <a:t>Month Year</a:t>
            </a:r>
            <a:endParaRPr lang="en-GB" dirty="0"/>
          </a:p>
        </p:txBody>
      </p:sp>
      <p:sp>
        <p:nvSpPr>
          <p:cNvPr id="9" name="Content Placeholder 2">
            <a:extLst>
              <a:ext uri="{FF2B5EF4-FFF2-40B4-BE49-F238E27FC236}">
                <a16:creationId xmlns:a16="http://schemas.microsoft.com/office/drawing/2014/main" id="{C305C2CD-BFF0-41A2-854B-E975F5A4021C}"/>
              </a:ext>
            </a:extLst>
          </p:cNvPr>
          <p:cNvSpPr txBox="1">
            <a:spLocks/>
          </p:cNvSpPr>
          <p:nvPr/>
        </p:nvSpPr>
        <p:spPr bwMode="auto">
          <a:xfrm>
            <a:off x="3429000" y="3560658"/>
            <a:ext cx="5320144" cy="214312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With minor load there is a good chance of concurrent synchronous transmissions on two links </a:t>
            </a:r>
          </a:p>
          <a:p>
            <a:pPr>
              <a:buFont typeface="Arial" panose="020B0604020202020204" pitchFamily="34" charset="0"/>
              <a:buChar char="•"/>
            </a:pPr>
            <a:r>
              <a:rPr lang="en-US" sz="1600" kern="0" dirty="0"/>
              <a:t>As network load increase chances dropping to ~10% for PIFS based access and ~3-5% for WAIT access </a:t>
            </a:r>
          </a:p>
        </p:txBody>
      </p:sp>
      <p:graphicFrame>
        <p:nvGraphicFramePr>
          <p:cNvPr id="10" name="Table 9">
            <a:extLst>
              <a:ext uri="{FF2B5EF4-FFF2-40B4-BE49-F238E27FC236}">
                <a16:creationId xmlns:a16="http://schemas.microsoft.com/office/drawing/2014/main" id="{2771C33A-308B-482A-AE13-B11B8A4E0349}"/>
              </a:ext>
            </a:extLst>
          </p:cNvPr>
          <p:cNvGraphicFramePr>
            <a:graphicFrameLocks noGrp="1"/>
          </p:cNvGraphicFramePr>
          <p:nvPr/>
        </p:nvGraphicFramePr>
        <p:xfrm>
          <a:off x="710894" y="3560658"/>
          <a:ext cx="2438400" cy="2297430"/>
        </p:xfrm>
        <a:graphic>
          <a:graphicData uri="http://schemas.openxmlformats.org/drawingml/2006/table">
            <a:tbl>
              <a:tblPr/>
              <a:tblGrid>
                <a:gridCol w="609600">
                  <a:extLst>
                    <a:ext uri="{9D8B030D-6E8A-4147-A177-3AD203B41FA5}">
                      <a16:colId xmlns:a16="http://schemas.microsoft.com/office/drawing/2014/main" val="204753749"/>
                    </a:ext>
                  </a:extLst>
                </a:gridCol>
                <a:gridCol w="609600">
                  <a:extLst>
                    <a:ext uri="{9D8B030D-6E8A-4147-A177-3AD203B41FA5}">
                      <a16:colId xmlns:a16="http://schemas.microsoft.com/office/drawing/2014/main" val="1480140547"/>
                    </a:ext>
                  </a:extLst>
                </a:gridCol>
                <a:gridCol w="609600">
                  <a:extLst>
                    <a:ext uri="{9D8B030D-6E8A-4147-A177-3AD203B41FA5}">
                      <a16:colId xmlns:a16="http://schemas.microsoft.com/office/drawing/2014/main" val="2302687309"/>
                    </a:ext>
                  </a:extLst>
                </a:gridCol>
                <a:gridCol w="609600">
                  <a:extLst>
                    <a:ext uri="{9D8B030D-6E8A-4147-A177-3AD203B41FA5}">
                      <a16:colId xmlns:a16="http://schemas.microsoft.com/office/drawing/2014/main" val="3806799882"/>
                    </a:ext>
                  </a:extLst>
                </a:gridCol>
              </a:tblGrid>
              <a:tr h="200025">
                <a:tc gridSpan="4">
                  <a:txBody>
                    <a:bodyPr/>
                    <a:lstStyle/>
                    <a:p>
                      <a:pPr algn="ctr" fontAlgn="ctr"/>
                      <a:r>
                        <a:rPr lang="en-US" sz="1100" b="0" i="0" u="none" strike="noStrike">
                          <a:solidFill>
                            <a:srgbClr val="000000"/>
                          </a:solidFill>
                          <a:effectLst/>
                          <a:latin typeface="Calibri" panose="020F0502020204030204" pitchFamily="34" charset="0"/>
                        </a:rPr>
                        <a:t>% of sync transmission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63206025"/>
                  </a:ext>
                </a:extLst>
              </a:tr>
              <a:tr h="190500">
                <a:tc>
                  <a:txBody>
                    <a:bodyPr/>
                    <a:lstStyle/>
                    <a:p>
                      <a:pPr algn="ctr" fontAlgn="ctr"/>
                      <a:r>
                        <a:rPr lang="en-US" sz="1100" b="0" i="0" u="none" strike="noStrike" dirty="0">
                          <a:solidFill>
                            <a:srgbClr val="000000"/>
                          </a:solidFill>
                          <a:effectLst/>
                          <a:latin typeface="Calibri" panose="020F0502020204030204" pitchFamily="34" charset="0"/>
                        </a:rPr>
                        <a:t> load, airtime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ePIFS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WAIT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746645"/>
                  </a:ext>
                </a:extLst>
              </a:tr>
              <a:tr h="190500">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101516"/>
                  </a:ext>
                </a:extLst>
              </a:tr>
              <a:tr h="190500">
                <a:tc>
                  <a:txBody>
                    <a:bodyPr/>
                    <a:lstStyle/>
                    <a:p>
                      <a:pPr algn="ctr" fontAlgn="ctr"/>
                      <a:r>
                        <a:rPr lang="en-US" sz="1100" b="0" i="0" u="none" strike="noStrike">
                          <a:solidFill>
                            <a:srgbClr val="000000"/>
                          </a:solidFill>
                          <a:effectLst/>
                          <a:latin typeface="Calibri" panose="020F0502020204030204" pitchFamily="34" charset="0"/>
                        </a:rPr>
                        <a:t>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39.2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37.8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27.3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6724057"/>
                  </a:ext>
                </a:extLst>
              </a:tr>
              <a:tr h="200025">
                <a:tc>
                  <a:txBody>
                    <a:bodyPr/>
                    <a:lstStyle/>
                    <a:p>
                      <a:pPr algn="ctr" fontAlgn="ctr"/>
                      <a:r>
                        <a:rPr lang="en-US" sz="1100" b="0" i="0" u="none" strike="noStrike">
                          <a:solidFill>
                            <a:srgbClr val="000000"/>
                          </a:solidFill>
                          <a:effectLst/>
                          <a:latin typeface="Calibri" panose="020F0502020204030204" pitchFamily="34" charset="0"/>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5.3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1288587"/>
                  </a:ext>
                </a:extLst>
              </a:tr>
              <a:tr h="200025">
                <a:tc>
                  <a:txBody>
                    <a:bodyPr/>
                    <a:lstStyle/>
                    <a:p>
                      <a:pPr algn="ctr" fontAlgn="ctr"/>
                      <a:r>
                        <a:rPr lang="en-US" sz="1100" b="0" i="0" u="none" strike="noStrike">
                          <a:solidFill>
                            <a:srgbClr val="000000"/>
                          </a:solidFill>
                          <a:effectLst/>
                          <a:latin typeface="Calibri" panose="020F0502020204030204" pitchFamily="34" charset="0"/>
                        </a:rPr>
                        <a:t>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3.7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1203712"/>
                  </a:ext>
                </a:extLst>
              </a:tr>
              <a:tr h="190500">
                <a:tc>
                  <a:txBody>
                    <a:bodyPr/>
                    <a:lstStyle/>
                    <a:p>
                      <a:pPr algn="ctr" fontAlgn="ctr"/>
                      <a:r>
                        <a:rPr lang="en-US" sz="1100" b="0" i="0" u="none" strike="noStrike">
                          <a:solidFill>
                            <a:srgbClr val="000000"/>
                          </a:solidFill>
                          <a:effectLst/>
                          <a:latin typeface="Calibri" panose="020F0502020204030204" pitchFamily="34" charset="0"/>
                        </a:rPr>
                        <a:t>80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2137710"/>
                  </a:ext>
                </a:extLst>
              </a:tr>
              <a:tr h="190500">
                <a:tc>
                  <a:txBody>
                    <a:bodyPr/>
                    <a:lstStyle/>
                    <a:p>
                      <a:pPr algn="ctr" fontAlgn="ctr"/>
                      <a:r>
                        <a:rPr lang="en-US" sz="1100" b="0" i="0" u="none" strike="noStrike">
                          <a:solidFill>
                            <a:srgbClr val="000000"/>
                          </a:solidFill>
                          <a:effectLst/>
                          <a:latin typeface="Calibri" panose="020F0502020204030204" pitchFamily="34" charset="0"/>
                        </a:rPr>
                        <a:t>100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165742"/>
                  </a:ext>
                </a:extLst>
              </a:tr>
              <a:tr h="190500">
                <a:tc>
                  <a:txBody>
                    <a:bodyPr/>
                    <a:lstStyle/>
                    <a:p>
                      <a:pPr algn="ctr" fontAlgn="ctr"/>
                      <a:r>
                        <a:rPr lang="en-US" sz="1100" b="0" i="0" u="none" strike="noStrike">
                          <a:solidFill>
                            <a:srgbClr val="000000"/>
                          </a:solidFill>
                          <a:effectLst/>
                          <a:latin typeface="Calibri" panose="020F0502020204030204" pitchFamily="34" charset="0"/>
                        </a:rPr>
                        <a:t>120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2070346"/>
                  </a:ext>
                </a:extLst>
              </a:tr>
              <a:tr h="200025">
                <a:tc>
                  <a:txBody>
                    <a:bodyPr/>
                    <a:lstStyle/>
                    <a:p>
                      <a:pPr algn="ctr" fontAlgn="ctr"/>
                      <a:r>
                        <a:rPr lang="en-US" sz="1100" b="0" i="0" u="none" strike="noStrike">
                          <a:solidFill>
                            <a:srgbClr val="000000"/>
                          </a:solidFill>
                          <a:effectLst/>
                          <a:latin typeface="Calibri" panose="020F0502020204030204" pitchFamily="34" charset="0"/>
                        </a:rPr>
                        <a:t>140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3.6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7377536"/>
                  </a:ext>
                </a:extLst>
              </a:tr>
              <a:tr h="200025">
                <a:tc>
                  <a:txBody>
                    <a:bodyPr/>
                    <a:lstStyle/>
                    <a:p>
                      <a:pPr algn="ctr" fontAlgn="ctr"/>
                      <a:r>
                        <a:rPr lang="en-US" sz="1100" b="0" i="0" u="none" strike="noStrike">
                          <a:solidFill>
                            <a:srgbClr val="000000"/>
                          </a:solidFill>
                          <a:effectLst/>
                          <a:latin typeface="Calibri" panose="020F0502020204030204" pitchFamily="34" charset="0"/>
                        </a:rPr>
                        <a:t>160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4459624"/>
                  </a:ext>
                </a:extLst>
              </a:tr>
            </a:tbl>
          </a:graphicData>
        </a:graphic>
      </p:graphicFrame>
      <p:graphicFrame>
        <p:nvGraphicFramePr>
          <p:cNvPr id="3" name="Table 2">
            <a:extLst>
              <a:ext uri="{FF2B5EF4-FFF2-40B4-BE49-F238E27FC236}">
                <a16:creationId xmlns:a16="http://schemas.microsoft.com/office/drawing/2014/main" id="{2D500169-784F-4C87-A229-21F16FCC5FB1}"/>
              </a:ext>
            </a:extLst>
          </p:cNvPr>
          <p:cNvGraphicFramePr>
            <a:graphicFrameLocks noGrp="1"/>
          </p:cNvGraphicFramePr>
          <p:nvPr>
            <p:extLst>
              <p:ext uri="{D42A27DB-BD31-4B8C-83A1-F6EECF244321}">
                <p14:modId xmlns:p14="http://schemas.microsoft.com/office/powerpoint/2010/main" val="3503686051"/>
              </p:ext>
            </p:extLst>
          </p:nvPr>
        </p:nvGraphicFramePr>
        <p:xfrm>
          <a:off x="3429000" y="5895733"/>
          <a:ext cx="6198394" cy="390525"/>
        </p:xfrm>
        <a:graphic>
          <a:graphicData uri="http://schemas.openxmlformats.org/drawingml/2006/table">
            <a:tbl>
              <a:tblPr/>
              <a:tblGrid>
                <a:gridCol w="6198394">
                  <a:extLst>
                    <a:ext uri="{9D8B030D-6E8A-4147-A177-3AD203B41FA5}">
                      <a16:colId xmlns:a16="http://schemas.microsoft.com/office/drawing/2014/main" val="2369939323"/>
                    </a:ext>
                  </a:extLst>
                </a:gridCol>
              </a:tblGrid>
              <a:tr h="190500">
                <a:tc>
                  <a:txBody>
                    <a:bodyPr/>
                    <a:lstStyle/>
                    <a:p>
                      <a:pPr algn="l" fontAlgn="b"/>
                      <a:r>
                        <a:rPr lang="en-US" sz="1100" b="0" i="0" u="none" strike="noStrike" dirty="0">
                          <a:solidFill>
                            <a:srgbClr val="000000"/>
                          </a:solidFill>
                          <a:effectLst/>
                          <a:latin typeface="Calibri" panose="020F0502020204030204" pitchFamily="34" charset="0"/>
                        </a:rPr>
                        <a:t>Async mean # of unsuccessful invitations for concurrent transmission, recorded at "invited" side</a:t>
                      </a:r>
                    </a:p>
                  </a:txBody>
                  <a:tcPr marL="9525" marR="9525" marT="9525" marB="0" anchor="b">
                    <a:lnL>
                      <a:noFill/>
                    </a:lnL>
                    <a:lnR>
                      <a:noFill/>
                    </a:lnR>
                    <a:lnT>
                      <a:noFill/>
                    </a:lnT>
                    <a:lnB>
                      <a:noFill/>
                    </a:lnB>
                  </a:tcPr>
                </a:tc>
                <a:extLst>
                  <a:ext uri="{0D108BD9-81ED-4DB2-BD59-A6C34878D82A}">
                    <a16:rowId xmlns:a16="http://schemas.microsoft.com/office/drawing/2014/main" val="1323034135"/>
                  </a:ext>
                </a:extLst>
              </a:tr>
              <a:tr h="200025">
                <a:tc>
                  <a:txBody>
                    <a:bodyPr/>
                    <a:lstStyle/>
                    <a:p>
                      <a:pPr algn="l" fontAlgn="b"/>
                      <a:r>
                        <a:rPr lang="en-US" sz="1100" b="0" i="0" u="none" strike="noStrike" dirty="0">
                          <a:solidFill>
                            <a:srgbClr val="000000"/>
                          </a:solidFill>
                          <a:effectLst/>
                          <a:latin typeface="Calibri" panose="020F0502020204030204" pitchFamily="34" charset="0"/>
                        </a:rPr>
                        <a:t>Sync mean # of successful invitations for concurrent transmission, recorded at "invited" side</a:t>
                      </a:r>
                    </a:p>
                  </a:txBody>
                  <a:tcPr marL="9525" marR="9525" marT="9525" marB="0" anchor="b">
                    <a:lnL>
                      <a:noFill/>
                    </a:lnL>
                    <a:lnR>
                      <a:noFill/>
                    </a:lnR>
                    <a:lnT>
                      <a:noFill/>
                    </a:lnT>
                    <a:lnB>
                      <a:noFill/>
                    </a:lnB>
                  </a:tcPr>
                </a:tc>
                <a:extLst>
                  <a:ext uri="{0D108BD9-81ED-4DB2-BD59-A6C34878D82A}">
                    <a16:rowId xmlns:a16="http://schemas.microsoft.com/office/drawing/2014/main" val="4276158890"/>
                  </a:ext>
                </a:extLst>
              </a:tr>
            </a:tbl>
          </a:graphicData>
        </a:graphic>
      </p:graphicFrame>
    </p:spTree>
    <p:extLst>
      <p:ext uri="{BB962C8B-B14F-4D97-AF65-F5344CB8AC3E}">
        <p14:creationId xmlns:p14="http://schemas.microsoft.com/office/powerpoint/2010/main" val="202544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D54F7-D7C5-44AB-ADA8-120C90344CB7}"/>
              </a:ext>
            </a:extLst>
          </p:cNvPr>
          <p:cNvSpPr>
            <a:spLocks noGrp="1"/>
          </p:cNvSpPr>
          <p:nvPr>
            <p:ph type="title"/>
          </p:nvPr>
        </p:nvSpPr>
        <p:spPr>
          <a:xfrm>
            <a:off x="696912" y="555625"/>
            <a:ext cx="7770813" cy="457200"/>
          </a:xfrm>
        </p:spPr>
        <p:txBody>
          <a:bodyPr/>
          <a:lstStyle/>
          <a:p>
            <a:r>
              <a:rPr lang="en-US" dirty="0"/>
              <a:t>Fairness of medium access on Link 2</a:t>
            </a:r>
          </a:p>
        </p:txBody>
      </p:sp>
      <p:sp>
        <p:nvSpPr>
          <p:cNvPr id="4" name="Slide Number Placeholder 3">
            <a:extLst>
              <a:ext uri="{FF2B5EF4-FFF2-40B4-BE49-F238E27FC236}">
                <a16:creationId xmlns:a16="http://schemas.microsoft.com/office/drawing/2014/main" id="{194064DF-B7CB-48A3-8530-BE51A668E8E4}"/>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39EF5D57-B329-4984-AB04-7E7E88FEAD18}"/>
              </a:ext>
            </a:extLst>
          </p:cNvPr>
          <p:cNvSpPr>
            <a:spLocks noGrp="1"/>
          </p:cNvSpPr>
          <p:nvPr>
            <p:ph type="ftr" idx="14"/>
          </p:nvPr>
        </p:nvSpPr>
        <p:spPr/>
        <p:txBody>
          <a:bodyPr/>
          <a:lstStyle/>
          <a:p>
            <a:r>
              <a:rPr lang="en-GB" dirty="0"/>
              <a:t>Dmitry Akhmetov, Intel</a:t>
            </a:r>
          </a:p>
        </p:txBody>
      </p:sp>
      <p:sp>
        <p:nvSpPr>
          <p:cNvPr id="6" name="Date Placeholder 5">
            <a:extLst>
              <a:ext uri="{FF2B5EF4-FFF2-40B4-BE49-F238E27FC236}">
                <a16:creationId xmlns:a16="http://schemas.microsoft.com/office/drawing/2014/main" id="{E7EB4E6D-0DAB-4CD7-A244-FC35F339A33F}"/>
              </a:ext>
            </a:extLst>
          </p:cNvPr>
          <p:cNvSpPr>
            <a:spLocks noGrp="1"/>
          </p:cNvSpPr>
          <p:nvPr>
            <p:ph type="dt" idx="15"/>
          </p:nvPr>
        </p:nvSpPr>
        <p:spPr/>
        <p:txBody>
          <a:bodyPr/>
          <a:lstStyle/>
          <a:p>
            <a:r>
              <a:rPr lang="en-US"/>
              <a:t>Month Year</a:t>
            </a:r>
            <a:endParaRPr lang="en-GB" dirty="0"/>
          </a:p>
        </p:txBody>
      </p:sp>
      <p:pic>
        <p:nvPicPr>
          <p:cNvPr id="13" name="Picture 12">
            <a:extLst>
              <a:ext uri="{FF2B5EF4-FFF2-40B4-BE49-F238E27FC236}">
                <a16:creationId xmlns:a16="http://schemas.microsoft.com/office/drawing/2014/main" id="{CB71F64F-BA21-42B5-95E5-FE60C43037A3}"/>
              </a:ext>
            </a:extLst>
          </p:cNvPr>
          <p:cNvPicPr>
            <a:picLocks noChangeAspect="1"/>
          </p:cNvPicPr>
          <p:nvPr/>
        </p:nvPicPr>
        <p:blipFill>
          <a:blip r:embed="rId3"/>
          <a:stretch>
            <a:fillRect/>
          </a:stretch>
        </p:blipFill>
        <p:spPr>
          <a:xfrm>
            <a:off x="180262" y="1171787"/>
            <a:ext cx="2845418" cy="2506964"/>
          </a:xfrm>
          <a:prstGeom prst="rect">
            <a:avLst/>
          </a:prstGeom>
        </p:spPr>
      </p:pic>
      <p:pic>
        <p:nvPicPr>
          <p:cNvPr id="17" name="Picture 16">
            <a:extLst>
              <a:ext uri="{FF2B5EF4-FFF2-40B4-BE49-F238E27FC236}">
                <a16:creationId xmlns:a16="http://schemas.microsoft.com/office/drawing/2014/main" id="{0D3C0491-3738-4D9E-AA29-D8360C28CE35}"/>
              </a:ext>
            </a:extLst>
          </p:cNvPr>
          <p:cNvPicPr>
            <a:picLocks noChangeAspect="1"/>
          </p:cNvPicPr>
          <p:nvPr/>
        </p:nvPicPr>
        <p:blipFill>
          <a:blip r:embed="rId4"/>
          <a:stretch>
            <a:fillRect/>
          </a:stretch>
        </p:blipFill>
        <p:spPr>
          <a:xfrm>
            <a:off x="3151138" y="1185862"/>
            <a:ext cx="2841723" cy="2506964"/>
          </a:xfrm>
          <a:prstGeom prst="rect">
            <a:avLst/>
          </a:prstGeom>
        </p:spPr>
      </p:pic>
      <p:pic>
        <p:nvPicPr>
          <p:cNvPr id="20" name="Picture 19">
            <a:extLst>
              <a:ext uri="{FF2B5EF4-FFF2-40B4-BE49-F238E27FC236}">
                <a16:creationId xmlns:a16="http://schemas.microsoft.com/office/drawing/2014/main" id="{43D15B40-BFA2-4028-8D4A-C3FEF0268930}"/>
              </a:ext>
            </a:extLst>
          </p:cNvPr>
          <p:cNvPicPr>
            <a:picLocks noChangeAspect="1"/>
          </p:cNvPicPr>
          <p:nvPr/>
        </p:nvPicPr>
        <p:blipFill>
          <a:blip r:embed="rId5"/>
          <a:stretch>
            <a:fillRect/>
          </a:stretch>
        </p:blipFill>
        <p:spPr>
          <a:xfrm>
            <a:off x="6118320" y="1176573"/>
            <a:ext cx="2845418" cy="2502178"/>
          </a:xfrm>
          <a:prstGeom prst="rect">
            <a:avLst/>
          </a:prstGeom>
        </p:spPr>
      </p:pic>
      <p:sp>
        <p:nvSpPr>
          <p:cNvPr id="21" name="Content Placeholder 2">
            <a:extLst>
              <a:ext uri="{FF2B5EF4-FFF2-40B4-BE49-F238E27FC236}">
                <a16:creationId xmlns:a16="http://schemas.microsoft.com/office/drawing/2014/main" id="{1116EE84-AC1D-4FE4-BB1D-808FAC68EFA3}"/>
              </a:ext>
            </a:extLst>
          </p:cNvPr>
          <p:cNvSpPr txBox="1">
            <a:spLocks/>
          </p:cNvSpPr>
          <p:nvPr/>
        </p:nvSpPr>
        <p:spPr bwMode="auto">
          <a:xfrm>
            <a:off x="180262" y="3886200"/>
            <a:ext cx="8783475" cy="241617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In non-congested case WAIT and PIFS-based modes have similar number of SYNC-initiated TXOPs  </a:t>
            </a:r>
          </a:p>
          <a:p>
            <a:pPr>
              <a:buFont typeface="Arial" panose="020B0604020202020204" pitchFamily="34" charset="0"/>
              <a:buChar char="•"/>
            </a:pPr>
            <a:r>
              <a:rPr lang="en-US" sz="1600" kern="0" dirty="0"/>
              <a:t>In more congested case with PIFS-access about 50% or more of transmissions on link 2 are SYNC-initiated. </a:t>
            </a:r>
          </a:p>
          <a:p>
            <a:pPr lvl="1">
              <a:buFont typeface="Arial" panose="020B0604020202020204" pitchFamily="34" charset="0"/>
              <a:buChar char="•"/>
            </a:pPr>
            <a:r>
              <a:rPr lang="en-US" sz="1400" kern="0" dirty="0"/>
              <a:t>Link 1 (less congested) simply trigger/initiate TXOP on link 2 (more congested)</a:t>
            </a:r>
          </a:p>
          <a:p>
            <a:pPr lvl="1">
              <a:buFont typeface="Arial" panose="020B0604020202020204" pitchFamily="34" charset="0"/>
              <a:buChar char="•"/>
            </a:pPr>
            <a:r>
              <a:rPr lang="en-US" sz="1400" kern="0" dirty="0"/>
              <a:t>Half of initiated TXOP happens regardless of EDCA state on link 2</a:t>
            </a:r>
          </a:p>
          <a:p>
            <a:pPr>
              <a:buFont typeface="Arial" panose="020B0604020202020204" pitchFamily="34" charset="0"/>
              <a:buChar char="•"/>
            </a:pPr>
            <a:r>
              <a:rPr lang="en-US" sz="1800" kern="0" dirty="0"/>
              <a:t> </a:t>
            </a:r>
            <a:r>
              <a:rPr lang="en-US" sz="1600" kern="0" dirty="0"/>
              <a:t>Both PIFS and </a:t>
            </a:r>
            <a:r>
              <a:rPr lang="en-US" sz="1600" kern="0" dirty="0" err="1"/>
              <a:t>ePIFS</a:t>
            </a:r>
            <a:r>
              <a:rPr lang="en-US" sz="1600" kern="0" dirty="0"/>
              <a:t> access create disbalance in access between links</a:t>
            </a:r>
          </a:p>
        </p:txBody>
      </p:sp>
    </p:spTree>
    <p:extLst>
      <p:ext uri="{BB962C8B-B14F-4D97-AF65-F5344CB8AC3E}">
        <p14:creationId xmlns:p14="http://schemas.microsoft.com/office/powerpoint/2010/main" val="1607856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004AA-86FD-4059-9D85-29C31FEE3E6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CBA7FD41-E19D-44ED-86C2-17055E3D8673}"/>
              </a:ext>
            </a:extLst>
          </p:cNvPr>
          <p:cNvSpPr>
            <a:spLocks noGrp="1"/>
          </p:cNvSpPr>
          <p:nvPr>
            <p:ph idx="1"/>
          </p:nvPr>
        </p:nvSpPr>
        <p:spPr>
          <a:xfrm>
            <a:off x="723899" y="1600200"/>
            <a:ext cx="7770813" cy="4113213"/>
          </a:xfrm>
        </p:spPr>
        <p:txBody>
          <a:bodyPr/>
          <a:lstStyle/>
          <a:p>
            <a:pPr>
              <a:buFont typeface="Arial" panose="020B0604020202020204" pitchFamily="34" charset="0"/>
              <a:buChar char="•"/>
            </a:pPr>
            <a:r>
              <a:rPr lang="en-US" sz="1800" dirty="0"/>
              <a:t>In non congested environment all solutions work equally well </a:t>
            </a:r>
          </a:p>
          <a:p>
            <a:pPr>
              <a:buFont typeface="Arial" panose="020B0604020202020204" pitchFamily="34" charset="0"/>
              <a:buChar char="•"/>
            </a:pPr>
            <a:r>
              <a:rPr lang="en-US" sz="1800" dirty="0"/>
              <a:t>PIFS access looks attractive but comes with inherent defects. </a:t>
            </a:r>
          </a:p>
          <a:p>
            <a:pPr lvl="1">
              <a:buFont typeface="Arial" panose="020B0604020202020204" pitchFamily="34" charset="0"/>
              <a:buChar char="•"/>
            </a:pPr>
            <a:r>
              <a:rPr lang="en-US" sz="1600" dirty="0"/>
              <a:t>Most of PIFS-based variants neither provide fairness</a:t>
            </a:r>
          </a:p>
          <a:p>
            <a:pPr lvl="1">
              <a:buFont typeface="Arial" panose="020B0604020202020204" pitchFamily="34" charset="0"/>
              <a:buChar char="•"/>
            </a:pPr>
            <a:r>
              <a:rPr lang="en-US" sz="1600" dirty="0"/>
              <a:t>Some variations of PIFS-based access can improve fairness to other devices but does not address unequal load/congestion problem</a:t>
            </a:r>
          </a:p>
          <a:p>
            <a:pPr lvl="1">
              <a:buFont typeface="Arial" panose="020B0604020202020204" pitchFamily="34" charset="0"/>
              <a:buChar char="•"/>
            </a:pPr>
            <a:r>
              <a:rPr lang="en-US" sz="1600" dirty="0"/>
              <a:t>All PIFS based methods disrupt regular EDCA operations on a link</a:t>
            </a:r>
          </a:p>
          <a:p>
            <a:pPr lvl="1">
              <a:buFont typeface="Arial" panose="020B0604020202020204" pitchFamily="34" charset="0"/>
              <a:buChar char="•"/>
            </a:pPr>
            <a:r>
              <a:rPr lang="en-US" sz="1600" dirty="0"/>
              <a:t>All are subject to regulatory constraints</a:t>
            </a:r>
          </a:p>
          <a:p>
            <a:pPr>
              <a:buFont typeface="Arial" panose="020B0604020202020204" pitchFamily="34" charset="0"/>
              <a:buChar char="•"/>
            </a:pPr>
            <a:r>
              <a:rPr lang="en-US" sz="1800" dirty="0"/>
              <a:t>With minimal changes we can introduce a mechanism which utilize existing standard EDCA process for sync cannel access </a:t>
            </a:r>
          </a:p>
          <a:p>
            <a:pPr lvl="1">
              <a:buFont typeface="Arial" panose="020B0604020202020204" pitchFamily="34" charset="0"/>
              <a:buChar char="•"/>
            </a:pPr>
            <a:r>
              <a:rPr lang="en-US" sz="1400" dirty="0"/>
              <a:t>Does not require regulatory changes</a:t>
            </a:r>
          </a:p>
          <a:p>
            <a:pPr lvl="1">
              <a:buFont typeface="Arial" panose="020B0604020202020204" pitchFamily="34" charset="0"/>
              <a:buChar char="•"/>
            </a:pPr>
            <a:r>
              <a:rPr lang="en-US" sz="1400" dirty="0"/>
              <a:t>Keep EDCA operation of legacy and STR MLD devices intact</a:t>
            </a:r>
          </a:p>
          <a:p>
            <a:pPr lvl="1">
              <a:buFont typeface="Arial" panose="020B0604020202020204" pitchFamily="34" charset="0"/>
              <a:buChar char="•"/>
            </a:pPr>
            <a:r>
              <a:rPr lang="en-US" sz="1400" dirty="0"/>
              <a:t>Keep fairness to other devices</a:t>
            </a:r>
          </a:p>
          <a:p>
            <a:pPr lvl="1">
              <a:buFont typeface="Arial" panose="020B0604020202020204" pitchFamily="34" charset="0"/>
              <a:buChar char="•"/>
            </a:pPr>
            <a:r>
              <a:rPr lang="en-US" sz="1400" dirty="0"/>
              <a:t>Address (i.e. does not require anything) issue of unequal link load</a:t>
            </a:r>
          </a:p>
          <a:p>
            <a:pPr lvl="1">
              <a:buFont typeface="Arial" panose="020B0604020202020204" pitchFamily="34" charset="0"/>
              <a:buChar char="•"/>
            </a:pPr>
            <a:r>
              <a:rPr lang="en-US" sz="1400" dirty="0"/>
              <a:t>Enable alignment of UL transmissions in a fair way. </a:t>
            </a:r>
          </a:p>
        </p:txBody>
      </p:sp>
      <p:sp>
        <p:nvSpPr>
          <p:cNvPr id="4" name="Slide Number Placeholder 3">
            <a:extLst>
              <a:ext uri="{FF2B5EF4-FFF2-40B4-BE49-F238E27FC236}">
                <a16:creationId xmlns:a16="http://schemas.microsoft.com/office/drawing/2014/main" id="{62115A06-0BEB-44DB-9DCF-940DD1358A6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AEE29A3-F1AD-45D8-B56A-9AFD88FB216F}"/>
              </a:ext>
            </a:extLst>
          </p:cNvPr>
          <p:cNvSpPr>
            <a:spLocks noGrp="1"/>
          </p:cNvSpPr>
          <p:nvPr>
            <p:ph type="ftr" idx="14"/>
          </p:nvPr>
        </p:nvSpPr>
        <p:spPr/>
        <p:txBody>
          <a:bodyPr/>
          <a:lstStyle/>
          <a:p>
            <a:r>
              <a:rPr lang="en-GB" dirty="0"/>
              <a:t>Dmitry Akhmetov, Intel</a:t>
            </a:r>
          </a:p>
        </p:txBody>
      </p:sp>
      <p:sp>
        <p:nvSpPr>
          <p:cNvPr id="6" name="Date Placeholder 5">
            <a:extLst>
              <a:ext uri="{FF2B5EF4-FFF2-40B4-BE49-F238E27FC236}">
                <a16:creationId xmlns:a16="http://schemas.microsoft.com/office/drawing/2014/main" id="{A2B24B74-8041-4C0C-BE15-48A850CA728F}"/>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3979281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B4F6D-8596-4B12-AAD7-E3CDB04A1A92}"/>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E22C3CB6-DA23-47C2-97AF-3DBC385D7EB6}"/>
              </a:ext>
            </a:extLst>
          </p:cNvPr>
          <p:cNvSpPr>
            <a:spLocks noGrp="1"/>
          </p:cNvSpPr>
          <p:nvPr>
            <p:ph idx="1"/>
          </p:nvPr>
        </p:nvSpPr>
        <p:spPr/>
        <p:txBody>
          <a:bodyPr/>
          <a:lstStyle/>
          <a:p>
            <a:pPr lvl="0">
              <a:buFont typeface="Arial" panose="020B0604020202020204" pitchFamily="34" charset="0"/>
              <a:buChar char="•"/>
            </a:pPr>
            <a:r>
              <a:rPr lang="en-US" dirty="0"/>
              <a:t>Do you support that in 11be a STA MLD that intends to align the start of PPDU transmissions on more than one link can only do so when BO counters for the corresponding EDCAF on that links reach zero value or if there are no BO</a:t>
            </a:r>
          </a:p>
        </p:txBody>
      </p:sp>
      <p:sp>
        <p:nvSpPr>
          <p:cNvPr id="4" name="Slide Number Placeholder 3">
            <a:extLst>
              <a:ext uri="{FF2B5EF4-FFF2-40B4-BE49-F238E27FC236}">
                <a16:creationId xmlns:a16="http://schemas.microsoft.com/office/drawing/2014/main" id="{045D9DDC-E7A9-435A-845E-8E235ADFD71E}"/>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E7F05F59-9D88-4655-9DA9-7FB9B6EF2D17}"/>
              </a:ext>
            </a:extLst>
          </p:cNvPr>
          <p:cNvSpPr>
            <a:spLocks noGrp="1"/>
          </p:cNvSpPr>
          <p:nvPr>
            <p:ph type="ftr" idx="14"/>
          </p:nvPr>
        </p:nvSpPr>
        <p:spPr/>
        <p:txBody>
          <a:bodyPr/>
          <a:lstStyle/>
          <a:p>
            <a:r>
              <a:rPr lang="en-GB" dirty="0"/>
              <a:t>Dmitry Akhmetov, Intel</a:t>
            </a:r>
          </a:p>
        </p:txBody>
      </p:sp>
      <p:sp>
        <p:nvSpPr>
          <p:cNvPr id="6" name="Date Placeholder 5">
            <a:extLst>
              <a:ext uri="{FF2B5EF4-FFF2-40B4-BE49-F238E27FC236}">
                <a16:creationId xmlns:a16="http://schemas.microsoft.com/office/drawing/2014/main" id="{991085F0-156A-4B4B-A5A7-D730B6181DA8}"/>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3078862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Month Year</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Dmitry Akhmetov, Intel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Review of various UL aggregation proposals.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Propose to propose a simpler proposal.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Simulation showtime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1D2F5-6D55-4002-86A7-6384B352D68A}"/>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176EE85E-0B9B-43F8-82EC-3675ADAEDE6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AC47EBA-8590-44C6-A9C8-D6B9BB668CF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61541BF9-270F-4FEB-B9C9-E9D2E33D3C3E}"/>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8927912A-E162-4FE8-B2DD-467F5A23CD99}"/>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1906834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9C859-2D1B-479F-AA8D-A58B5099C865}"/>
              </a:ext>
            </a:extLst>
          </p:cNvPr>
          <p:cNvSpPr>
            <a:spLocks noGrp="1"/>
          </p:cNvSpPr>
          <p:nvPr>
            <p:ph type="title"/>
          </p:nvPr>
        </p:nvSpPr>
        <p:spPr/>
        <p:txBody>
          <a:bodyPr/>
          <a:lstStyle/>
          <a:p>
            <a:r>
              <a:rPr lang="en-US" dirty="0"/>
              <a:t>Illustration of unfairness of PIFS</a:t>
            </a:r>
          </a:p>
        </p:txBody>
      </p:sp>
      <p:sp>
        <p:nvSpPr>
          <p:cNvPr id="3" name="Content Placeholder 2">
            <a:extLst>
              <a:ext uri="{FF2B5EF4-FFF2-40B4-BE49-F238E27FC236}">
                <a16:creationId xmlns:a16="http://schemas.microsoft.com/office/drawing/2014/main" id="{6D19C5F6-AA2C-4A1D-BE7A-A1B9CB826C3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4061A41-DB79-4E38-8595-DE1D4FF5604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0C87246-157B-49CA-91C5-3AE8FDA094DB}"/>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9419E2AC-57A6-4CB5-952F-00BCFB2694A0}"/>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3012511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C42B8BD-B792-43A7-A243-42B5CE118E54}"/>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CDF7E61-4DE8-4E85-9D86-0F362DE54FF2}"/>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DF7ACF25-2EF4-4D3E-9ECA-1B509CB0F48A}"/>
              </a:ext>
            </a:extLst>
          </p:cNvPr>
          <p:cNvSpPr>
            <a:spLocks noGrp="1"/>
          </p:cNvSpPr>
          <p:nvPr>
            <p:ph type="dt" idx="15"/>
          </p:nvPr>
        </p:nvSpPr>
        <p:spPr/>
        <p:txBody>
          <a:bodyPr/>
          <a:lstStyle/>
          <a:p>
            <a:r>
              <a:rPr lang="en-US"/>
              <a:t>Month Year</a:t>
            </a:r>
            <a:endParaRPr lang="en-GB" dirty="0"/>
          </a:p>
        </p:txBody>
      </p:sp>
      <p:pic>
        <p:nvPicPr>
          <p:cNvPr id="7" name="Picture 6">
            <a:extLst>
              <a:ext uri="{FF2B5EF4-FFF2-40B4-BE49-F238E27FC236}">
                <a16:creationId xmlns:a16="http://schemas.microsoft.com/office/drawing/2014/main" id="{D5E32E84-AEBF-43AA-AB43-45374143DFA0}"/>
              </a:ext>
            </a:extLst>
          </p:cNvPr>
          <p:cNvPicPr>
            <a:picLocks noChangeAspect="1"/>
          </p:cNvPicPr>
          <p:nvPr/>
        </p:nvPicPr>
        <p:blipFill>
          <a:blip r:embed="rId2"/>
          <a:stretch>
            <a:fillRect/>
          </a:stretch>
        </p:blipFill>
        <p:spPr>
          <a:xfrm>
            <a:off x="696912" y="192524"/>
            <a:ext cx="7924800" cy="6191222"/>
          </a:xfrm>
          <a:prstGeom prst="rect">
            <a:avLst/>
          </a:prstGeom>
        </p:spPr>
      </p:pic>
    </p:spTree>
    <p:extLst>
      <p:ext uri="{BB962C8B-B14F-4D97-AF65-F5344CB8AC3E}">
        <p14:creationId xmlns:p14="http://schemas.microsoft.com/office/powerpoint/2010/main" val="97598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AF1376-E86D-4D3D-A32F-8C47D3B056D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A2BB35D-ABB6-4848-BE60-DC9730450499}"/>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824CEF65-0FF8-45EE-845B-2452EE87E4FD}"/>
              </a:ext>
            </a:extLst>
          </p:cNvPr>
          <p:cNvSpPr>
            <a:spLocks noGrp="1"/>
          </p:cNvSpPr>
          <p:nvPr>
            <p:ph type="dt" idx="15"/>
          </p:nvPr>
        </p:nvSpPr>
        <p:spPr/>
        <p:txBody>
          <a:bodyPr/>
          <a:lstStyle/>
          <a:p>
            <a:r>
              <a:rPr lang="en-US"/>
              <a:t>Month Year</a:t>
            </a:r>
            <a:endParaRPr lang="en-GB" dirty="0"/>
          </a:p>
        </p:txBody>
      </p:sp>
      <p:pic>
        <p:nvPicPr>
          <p:cNvPr id="7" name="Picture 6">
            <a:extLst>
              <a:ext uri="{FF2B5EF4-FFF2-40B4-BE49-F238E27FC236}">
                <a16:creationId xmlns:a16="http://schemas.microsoft.com/office/drawing/2014/main" id="{606EA35F-E9BA-4461-9C1A-D0B66DFE9005}"/>
              </a:ext>
            </a:extLst>
          </p:cNvPr>
          <p:cNvPicPr>
            <a:picLocks noChangeAspect="1"/>
          </p:cNvPicPr>
          <p:nvPr/>
        </p:nvPicPr>
        <p:blipFill>
          <a:blip r:embed="rId2"/>
          <a:stretch>
            <a:fillRect/>
          </a:stretch>
        </p:blipFill>
        <p:spPr>
          <a:xfrm>
            <a:off x="381000" y="605389"/>
            <a:ext cx="8554288" cy="5870024"/>
          </a:xfrm>
          <a:prstGeom prst="rect">
            <a:avLst/>
          </a:prstGeom>
        </p:spPr>
      </p:pic>
    </p:spTree>
    <p:extLst>
      <p:ext uri="{BB962C8B-B14F-4D97-AF65-F5344CB8AC3E}">
        <p14:creationId xmlns:p14="http://schemas.microsoft.com/office/powerpoint/2010/main" val="2815740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BC37C-1484-4C71-984E-FBBB40546653}"/>
              </a:ext>
            </a:extLst>
          </p:cNvPr>
          <p:cNvSpPr>
            <a:spLocks noGrp="1"/>
          </p:cNvSpPr>
          <p:nvPr>
            <p:ph type="title"/>
          </p:nvPr>
        </p:nvSpPr>
        <p:spPr>
          <a:xfrm>
            <a:off x="685800" y="685801"/>
            <a:ext cx="7770813" cy="762000"/>
          </a:xfrm>
        </p:spPr>
        <p:txBody>
          <a:bodyPr/>
          <a:lstStyle/>
          <a:p>
            <a:r>
              <a:rPr lang="en-US" dirty="0"/>
              <a:t>Introduction</a:t>
            </a:r>
          </a:p>
        </p:txBody>
      </p:sp>
      <p:sp>
        <p:nvSpPr>
          <p:cNvPr id="3" name="Content Placeholder 2">
            <a:extLst>
              <a:ext uri="{FF2B5EF4-FFF2-40B4-BE49-F238E27FC236}">
                <a16:creationId xmlns:a16="http://schemas.microsoft.com/office/drawing/2014/main" id="{CC93BE9F-93F7-4D60-B42F-4D50F637BCBD}"/>
              </a:ext>
            </a:extLst>
          </p:cNvPr>
          <p:cNvSpPr>
            <a:spLocks noGrp="1"/>
          </p:cNvSpPr>
          <p:nvPr>
            <p:ph idx="1"/>
          </p:nvPr>
        </p:nvSpPr>
        <p:spPr>
          <a:xfrm>
            <a:off x="685800" y="1828800"/>
            <a:ext cx="7856538" cy="4265614"/>
          </a:xfrm>
        </p:spPr>
        <p:txBody>
          <a:bodyPr/>
          <a:lstStyle/>
          <a:p>
            <a:pPr>
              <a:buFont typeface="Arial" panose="020B0604020202020204" pitchFamily="34" charset="0"/>
              <a:buChar char="•"/>
            </a:pPr>
            <a:r>
              <a:rPr lang="en-US" sz="2000" dirty="0"/>
              <a:t>non-STR device </a:t>
            </a:r>
          </a:p>
          <a:p>
            <a:pPr lvl="1">
              <a:buFont typeface="Arial" panose="020B0604020202020204" pitchFamily="34" charset="0"/>
              <a:buChar char="•"/>
            </a:pPr>
            <a:r>
              <a:rPr lang="en-US" sz="1800" dirty="0"/>
              <a:t>Leakage from TX on link1 cause STA of the same MLD to detect medium as BUSY on link 2</a:t>
            </a:r>
          </a:p>
          <a:p>
            <a:pPr>
              <a:buFont typeface="Arial" panose="020B0604020202020204" pitchFamily="34" charset="0"/>
              <a:buChar char="•"/>
            </a:pPr>
            <a:r>
              <a:rPr lang="en-US" sz="2000" dirty="0"/>
              <a:t>Under such considerations</a:t>
            </a:r>
          </a:p>
          <a:p>
            <a:pPr lvl="1">
              <a:buFont typeface="Arial" panose="020B0604020202020204" pitchFamily="34" charset="0"/>
              <a:buChar char="•"/>
            </a:pPr>
            <a:r>
              <a:rPr lang="en-US" sz="1800" dirty="0"/>
              <a:t>Concurrent UL/Link aggregation in UL is difficult</a:t>
            </a:r>
          </a:p>
          <a:p>
            <a:pPr lvl="1">
              <a:buFont typeface="Arial" panose="020B0604020202020204" pitchFamily="34" charset="0"/>
              <a:buChar char="•"/>
            </a:pPr>
            <a:r>
              <a:rPr lang="en-US" sz="1800" dirty="0"/>
              <a:t>Non-AP MLD still benefit from latency gain</a:t>
            </a:r>
          </a:p>
          <a:p>
            <a:pPr lvl="1">
              <a:buFont typeface="Arial" panose="020B0604020202020204" pitchFamily="34" charset="0"/>
              <a:buChar char="•"/>
            </a:pPr>
            <a:r>
              <a:rPr lang="en-US" sz="1800" dirty="0"/>
              <a:t>DL aggregation may require special treatment for optimal performance</a:t>
            </a:r>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29982A0-BA25-4B5C-B8E5-3B14A0660E4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C2736DF-4925-434C-B00D-F92C9D9EF4D6}"/>
              </a:ext>
            </a:extLst>
          </p:cNvPr>
          <p:cNvSpPr>
            <a:spLocks noGrp="1"/>
          </p:cNvSpPr>
          <p:nvPr>
            <p:ph type="ftr" idx="14"/>
          </p:nvPr>
        </p:nvSpPr>
        <p:spPr/>
        <p:txBody>
          <a:bodyPr/>
          <a:lstStyle/>
          <a:p>
            <a:r>
              <a:rPr lang="en-GB" dirty="0"/>
              <a:t>Dmitry Akhmetov, Intel</a:t>
            </a:r>
          </a:p>
        </p:txBody>
      </p:sp>
      <p:sp>
        <p:nvSpPr>
          <p:cNvPr id="6" name="Date Placeholder 5">
            <a:extLst>
              <a:ext uri="{FF2B5EF4-FFF2-40B4-BE49-F238E27FC236}">
                <a16:creationId xmlns:a16="http://schemas.microsoft.com/office/drawing/2014/main" id="{AB58556C-F49B-41FF-AFF5-1B8645E38FF9}"/>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3545451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BC37C-1484-4C71-984E-FBBB40546653}"/>
              </a:ext>
            </a:extLst>
          </p:cNvPr>
          <p:cNvSpPr>
            <a:spLocks noGrp="1"/>
          </p:cNvSpPr>
          <p:nvPr>
            <p:ph type="title"/>
          </p:nvPr>
        </p:nvSpPr>
        <p:spPr>
          <a:xfrm>
            <a:off x="685800" y="685801"/>
            <a:ext cx="7770813" cy="609599"/>
          </a:xfrm>
        </p:spPr>
        <p:txBody>
          <a:bodyPr/>
          <a:lstStyle/>
          <a:p>
            <a:r>
              <a:rPr lang="en-US" dirty="0"/>
              <a:t>Overview of proposals/ideas</a:t>
            </a:r>
          </a:p>
        </p:txBody>
      </p:sp>
      <p:sp>
        <p:nvSpPr>
          <p:cNvPr id="3" name="Content Placeholder 2">
            <a:extLst>
              <a:ext uri="{FF2B5EF4-FFF2-40B4-BE49-F238E27FC236}">
                <a16:creationId xmlns:a16="http://schemas.microsoft.com/office/drawing/2014/main" id="{CC93BE9F-93F7-4D60-B42F-4D50F637BCBD}"/>
              </a:ext>
            </a:extLst>
          </p:cNvPr>
          <p:cNvSpPr>
            <a:spLocks noGrp="1"/>
          </p:cNvSpPr>
          <p:nvPr>
            <p:ph idx="1"/>
          </p:nvPr>
        </p:nvSpPr>
        <p:spPr>
          <a:xfrm>
            <a:off x="304800" y="1523999"/>
            <a:ext cx="8686800" cy="4951413"/>
          </a:xfrm>
        </p:spPr>
        <p:txBody>
          <a:bodyPr/>
          <a:lstStyle/>
          <a:p>
            <a:pPr>
              <a:buFont typeface="Arial" panose="020B0604020202020204" pitchFamily="34" charset="0"/>
              <a:buChar char="•"/>
            </a:pPr>
            <a:r>
              <a:rPr lang="en-US" dirty="0"/>
              <a:t>There are multiple proposals for link aggregation for both STR and non-STR devices</a:t>
            </a:r>
          </a:p>
          <a:p>
            <a:pPr lvl="1">
              <a:buFont typeface="Arial" panose="020B0604020202020204" pitchFamily="34" charset="0"/>
              <a:buChar char="•"/>
            </a:pPr>
            <a:r>
              <a:rPr lang="en-US" sz="1800" dirty="0"/>
              <a:t>Primary/Secondary concept. Contention on “primary/anchor” link + PIFS ED check on secondary</a:t>
            </a:r>
          </a:p>
          <a:p>
            <a:pPr lvl="1">
              <a:buFont typeface="Arial" panose="020B0604020202020204" pitchFamily="34" charset="0"/>
              <a:buChar char="•"/>
            </a:pPr>
            <a:r>
              <a:rPr lang="en-US" sz="1800" dirty="0"/>
              <a:t>Independent contention on both links + PIFS ED check. The winning link “invite” the other link into sync transmission if the other link is IDLE for PIFS</a:t>
            </a:r>
          </a:p>
          <a:p>
            <a:pPr lvl="1">
              <a:buFont typeface="Arial" panose="020B0604020202020204" pitchFamily="34" charset="0"/>
              <a:buChar char="•"/>
            </a:pPr>
            <a:r>
              <a:rPr lang="en-US" sz="1800" dirty="0"/>
              <a:t>Independent contention on both links + PIFS ED check + NAV check</a:t>
            </a:r>
          </a:p>
          <a:p>
            <a:pPr lvl="1">
              <a:buFont typeface="Arial" panose="020B0604020202020204" pitchFamily="34" charset="0"/>
              <a:buChar char="•"/>
            </a:pPr>
            <a:r>
              <a:rPr lang="en-US" sz="1800" dirty="0"/>
              <a:t>Independent contention on both links + PIFS ED + NAV + slots adjustment. The invited link add truncated slots back at the next contention</a:t>
            </a:r>
            <a:endParaRPr lang="en-US" sz="1600" dirty="0"/>
          </a:p>
          <a:p>
            <a:pPr lvl="1">
              <a:buFont typeface="Arial" panose="020B0604020202020204" pitchFamily="34" charset="0"/>
              <a:buChar char="•"/>
            </a:pPr>
            <a:r>
              <a:rPr lang="en-US" sz="1800" dirty="0"/>
              <a:t>AP assisted UL aggregation. STA send a frame to solicit TF on two links. PIFS ED check used on AP side </a:t>
            </a:r>
          </a:p>
          <a:p>
            <a:pPr lvl="1">
              <a:buFont typeface="Arial" panose="020B0604020202020204" pitchFamily="34" charset="0"/>
              <a:buChar char="•"/>
            </a:pPr>
            <a:r>
              <a:rPr lang="en-US" sz="1800" dirty="0"/>
              <a:t>AP initiated UL aggregation. AP use PPDU end alignment to later trigger UL on two links at the same time</a:t>
            </a:r>
          </a:p>
          <a:p>
            <a:pPr>
              <a:buFont typeface="Arial" panose="020B0604020202020204" pitchFamily="34" charset="0"/>
              <a:buChar char="•"/>
            </a:pPr>
            <a:r>
              <a:rPr lang="en-US" dirty="0"/>
              <a:t>PIFS seems to be in favor as a very simple option to use </a:t>
            </a:r>
          </a:p>
          <a:p>
            <a:pPr lvl="1">
              <a:buFont typeface="Arial" panose="020B0604020202020204" pitchFamily="34" charset="0"/>
              <a:buChar char="•"/>
            </a:pPr>
            <a:r>
              <a:rPr lang="en-US" sz="1800" dirty="0"/>
              <a:t>despite associated problems</a:t>
            </a:r>
          </a:p>
          <a:p>
            <a:pPr>
              <a:buFont typeface="Arial" panose="020B0604020202020204" pitchFamily="34" charset="0"/>
              <a:buChar char="•"/>
            </a:pPr>
            <a:endParaRPr lang="en-US" dirty="0"/>
          </a:p>
          <a:p>
            <a:pPr marL="457200" lvl="1" indent="0"/>
            <a:endParaRPr lang="en-US" sz="1800" dirty="0"/>
          </a:p>
        </p:txBody>
      </p:sp>
      <p:sp>
        <p:nvSpPr>
          <p:cNvPr id="4" name="Slide Number Placeholder 3">
            <a:extLst>
              <a:ext uri="{FF2B5EF4-FFF2-40B4-BE49-F238E27FC236}">
                <a16:creationId xmlns:a16="http://schemas.microsoft.com/office/drawing/2014/main" id="{829982A0-BA25-4B5C-B8E5-3B14A0660E4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C2736DF-4925-434C-B00D-F92C9D9EF4D6}"/>
              </a:ext>
            </a:extLst>
          </p:cNvPr>
          <p:cNvSpPr>
            <a:spLocks noGrp="1"/>
          </p:cNvSpPr>
          <p:nvPr>
            <p:ph type="ftr" idx="14"/>
          </p:nvPr>
        </p:nvSpPr>
        <p:spPr/>
        <p:txBody>
          <a:bodyPr/>
          <a:lstStyle/>
          <a:p>
            <a:r>
              <a:rPr lang="en-GB" dirty="0"/>
              <a:t>Dmitry Akhmetov, Intel</a:t>
            </a:r>
          </a:p>
        </p:txBody>
      </p:sp>
      <p:sp>
        <p:nvSpPr>
          <p:cNvPr id="6" name="Date Placeholder 5">
            <a:extLst>
              <a:ext uri="{FF2B5EF4-FFF2-40B4-BE49-F238E27FC236}">
                <a16:creationId xmlns:a16="http://schemas.microsoft.com/office/drawing/2014/main" id="{AB58556C-F49B-41FF-AFF5-1B8645E38FF9}"/>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3253519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65E4AC-CFC7-4646-A343-577FB89F93A2}"/>
              </a:ext>
            </a:extLst>
          </p:cNvPr>
          <p:cNvSpPr>
            <a:spLocks noGrp="1"/>
          </p:cNvSpPr>
          <p:nvPr>
            <p:ph idx="1"/>
          </p:nvPr>
        </p:nvSpPr>
        <p:spPr>
          <a:xfrm>
            <a:off x="533400" y="1368424"/>
            <a:ext cx="8458200" cy="5156201"/>
          </a:xfrm>
        </p:spPr>
        <p:txBody>
          <a:bodyPr/>
          <a:lstStyle/>
          <a:p>
            <a:pPr>
              <a:buFont typeface="Arial" panose="020B0604020202020204" pitchFamily="34" charset="0"/>
              <a:buChar char="•"/>
            </a:pPr>
            <a:r>
              <a:rPr lang="en-US" sz="2000" dirty="0"/>
              <a:t>Independent EDCA operation on each link</a:t>
            </a:r>
          </a:p>
          <a:p>
            <a:pPr lvl="1">
              <a:buFont typeface="Arial" panose="020B0604020202020204" pitchFamily="34" charset="0"/>
              <a:buChar char="•"/>
            </a:pPr>
            <a:r>
              <a:rPr lang="en-US" sz="1600" dirty="0"/>
              <a:t>To get most of ML benefits we need treat each link as an independent link</a:t>
            </a:r>
          </a:p>
          <a:p>
            <a:pPr lvl="1">
              <a:buFont typeface="Arial" panose="020B0604020202020204" pitchFamily="34" charset="0"/>
              <a:buChar char="•"/>
            </a:pPr>
            <a:r>
              <a:rPr lang="en-US" sz="1600" dirty="0"/>
              <a:t>Each link have its own load and its own interference picture</a:t>
            </a:r>
          </a:p>
          <a:p>
            <a:pPr lvl="1">
              <a:buFont typeface="Arial" panose="020B0604020202020204" pitchFamily="34" charset="0"/>
              <a:buChar char="•"/>
            </a:pPr>
            <a:r>
              <a:rPr lang="en-US" sz="1600" dirty="0"/>
              <a:t>Each STA of a non-STR MLD is in sync with other devices operating on that links (i.e. CCA, NAV, </a:t>
            </a:r>
            <a:r>
              <a:rPr lang="en-US" sz="1600" dirty="0" err="1"/>
              <a:t>etc</a:t>
            </a:r>
            <a:r>
              <a:rPr lang="en-US" sz="1600" dirty="0"/>
              <a:t>).</a:t>
            </a:r>
          </a:p>
          <a:p>
            <a:pPr>
              <a:buFont typeface="Arial" panose="020B0604020202020204" pitchFamily="34" charset="0"/>
              <a:buChar char="•"/>
            </a:pPr>
            <a:r>
              <a:rPr lang="en-US" sz="2000" dirty="0"/>
              <a:t>To not PIFS or not to PIFS – that is a regulatory question.</a:t>
            </a:r>
          </a:p>
          <a:p>
            <a:pPr>
              <a:buFont typeface="Arial" panose="020B0604020202020204" pitchFamily="34" charset="0"/>
              <a:buChar char="•"/>
            </a:pPr>
            <a:r>
              <a:rPr lang="en-US" sz="2000" dirty="0"/>
              <a:t>Coexistence with legacy/STR MLD devices is not properly studied </a:t>
            </a:r>
          </a:p>
          <a:p>
            <a:pPr lvl="1">
              <a:buFont typeface="Arial" panose="020B0604020202020204" pitchFamily="34" charset="0"/>
              <a:buChar char="•"/>
            </a:pPr>
            <a:r>
              <a:rPr lang="en-US" sz="1600" dirty="0"/>
              <a:t>Although it is clear that PIFS access brings unfairness to other devices</a:t>
            </a:r>
          </a:p>
          <a:p>
            <a:pPr>
              <a:buFont typeface="Arial" panose="020B0604020202020204" pitchFamily="34" charset="0"/>
              <a:buChar char="•"/>
            </a:pPr>
            <a:r>
              <a:rPr lang="en-US" sz="2000" dirty="0"/>
              <a:t>A STA of non-STR MLD does not hear a STA!</a:t>
            </a:r>
          </a:p>
          <a:p>
            <a:pPr lvl="1">
              <a:buFont typeface="Arial" panose="020B0604020202020204" pitchFamily="34" charset="0"/>
              <a:buChar char="•"/>
            </a:pPr>
            <a:r>
              <a:rPr lang="en-US" sz="1600" dirty="0"/>
              <a:t>deafness caused by TX on another link may require some special handling</a:t>
            </a:r>
            <a:endParaRPr lang="en-US" dirty="0"/>
          </a:p>
          <a:p>
            <a:pPr>
              <a:buFont typeface="Arial" panose="020B0604020202020204" pitchFamily="34" charset="0"/>
              <a:buChar char="•"/>
            </a:pPr>
            <a:r>
              <a:rPr lang="en-US" sz="2000" dirty="0"/>
              <a:t>PIFS-initiated TX disrupt EDCA “synchronization” of an invited link</a:t>
            </a:r>
          </a:p>
          <a:p>
            <a:pPr lvl="1">
              <a:buFont typeface="Arial" panose="020B0604020202020204" pitchFamily="34" charset="0"/>
              <a:buChar char="•"/>
            </a:pPr>
            <a:r>
              <a:rPr lang="en-US" sz="1600" dirty="0"/>
              <a:t>Each successful TX on a link reset CW. PIFS access would unfairly shorten existing recovery process on a link</a:t>
            </a:r>
          </a:p>
          <a:p>
            <a:pPr lvl="1">
              <a:buFont typeface="Arial" panose="020B0604020202020204" pitchFamily="34" charset="0"/>
              <a:buChar char="•"/>
            </a:pPr>
            <a:r>
              <a:rPr lang="en-US" sz="1600" dirty="0"/>
              <a:t>PIFS approach unfairly shorten channel access time regardless of network state on that link</a:t>
            </a:r>
          </a:p>
          <a:p>
            <a:pPr lvl="1">
              <a:buFont typeface="Arial" panose="020B0604020202020204" pitchFamily="34" charset="0"/>
              <a:buChar char="•"/>
            </a:pPr>
            <a:r>
              <a:rPr lang="en-US" sz="1600" dirty="0"/>
              <a:t>In case of unequal link load, more loaded/congested link may end up transmitting mostly because of invitations from less loaded link and not because own EDCA process</a:t>
            </a:r>
          </a:p>
        </p:txBody>
      </p:sp>
      <p:sp>
        <p:nvSpPr>
          <p:cNvPr id="4" name="Slide Number Placeholder 3">
            <a:extLst>
              <a:ext uri="{FF2B5EF4-FFF2-40B4-BE49-F238E27FC236}">
                <a16:creationId xmlns:a16="http://schemas.microsoft.com/office/drawing/2014/main" id="{54DF135D-819D-400C-AB34-AE52229990D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1E93A2A-5BC4-40DF-A9A1-0B2AABA84471}"/>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2E9234CD-DE80-4683-916C-0B3E928C13EF}"/>
              </a:ext>
            </a:extLst>
          </p:cNvPr>
          <p:cNvSpPr>
            <a:spLocks noGrp="1"/>
          </p:cNvSpPr>
          <p:nvPr>
            <p:ph type="dt" idx="15"/>
          </p:nvPr>
        </p:nvSpPr>
        <p:spPr/>
        <p:txBody>
          <a:bodyPr/>
          <a:lstStyle/>
          <a:p>
            <a:r>
              <a:rPr lang="en-US"/>
              <a:t>Month Year</a:t>
            </a:r>
            <a:endParaRPr lang="en-GB" dirty="0"/>
          </a:p>
        </p:txBody>
      </p:sp>
      <p:sp>
        <p:nvSpPr>
          <p:cNvPr id="7" name="Title 1">
            <a:extLst>
              <a:ext uri="{FF2B5EF4-FFF2-40B4-BE49-F238E27FC236}">
                <a16:creationId xmlns:a16="http://schemas.microsoft.com/office/drawing/2014/main" id="{6E7C5786-9B11-4D2A-A9B5-B2BEECB5DC4D}"/>
              </a:ext>
            </a:extLst>
          </p:cNvPr>
          <p:cNvSpPr txBox="1">
            <a:spLocks/>
          </p:cNvSpPr>
          <p:nvPr/>
        </p:nvSpPr>
        <p:spPr bwMode="auto">
          <a:xfrm>
            <a:off x="685799" y="644525"/>
            <a:ext cx="7770813" cy="6857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Problem(s) statement(s)</a:t>
            </a:r>
          </a:p>
        </p:txBody>
      </p:sp>
    </p:spTree>
    <p:extLst>
      <p:ext uri="{BB962C8B-B14F-4D97-AF65-F5344CB8AC3E}">
        <p14:creationId xmlns:p14="http://schemas.microsoft.com/office/powerpoint/2010/main" val="1460921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39901-B3AC-4E04-A7F7-DCA8AF08C875}"/>
              </a:ext>
            </a:extLst>
          </p:cNvPr>
          <p:cNvSpPr>
            <a:spLocks noGrp="1"/>
          </p:cNvSpPr>
          <p:nvPr>
            <p:ph type="title"/>
          </p:nvPr>
        </p:nvSpPr>
        <p:spPr>
          <a:xfrm>
            <a:off x="685800" y="685801"/>
            <a:ext cx="7770813" cy="914400"/>
          </a:xfrm>
        </p:spPr>
        <p:txBody>
          <a:bodyPr/>
          <a:lstStyle/>
          <a:p>
            <a:r>
              <a:rPr lang="en-US" dirty="0"/>
              <a:t>Considerations for UL aggregation</a:t>
            </a:r>
            <a:endParaRPr lang="en-US" sz="2800" dirty="0"/>
          </a:p>
        </p:txBody>
      </p:sp>
      <p:sp>
        <p:nvSpPr>
          <p:cNvPr id="3" name="Content Placeholder 2">
            <a:extLst>
              <a:ext uri="{FF2B5EF4-FFF2-40B4-BE49-F238E27FC236}">
                <a16:creationId xmlns:a16="http://schemas.microsoft.com/office/drawing/2014/main" id="{5A5AC486-63D7-41B1-96E3-7A0DFB69967B}"/>
              </a:ext>
            </a:extLst>
          </p:cNvPr>
          <p:cNvSpPr>
            <a:spLocks noGrp="1"/>
          </p:cNvSpPr>
          <p:nvPr>
            <p:ph idx="1"/>
          </p:nvPr>
        </p:nvSpPr>
        <p:spPr>
          <a:xfrm>
            <a:off x="228600" y="1600201"/>
            <a:ext cx="8686800" cy="4875211"/>
          </a:xfrm>
        </p:spPr>
        <p:txBody>
          <a:bodyPr/>
          <a:lstStyle/>
          <a:p>
            <a:pPr>
              <a:buFont typeface="Arial" panose="020B0604020202020204" pitchFamily="34" charset="0"/>
              <a:buChar char="•"/>
            </a:pPr>
            <a:r>
              <a:rPr lang="en-US" sz="2000" dirty="0"/>
              <a:t>Why we need it?</a:t>
            </a:r>
            <a:endParaRPr lang="en-US" dirty="0"/>
          </a:p>
          <a:p>
            <a:pPr lvl="1">
              <a:buFont typeface="Arial" panose="020B0604020202020204" pitchFamily="34" charset="0"/>
              <a:buChar char="•"/>
            </a:pPr>
            <a:r>
              <a:rPr lang="en-US" sz="1600" dirty="0"/>
              <a:t>To fix/improve UL performance by enabling UL aggregation at non-STR device </a:t>
            </a:r>
          </a:p>
          <a:p>
            <a:pPr lvl="1">
              <a:buFont typeface="Arial" panose="020B0604020202020204" pitchFamily="34" charset="0"/>
              <a:buChar char="•"/>
            </a:pPr>
            <a:r>
              <a:rPr lang="en-US" sz="1600" dirty="0"/>
              <a:t>Although it is mainly needed for massive/saturated UL case, i.e. limited application</a:t>
            </a:r>
          </a:p>
          <a:p>
            <a:pPr>
              <a:buFont typeface="Arial" panose="020B0604020202020204" pitchFamily="34" charset="0"/>
              <a:buChar char="•"/>
            </a:pPr>
            <a:r>
              <a:rPr lang="en-US" sz="2000" dirty="0"/>
              <a:t>Sync access typically is not frequent</a:t>
            </a:r>
          </a:p>
          <a:p>
            <a:pPr lvl="1">
              <a:buFont typeface="Arial" panose="020B0604020202020204" pitchFamily="34" charset="0"/>
              <a:buChar char="•"/>
            </a:pPr>
            <a:r>
              <a:rPr lang="en-US" sz="1600" dirty="0">
                <a:solidFill>
                  <a:schemeClr val="tx1"/>
                </a:solidFill>
              </a:rPr>
              <a:t>Numerous simulation results shows that sync access (i.e. medium available on more than one link at a time) is a function of network load.</a:t>
            </a:r>
          </a:p>
          <a:p>
            <a:pPr lvl="1">
              <a:buFont typeface="Arial" panose="020B0604020202020204" pitchFamily="34" charset="0"/>
              <a:buChar char="•"/>
            </a:pPr>
            <a:r>
              <a:rPr lang="en-US" sz="1600" dirty="0">
                <a:solidFill>
                  <a:schemeClr val="tx1"/>
                </a:solidFill>
              </a:rPr>
              <a:t>Chances for sync access is small in busy network</a:t>
            </a:r>
          </a:p>
          <a:p>
            <a:pPr lvl="1">
              <a:buFont typeface="Arial" panose="020B0604020202020204" pitchFamily="34" charset="0"/>
              <a:buChar char="•"/>
            </a:pPr>
            <a:r>
              <a:rPr lang="en-US" sz="1600" dirty="0">
                <a:solidFill>
                  <a:schemeClr val="tx1"/>
                </a:solidFill>
              </a:rPr>
              <a:t>Sync access would only provide performance increase work in a non-congested environment</a:t>
            </a:r>
          </a:p>
          <a:p>
            <a:pPr>
              <a:buFont typeface="Arial" panose="020B0604020202020204" pitchFamily="34" charset="0"/>
              <a:buChar char="•"/>
            </a:pPr>
            <a:r>
              <a:rPr lang="en-US" sz="2000" dirty="0"/>
              <a:t>If we to design a mode for UL link aggregation at non-STR devices, it:</a:t>
            </a:r>
          </a:p>
          <a:p>
            <a:pPr lvl="1">
              <a:buFont typeface="Arial" panose="020B0604020202020204" pitchFamily="34" charset="0"/>
              <a:buChar char="•"/>
            </a:pPr>
            <a:r>
              <a:rPr lang="en-US" sz="1600" dirty="0"/>
              <a:t>need to work for both congested and non-congested environments and be network independent </a:t>
            </a:r>
          </a:p>
          <a:p>
            <a:pPr lvl="1">
              <a:buFont typeface="Arial" panose="020B0604020202020204" pitchFamily="34" charset="0"/>
              <a:buChar char="•"/>
            </a:pPr>
            <a:r>
              <a:rPr lang="en-US" sz="1600" dirty="0"/>
              <a:t>need to follow existing regulations</a:t>
            </a:r>
          </a:p>
          <a:p>
            <a:pPr lvl="1">
              <a:buFont typeface="Arial" panose="020B0604020202020204" pitchFamily="34" charset="0"/>
              <a:buChar char="•"/>
            </a:pPr>
            <a:r>
              <a:rPr lang="en-US" sz="1600" dirty="0"/>
              <a:t>need to be fair to legacy devices as well as  STR MLD STAs.</a:t>
            </a:r>
          </a:p>
          <a:p>
            <a:pPr lvl="1">
              <a:buFont typeface="Arial" panose="020B0604020202020204" pitchFamily="34" charset="0"/>
              <a:buChar char="•"/>
            </a:pPr>
            <a:r>
              <a:rPr lang="en-US" sz="1600" dirty="0"/>
              <a:t>not to violate/break existing EDCA mechanism </a:t>
            </a:r>
          </a:p>
          <a:p>
            <a:pPr lvl="1">
              <a:buFont typeface="Arial" panose="020B0604020202020204" pitchFamily="34" charset="0"/>
              <a:buChar char="•"/>
            </a:pPr>
            <a:r>
              <a:rPr lang="en-US" sz="1600" dirty="0"/>
              <a:t>naturally extend existing EDCA mechanism w/o adding new mode of operation</a:t>
            </a:r>
          </a:p>
        </p:txBody>
      </p:sp>
      <p:sp>
        <p:nvSpPr>
          <p:cNvPr id="4" name="Slide Number Placeholder 3">
            <a:extLst>
              <a:ext uri="{FF2B5EF4-FFF2-40B4-BE49-F238E27FC236}">
                <a16:creationId xmlns:a16="http://schemas.microsoft.com/office/drawing/2014/main" id="{C42AC8CC-409B-49D2-9A1A-AF5048DB100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AF27269-F9C1-4064-8968-8AF4412FB984}"/>
              </a:ext>
            </a:extLst>
          </p:cNvPr>
          <p:cNvSpPr>
            <a:spLocks noGrp="1"/>
          </p:cNvSpPr>
          <p:nvPr>
            <p:ph type="ftr" idx="14"/>
          </p:nvPr>
        </p:nvSpPr>
        <p:spPr/>
        <p:txBody>
          <a:bodyPr/>
          <a:lstStyle/>
          <a:p>
            <a:r>
              <a:rPr lang="en-GB" dirty="0"/>
              <a:t>Dmitry Akhmetov, Intel</a:t>
            </a:r>
          </a:p>
        </p:txBody>
      </p:sp>
      <p:sp>
        <p:nvSpPr>
          <p:cNvPr id="6" name="Date Placeholder 5">
            <a:extLst>
              <a:ext uri="{FF2B5EF4-FFF2-40B4-BE49-F238E27FC236}">
                <a16:creationId xmlns:a16="http://schemas.microsoft.com/office/drawing/2014/main" id="{33DB42C5-85E9-4678-8781-E3946513F53E}"/>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2406221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3A0E3-C103-41CB-8368-CFC7C1028FC2}"/>
              </a:ext>
            </a:extLst>
          </p:cNvPr>
          <p:cNvSpPr>
            <a:spLocks noGrp="1"/>
          </p:cNvSpPr>
          <p:nvPr>
            <p:ph type="title"/>
          </p:nvPr>
        </p:nvSpPr>
        <p:spPr/>
        <p:txBody>
          <a:bodyPr/>
          <a:lstStyle/>
          <a:p>
            <a:r>
              <a:rPr lang="en-US" dirty="0"/>
              <a:t>Solutions</a:t>
            </a:r>
          </a:p>
        </p:txBody>
      </p:sp>
      <p:sp>
        <p:nvSpPr>
          <p:cNvPr id="3" name="Content Placeholder 2">
            <a:extLst>
              <a:ext uri="{FF2B5EF4-FFF2-40B4-BE49-F238E27FC236}">
                <a16:creationId xmlns:a16="http://schemas.microsoft.com/office/drawing/2014/main" id="{9DD55152-E8EE-45F0-BFC1-C14BDAD5BD8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D5DB7E5-BB2A-4259-ABED-21FB4C4B0F9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AC44711-81BC-4432-BB3B-8E09EEA205C6}"/>
              </a:ext>
            </a:extLst>
          </p:cNvPr>
          <p:cNvSpPr>
            <a:spLocks noGrp="1"/>
          </p:cNvSpPr>
          <p:nvPr>
            <p:ph type="ftr" idx="14"/>
          </p:nvPr>
        </p:nvSpPr>
        <p:spPr/>
        <p:txBody>
          <a:bodyPr/>
          <a:lstStyle/>
          <a:p>
            <a:r>
              <a:rPr lang="en-GB" dirty="0"/>
              <a:t>Dmitry Akhmetov, Intel</a:t>
            </a:r>
          </a:p>
        </p:txBody>
      </p:sp>
      <p:sp>
        <p:nvSpPr>
          <p:cNvPr id="6" name="Date Placeholder 5">
            <a:extLst>
              <a:ext uri="{FF2B5EF4-FFF2-40B4-BE49-F238E27FC236}">
                <a16:creationId xmlns:a16="http://schemas.microsoft.com/office/drawing/2014/main" id="{9D2EDB0C-828C-41D6-8288-96A3C1848A13}"/>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1551763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D827B-4F42-4078-9BEB-FB5FEDC13FC0}"/>
              </a:ext>
            </a:extLst>
          </p:cNvPr>
          <p:cNvSpPr>
            <a:spLocks noGrp="1"/>
          </p:cNvSpPr>
          <p:nvPr>
            <p:ph type="title"/>
          </p:nvPr>
        </p:nvSpPr>
        <p:spPr/>
        <p:txBody>
          <a:bodyPr/>
          <a:lstStyle/>
          <a:p>
            <a:r>
              <a:rPr lang="en-US" dirty="0"/>
              <a:t>Proposal 0 (PIFS)</a:t>
            </a:r>
          </a:p>
        </p:txBody>
      </p:sp>
      <p:sp>
        <p:nvSpPr>
          <p:cNvPr id="3" name="Content Placeholder 2">
            <a:extLst>
              <a:ext uri="{FF2B5EF4-FFF2-40B4-BE49-F238E27FC236}">
                <a16:creationId xmlns:a16="http://schemas.microsoft.com/office/drawing/2014/main" id="{4C49F38E-2E9D-4259-9871-EC2B5D3A4517}"/>
              </a:ext>
            </a:extLst>
          </p:cNvPr>
          <p:cNvSpPr>
            <a:spLocks noGrp="1"/>
          </p:cNvSpPr>
          <p:nvPr>
            <p:ph idx="1"/>
          </p:nvPr>
        </p:nvSpPr>
        <p:spPr>
          <a:xfrm>
            <a:off x="685800" y="1600204"/>
            <a:ext cx="8077200" cy="4529186"/>
          </a:xfrm>
        </p:spPr>
        <p:txBody>
          <a:bodyPr/>
          <a:lstStyle/>
          <a:p>
            <a:pPr>
              <a:buFont typeface="Arial" panose="020B0604020202020204" pitchFamily="34" charset="0"/>
              <a:buChar char="•"/>
            </a:pPr>
            <a:r>
              <a:rPr lang="en-US" sz="2000" dirty="0"/>
              <a:t>PIFS based approach: </a:t>
            </a:r>
          </a:p>
          <a:p>
            <a:pPr lvl="1">
              <a:buFont typeface="Arial" panose="020B0604020202020204" pitchFamily="34" charset="0"/>
              <a:buChar char="•"/>
            </a:pPr>
            <a:r>
              <a:rPr lang="en-US" sz="1600" dirty="0"/>
              <a:t>Perform contention on both links. </a:t>
            </a:r>
          </a:p>
          <a:p>
            <a:pPr lvl="1">
              <a:buFont typeface="Arial" panose="020B0604020202020204" pitchFamily="34" charset="0"/>
              <a:buChar char="•"/>
            </a:pPr>
            <a:r>
              <a:rPr lang="en-US" sz="1600" dirty="0"/>
              <a:t>The winning link can trigger transmission on another link if medium of another link is IDLE for PIFS (ED check)</a:t>
            </a:r>
          </a:p>
          <a:p>
            <a:pPr lvl="2">
              <a:buFont typeface="Arial" panose="020B0604020202020204" pitchFamily="34" charset="0"/>
              <a:buChar char="•"/>
            </a:pPr>
            <a:r>
              <a:rPr lang="en-US" sz="1400" dirty="0"/>
              <a:t>Does not solve the unfairness issue since STA still gets more channel access than using regular EDCA.</a:t>
            </a:r>
          </a:p>
          <a:p>
            <a:pPr lvl="2">
              <a:buFont typeface="Arial" panose="020B0604020202020204" pitchFamily="34" charset="0"/>
              <a:buChar char="•"/>
            </a:pPr>
            <a:r>
              <a:rPr lang="en-US" sz="1400" dirty="0"/>
              <a:t>Advance ahead entire </a:t>
            </a:r>
            <a:r>
              <a:rPr lang="en-US" sz="1400" dirty="0" err="1"/>
              <a:t>backoff</a:t>
            </a:r>
            <a:r>
              <a:rPr lang="en-US" sz="1400" dirty="0"/>
              <a:t> sequence </a:t>
            </a:r>
          </a:p>
          <a:p>
            <a:pPr lvl="2">
              <a:buFont typeface="Arial" panose="020B0604020202020204" pitchFamily="34" charset="0"/>
              <a:buChar char="•"/>
            </a:pPr>
            <a:r>
              <a:rPr lang="en-US" sz="1400" dirty="0"/>
              <a:t>Does not take into account interference/congestion on invited links</a:t>
            </a:r>
          </a:p>
          <a:p>
            <a:pPr lvl="2">
              <a:buFont typeface="Arial" panose="020B0604020202020204" pitchFamily="34" charset="0"/>
              <a:buChar char="•"/>
            </a:pPr>
            <a:r>
              <a:rPr lang="en-US" sz="1400" dirty="0"/>
              <a:t>In presence of many non-STR devices can easily lead to double collision</a:t>
            </a:r>
          </a:p>
        </p:txBody>
      </p:sp>
      <p:sp>
        <p:nvSpPr>
          <p:cNvPr id="4" name="Slide Number Placeholder 3">
            <a:extLst>
              <a:ext uri="{FF2B5EF4-FFF2-40B4-BE49-F238E27FC236}">
                <a16:creationId xmlns:a16="http://schemas.microsoft.com/office/drawing/2014/main" id="{5F9CCF16-1223-4210-ACAC-2715D83FF0B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0249D16-75E0-4EBF-9975-C12AA8D68486}"/>
              </a:ext>
            </a:extLst>
          </p:cNvPr>
          <p:cNvSpPr>
            <a:spLocks noGrp="1"/>
          </p:cNvSpPr>
          <p:nvPr>
            <p:ph type="ftr" idx="14"/>
          </p:nvPr>
        </p:nvSpPr>
        <p:spPr/>
        <p:txBody>
          <a:bodyPr/>
          <a:lstStyle/>
          <a:p>
            <a:r>
              <a:rPr lang="en-GB" dirty="0"/>
              <a:t>Dmitry Akhmetov, Intel</a:t>
            </a:r>
          </a:p>
        </p:txBody>
      </p:sp>
      <p:sp>
        <p:nvSpPr>
          <p:cNvPr id="6" name="Date Placeholder 5">
            <a:extLst>
              <a:ext uri="{FF2B5EF4-FFF2-40B4-BE49-F238E27FC236}">
                <a16:creationId xmlns:a16="http://schemas.microsoft.com/office/drawing/2014/main" id="{F025BDEB-0935-4296-BE29-6D0C362B8A36}"/>
              </a:ext>
            </a:extLst>
          </p:cNvPr>
          <p:cNvSpPr>
            <a:spLocks noGrp="1"/>
          </p:cNvSpPr>
          <p:nvPr>
            <p:ph type="dt" idx="15"/>
          </p:nvPr>
        </p:nvSpPr>
        <p:spPr/>
        <p:txBody>
          <a:bodyPr/>
          <a:lstStyle/>
          <a:p>
            <a:r>
              <a:rPr lang="en-US"/>
              <a:t>Month Year</a:t>
            </a:r>
            <a:endParaRPr lang="en-GB" dirty="0"/>
          </a:p>
        </p:txBody>
      </p:sp>
      <p:grpSp>
        <p:nvGrpSpPr>
          <p:cNvPr id="96" name="Group 95">
            <a:extLst>
              <a:ext uri="{FF2B5EF4-FFF2-40B4-BE49-F238E27FC236}">
                <a16:creationId xmlns:a16="http://schemas.microsoft.com/office/drawing/2014/main" id="{F74789CF-553C-48C6-AAB8-0FE7E65957A0}"/>
              </a:ext>
            </a:extLst>
          </p:cNvPr>
          <p:cNvGrpSpPr/>
          <p:nvPr/>
        </p:nvGrpSpPr>
        <p:grpSpPr>
          <a:xfrm>
            <a:off x="990600" y="4269692"/>
            <a:ext cx="6932310" cy="2205721"/>
            <a:chOff x="893792" y="4220564"/>
            <a:chExt cx="6932310" cy="2205721"/>
          </a:xfrm>
        </p:grpSpPr>
        <p:cxnSp>
          <p:nvCxnSpPr>
            <p:cNvPr id="20" name="Straight Arrow Connector 19">
              <a:extLst>
                <a:ext uri="{FF2B5EF4-FFF2-40B4-BE49-F238E27FC236}">
                  <a16:creationId xmlns:a16="http://schemas.microsoft.com/office/drawing/2014/main" id="{5113BA87-4731-4E65-B0D7-85F2A55325D2}"/>
                </a:ext>
              </a:extLst>
            </p:cNvPr>
            <p:cNvCxnSpPr>
              <a:cxnSpLocks/>
              <a:endCxn id="53" idx="1"/>
            </p:cNvCxnSpPr>
            <p:nvPr/>
          </p:nvCxnSpPr>
          <p:spPr>
            <a:xfrm flipV="1">
              <a:off x="4043226" y="5785133"/>
              <a:ext cx="303263" cy="3759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TextBox 110">
              <a:extLst>
                <a:ext uri="{FF2B5EF4-FFF2-40B4-BE49-F238E27FC236}">
                  <a16:creationId xmlns:a16="http://schemas.microsoft.com/office/drawing/2014/main" id="{5E55BFC4-7E5E-49F1-802E-26E2C1E4D21A}"/>
                </a:ext>
              </a:extLst>
            </p:cNvPr>
            <p:cNvSpPr txBox="1"/>
            <p:nvPr/>
          </p:nvSpPr>
          <p:spPr>
            <a:xfrm>
              <a:off x="2906920" y="6079215"/>
              <a:ext cx="1327632" cy="347070"/>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solidFill>
                    <a:schemeClr val="tx1"/>
                  </a:solidFill>
                </a:rPr>
                <a:t>   Transmit if PIFS IDLE</a:t>
              </a:r>
            </a:p>
          </p:txBody>
        </p:sp>
        <p:cxnSp>
          <p:nvCxnSpPr>
            <p:cNvPr id="52" name="Straight Connector 51">
              <a:extLst>
                <a:ext uri="{FF2B5EF4-FFF2-40B4-BE49-F238E27FC236}">
                  <a16:creationId xmlns:a16="http://schemas.microsoft.com/office/drawing/2014/main" id="{F75A16B9-0CF0-4E06-9C56-D1D47384653C}"/>
                </a:ext>
              </a:extLst>
            </p:cNvPr>
            <p:cNvCxnSpPr>
              <a:cxnSpLocks/>
            </p:cNvCxnSpPr>
            <p:nvPr/>
          </p:nvCxnSpPr>
          <p:spPr>
            <a:xfrm>
              <a:off x="1657009" y="5627912"/>
              <a:ext cx="6169093" cy="0"/>
            </a:xfrm>
            <a:prstGeom prst="line">
              <a:avLst/>
            </a:prstGeom>
          </p:spPr>
          <p:style>
            <a:lnRef idx="2">
              <a:schemeClr val="accent1"/>
            </a:lnRef>
            <a:fillRef idx="0">
              <a:schemeClr val="accent1"/>
            </a:fillRef>
            <a:effectRef idx="1">
              <a:schemeClr val="accent1"/>
            </a:effectRef>
            <a:fontRef idx="minor">
              <a:schemeClr val="tx1"/>
            </a:fontRef>
          </p:style>
        </p:cxnSp>
        <p:sp>
          <p:nvSpPr>
            <p:cNvPr id="53" name="Rectangle 52">
              <a:extLst>
                <a:ext uri="{FF2B5EF4-FFF2-40B4-BE49-F238E27FC236}">
                  <a16:creationId xmlns:a16="http://schemas.microsoft.com/office/drawing/2014/main" id="{6F536678-372C-41D1-B403-954DF412E34D}"/>
                </a:ext>
              </a:extLst>
            </p:cNvPr>
            <p:cNvSpPr/>
            <p:nvPr/>
          </p:nvSpPr>
          <p:spPr>
            <a:xfrm>
              <a:off x="4346489" y="5636737"/>
              <a:ext cx="638075"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54" name="TextBox 9">
              <a:extLst>
                <a:ext uri="{FF2B5EF4-FFF2-40B4-BE49-F238E27FC236}">
                  <a16:creationId xmlns:a16="http://schemas.microsoft.com/office/drawing/2014/main" id="{5C9DE6FC-0292-4330-9DF4-0B270F5222F7}"/>
                </a:ext>
              </a:extLst>
            </p:cNvPr>
            <p:cNvSpPr txBox="1"/>
            <p:nvPr/>
          </p:nvSpPr>
          <p:spPr>
            <a:xfrm>
              <a:off x="893792" y="5488454"/>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55" name="Straight Connector 54">
              <a:extLst>
                <a:ext uri="{FF2B5EF4-FFF2-40B4-BE49-F238E27FC236}">
                  <a16:creationId xmlns:a16="http://schemas.microsoft.com/office/drawing/2014/main" id="{867DC2E8-CC82-42E8-B835-0C31A77BDA2C}"/>
                </a:ext>
              </a:extLst>
            </p:cNvPr>
            <p:cNvCxnSpPr>
              <a:cxnSpLocks/>
            </p:cNvCxnSpPr>
            <p:nvPr/>
          </p:nvCxnSpPr>
          <p:spPr>
            <a:xfrm flipV="1">
              <a:off x="1645637" y="4656195"/>
              <a:ext cx="6163593" cy="1"/>
            </a:xfrm>
            <a:prstGeom prst="line">
              <a:avLst/>
            </a:prstGeom>
          </p:spPr>
          <p:style>
            <a:lnRef idx="2">
              <a:schemeClr val="accent1"/>
            </a:lnRef>
            <a:fillRef idx="0">
              <a:schemeClr val="accent1"/>
            </a:fillRef>
            <a:effectRef idx="1">
              <a:schemeClr val="accent1"/>
            </a:effectRef>
            <a:fontRef idx="minor">
              <a:schemeClr val="tx1"/>
            </a:fontRef>
          </p:style>
        </p:cxnSp>
        <p:sp>
          <p:nvSpPr>
            <p:cNvPr id="56" name="TextBox 11">
              <a:extLst>
                <a:ext uri="{FF2B5EF4-FFF2-40B4-BE49-F238E27FC236}">
                  <a16:creationId xmlns:a16="http://schemas.microsoft.com/office/drawing/2014/main" id="{28AE7A66-392A-42DD-934E-B965A66FF619}"/>
                </a:ext>
              </a:extLst>
            </p:cNvPr>
            <p:cNvSpPr txBox="1"/>
            <p:nvPr/>
          </p:nvSpPr>
          <p:spPr>
            <a:xfrm>
              <a:off x="945355" y="4493535"/>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57" name="Rectangle 56">
              <a:extLst>
                <a:ext uri="{FF2B5EF4-FFF2-40B4-BE49-F238E27FC236}">
                  <a16:creationId xmlns:a16="http://schemas.microsoft.com/office/drawing/2014/main" id="{32D1D908-F420-4EC0-96CC-13707B918957}"/>
                </a:ext>
              </a:extLst>
            </p:cNvPr>
            <p:cNvSpPr/>
            <p:nvPr/>
          </p:nvSpPr>
          <p:spPr>
            <a:xfrm>
              <a:off x="4346489" y="4654690"/>
              <a:ext cx="638074"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58" name="TextBox 17">
              <a:extLst>
                <a:ext uri="{FF2B5EF4-FFF2-40B4-BE49-F238E27FC236}">
                  <a16:creationId xmlns:a16="http://schemas.microsoft.com/office/drawing/2014/main" id="{94D70AB7-FF15-46F1-A4E9-7DCF4DE846F7}"/>
                </a:ext>
              </a:extLst>
            </p:cNvPr>
            <p:cNvSpPr txBox="1"/>
            <p:nvPr/>
          </p:nvSpPr>
          <p:spPr>
            <a:xfrm>
              <a:off x="1391457" y="4376750"/>
              <a:ext cx="361387"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AP</a:t>
              </a:r>
            </a:p>
          </p:txBody>
        </p:sp>
        <p:sp>
          <p:nvSpPr>
            <p:cNvPr id="59" name="TextBox 18">
              <a:extLst>
                <a:ext uri="{FF2B5EF4-FFF2-40B4-BE49-F238E27FC236}">
                  <a16:creationId xmlns:a16="http://schemas.microsoft.com/office/drawing/2014/main" id="{91C98AC3-4EAC-4BC4-8D60-13C59801DBD7}"/>
                </a:ext>
              </a:extLst>
            </p:cNvPr>
            <p:cNvSpPr txBox="1"/>
            <p:nvPr/>
          </p:nvSpPr>
          <p:spPr>
            <a:xfrm>
              <a:off x="1381233" y="4668130"/>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60" name="TextBox 19">
              <a:extLst>
                <a:ext uri="{FF2B5EF4-FFF2-40B4-BE49-F238E27FC236}">
                  <a16:creationId xmlns:a16="http://schemas.microsoft.com/office/drawing/2014/main" id="{6A3DCA58-EAB3-406F-8BC9-AD042A90450E}"/>
                </a:ext>
              </a:extLst>
            </p:cNvPr>
            <p:cNvSpPr txBox="1"/>
            <p:nvPr/>
          </p:nvSpPr>
          <p:spPr>
            <a:xfrm>
              <a:off x="1421881" y="5333760"/>
              <a:ext cx="361387"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AP</a:t>
              </a:r>
            </a:p>
          </p:txBody>
        </p:sp>
        <p:sp>
          <p:nvSpPr>
            <p:cNvPr id="61" name="TextBox 20">
              <a:extLst>
                <a:ext uri="{FF2B5EF4-FFF2-40B4-BE49-F238E27FC236}">
                  <a16:creationId xmlns:a16="http://schemas.microsoft.com/office/drawing/2014/main" id="{D4013ACB-ED7C-4AD1-A9A6-65A7F3D494E7}"/>
                </a:ext>
              </a:extLst>
            </p:cNvPr>
            <p:cNvSpPr txBox="1"/>
            <p:nvPr/>
          </p:nvSpPr>
          <p:spPr>
            <a:xfrm>
              <a:off x="1404967" y="5645002"/>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63" name="Rectangle 62">
              <a:extLst>
                <a:ext uri="{FF2B5EF4-FFF2-40B4-BE49-F238E27FC236}">
                  <a16:creationId xmlns:a16="http://schemas.microsoft.com/office/drawing/2014/main" id="{B7D7C8EA-BAA5-4F7B-BFDA-4BEF6D0886A6}"/>
                </a:ext>
              </a:extLst>
            </p:cNvPr>
            <p:cNvSpPr/>
            <p:nvPr/>
          </p:nvSpPr>
          <p:spPr>
            <a:xfrm>
              <a:off x="2571414" y="562889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64" name="Rectangle 63">
              <a:extLst>
                <a:ext uri="{FF2B5EF4-FFF2-40B4-BE49-F238E27FC236}">
                  <a16:creationId xmlns:a16="http://schemas.microsoft.com/office/drawing/2014/main" id="{F4D0F0C0-4A9D-48F0-9FB5-1C57FDEB0670}"/>
                </a:ext>
              </a:extLst>
            </p:cNvPr>
            <p:cNvSpPr/>
            <p:nvPr/>
          </p:nvSpPr>
          <p:spPr>
            <a:xfrm>
              <a:off x="3991879" y="5635423"/>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65" name="Rectangle 64">
              <a:extLst>
                <a:ext uri="{FF2B5EF4-FFF2-40B4-BE49-F238E27FC236}">
                  <a16:creationId xmlns:a16="http://schemas.microsoft.com/office/drawing/2014/main" id="{5315F172-EB65-4A07-A895-85BB0ED8BA95}"/>
                </a:ext>
              </a:extLst>
            </p:cNvPr>
            <p:cNvSpPr/>
            <p:nvPr/>
          </p:nvSpPr>
          <p:spPr>
            <a:xfrm>
              <a:off x="4108986" y="5630618"/>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66" name="Rectangle 65">
              <a:extLst>
                <a:ext uri="{FF2B5EF4-FFF2-40B4-BE49-F238E27FC236}">
                  <a16:creationId xmlns:a16="http://schemas.microsoft.com/office/drawing/2014/main" id="{5AC8F488-2E3A-464E-8FB6-30AEB1A100F0}"/>
                </a:ext>
              </a:extLst>
            </p:cNvPr>
            <p:cNvSpPr/>
            <p:nvPr/>
          </p:nvSpPr>
          <p:spPr>
            <a:xfrm>
              <a:off x="4234552" y="5630618"/>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69" name="TextBox 28">
              <a:extLst>
                <a:ext uri="{FF2B5EF4-FFF2-40B4-BE49-F238E27FC236}">
                  <a16:creationId xmlns:a16="http://schemas.microsoft.com/office/drawing/2014/main" id="{294FF3E6-7C2B-44E0-876F-6FCE4636FE1C}"/>
                </a:ext>
              </a:extLst>
            </p:cNvPr>
            <p:cNvSpPr txBox="1"/>
            <p:nvPr/>
          </p:nvSpPr>
          <p:spPr>
            <a:xfrm>
              <a:off x="3718703" y="4384567"/>
              <a:ext cx="676530"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70" name="Rectangle 69">
              <a:extLst>
                <a:ext uri="{FF2B5EF4-FFF2-40B4-BE49-F238E27FC236}">
                  <a16:creationId xmlns:a16="http://schemas.microsoft.com/office/drawing/2014/main" id="{46BE5482-FC0A-4CD5-9FDA-EE95A2D688FA}"/>
                </a:ext>
              </a:extLst>
            </p:cNvPr>
            <p:cNvSpPr/>
            <p:nvPr/>
          </p:nvSpPr>
          <p:spPr>
            <a:xfrm>
              <a:off x="387091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71" name="Rectangle 70">
              <a:extLst>
                <a:ext uri="{FF2B5EF4-FFF2-40B4-BE49-F238E27FC236}">
                  <a16:creationId xmlns:a16="http://schemas.microsoft.com/office/drawing/2014/main" id="{6FACA4BA-8AE2-4D08-B82E-B296E0090382}"/>
                </a:ext>
              </a:extLst>
            </p:cNvPr>
            <p:cNvSpPr/>
            <p:nvPr/>
          </p:nvSpPr>
          <p:spPr>
            <a:xfrm>
              <a:off x="399010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72" name="Rectangle 71">
              <a:extLst>
                <a:ext uri="{FF2B5EF4-FFF2-40B4-BE49-F238E27FC236}">
                  <a16:creationId xmlns:a16="http://schemas.microsoft.com/office/drawing/2014/main" id="{B1A044C5-DD8B-4A3B-981F-232963372C80}"/>
                </a:ext>
              </a:extLst>
            </p:cNvPr>
            <p:cNvSpPr/>
            <p:nvPr/>
          </p:nvSpPr>
          <p:spPr>
            <a:xfrm>
              <a:off x="410929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75" name="Rectangle 74">
              <a:extLst>
                <a:ext uri="{FF2B5EF4-FFF2-40B4-BE49-F238E27FC236}">
                  <a16:creationId xmlns:a16="http://schemas.microsoft.com/office/drawing/2014/main" id="{70D1FF59-44B5-4A34-ADCC-9FF59804F707}"/>
                </a:ext>
              </a:extLst>
            </p:cNvPr>
            <p:cNvSpPr/>
            <p:nvPr/>
          </p:nvSpPr>
          <p:spPr>
            <a:xfrm>
              <a:off x="4235187" y="4657550"/>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76" name="Rectangle 75">
              <a:extLst>
                <a:ext uri="{FF2B5EF4-FFF2-40B4-BE49-F238E27FC236}">
                  <a16:creationId xmlns:a16="http://schemas.microsoft.com/office/drawing/2014/main" id="{CE943CF5-971C-49D9-B71C-E1711603DE80}"/>
                </a:ext>
              </a:extLst>
            </p:cNvPr>
            <p:cNvSpPr/>
            <p:nvPr/>
          </p:nvSpPr>
          <p:spPr>
            <a:xfrm>
              <a:off x="5541593" y="5335150"/>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77" name="Rectangle 76">
              <a:extLst>
                <a:ext uri="{FF2B5EF4-FFF2-40B4-BE49-F238E27FC236}">
                  <a16:creationId xmlns:a16="http://schemas.microsoft.com/office/drawing/2014/main" id="{75A3EDAA-866E-498E-BBCA-C65ED3106E17}"/>
                </a:ext>
              </a:extLst>
            </p:cNvPr>
            <p:cNvSpPr/>
            <p:nvPr/>
          </p:nvSpPr>
          <p:spPr>
            <a:xfrm>
              <a:off x="5539929" y="4356543"/>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78" name="Straight Arrow Connector 77">
              <a:extLst>
                <a:ext uri="{FF2B5EF4-FFF2-40B4-BE49-F238E27FC236}">
                  <a16:creationId xmlns:a16="http://schemas.microsoft.com/office/drawing/2014/main" id="{16806B93-0DBB-46DE-B819-B0CAA2927F84}"/>
                </a:ext>
              </a:extLst>
            </p:cNvPr>
            <p:cNvCxnSpPr/>
            <p:nvPr/>
          </p:nvCxnSpPr>
          <p:spPr>
            <a:xfrm flipV="1">
              <a:off x="5020849" y="5493156"/>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79" name="TextBox 45">
              <a:extLst>
                <a:ext uri="{FF2B5EF4-FFF2-40B4-BE49-F238E27FC236}">
                  <a16:creationId xmlns:a16="http://schemas.microsoft.com/office/drawing/2014/main" id="{55747C24-4334-4D70-B7BB-5A9D69546CC5}"/>
                </a:ext>
              </a:extLst>
            </p:cNvPr>
            <p:cNvSpPr txBox="1"/>
            <p:nvPr/>
          </p:nvSpPr>
          <p:spPr>
            <a:xfrm>
              <a:off x="5055018" y="5314006"/>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80" name="Straight Arrow Connector 79">
              <a:extLst>
                <a:ext uri="{FF2B5EF4-FFF2-40B4-BE49-F238E27FC236}">
                  <a16:creationId xmlns:a16="http://schemas.microsoft.com/office/drawing/2014/main" id="{76EBDA7C-B22F-42D8-B68E-07C215DFA95E}"/>
                </a:ext>
              </a:extLst>
            </p:cNvPr>
            <p:cNvCxnSpPr/>
            <p:nvPr/>
          </p:nvCxnSpPr>
          <p:spPr>
            <a:xfrm flipV="1">
              <a:off x="5019185" y="4514549"/>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81" name="TextBox 47">
              <a:extLst>
                <a:ext uri="{FF2B5EF4-FFF2-40B4-BE49-F238E27FC236}">
                  <a16:creationId xmlns:a16="http://schemas.microsoft.com/office/drawing/2014/main" id="{B58C8982-39D8-4341-BB97-96F9DB3144C9}"/>
                </a:ext>
              </a:extLst>
            </p:cNvPr>
            <p:cNvSpPr txBox="1"/>
            <p:nvPr/>
          </p:nvSpPr>
          <p:spPr>
            <a:xfrm>
              <a:off x="5053354" y="4335399"/>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82" name="Rectangle 81">
              <a:extLst>
                <a:ext uri="{FF2B5EF4-FFF2-40B4-BE49-F238E27FC236}">
                  <a16:creationId xmlns:a16="http://schemas.microsoft.com/office/drawing/2014/main" id="{9D467FF0-860D-47C0-858B-33C822A12A6E}"/>
                </a:ext>
              </a:extLst>
            </p:cNvPr>
            <p:cNvSpPr/>
            <p:nvPr/>
          </p:nvSpPr>
          <p:spPr>
            <a:xfrm>
              <a:off x="6687843" y="4654726"/>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83" name="Rectangle 82">
              <a:extLst>
                <a:ext uri="{FF2B5EF4-FFF2-40B4-BE49-F238E27FC236}">
                  <a16:creationId xmlns:a16="http://schemas.microsoft.com/office/drawing/2014/main" id="{E4477989-9075-4644-936A-A8DE17B4F02D}"/>
                </a:ext>
              </a:extLst>
            </p:cNvPr>
            <p:cNvSpPr/>
            <p:nvPr/>
          </p:nvSpPr>
          <p:spPr>
            <a:xfrm>
              <a:off x="6689507" y="5626442"/>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84" name="Rectangle 83">
              <a:extLst>
                <a:ext uri="{FF2B5EF4-FFF2-40B4-BE49-F238E27FC236}">
                  <a16:creationId xmlns:a16="http://schemas.microsoft.com/office/drawing/2014/main" id="{ACA8BA25-21C2-4E86-AE7D-57ECCFD4C0C7}"/>
                </a:ext>
              </a:extLst>
            </p:cNvPr>
            <p:cNvSpPr/>
            <p:nvPr/>
          </p:nvSpPr>
          <p:spPr>
            <a:xfrm>
              <a:off x="2277039" y="4354953"/>
              <a:ext cx="1430278"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85" name="Rectangle 84">
              <a:extLst>
                <a:ext uri="{FF2B5EF4-FFF2-40B4-BE49-F238E27FC236}">
                  <a16:creationId xmlns:a16="http://schemas.microsoft.com/office/drawing/2014/main" id="{4981A54A-C965-4FB8-9AF9-B1254EA960E3}"/>
                </a:ext>
              </a:extLst>
            </p:cNvPr>
            <p:cNvSpPr/>
            <p:nvPr/>
          </p:nvSpPr>
          <p:spPr>
            <a:xfrm>
              <a:off x="194118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86" name="Rectangle 85">
              <a:extLst>
                <a:ext uri="{FF2B5EF4-FFF2-40B4-BE49-F238E27FC236}">
                  <a16:creationId xmlns:a16="http://schemas.microsoft.com/office/drawing/2014/main" id="{98FE0348-286E-4C7D-B4A5-9B96B076F8E0}"/>
                </a:ext>
              </a:extLst>
            </p:cNvPr>
            <p:cNvSpPr/>
            <p:nvPr/>
          </p:nvSpPr>
          <p:spPr>
            <a:xfrm>
              <a:off x="206037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87" name="Rectangle 86">
              <a:extLst>
                <a:ext uri="{FF2B5EF4-FFF2-40B4-BE49-F238E27FC236}">
                  <a16:creationId xmlns:a16="http://schemas.microsoft.com/office/drawing/2014/main" id="{0AF4FEAC-ADF1-4661-A248-BDF075747D65}"/>
                </a:ext>
              </a:extLst>
            </p:cNvPr>
            <p:cNvSpPr/>
            <p:nvPr/>
          </p:nvSpPr>
          <p:spPr>
            <a:xfrm>
              <a:off x="2177658"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88" name="Rectangle 87">
              <a:extLst>
                <a:ext uri="{FF2B5EF4-FFF2-40B4-BE49-F238E27FC236}">
                  <a16:creationId xmlns:a16="http://schemas.microsoft.com/office/drawing/2014/main" id="{9A889E08-E423-40B6-834F-BDE69D15AB5D}"/>
                </a:ext>
              </a:extLst>
            </p:cNvPr>
            <p:cNvSpPr/>
            <p:nvPr/>
          </p:nvSpPr>
          <p:spPr>
            <a:xfrm>
              <a:off x="3733485" y="465544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89" name="Rectangle 88">
              <a:extLst>
                <a:ext uri="{FF2B5EF4-FFF2-40B4-BE49-F238E27FC236}">
                  <a16:creationId xmlns:a16="http://schemas.microsoft.com/office/drawing/2014/main" id="{9BEEF7C4-1FEB-4100-A65C-071A253A1F96}"/>
                </a:ext>
              </a:extLst>
            </p:cNvPr>
            <p:cNvSpPr/>
            <p:nvPr/>
          </p:nvSpPr>
          <p:spPr>
            <a:xfrm>
              <a:off x="2656331" y="5321350"/>
              <a:ext cx="1335435"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90" name="Rectangle 89">
              <a:extLst>
                <a:ext uri="{FF2B5EF4-FFF2-40B4-BE49-F238E27FC236}">
                  <a16:creationId xmlns:a16="http://schemas.microsoft.com/office/drawing/2014/main" id="{1FAAA106-FA9D-4D0B-A37E-93558EAAAA4C}"/>
                </a:ext>
              </a:extLst>
            </p:cNvPr>
            <p:cNvSpPr/>
            <p:nvPr/>
          </p:nvSpPr>
          <p:spPr>
            <a:xfrm>
              <a:off x="2046728"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91" name="Rectangle 90">
              <a:extLst>
                <a:ext uri="{FF2B5EF4-FFF2-40B4-BE49-F238E27FC236}">
                  <a16:creationId xmlns:a16="http://schemas.microsoft.com/office/drawing/2014/main" id="{A6BA29DD-E309-4C34-BDA3-BC4F6648A181}"/>
                </a:ext>
              </a:extLst>
            </p:cNvPr>
            <p:cNvSpPr/>
            <p:nvPr/>
          </p:nvSpPr>
          <p:spPr>
            <a:xfrm>
              <a:off x="219212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92" name="Rectangle 91">
              <a:extLst>
                <a:ext uri="{FF2B5EF4-FFF2-40B4-BE49-F238E27FC236}">
                  <a16:creationId xmlns:a16="http://schemas.microsoft.com/office/drawing/2014/main" id="{86B27E30-7EF1-4D38-A21E-170A5C3454B5}"/>
                </a:ext>
              </a:extLst>
            </p:cNvPr>
            <p:cNvSpPr/>
            <p:nvPr/>
          </p:nvSpPr>
          <p:spPr>
            <a:xfrm>
              <a:off x="231131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93" name="Rectangle 92">
              <a:extLst>
                <a:ext uri="{FF2B5EF4-FFF2-40B4-BE49-F238E27FC236}">
                  <a16:creationId xmlns:a16="http://schemas.microsoft.com/office/drawing/2014/main" id="{F16F8D18-AB48-4638-B9DF-EBDB70D122F5}"/>
                </a:ext>
              </a:extLst>
            </p:cNvPr>
            <p:cNvSpPr/>
            <p:nvPr/>
          </p:nvSpPr>
          <p:spPr>
            <a:xfrm>
              <a:off x="243050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cxnSp>
          <p:nvCxnSpPr>
            <p:cNvPr id="94" name="Straight Arrow Connector 93">
              <a:extLst>
                <a:ext uri="{FF2B5EF4-FFF2-40B4-BE49-F238E27FC236}">
                  <a16:creationId xmlns:a16="http://schemas.microsoft.com/office/drawing/2014/main" id="{2DDE3D92-7810-4D10-8068-AD0F906AE30C}"/>
                </a:ext>
              </a:extLst>
            </p:cNvPr>
            <p:cNvCxnSpPr>
              <a:cxnSpLocks/>
            </p:cNvCxnSpPr>
            <p:nvPr/>
          </p:nvCxnSpPr>
          <p:spPr>
            <a:xfrm flipH="1">
              <a:off x="4330242" y="4220564"/>
              <a:ext cx="2799" cy="12210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TextBox 110">
              <a:extLst>
                <a:ext uri="{FF2B5EF4-FFF2-40B4-BE49-F238E27FC236}">
                  <a16:creationId xmlns:a16="http://schemas.microsoft.com/office/drawing/2014/main" id="{7B8D67E4-953B-41A1-8812-490673527F42}"/>
                </a:ext>
              </a:extLst>
            </p:cNvPr>
            <p:cNvSpPr txBox="1"/>
            <p:nvPr/>
          </p:nvSpPr>
          <p:spPr>
            <a:xfrm>
              <a:off x="3870912" y="5005637"/>
              <a:ext cx="467707" cy="142889"/>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00" b="1" dirty="0">
                  <a:solidFill>
                    <a:schemeClr val="tx1"/>
                  </a:solidFill>
                </a:rPr>
                <a:t>Invite</a:t>
              </a:r>
            </a:p>
          </p:txBody>
        </p:sp>
      </p:grpSp>
    </p:spTree>
    <p:extLst>
      <p:ext uri="{BB962C8B-B14F-4D97-AF65-F5344CB8AC3E}">
        <p14:creationId xmlns:p14="http://schemas.microsoft.com/office/powerpoint/2010/main" val="2046037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D827B-4F42-4078-9BEB-FB5FEDC13FC0}"/>
              </a:ext>
            </a:extLst>
          </p:cNvPr>
          <p:cNvSpPr>
            <a:spLocks noGrp="1"/>
          </p:cNvSpPr>
          <p:nvPr>
            <p:ph type="title"/>
          </p:nvPr>
        </p:nvSpPr>
        <p:spPr>
          <a:xfrm>
            <a:off x="685800" y="685800"/>
            <a:ext cx="7770813" cy="568385"/>
          </a:xfrm>
        </p:spPr>
        <p:txBody>
          <a:bodyPr/>
          <a:lstStyle/>
          <a:p>
            <a:r>
              <a:rPr lang="en-US" dirty="0"/>
              <a:t>Proposal 1 (</a:t>
            </a:r>
            <a:r>
              <a:rPr lang="en-US" dirty="0" err="1"/>
              <a:t>ePIFS</a:t>
            </a:r>
            <a:r>
              <a:rPr lang="en-US" dirty="0"/>
              <a:t>)</a:t>
            </a:r>
          </a:p>
        </p:txBody>
      </p:sp>
      <p:sp>
        <p:nvSpPr>
          <p:cNvPr id="3" name="Content Placeholder 2">
            <a:extLst>
              <a:ext uri="{FF2B5EF4-FFF2-40B4-BE49-F238E27FC236}">
                <a16:creationId xmlns:a16="http://schemas.microsoft.com/office/drawing/2014/main" id="{4C49F38E-2E9D-4259-9871-EC2B5D3A4517}"/>
              </a:ext>
            </a:extLst>
          </p:cNvPr>
          <p:cNvSpPr>
            <a:spLocks noGrp="1"/>
          </p:cNvSpPr>
          <p:nvPr>
            <p:ph idx="1"/>
          </p:nvPr>
        </p:nvSpPr>
        <p:spPr>
          <a:xfrm>
            <a:off x="609600" y="1262536"/>
            <a:ext cx="8305800" cy="3950983"/>
          </a:xfrm>
        </p:spPr>
        <p:txBody>
          <a:bodyPr/>
          <a:lstStyle/>
          <a:p>
            <a:pPr>
              <a:buFont typeface="Arial" panose="020B0604020202020204" pitchFamily="34" charset="0"/>
              <a:buChar char="•"/>
            </a:pPr>
            <a:r>
              <a:rPr lang="en-US" sz="1800" dirty="0"/>
              <a:t>Enhanced PIFS: </a:t>
            </a:r>
          </a:p>
          <a:p>
            <a:pPr lvl="1">
              <a:buFont typeface="Arial" panose="020B0604020202020204" pitchFamily="34" charset="0"/>
              <a:buChar char="•"/>
            </a:pPr>
            <a:r>
              <a:rPr lang="en-US" sz="1400" dirty="0"/>
              <a:t>Perform contention on both links. The winning link can trigger transmission on another link if </a:t>
            </a:r>
          </a:p>
          <a:p>
            <a:pPr lvl="2">
              <a:buFont typeface="Arial" panose="020B0604020202020204" pitchFamily="34" charset="0"/>
              <a:buChar char="•"/>
            </a:pPr>
            <a:r>
              <a:rPr lang="en-US" sz="1200" dirty="0"/>
              <a:t>medium of another link is IDLE for PIFS (ED check)  and  NAV not set</a:t>
            </a:r>
          </a:p>
          <a:p>
            <a:pPr lvl="2">
              <a:buFont typeface="Arial" panose="020B0604020202020204" pitchFamily="34" charset="0"/>
              <a:buChar char="•"/>
            </a:pPr>
            <a:r>
              <a:rPr lang="en-US" sz="1200" dirty="0"/>
              <a:t>Credit based system to promote fairness</a:t>
            </a:r>
          </a:p>
          <a:p>
            <a:pPr lvl="3">
              <a:buFont typeface="Arial" panose="020B0604020202020204" pitchFamily="34" charset="0"/>
              <a:buChar char="•"/>
            </a:pPr>
            <a:r>
              <a:rPr lang="en-US" sz="1000" dirty="0"/>
              <a:t>At next </a:t>
            </a:r>
            <a:r>
              <a:rPr lang="en-US" sz="1000" dirty="0" err="1"/>
              <a:t>backoff</a:t>
            </a:r>
            <a:r>
              <a:rPr lang="en-US" sz="1000" dirty="0"/>
              <a:t> add slots to the invited link</a:t>
            </a:r>
          </a:p>
          <a:p>
            <a:pPr lvl="1">
              <a:buFont typeface="Arial" panose="020B0604020202020204" pitchFamily="34" charset="0"/>
              <a:buChar char="•"/>
            </a:pPr>
            <a:r>
              <a:rPr lang="en-US" sz="1400" dirty="0"/>
              <a:t>Fairer as it add “boosted slots” back to the counter of invited link</a:t>
            </a:r>
          </a:p>
          <a:p>
            <a:pPr lvl="2">
              <a:buFont typeface="Arial" panose="020B0604020202020204" pitchFamily="34" charset="0"/>
              <a:buChar char="•"/>
            </a:pPr>
            <a:r>
              <a:rPr lang="en-US" sz="1200" dirty="0"/>
              <a:t>This only “advance” one current contention but not the following ones.</a:t>
            </a:r>
          </a:p>
          <a:p>
            <a:pPr>
              <a:buFont typeface="Arial" panose="020B0604020202020204" pitchFamily="34" charset="0"/>
              <a:buChar char="•"/>
            </a:pPr>
            <a:r>
              <a:rPr lang="en-US" sz="1800" b="1" dirty="0"/>
              <a:t>Issues</a:t>
            </a:r>
            <a:r>
              <a:rPr lang="en-US" sz="1800" dirty="0"/>
              <a:t>: </a:t>
            </a:r>
          </a:p>
          <a:p>
            <a:pPr lvl="1">
              <a:buFont typeface="Arial" panose="020B0604020202020204" pitchFamily="34" charset="0"/>
              <a:buChar char="•"/>
            </a:pPr>
            <a:r>
              <a:rPr lang="en-US" sz="1400" dirty="0"/>
              <a:t>NAV check might be a problem</a:t>
            </a:r>
          </a:p>
          <a:p>
            <a:pPr lvl="2">
              <a:buFont typeface="Arial" panose="020B0604020202020204" pitchFamily="34" charset="0"/>
              <a:buChar char="•"/>
            </a:pPr>
            <a:r>
              <a:rPr lang="en-US" sz="1200" dirty="0"/>
              <a:t>Non-STR STA naturally suffer from deafness and may not have up-to-date NAV information</a:t>
            </a:r>
          </a:p>
          <a:p>
            <a:pPr lvl="1">
              <a:buFont typeface="Arial" panose="020B0604020202020204" pitchFamily="34" charset="0"/>
              <a:buChar char="•"/>
            </a:pPr>
            <a:r>
              <a:rPr lang="en-US" sz="1400" dirty="0"/>
              <a:t>Still does not address unequal load problem</a:t>
            </a:r>
          </a:p>
          <a:p>
            <a:pPr lvl="2">
              <a:buFont typeface="Arial" panose="020B0604020202020204" pitchFamily="34" charset="0"/>
              <a:buChar char="•"/>
            </a:pPr>
            <a:r>
              <a:rPr lang="en-US" sz="1200" dirty="0"/>
              <a:t>Lightly loaded link 1 can have multiple opportunities to invite link 2 using PIFS access giving unfair advantage over other devices operating on link 2</a:t>
            </a:r>
          </a:p>
          <a:p>
            <a:pPr lvl="2">
              <a:buFont typeface="Arial" panose="020B0604020202020204" pitchFamily="34" charset="0"/>
              <a:buChar char="•"/>
            </a:pPr>
            <a:r>
              <a:rPr lang="en-US" sz="1200" dirty="0"/>
              <a:t>Link which is forced to increase </a:t>
            </a:r>
            <a:r>
              <a:rPr lang="en-US" sz="1200" dirty="0" err="1"/>
              <a:t>backoff</a:t>
            </a:r>
            <a:r>
              <a:rPr lang="en-US" sz="1200" dirty="0"/>
              <a:t> counter may be over excessively punished in case of consecutive invites. Link “alternation” may be required to avoid this problem</a:t>
            </a:r>
          </a:p>
        </p:txBody>
      </p:sp>
      <p:sp>
        <p:nvSpPr>
          <p:cNvPr id="4" name="Slide Number Placeholder 3">
            <a:extLst>
              <a:ext uri="{FF2B5EF4-FFF2-40B4-BE49-F238E27FC236}">
                <a16:creationId xmlns:a16="http://schemas.microsoft.com/office/drawing/2014/main" id="{5F9CCF16-1223-4210-ACAC-2715D83FF0B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60249D16-75E0-4EBF-9975-C12AA8D68486}"/>
              </a:ext>
            </a:extLst>
          </p:cNvPr>
          <p:cNvSpPr>
            <a:spLocks noGrp="1"/>
          </p:cNvSpPr>
          <p:nvPr>
            <p:ph type="ftr" idx="14"/>
          </p:nvPr>
        </p:nvSpPr>
        <p:spPr/>
        <p:txBody>
          <a:bodyPr/>
          <a:lstStyle/>
          <a:p>
            <a:r>
              <a:rPr lang="en-GB" dirty="0"/>
              <a:t>Dmitry Akhmetov, Intel</a:t>
            </a:r>
          </a:p>
        </p:txBody>
      </p:sp>
      <p:sp>
        <p:nvSpPr>
          <p:cNvPr id="6" name="Date Placeholder 5">
            <a:extLst>
              <a:ext uri="{FF2B5EF4-FFF2-40B4-BE49-F238E27FC236}">
                <a16:creationId xmlns:a16="http://schemas.microsoft.com/office/drawing/2014/main" id="{F025BDEB-0935-4296-BE29-6D0C362B8A36}"/>
              </a:ext>
            </a:extLst>
          </p:cNvPr>
          <p:cNvSpPr>
            <a:spLocks noGrp="1"/>
          </p:cNvSpPr>
          <p:nvPr>
            <p:ph type="dt" idx="15"/>
          </p:nvPr>
        </p:nvSpPr>
        <p:spPr/>
        <p:txBody>
          <a:bodyPr/>
          <a:lstStyle/>
          <a:p>
            <a:r>
              <a:rPr lang="en-US"/>
              <a:t>Month Year</a:t>
            </a:r>
            <a:endParaRPr lang="en-GB" dirty="0"/>
          </a:p>
        </p:txBody>
      </p:sp>
      <p:grpSp>
        <p:nvGrpSpPr>
          <p:cNvPr id="93" name="Group 92">
            <a:extLst>
              <a:ext uri="{FF2B5EF4-FFF2-40B4-BE49-F238E27FC236}">
                <a16:creationId xmlns:a16="http://schemas.microsoft.com/office/drawing/2014/main" id="{81BCF2B9-D841-4330-A9A2-69B5AF36AC8C}"/>
              </a:ext>
            </a:extLst>
          </p:cNvPr>
          <p:cNvGrpSpPr/>
          <p:nvPr/>
        </p:nvGrpSpPr>
        <p:grpSpPr>
          <a:xfrm>
            <a:off x="1143151" y="5105400"/>
            <a:ext cx="6932310" cy="1384515"/>
            <a:chOff x="893792" y="4275676"/>
            <a:chExt cx="6932310" cy="2068592"/>
          </a:xfrm>
        </p:grpSpPr>
        <p:cxnSp>
          <p:nvCxnSpPr>
            <p:cNvPr id="94" name="Straight Arrow Connector 93">
              <a:extLst>
                <a:ext uri="{FF2B5EF4-FFF2-40B4-BE49-F238E27FC236}">
                  <a16:creationId xmlns:a16="http://schemas.microsoft.com/office/drawing/2014/main" id="{20BB6C22-547D-4132-BE18-711208D823DC}"/>
                </a:ext>
              </a:extLst>
            </p:cNvPr>
            <p:cNvCxnSpPr>
              <a:cxnSpLocks/>
              <a:stCxn id="95" idx="3"/>
            </p:cNvCxnSpPr>
            <p:nvPr/>
          </p:nvCxnSpPr>
          <p:spPr>
            <a:xfrm flipV="1">
              <a:off x="3682417" y="5953407"/>
              <a:ext cx="511486" cy="23905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TextBox 110">
              <a:extLst>
                <a:ext uri="{FF2B5EF4-FFF2-40B4-BE49-F238E27FC236}">
                  <a16:creationId xmlns:a16="http://schemas.microsoft.com/office/drawing/2014/main" id="{5C9B93DD-54A5-45D3-99A4-BD14437DE1CE}"/>
                </a:ext>
              </a:extLst>
            </p:cNvPr>
            <p:cNvSpPr txBox="1"/>
            <p:nvPr/>
          </p:nvSpPr>
          <p:spPr>
            <a:xfrm>
              <a:off x="1921252" y="6040651"/>
              <a:ext cx="1761165" cy="303617"/>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b="1" dirty="0">
                  <a:solidFill>
                    <a:schemeClr val="tx1"/>
                  </a:solidFill>
                </a:rPr>
                <a:t>   Transmit if PIFS IDLE and NAV not set</a:t>
              </a:r>
            </a:p>
          </p:txBody>
        </p:sp>
        <p:cxnSp>
          <p:nvCxnSpPr>
            <p:cNvPr id="96" name="Straight Connector 95">
              <a:extLst>
                <a:ext uri="{FF2B5EF4-FFF2-40B4-BE49-F238E27FC236}">
                  <a16:creationId xmlns:a16="http://schemas.microsoft.com/office/drawing/2014/main" id="{87777891-BBB9-436E-9C9C-0F6D2FF57F19}"/>
                </a:ext>
              </a:extLst>
            </p:cNvPr>
            <p:cNvCxnSpPr>
              <a:cxnSpLocks/>
            </p:cNvCxnSpPr>
            <p:nvPr/>
          </p:nvCxnSpPr>
          <p:spPr>
            <a:xfrm>
              <a:off x="1657009" y="5627912"/>
              <a:ext cx="6169093" cy="0"/>
            </a:xfrm>
            <a:prstGeom prst="line">
              <a:avLst/>
            </a:prstGeom>
          </p:spPr>
          <p:style>
            <a:lnRef idx="2">
              <a:schemeClr val="accent1"/>
            </a:lnRef>
            <a:fillRef idx="0">
              <a:schemeClr val="accent1"/>
            </a:fillRef>
            <a:effectRef idx="1">
              <a:schemeClr val="accent1"/>
            </a:effectRef>
            <a:fontRef idx="minor">
              <a:schemeClr val="tx1"/>
            </a:fontRef>
          </p:style>
        </p:cxnSp>
        <p:sp>
          <p:nvSpPr>
            <p:cNvPr id="97" name="Rectangle 96">
              <a:extLst>
                <a:ext uri="{FF2B5EF4-FFF2-40B4-BE49-F238E27FC236}">
                  <a16:creationId xmlns:a16="http://schemas.microsoft.com/office/drawing/2014/main" id="{0CE6AF4B-E5BB-4D64-893C-4262F6A85CA4}"/>
                </a:ext>
              </a:extLst>
            </p:cNvPr>
            <p:cNvSpPr/>
            <p:nvPr/>
          </p:nvSpPr>
          <p:spPr>
            <a:xfrm>
              <a:off x="4327219" y="5615258"/>
              <a:ext cx="638075"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98" name="TextBox 9">
              <a:extLst>
                <a:ext uri="{FF2B5EF4-FFF2-40B4-BE49-F238E27FC236}">
                  <a16:creationId xmlns:a16="http://schemas.microsoft.com/office/drawing/2014/main" id="{E28769FF-9840-4912-B931-2BADC97A213A}"/>
                </a:ext>
              </a:extLst>
            </p:cNvPr>
            <p:cNvSpPr txBox="1"/>
            <p:nvPr/>
          </p:nvSpPr>
          <p:spPr>
            <a:xfrm>
              <a:off x="893792" y="5488454"/>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99" name="Straight Connector 98">
              <a:extLst>
                <a:ext uri="{FF2B5EF4-FFF2-40B4-BE49-F238E27FC236}">
                  <a16:creationId xmlns:a16="http://schemas.microsoft.com/office/drawing/2014/main" id="{34A66849-A030-44C7-9E46-5542A41FF372}"/>
                </a:ext>
              </a:extLst>
            </p:cNvPr>
            <p:cNvCxnSpPr>
              <a:cxnSpLocks/>
            </p:cNvCxnSpPr>
            <p:nvPr/>
          </p:nvCxnSpPr>
          <p:spPr>
            <a:xfrm flipV="1">
              <a:off x="1645637" y="4656195"/>
              <a:ext cx="6163593" cy="1"/>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11">
              <a:extLst>
                <a:ext uri="{FF2B5EF4-FFF2-40B4-BE49-F238E27FC236}">
                  <a16:creationId xmlns:a16="http://schemas.microsoft.com/office/drawing/2014/main" id="{29ACA6B2-1B1A-4FEB-9C6A-331FF965EBCB}"/>
                </a:ext>
              </a:extLst>
            </p:cNvPr>
            <p:cNvSpPr txBox="1"/>
            <p:nvPr/>
          </p:nvSpPr>
          <p:spPr>
            <a:xfrm>
              <a:off x="945355" y="4493535"/>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101" name="Rectangle 100">
              <a:extLst>
                <a:ext uri="{FF2B5EF4-FFF2-40B4-BE49-F238E27FC236}">
                  <a16:creationId xmlns:a16="http://schemas.microsoft.com/office/drawing/2014/main" id="{BEDD5ECD-42C8-4B1B-95B6-808E6B7BD8F9}"/>
                </a:ext>
              </a:extLst>
            </p:cNvPr>
            <p:cNvSpPr/>
            <p:nvPr/>
          </p:nvSpPr>
          <p:spPr>
            <a:xfrm>
              <a:off x="4325182" y="4655160"/>
              <a:ext cx="638074"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102" name="TextBox 17">
              <a:extLst>
                <a:ext uri="{FF2B5EF4-FFF2-40B4-BE49-F238E27FC236}">
                  <a16:creationId xmlns:a16="http://schemas.microsoft.com/office/drawing/2014/main" id="{E7994549-75B0-41B0-9EBD-7FE131D9D847}"/>
                </a:ext>
              </a:extLst>
            </p:cNvPr>
            <p:cNvSpPr txBox="1"/>
            <p:nvPr/>
          </p:nvSpPr>
          <p:spPr>
            <a:xfrm>
              <a:off x="1391457" y="4376750"/>
              <a:ext cx="361387"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AP</a:t>
              </a:r>
            </a:p>
          </p:txBody>
        </p:sp>
        <p:sp>
          <p:nvSpPr>
            <p:cNvPr id="103" name="TextBox 18">
              <a:extLst>
                <a:ext uri="{FF2B5EF4-FFF2-40B4-BE49-F238E27FC236}">
                  <a16:creationId xmlns:a16="http://schemas.microsoft.com/office/drawing/2014/main" id="{0A810D76-D336-4D80-8E94-6CBCE99CDD57}"/>
                </a:ext>
              </a:extLst>
            </p:cNvPr>
            <p:cNvSpPr txBox="1"/>
            <p:nvPr/>
          </p:nvSpPr>
          <p:spPr>
            <a:xfrm>
              <a:off x="1381233" y="4668130"/>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04" name="TextBox 19">
              <a:extLst>
                <a:ext uri="{FF2B5EF4-FFF2-40B4-BE49-F238E27FC236}">
                  <a16:creationId xmlns:a16="http://schemas.microsoft.com/office/drawing/2014/main" id="{585FA299-2933-4230-AB32-E7EA7E625155}"/>
                </a:ext>
              </a:extLst>
            </p:cNvPr>
            <p:cNvSpPr txBox="1"/>
            <p:nvPr/>
          </p:nvSpPr>
          <p:spPr>
            <a:xfrm>
              <a:off x="1421881" y="5333760"/>
              <a:ext cx="361387"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AP</a:t>
              </a:r>
            </a:p>
          </p:txBody>
        </p:sp>
        <p:sp>
          <p:nvSpPr>
            <p:cNvPr id="105" name="TextBox 20">
              <a:extLst>
                <a:ext uri="{FF2B5EF4-FFF2-40B4-BE49-F238E27FC236}">
                  <a16:creationId xmlns:a16="http://schemas.microsoft.com/office/drawing/2014/main" id="{02B19402-1CFF-4A1D-99F8-0BED5BED4240}"/>
                </a:ext>
              </a:extLst>
            </p:cNvPr>
            <p:cNvSpPr txBox="1"/>
            <p:nvPr/>
          </p:nvSpPr>
          <p:spPr>
            <a:xfrm>
              <a:off x="1404967" y="5645002"/>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06" name="Rectangle 105">
              <a:extLst>
                <a:ext uri="{FF2B5EF4-FFF2-40B4-BE49-F238E27FC236}">
                  <a16:creationId xmlns:a16="http://schemas.microsoft.com/office/drawing/2014/main" id="{20F734B8-63D7-4D62-BD20-EE3B3AEDC1F0}"/>
                </a:ext>
              </a:extLst>
            </p:cNvPr>
            <p:cNvSpPr/>
            <p:nvPr/>
          </p:nvSpPr>
          <p:spPr>
            <a:xfrm>
              <a:off x="2571414" y="562889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07" name="Rectangle 106">
              <a:extLst>
                <a:ext uri="{FF2B5EF4-FFF2-40B4-BE49-F238E27FC236}">
                  <a16:creationId xmlns:a16="http://schemas.microsoft.com/office/drawing/2014/main" id="{BD1A0771-1BA7-4A59-B900-55179505E8F5}"/>
                </a:ext>
              </a:extLst>
            </p:cNvPr>
            <p:cNvSpPr/>
            <p:nvPr/>
          </p:nvSpPr>
          <p:spPr>
            <a:xfrm>
              <a:off x="3991879" y="5635423"/>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08" name="Rectangle 107">
              <a:extLst>
                <a:ext uri="{FF2B5EF4-FFF2-40B4-BE49-F238E27FC236}">
                  <a16:creationId xmlns:a16="http://schemas.microsoft.com/office/drawing/2014/main" id="{1BD49540-F4D8-4923-A6FE-A4C7D0D39845}"/>
                </a:ext>
              </a:extLst>
            </p:cNvPr>
            <p:cNvSpPr/>
            <p:nvPr/>
          </p:nvSpPr>
          <p:spPr>
            <a:xfrm>
              <a:off x="4108986" y="5630618"/>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09" name="Rectangle 108">
              <a:extLst>
                <a:ext uri="{FF2B5EF4-FFF2-40B4-BE49-F238E27FC236}">
                  <a16:creationId xmlns:a16="http://schemas.microsoft.com/office/drawing/2014/main" id="{A6B237A4-7D20-4574-A268-FA4CB5B49ED3}"/>
                </a:ext>
              </a:extLst>
            </p:cNvPr>
            <p:cNvSpPr/>
            <p:nvPr/>
          </p:nvSpPr>
          <p:spPr>
            <a:xfrm>
              <a:off x="4234552" y="5630618"/>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10" name="TextBox 28">
              <a:extLst>
                <a:ext uri="{FF2B5EF4-FFF2-40B4-BE49-F238E27FC236}">
                  <a16:creationId xmlns:a16="http://schemas.microsoft.com/office/drawing/2014/main" id="{084365DF-E74B-4C10-935E-D26F1272CDC8}"/>
                </a:ext>
              </a:extLst>
            </p:cNvPr>
            <p:cNvSpPr txBox="1"/>
            <p:nvPr/>
          </p:nvSpPr>
          <p:spPr>
            <a:xfrm>
              <a:off x="3717093" y="4349333"/>
              <a:ext cx="676530" cy="233655"/>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111" name="Rectangle 110">
              <a:extLst>
                <a:ext uri="{FF2B5EF4-FFF2-40B4-BE49-F238E27FC236}">
                  <a16:creationId xmlns:a16="http://schemas.microsoft.com/office/drawing/2014/main" id="{131C2BC4-23DE-463C-A1B4-C1F070EDD705}"/>
                </a:ext>
              </a:extLst>
            </p:cNvPr>
            <p:cNvSpPr/>
            <p:nvPr/>
          </p:nvSpPr>
          <p:spPr>
            <a:xfrm>
              <a:off x="387091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12" name="Rectangle 111">
              <a:extLst>
                <a:ext uri="{FF2B5EF4-FFF2-40B4-BE49-F238E27FC236}">
                  <a16:creationId xmlns:a16="http://schemas.microsoft.com/office/drawing/2014/main" id="{58DCC81D-316B-46E0-A943-E5020923BA06}"/>
                </a:ext>
              </a:extLst>
            </p:cNvPr>
            <p:cNvSpPr/>
            <p:nvPr/>
          </p:nvSpPr>
          <p:spPr>
            <a:xfrm>
              <a:off x="399010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13" name="Rectangle 112">
              <a:extLst>
                <a:ext uri="{FF2B5EF4-FFF2-40B4-BE49-F238E27FC236}">
                  <a16:creationId xmlns:a16="http://schemas.microsoft.com/office/drawing/2014/main" id="{6A4A3051-AFFC-4A17-9BB8-46354616A2C4}"/>
                </a:ext>
              </a:extLst>
            </p:cNvPr>
            <p:cNvSpPr/>
            <p:nvPr/>
          </p:nvSpPr>
          <p:spPr>
            <a:xfrm>
              <a:off x="410929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114" name="Rectangle 113">
              <a:extLst>
                <a:ext uri="{FF2B5EF4-FFF2-40B4-BE49-F238E27FC236}">
                  <a16:creationId xmlns:a16="http://schemas.microsoft.com/office/drawing/2014/main" id="{7B5358A2-7D89-47AF-A80B-954175660F47}"/>
                </a:ext>
              </a:extLst>
            </p:cNvPr>
            <p:cNvSpPr/>
            <p:nvPr/>
          </p:nvSpPr>
          <p:spPr>
            <a:xfrm>
              <a:off x="4235187" y="4657550"/>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115" name="Rectangle 114">
              <a:extLst>
                <a:ext uri="{FF2B5EF4-FFF2-40B4-BE49-F238E27FC236}">
                  <a16:creationId xmlns:a16="http://schemas.microsoft.com/office/drawing/2014/main" id="{573B139C-FEBB-4042-9E3B-5B37C43093DF}"/>
                </a:ext>
              </a:extLst>
            </p:cNvPr>
            <p:cNvSpPr/>
            <p:nvPr/>
          </p:nvSpPr>
          <p:spPr>
            <a:xfrm>
              <a:off x="5541593" y="5335150"/>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116" name="Rectangle 115">
              <a:extLst>
                <a:ext uri="{FF2B5EF4-FFF2-40B4-BE49-F238E27FC236}">
                  <a16:creationId xmlns:a16="http://schemas.microsoft.com/office/drawing/2014/main" id="{B5773912-54A6-4E5E-9737-F1A5C914E235}"/>
                </a:ext>
              </a:extLst>
            </p:cNvPr>
            <p:cNvSpPr/>
            <p:nvPr/>
          </p:nvSpPr>
          <p:spPr>
            <a:xfrm>
              <a:off x="5539929" y="4356543"/>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117" name="Straight Arrow Connector 116">
              <a:extLst>
                <a:ext uri="{FF2B5EF4-FFF2-40B4-BE49-F238E27FC236}">
                  <a16:creationId xmlns:a16="http://schemas.microsoft.com/office/drawing/2014/main" id="{6B7F17C1-174A-4182-88A8-3C0610160390}"/>
                </a:ext>
              </a:extLst>
            </p:cNvPr>
            <p:cNvCxnSpPr/>
            <p:nvPr/>
          </p:nvCxnSpPr>
          <p:spPr>
            <a:xfrm flipV="1">
              <a:off x="5020849" y="5493156"/>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118" name="TextBox 45">
              <a:extLst>
                <a:ext uri="{FF2B5EF4-FFF2-40B4-BE49-F238E27FC236}">
                  <a16:creationId xmlns:a16="http://schemas.microsoft.com/office/drawing/2014/main" id="{23B39597-D1E1-481F-9CB5-0FD50921A7B8}"/>
                </a:ext>
              </a:extLst>
            </p:cNvPr>
            <p:cNvSpPr txBox="1"/>
            <p:nvPr/>
          </p:nvSpPr>
          <p:spPr>
            <a:xfrm>
              <a:off x="5055018" y="5314006"/>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119" name="Straight Arrow Connector 118">
              <a:extLst>
                <a:ext uri="{FF2B5EF4-FFF2-40B4-BE49-F238E27FC236}">
                  <a16:creationId xmlns:a16="http://schemas.microsoft.com/office/drawing/2014/main" id="{B97D9386-F12B-4308-BE2C-9650BC20C68A}"/>
                </a:ext>
              </a:extLst>
            </p:cNvPr>
            <p:cNvCxnSpPr/>
            <p:nvPr/>
          </p:nvCxnSpPr>
          <p:spPr>
            <a:xfrm flipV="1">
              <a:off x="5019185" y="4514549"/>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120" name="TextBox 47">
              <a:extLst>
                <a:ext uri="{FF2B5EF4-FFF2-40B4-BE49-F238E27FC236}">
                  <a16:creationId xmlns:a16="http://schemas.microsoft.com/office/drawing/2014/main" id="{2334C879-445B-42C8-8BD9-F6E989BC7D89}"/>
                </a:ext>
              </a:extLst>
            </p:cNvPr>
            <p:cNvSpPr txBox="1"/>
            <p:nvPr/>
          </p:nvSpPr>
          <p:spPr>
            <a:xfrm>
              <a:off x="5053354" y="4335399"/>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121" name="Rectangle 120">
              <a:extLst>
                <a:ext uri="{FF2B5EF4-FFF2-40B4-BE49-F238E27FC236}">
                  <a16:creationId xmlns:a16="http://schemas.microsoft.com/office/drawing/2014/main" id="{935415EB-C91F-4A8B-B1C6-F8AB768AE4BF}"/>
                </a:ext>
              </a:extLst>
            </p:cNvPr>
            <p:cNvSpPr/>
            <p:nvPr/>
          </p:nvSpPr>
          <p:spPr>
            <a:xfrm>
              <a:off x="6687843" y="4654726"/>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122" name="Rectangle 121">
              <a:extLst>
                <a:ext uri="{FF2B5EF4-FFF2-40B4-BE49-F238E27FC236}">
                  <a16:creationId xmlns:a16="http://schemas.microsoft.com/office/drawing/2014/main" id="{AEE8E123-D50B-4C7B-BB7D-01A061B07DFF}"/>
                </a:ext>
              </a:extLst>
            </p:cNvPr>
            <p:cNvSpPr/>
            <p:nvPr/>
          </p:nvSpPr>
          <p:spPr>
            <a:xfrm>
              <a:off x="6689507" y="5626442"/>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123" name="Rectangle 122">
              <a:extLst>
                <a:ext uri="{FF2B5EF4-FFF2-40B4-BE49-F238E27FC236}">
                  <a16:creationId xmlns:a16="http://schemas.microsoft.com/office/drawing/2014/main" id="{78A35A21-3D7D-4637-897C-4F108A016B39}"/>
                </a:ext>
              </a:extLst>
            </p:cNvPr>
            <p:cNvSpPr/>
            <p:nvPr/>
          </p:nvSpPr>
          <p:spPr>
            <a:xfrm>
              <a:off x="2277039" y="4354953"/>
              <a:ext cx="1430278"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124" name="Rectangle 123">
              <a:extLst>
                <a:ext uri="{FF2B5EF4-FFF2-40B4-BE49-F238E27FC236}">
                  <a16:creationId xmlns:a16="http://schemas.microsoft.com/office/drawing/2014/main" id="{B95DE639-97C4-4675-AE7B-1112CAC2AF63}"/>
                </a:ext>
              </a:extLst>
            </p:cNvPr>
            <p:cNvSpPr/>
            <p:nvPr/>
          </p:nvSpPr>
          <p:spPr>
            <a:xfrm>
              <a:off x="194118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25" name="Rectangle 124">
              <a:extLst>
                <a:ext uri="{FF2B5EF4-FFF2-40B4-BE49-F238E27FC236}">
                  <a16:creationId xmlns:a16="http://schemas.microsoft.com/office/drawing/2014/main" id="{4118A94A-EA27-4CF3-B18C-9579CE644DF5}"/>
                </a:ext>
              </a:extLst>
            </p:cNvPr>
            <p:cNvSpPr/>
            <p:nvPr/>
          </p:nvSpPr>
          <p:spPr>
            <a:xfrm>
              <a:off x="206037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126" name="Rectangle 125">
              <a:extLst>
                <a:ext uri="{FF2B5EF4-FFF2-40B4-BE49-F238E27FC236}">
                  <a16:creationId xmlns:a16="http://schemas.microsoft.com/office/drawing/2014/main" id="{9AC7F921-18CE-47D0-98A3-F8A663BB376A}"/>
                </a:ext>
              </a:extLst>
            </p:cNvPr>
            <p:cNvSpPr/>
            <p:nvPr/>
          </p:nvSpPr>
          <p:spPr>
            <a:xfrm>
              <a:off x="2177658"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27" name="Rectangle 126">
              <a:extLst>
                <a:ext uri="{FF2B5EF4-FFF2-40B4-BE49-F238E27FC236}">
                  <a16:creationId xmlns:a16="http://schemas.microsoft.com/office/drawing/2014/main" id="{9510CF61-A89E-469F-94B0-AA0AB010B1F6}"/>
                </a:ext>
              </a:extLst>
            </p:cNvPr>
            <p:cNvSpPr/>
            <p:nvPr/>
          </p:nvSpPr>
          <p:spPr>
            <a:xfrm>
              <a:off x="3733485" y="465544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28" name="Rectangle 127">
              <a:extLst>
                <a:ext uri="{FF2B5EF4-FFF2-40B4-BE49-F238E27FC236}">
                  <a16:creationId xmlns:a16="http://schemas.microsoft.com/office/drawing/2014/main" id="{A51CAB6C-0DD5-416C-9DB2-07DEFA7DDA7B}"/>
                </a:ext>
              </a:extLst>
            </p:cNvPr>
            <p:cNvSpPr/>
            <p:nvPr/>
          </p:nvSpPr>
          <p:spPr>
            <a:xfrm>
              <a:off x="2656331" y="5321350"/>
              <a:ext cx="1335435"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129" name="Rectangle 128">
              <a:extLst>
                <a:ext uri="{FF2B5EF4-FFF2-40B4-BE49-F238E27FC236}">
                  <a16:creationId xmlns:a16="http://schemas.microsoft.com/office/drawing/2014/main" id="{BAFD54DD-C1DB-4310-90E5-C1E77C8A4CAE}"/>
                </a:ext>
              </a:extLst>
            </p:cNvPr>
            <p:cNvSpPr/>
            <p:nvPr/>
          </p:nvSpPr>
          <p:spPr>
            <a:xfrm>
              <a:off x="2046728"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130" name="Rectangle 129">
              <a:extLst>
                <a:ext uri="{FF2B5EF4-FFF2-40B4-BE49-F238E27FC236}">
                  <a16:creationId xmlns:a16="http://schemas.microsoft.com/office/drawing/2014/main" id="{79EB2328-6DB6-4F22-A940-D49DEC0522DC}"/>
                </a:ext>
              </a:extLst>
            </p:cNvPr>
            <p:cNvSpPr/>
            <p:nvPr/>
          </p:nvSpPr>
          <p:spPr>
            <a:xfrm>
              <a:off x="219212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131" name="Rectangle 130">
              <a:extLst>
                <a:ext uri="{FF2B5EF4-FFF2-40B4-BE49-F238E27FC236}">
                  <a16:creationId xmlns:a16="http://schemas.microsoft.com/office/drawing/2014/main" id="{7AA9BF52-C095-4D28-AEDF-A13E1B15BAEB}"/>
                </a:ext>
              </a:extLst>
            </p:cNvPr>
            <p:cNvSpPr/>
            <p:nvPr/>
          </p:nvSpPr>
          <p:spPr>
            <a:xfrm>
              <a:off x="231131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32" name="Rectangle 131">
              <a:extLst>
                <a:ext uri="{FF2B5EF4-FFF2-40B4-BE49-F238E27FC236}">
                  <a16:creationId xmlns:a16="http://schemas.microsoft.com/office/drawing/2014/main" id="{5C28946C-95C5-4282-B976-218C0893B74C}"/>
                </a:ext>
              </a:extLst>
            </p:cNvPr>
            <p:cNvSpPr/>
            <p:nvPr/>
          </p:nvSpPr>
          <p:spPr>
            <a:xfrm>
              <a:off x="243050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cxnSp>
          <p:nvCxnSpPr>
            <p:cNvPr id="133" name="Straight Arrow Connector 132">
              <a:extLst>
                <a:ext uri="{FF2B5EF4-FFF2-40B4-BE49-F238E27FC236}">
                  <a16:creationId xmlns:a16="http://schemas.microsoft.com/office/drawing/2014/main" id="{BD96AAA7-9487-46F1-9F9A-2183F0BB7A41}"/>
                </a:ext>
              </a:extLst>
            </p:cNvPr>
            <p:cNvCxnSpPr>
              <a:cxnSpLocks/>
            </p:cNvCxnSpPr>
            <p:nvPr/>
          </p:nvCxnSpPr>
          <p:spPr>
            <a:xfrm>
              <a:off x="4316508" y="4275676"/>
              <a:ext cx="3596" cy="129174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34" name="TextBox 110">
              <a:extLst>
                <a:ext uri="{FF2B5EF4-FFF2-40B4-BE49-F238E27FC236}">
                  <a16:creationId xmlns:a16="http://schemas.microsoft.com/office/drawing/2014/main" id="{D84AD259-B456-44A2-BC3B-7C84B8F1A52C}"/>
                </a:ext>
              </a:extLst>
            </p:cNvPr>
            <p:cNvSpPr txBox="1"/>
            <p:nvPr/>
          </p:nvSpPr>
          <p:spPr>
            <a:xfrm>
              <a:off x="3845464" y="4912313"/>
              <a:ext cx="467707" cy="347070"/>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b="1" dirty="0">
                  <a:solidFill>
                    <a:schemeClr val="tx1"/>
                  </a:solidFill>
                </a:rPr>
                <a:t>Invite</a:t>
              </a:r>
            </a:p>
          </p:txBody>
        </p:sp>
      </p:grpSp>
    </p:spTree>
    <p:extLst>
      <p:ext uri="{BB962C8B-B14F-4D97-AF65-F5344CB8AC3E}">
        <p14:creationId xmlns:p14="http://schemas.microsoft.com/office/powerpoint/2010/main" val="6854023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33895</TotalTime>
  <Words>2745</Words>
  <Application>Microsoft Office PowerPoint</Application>
  <PresentationFormat>On-screen Show (4:3)</PresentationFormat>
  <Paragraphs>616</Paragraphs>
  <Slides>23</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8" baseType="lpstr">
      <vt:lpstr>Arial</vt:lpstr>
      <vt:lpstr>Calibri</vt:lpstr>
      <vt:lpstr>Times New Roman</vt:lpstr>
      <vt:lpstr>Office Theme</vt:lpstr>
      <vt:lpstr>Microsoft Word 97 - 2003 Document</vt:lpstr>
      <vt:lpstr>Discussion on methods for synchronous ML operations  </vt:lpstr>
      <vt:lpstr>Abstract</vt:lpstr>
      <vt:lpstr>Introduction</vt:lpstr>
      <vt:lpstr>Overview of proposals/ideas</vt:lpstr>
      <vt:lpstr>PowerPoint Presentation</vt:lpstr>
      <vt:lpstr>Considerations for UL aggregation</vt:lpstr>
      <vt:lpstr>Solutions</vt:lpstr>
      <vt:lpstr>Proposal 0 (PIFS)</vt:lpstr>
      <vt:lpstr>Proposal 1 (ePIFS)</vt:lpstr>
      <vt:lpstr>Proposal 2 (Sync Slot)</vt:lpstr>
      <vt:lpstr>Proposal 3 (Wait Slot)</vt:lpstr>
      <vt:lpstr>Proposal 3 (Wait Slot) cont.</vt:lpstr>
      <vt:lpstr>Simulation results unequal link load</vt:lpstr>
      <vt:lpstr>TXOP initiation on a link</vt:lpstr>
      <vt:lpstr>Throughput comparison</vt:lpstr>
      <vt:lpstr>Attempts for synchronization</vt:lpstr>
      <vt:lpstr>Fairness of medium access on Link 2</vt:lpstr>
      <vt:lpstr>Summary</vt:lpstr>
      <vt:lpstr>SP</vt:lpstr>
      <vt:lpstr>Backup</vt:lpstr>
      <vt:lpstr>Illustration of unfairness of PIFS</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 aggregation</dc:title>
  <dc:creator>Das, Dibakar</dc:creator>
  <cp:keywords>CTPClassification=CTP_NT</cp:keywords>
  <cp:lastModifiedBy>Akhmetov, Dmitry</cp:lastModifiedBy>
  <cp:revision>260</cp:revision>
  <cp:lastPrinted>1601-01-01T00:00:00Z</cp:lastPrinted>
  <dcterms:created xsi:type="dcterms:W3CDTF">2020-04-25T21:53:11Z</dcterms:created>
  <dcterms:modified xsi:type="dcterms:W3CDTF">2020-07-30T00:41:16Z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1294804f-00d1-45b1-add3-60348923bbbb</vt:lpwstr>
  </property>
  <property fmtid="{D5CDD505-2E9C-101B-9397-08002B2CF9AE}" pid="3" name="CTP_TimeStamp">
    <vt:lpwstr>2020-05-19 17:05:18Z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