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5" r:id="rId4"/>
    <p:sldId id="277" r:id="rId5"/>
    <p:sldId id="280" r:id="rId6"/>
    <p:sldId id="267" r:id="rId7"/>
    <p:sldId id="293" r:id="rId8"/>
    <p:sldId id="266" r:id="rId9"/>
    <p:sldId id="275" r:id="rId10"/>
    <p:sldId id="271" r:id="rId11"/>
    <p:sldId id="272" r:id="rId12"/>
    <p:sldId id="281" r:id="rId13"/>
    <p:sldId id="286" r:id="rId14"/>
    <p:sldId id="282" r:id="rId15"/>
    <p:sldId id="284" r:id="rId16"/>
    <p:sldId id="292" r:id="rId17"/>
    <p:sldId id="294" r:id="rId18"/>
    <p:sldId id="273" r:id="rId19"/>
    <p:sldId id="274" r:id="rId20"/>
    <p:sldId id="291" r:id="rId21"/>
    <p:sldId id="290" r:id="rId22"/>
    <p:sldId id="288" r:id="rId23"/>
    <p:sldId id="289"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00" autoAdjust="0"/>
    <p:restoredTop sz="94660"/>
  </p:normalViewPr>
  <p:slideViewPr>
    <p:cSldViewPr>
      <p:cViewPr varScale="1">
        <p:scale>
          <a:sx n="108" d="100"/>
          <a:sy n="108" d="100"/>
        </p:scale>
        <p:origin x="169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74153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2467753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If medium got occupied while STA on link 1 was waiting for link2 it may subtract number of idle slots spent holding </a:t>
            </a:r>
            <a:r>
              <a:rPr lang="en-US" sz="1200" dirty="0" err="1"/>
              <a:t>backoff</a:t>
            </a:r>
            <a:r>
              <a:rPr lang="en-US" sz="1200" dirty="0"/>
              <a:t> at X from the next </a:t>
            </a:r>
            <a:r>
              <a:rPr lang="en-US" sz="1200" dirty="0" err="1"/>
              <a:t>backoff</a:t>
            </a:r>
            <a:r>
              <a:rPr lang="en-US" sz="1200" dirty="0"/>
              <a:t> counter value</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64974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786534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043653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3405871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Dmitry Akhmetov,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Dmitry Akhmetov,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Dmitry Akhmetov,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Dmitry Akhmetov,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802.11-20/993r0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Dmitry Akhmetov,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87834"/>
            <a:ext cx="7772400" cy="105209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methods for synchronous ML operations  </a:t>
            </a:r>
          </a:p>
        </p:txBody>
      </p:sp>
      <p:sp>
        <p:nvSpPr>
          <p:cNvPr id="3074" name="Rectangle 2"/>
          <p:cNvSpPr>
            <a:spLocks noGrp="1" noChangeArrowheads="1"/>
          </p:cNvSpPr>
          <p:nvPr>
            <p:ph type="body" idx="1"/>
          </p:nvPr>
        </p:nvSpPr>
        <p:spPr>
          <a:xfrm>
            <a:off x="304800" y="185896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2020-07-03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88841443"/>
              </p:ext>
            </p:extLst>
          </p:nvPr>
        </p:nvGraphicFramePr>
        <p:xfrm>
          <a:off x="538956" y="2917825"/>
          <a:ext cx="8066088" cy="2579688"/>
        </p:xfrm>
        <a:graphic>
          <a:graphicData uri="http://schemas.openxmlformats.org/presentationml/2006/ole">
            <mc:AlternateContent xmlns:mc="http://schemas.openxmlformats.org/markup-compatibility/2006">
              <mc:Choice xmlns:v="urn:schemas-microsoft-com:vml" Requires="v">
                <p:oleObj spid="_x0000_s3198" name="Document" r:id="rId4" imgW="8245941" imgH="2646659" progId="Word.Document.8">
                  <p:embed/>
                </p:oleObj>
              </mc:Choice>
              <mc:Fallback>
                <p:oleObj name="Document" r:id="rId4" imgW="8245941" imgH="2646659" progId="Word.Document.8">
                  <p:embed/>
                  <p:pic>
                    <p:nvPicPr>
                      <p:cNvPr id="0" name="Picture 3"/>
                      <p:cNvPicPr>
                        <a:picLocks noChangeAspect="1" noChangeArrowheads="1"/>
                      </p:cNvPicPr>
                      <p:nvPr/>
                    </p:nvPicPr>
                    <p:blipFill>
                      <a:blip r:embed="rId5"/>
                      <a:srcRect/>
                      <a:stretch>
                        <a:fillRect/>
                      </a:stretch>
                    </p:blipFill>
                    <p:spPr bwMode="auto">
                      <a:xfrm>
                        <a:off x="538956" y="2917825"/>
                        <a:ext cx="8066088" cy="2579688"/>
                      </a:xfrm>
                      <a:prstGeom prst="rect">
                        <a:avLst/>
                      </a:prstGeom>
                      <a:noFill/>
                    </p:spPr>
                  </p:pic>
                </p:oleObj>
              </mc:Fallback>
            </mc:AlternateContent>
          </a:graphicData>
        </a:graphic>
      </p:graphicFrame>
      <p:sp>
        <p:nvSpPr>
          <p:cNvPr id="3076" name="Rectangle 4"/>
          <p:cNvSpPr>
            <a:spLocks noChangeArrowheads="1"/>
          </p:cNvSpPr>
          <p:nvPr/>
        </p:nvSpPr>
        <p:spPr bwMode="auto">
          <a:xfrm>
            <a:off x="539750" y="247680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0AC30-EB80-4AF4-92AB-87306A423131}"/>
              </a:ext>
            </a:extLst>
          </p:cNvPr>
          <p:cNvSpPr>
            <a:spLocks noGrp="1"/>
          </p:cNvSpPr>
          <p:nvPr>
            <p:ph type="title"/>
          </p:nvPr>
        </p:nvSpPr>
        <p:spPr>
          <a:xfrm>
            <a:off x="685800" y="685800"/>
            <a:ext cx="7770813" cy="622351"/>
          </a:xfrm>
        </p:spPr>
        <p:txBody>
          <a:bodyPr/>
          <a:lstStyle/>
          <a:p>
            <a:r>
              <a:rPr lang="en-US" dirty="0"/>
              <a:t>Option 2 (Sync Slot)</a:t>
            </a:r>
          </a:p>
        </p:txBody>
      </p:sp>
      <p:sp>
        <p:nvSpPr>
          <p:cNvPr id="3" name="Content Placeholder 2">
            <a:extLst>
              <a:ext uri="{FF2B5EF4-FFF2-40B4-BE49-F238E27FC236}">
                <a16:creationId xmlns:a16="http://schemas.microsoft.com/office/drawing/2014/main" id="{C8AFA974-34B7-4711-82D9-0708851A90B2}"/>
              </a:ext>
            </a:extLst>
          </p:cNvPr>
          <p:cNvSpPr>
            <a:spLocks noGrp="1"/>
          </p:cNvSpPr>
          <p:nvPr>
            <p:ph idx="1"/>
          </p:nvPr>
        </p:nvSpPr>
        <p:spPr>
          <a:xfrm>
            <a:off x="685800" y="1387527"/>
            <a:ext cx="8038306" cy="5083594"/>
          </a:xfrm>
        </p:spPr>
        <p:txBody>
          <a:bodyPr/>
          <a:lstStyle/>
          <a:p>
            <a:pPr>
              <a:buFont typeface="Arial" panose="020B0604020202020204" pitchFamily="34" charset="0"/>
              <a:buChar char="•"/>
            </a:pPr>
            <a:r>
              <a:rPr lang="en-US" sz="1800" dirty="0"/>
              <a:t>Following successful transmission, both STAs sets </a:t>
            </a:r>
            <a:r>
              <a:rPr lang="en-US" sz="1800" dirty="0" err="1"/>
              <a:t>backoff</a:t>
            </a:r>
            <a:r>
              <a:rPr lang="en-US" sz="1800" dirty="0"/>
              <a:t> count to same value either min or max of two links. </a:t>
            </a:r>
          </a:p>
          <a:p>
            <a:pPr lvl="1">
              <a:buFont typeface="Arial" panose="020B0604020202020204" pitchFamily="34" charset="0"/>
              <a:buChar char="•"/>
            </a:pPr>
            <a:r>
              <a:rPr lang="en-US" sz="1600" dirty="0"/>
              <a:t>Not fair to other STAs if the number = MIN of two links</a:t>
            </a:r>
          </a:p>
          <a:p>
            <a:pPr lvl="1">
              <a:buFont typeface="Arial" panose="020B0604020202020204" pitchFamily="34" charset="0"/>
              <a:buChar char="•"/>
            </a:pPr>
            <a:r>
              <a:rPr lang="en-US" sz="1600" dirty="0"/>
              <a:t>Not fair to itself if number = MAX of two links. </a:t>
            </a:r>
          </a:p>
          <a:p>
            <a:pPr>
              <a:buFont typeface="Arial" panose="020B0604020202020204" pitchFamily="34" charset="0"/>
              <a:buChar char="•"/>
            </a:pPr>
            <a:r>
              <a:rPr lang="en-US" sz="1800" dirty="0"/>
              <a:t>More favorable solution </a:t>
            </a:r>
          </a:p>
          <a:p>
            <a:pPr lvl="1">
              <a:buFont typeface="Arial" panose="020B0604020202020204" pitchFamily="34" charset="0"/>
              <a:buChar char="•"/>
            </a:pPr>
            <a:r>
              <a:rPr lang="en-US" sz="1400" dirty="0"/>
              <a:t>Does not rely of blind PIFS ED check</a:t>
            </a:r>
          </a:p>
          <a:p>
            <a:pPr lvl="1">
              <a:buFont typeface="Arial" panose="020B0604020202020204" pitchFamily="34" charset="0"/>
              <a:buChar char="•"/>
            </a:pPr>
            <a:r>
              <a:rPr lang="en-US" sz="1400" dirty="0"/>
              <a:t>Mostly reuses baseline EDCA. </a:t>
            </a:r>
          </a:p>
          <a:p>
            <a:pPr lvl="1">
              <a:buFont typeface="Arial" panose="020B0604020202020204" pitchFamily="34" charset="0"/>
              <a:buChar char="•"/>
            </a:pPr>
            <a:r>
              <a:rPr lang="en-US" sz="1400" dirty="0"/>
              <a:t>More fair to others </a:t>
            </a:r>
          </a:p>
          <a:p>
            <a:pPr>
              <a:buFont typeface="Arial" panose="020B0604020202020204" pitchFamily="34" charset="0"/>
              <a:buChar char="•"/>
            </a:pPr>
            <a:r>
              <a:rPr lang="en-US" sz="1800" dirty="0"/>
              <a:t>In congested environment STA may hurt itself in some occasions due to interruption by other STAs</a:t>
            </a:r>
          </a:p>
          <a:p>
            <a:pPr>
              <a:buFont typeface="Arial" panose="020B0604020202020204" pitchFamily="34" charset="0"/>
              <a:buChar char="•"/>
            </a:pPr>
            <a:r>
              <a:rPr lang="en-US" sz="1800" dirty="0"/>
              <a:t>Require same sync start time which may not be available</a:t>
            </a:r>
          </a:p>
        </p:txBody>
      </p:sp>
      <p:sp>
        <p:nvSpPr>
          <p:cNvPr id="4" name="Slide Number Placeholder 3">
            <a:extLst>
              <a:ext uri="{FF2B5EF4-FFF2-40B4-BE49-F238E27FC236}">
                <a16:creationId xmlns:a16="http://schemas.microsoft.com/office/drawing/2014/main" id="{26D8ADB1-A230-412F-AD7E-F33B71F6A51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5CED7FE8-3563-4DBF-8BAA-6383E9C62E54}"/>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40793CA0-7BAD-46AF-84DE-DBB7A1922842}"/>
              </a:ext>
            </a:extLst>
          </p:cNvPr>
          <p:cNvSpPr>
            <a:spLocks noGrp="1"/>
          </p:cNvSpPr>
          <p:nvPr>
            <p:ph type="dt" idx="15"/>
          </p:nvPr>
        </p:nvSpPr>
        <p:spPr/>
        <p:txBody>
          <a:bodyPr/>
          <a:lstStyle/>
          <a:p>
            <a:r>
              <a:rPr lang="en-US"/>
              <a:t>July 2020</a:t>
            </a:r>
            <a:endParaRPr lang="en-GB" dirty="0"/>
          </a:p>
        </p:txBody>
      </p:sp>
      <p:grpSp>
        <p:nvGrpSpPr>
          <p:cNvPr id="42" name="Group 41">
            <a:extLst>
              <a:ext uri="{FF2B5EF4-FFF2-40B4-BE49-F238E27FC236}">
                <a16:creationId xmlns:a16="http://schemas.microsoft.com/office/drawing/2014/main" id="{C1F37F23-3B8B-4E9E-B201-7B7E5DF1F2AC}"/>
              </a:ext>
            </a:extLst>
          </p:cNvPr>
          <p:cNvGrpSpPr/>
          <p:nvPr/>
        </p:nvGrpSpPr>
        <p:grpSpPr>
          <a:xfrm>
            <a:off x="609600" y="5106987"/>
            <a:ext cx="7620000" cy="1278239"/>
            <a:chOff x="-195" y="4244829"/>
            <a:chExt cx="9144195" cy="1991182"/>
          </a:xfrm>
        </p:grpSpPr>
        <p:cxnSp>
          <p:nvCxnSpPr>
            <p:cNvPr id="7" name="Straight Connector 6">
              <a:extLst>
                <a:ext uri="{FF2B5EF4-FFF2-40B4-BE49-F238E27FC236}">
                  <a16:creationId xmlns:a16="http://schemas.microsoft.com/office/drawing/2014/main" id="{1F790318-7357-451A-AA25-234D71DBB161}"/>
                </a:ext>
              </a:extLst>
            </p:cNvPr>
            <p:cNvCxnSpPr/>
            <p:nvPr/>
          </p:nvCxnSpPr>
          <p:spPr>
            <a:xfrm>
              <a:off x="685800" y="5805190"/>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8" name="Rectangle 7">
              <a:extLst>
                <a:ext uri="{FF2B5EF4-FFF2-40B4-BE49-F238E27FC236}">
                  <a16:creationId xmlns:a16="http://schemas.microsoft.com/office/drawing/2014/main" id="{381D5EEB-E0E9-4BD5-B67C-7DDCD8ED4883}"/>
                </a:ext>
              </a:extLst>
            </p:cNvPr>
            <p:cNvSpPr/>
            <p:nvPr/>
          </p:nvSpPr>
          <p:spPr>
            <a:xfrm>
              <a:off x="4388017" y="5799240"/>
              <a:ext cx="815863"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9" name="TextBox 9">
              <a:extLst>
                <a:ext uri="{FF2B5EF4-FFF2-40B4-BE49-F238E27FC236}">
                  <a16:creationId xmlns:a16="http://schemas.microsoft.com/office/drawing/2014/main" id="{39B139C0-AFBE-4660-A976-BD34D15D301E}"/>
                </a:ext>
              </a:extLst>
            </p:cNvPr>
            <p:cNvSpPr txBox="1"/>
            <p:nvPr/>
          </p:nvSpPr>
          <p:spPr>
            <a:xfrm>
              <a:off x="12218" y="5620524"/>
              <a:ext cx="621281"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10" name="Straight Connector 9">
              <a:extLst>
                <a:ext uri="{FF2B5EF4-FFF2-40B4-BE49-F238E27FC236}">
                  <a16:creationId xmlns:a16="http://schemas.microsoft.com/office/drawing/2014/main" id="{93586FBB-7A43-473D-ADE8-9344AF13CEBB}"/>
                </a:ext>
              </a:extLst>
            </p:cNvPr>
            <p:cNvCxnSpPr/>
            <p:nvPr/>
          </p:nvCxnSpPr>
          <p:spPr>
            <a:xfrm flipV="1">
              <a:off x="673387" y="4703979"/>
              <a:ext cx="8470613" cy="2145"/>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1">
              <a:extLst>
                <a:ext uri="{FF2B5EF4-FFF2-40B4-BE49-F238E27FC236}">
                  <a16:creationId xmlns:a16="http://schemas.microsoft.com/office/drawing/2014/main" id="{474E62F5-3E1B-42A2-944A-8835F77E7640}"/>
                </a:ext>
              </a:extLst>
            </p:cNvPr>
            <p:cNvSpPr txBox="1"/>
            <p:nvPr/>
          </p:nvSpPr>
          <p:spPr>
            <a:xfrm>
              <a:off x="-195" y="4521458"/>
              <a:ext cx="621281"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12" name="Rectangle 11">
              <a:extLst>
                <a:ext uri="{FF2B5EF4-FFF2-40B4-BE49-F238E27FC236}">
                  <a16:creationId xmlns:a16="http://schemas.microsoft.com/office/drawing/2014/main" id="{2AF8C0B9-945E-42E8-AAFE-3FF9053F9315}"/>
                </a:ext>
              </a:extLst>
            </p:cNvPr>
            <p:cNvSpPr/>
            <p:nvPr/>
          </p:nvSpPr>
          <p:spPr>
            <a:xfrm>
              <a:off x="4388019" y="4702029"/>
              <a:ext cx="815862"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13" name="TextBox 17">
              <a:extLst>
                <a:ext uri="{FF2B5EF4-FFF2-40B4-BE49-F238E27FC236}">
                  <a16:creationId xmlns:a16="http://schemas.microsoft.com/office/drawing/2014/main" id="{85F81FC9-AFA3-4030-8A6F-7957A839C30E}"/>
                </a:ext>
              </a:extLst>
            </p:cNvPr>
            <p:cNvSpPr txBox="1"/>
            <p:nvPr/>
          </p:nvSpPr>
          <p:spPr>
            <a:xfrm>
              <a:off x="660136" y="4343997"/>
              <a:ext cx="434630"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AP</a:t>
              </a:r>
            </a:p>
          </p:txBody>
        </p:sp>
        <p:sp>
          <p:nvSpPr>
            <p:cNvPr id="14" name="TextBox 18">
              <a:extLst>
                <a:ext uri="{FF2B5EF4-FFF2-40B4-BE49-F238E27FC236}">
                  <a16:creationId xmlns:a16="http://schemas.microsoft.com/office/drawing/2014/main" id="{C963247D-D1E9-4AA1-A05B-47AA8781DC1F}"/>
                </a:ext>
              </a:extLst>
            </p:cNvPr>
            <p:cNvSpPr txBox="1"/>
            <p:nvPr/>
          </p:nvSpPr>
          <p:spPr>
            <a:xfrm>
              <a:off x="660136" y="4724997"/>
              <a:ext cx="537478"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5" name="TextBox 19">
              <a:extLst>
                <a:ext uri="{FF2B5EF4-FFF2-40B4-BE49-F238E27FC236}">
                  <a16:creationId xmlns:a16="http://schemas.microsoft.com/office/drawing/2014/main" id="{F2DF41A5-D181-46A2-9F01-D4831B37141F}"/>
                </a:ext>
              </a:extLst>
            </p:cNvPr>
            <p:cNvSpPr txBox="1"/>
            <p:nvPr/>
          </p:nvSpPr>
          <p:spPr>
            <a:xfrm>
              <a:off x="616198" y="5470865"/>
              <a:ext cx="434630"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AP</a:t>
              </a:r>
            </a:p>
          </p:txBody>
        </p:sp>
        <p:sp>
          <p:nvSpPr>
            <p:cNvPr id="16" name="TextBox 20">
              <a:extLst>
                <a:ext uri="{FF2B5EF4-FFF2-40B4-BE49-F238E27FC236}">
                  <a16:creationId xmlns:a16="http://schemas.microsoft.com/office/drawing/2014/main" id="{7547BDFB-EB94-4D57-98B1-DE58910A3AF2}"/>
                </a:ext>
              </a:extLst>
            </p:cNvPr>
            <p:cNvSpPr txBox="1"/>
            <p:nvPr/>
          </p:nvSpPr>
          <p:spPr>
            <a:xfrm>
              <a:off x="616198" y="5851864"/>
              <a:ext cx="537478"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7" name="TextBox 21">
              <a:extLst>
                <a:ext uri="{FF2B5EF4-FFF2-40B4-BE49-F238E27FC236}">
                  <a16:creationId xmlns:a16="http://schemas.microsoft.com/office/drawing/2014/main" id="{F1DB4BC8-0662-4788-87F4-D25545C5995A}"/>
                </a:ext>
              </a:extLst>
            </p:cNvPr>
            <p:cNvSpPr txBox="1"/>
            <p:nvPr/>
          </p:nvSpPr>
          <p:spPr>
            <a:xfrm>
              <a:off x="3510055" y="5489483"/>
              <a:ext cx="813645"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18" name="Rectangle 17">
              <a:extLst>
                <a:ext uri="{FF2B5EF4-FFF2-40B4-BE49-F238E27FC236}">
                  <a16:creationId xmlns:a16="http://schemas.microsoft.com/office/drawing/2014/main" id="{5036FD78-A9CE-40B0-861D-C6E74F862933}"/>
                </a:ext>
              </a:extLst>
            </p:cNvPr>
            <p:cNvSpPr/>
            <p:nvPr/>
          </p:nvSpPr>
          <p:spPr>
            <a:xfrm>
              <a:off x="35235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9" name="Rectangle 18">
              <a:extLst>
                <a:ext uri="{FF2B5EF4-FFF2-40B4-BE49-F238E27FC236}">
                  <a16:creationId xmlns:a16="http://schemas.microsoft.com/office/drawing/2014/main" id="{4D51CF7F-D5BD-45D8-BE58-9F9951D23197}"/>
                </a:ext>
              </a:extLst>
            </p:cNvPr>
            <p:cNvSpPr/>
            <p:nvPr/>
          </p:nvSpPr>
          <p:spPr>
            <a:xfrm>
              <a:off x="36759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20" name="Rectangle 19">
              <a:extLst>
                <a:ext uri="{FF2B5EF4-FFF2-40B4-BE49-F238E27FC236}">
                  <a16:creationId xmlns:a16="http://schemas.microsoft.com/office/drawing/2014/main" id="{174CEE1C-5C3C-48BF-952E-91E6D436FD8C}"/>
                </a:ext>
              </a:extLst>
            </p:cNvPr>
            <p:cNvSpPr/>
            <p:nvPr/>
          </p:nvSpPr>
          <p:spPr>
            <a:xfrm>
              <a:off x="38283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1" name="Rectangle 20">
              <a:extLst>
                <a:ext uri="{FF2B5EF4-FFF2-40B4-BE49-F238E27FC236}">
                  <a16:creationId xmlns:a16="http://schemas.microsoft.com/office/drawing/2014/main" id="{2DA541FD-C2F9-4621-8ABC-54E58D645B8B}"/>
                </a:ext>
              </a:extLst>
            </p:cNvPr>
            <p:cNvSpPr/>
            <p:nvPr/>
          </p:nvSpPr>
          <p:spPr>
            <a:xfrm>
              <a:off x="39807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2" name="Rectangle 21">
              <a:extLst>
                <a:ext uri="{FF2B5EF4-FFF2-40B4-BE49-F238E27FC236}">
                  <a16:creationId xmlns:a16="http://schemas.microsoft.com/office/drawing/2014/main" id="{5B4D5B92-CFAE-4C72-AE1D-FDF7B231BB85}"/>
                </a:ext>
              </a:extLst>
            </p:cNvPr>
            <p:cNvSpPr/>
            <p:nvPr/>
          </p:nvSpPr>
          <p:spPr>
            <a:xfrm>
              <a:off x="41209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3" name="Rectangle 22">
              <a:extLst>
                <a:ext uri="{FF2B5EF4-FFF2-40B4-BE49-F238E27FC236}">
                  <a16:creationId xmlns:a16="http://schemas.microsoft.com/office/drawing/2014/main" id="{454B10EF-EF44-4DE4-8A08-A08574B8A513}"/>
                </a:ext>
              </a:extLst>
            </p:cNvPr>
            <p:cNvSpPr/>
            <p:nvPr/>
          </p:nvSpPr>
          <p:spPr>
            <a:xfrm>
              <a:off x="42733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24" name="TextBox 28">
              <a:extLst>
                <a:ext uri="{FF2B5EF4-FFF2-40B4-BE49-F238E27FC236}">
                  <a16:creationId xmlns:a16="http://schemas.microsoft.com/office/drawing/2014/main" id="{13F24F80-77A2-4B58-B9E9-2E51B5B9DA79}"/>
                </a:ext>
              </a:extLst>
            </p:cNvPr>
            <p:cNvSpPr txBox="1"/>
            <p:nvPr/>
          </p:nvSpPr>
          <p:spPr>
            <a:xfrm>
              <a:off x="3505200" y="4394251"/>
              <a:ext cx="813645"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25" name="Rectangle 24">
              <a:extLst>
                <a:ext uri="{FF2B5EF4-FFF2-40B4-BE49-F238E27FC236}">
                  <a16:creationId xmlns:a16="http://schemas.microsoft.com/office/drawing/2014/main" id="{B0D1DAF6-C194-4972-8E7E-2B0139B2D1F1}"/>
                </a:ext>
              </a:extLst>
            </p:cNvPr>
            <p:cNvSpPr/>
            <p:nvPr/>
          </p:nvSpPr>
          <p:spPr>
            <a:xfrm>
              <a:off x="35186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26" name="Rectangle 25">
              <a:extLst>
                <a:ext uri="{FF2B5EF4-FFF2-40B4-BE49-F238E27FC236}">
                  <a16:creationId xmlns:a16="http://schemas.microsoft.com/office/drawing/2014/main" id="{5B0967AE-E93F-407F-9655-6017FB2A0B1F}"/>
                </a:ext>
              </a:extLst>
            </p:cNvPr>
            <p:cNvSpPr/>
            <p:nvPr/>
          </p:nvSpPr>
          <p:spPr>
            <a:xfrm>
              <a:off x="36710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27" name="Rectangle 26">
              <a:extLst>
                <a:ext uri="{FF2B5EF4-FFF2-40B4-BE49-F238E27FC236}">
                  <a16:creationId xmlns:a16="http://schemas.microsoft.com/office/drawing/2014/main" id="{0940CCCA-60F2-4E70-933A-BE1C58D0F763}"/>
                </a:ext>
              </a:extLst>
            </p:cNvPr>
            <p:cNvSpPr/>
            <p:nvPr/>
          </p:nvSpPr>
          <p:spPr>
            <a:xfrm>
              <a:off x="38234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8" name="Rectangle 27">
              <a:extLst>
                <a:ext uri="{FF2B5EF4-FFF2-40B4-BE49-F238E27FC236}">
                  <a16:creationId xmlns:a16="http://schemas.microsoft.com/office/drawing/2014/main" id="{EB9C8AF6-6E81-4C9C-B6BF-2F895ADB6AB4}"/>
                </a:ext>
              </a:extLst>
            </p:cNvPr>
            <p:cNvSpPr/>
            <p:nvPr/>
          </p:nvSpPr>
          <p:spPr>
            <a:xfrm>
              <a:off x="39758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9" name="Rectangle 28">
              <a:extLst>
                <a:ext uri="{FF2B5EF4-FFF2-40B4-BE49-F238E27FC236}">
                  <a16:creationId xmlns:a16="http://schemas.microsoft.com/office/drawing/2014/main" id="{00758082-55C3-43DE-A59A-E2753748E748}"/>
                </a:ext>
              </a:extLst>
            </p:cNvPr>
            <p:cNvSpPr/>
            <p:nvPr/>
          </p:nvSpPr>
          <p:spPr>
            <a:xfrm>
              <a:off x="41160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30" name="Rectangle 29">
              <a:extLst>
                <a:ext uri="{FF2B5EF4-FFF2-40B4-BE49-F238E27FC236}">
                  <a16:creationId xmlns:a16="http://schemas.microsoft.com/office/drawing/2014/main" id="{C5291264-8707-4F1E-9265-D57082EA7FEB}"/>
                </a:ext>
              </a:extLst>
            </p:cNvPr>
            <p:cNvSpPr/>
            <p:nvPr/>
          </p:nvSpPr>
          <p:spPr>
            <a:xfrm>
              <a:off x="42684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31" name="TextBox 35">
              <a:extLst>
                <a:ext uri="{FF2B5EF4-FFF2-40B4-BE49-F238E27FC236}">
                  <a16:creationId xmlns:a16="http://schemas.microsoft.com/office/drawing/2014/main" id="{B1C9233D-827B-4EB2-8679-B4652A6FCA55}"/>
                </a:ext>
              </a:extLst>
            </p:cNvPr>
            <p:cNvSpPr txBox="1"/>
            <p:nvPr/>
          </p:nvSpPr>
          <p:spPr>
            <a:xfrm>
              <a:off x="1237631" y="4930630"/>
              <a:ext cx="1976263" cy="847383"/>
            </a:xfrm>
            <a:prstGeom prst="rect">
              <a:avLst/>
            </a:prstGeom>
            <a:noFill/>
            <a:ln>
              <a:solidFill>
                <a:schemeClr val="tx1"/>
              </a:solidFill>
            </a:ln>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err="1"/>
                <a:t>Backoff</a:t>
              </a:r>
              <a:r>
                <a:rPr lang="en-US" sz="1050" dirty="0"/>
                <a:t> counters of STAs in the MLD are set to the common value.</a:t>
              </a:r>
            </a:p>
          </p:txBody>
        </p:sp>
        <p:cxnSp>
          <p:nvCxnSpPr>
            <p:cNvPr id="32" name="Straight Arrow Connector 31">
              <a:extLst>
                <a:ext uri="{FF2B5EF4-FFF2-40B4-BE49-F238E27FC236}">
                  <a16:creationId xmlns:a16="http://schemas.microsoft.com/office/drawing/2014/main" id="{74AA2BD8-0585-4C9D-B32D-2065DB02CDBE}"/>
                </a:ext>
              </a:extLst>
            </p:cNvPr>
            <p:cNvCxnSpPr>
              <a:stCxn id="31" idx="3"/>
              <a:endCxn id="18" idx="1"/>
            </p:cNvCxnSpPr>
            <p:nvPr/>
          </p:nvCxnSpPr>
          <p:spPr>
            <a:xfrm>
              <a:off x="3213894" y="5354322"/>
              <a:ext cx="309655" cy="59236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9DDFD82D-89A6-418E-B9F8-76138E715052}"/>
                </a:ext>
              </a:extLst>
            </p:cNvPr>
            <p:cNvCxnSpPr>
              <a:stCxn id="31" idx="3"/>
              <a:endCxn id="25" idx="1"/>
            </p:cNvCxnSpPr>
            <p:nvPr/>
          </p:nvCxnSpPr>
          <p:spPr>
            <a:xfrm flipV="1">
              <a:off x="3213894" y="4854429"/>
              <a:ext cx="304799" cy="49989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4" name="Rectangle 33">
              <a:extLst>
                <a:ext uri="{FF2B5EF4-FFF2-40B4-BE49-F238E27FC236}">
                  <a16:creationId xmlns:a16="http://schemas.microsoft.com/office/drawing/2014/main" id="{75A92083-98AD-44FB-A60B-7D91EEBB5284}"/>
                </a:ext>
              </a:extLst>
            </p:cNvPr>
            <p:cNvSpPr/>
            <p:nvPr/>
          </p:nvSpPr>
          <p:spPr>
            <a:xfrm>
              <a:off x="5847440" y="5384036"/>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35" name="Rectangle 34">
              <a:extLst>
                <a:ext uri="{FF2B5EF4-FFF2-40B4-BE49-F238E27FC236}">
                  <a16:creationId xmlns:a16="http://schemas.microsoft.com/office/drawing/2014/main" id="{DCC971C4-DE1B-4CE5-B1DE-CC6E0547059E}"/>
                </a:ext>
              </a:extLst>
            </p:cNvPr>
            <p:cNvSpPr/>
            <p:nvPr/>
          </p:nvSpPr>
          <p:spPr>
            <a:xfrm>
              <a:off x="5847440" y="4275103"/>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36" name="Straight Arrow Connector 35">
              <a:extLst>
                <a:ext uri="{FF2B5EF4-FFF2-40B4-BE49-F238E27FC236}">
                  <a16:creationId xmlns:a16="http://schemas.microsoft.com/office/drawing/2014/main" id="{9F26996E-7AA3-487B-83BA-51F55CF66307}"/>
                </a:ext>
              </a:extLst>
            </p:cNvPr>
            <p:cNvCxnSpPr/>
            <p:nvPr/>
          </p:nvCxnSpPr>
          <p:spPr>
            <a:xfrm flipV="1">
              <a:off x="5181600" y="5610261"/>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7" name="TextBox 45">
              <a:extLst>
                <a:ext uri="{FF2B5EF4-FFF2-40B4-BE49-F238E27FC236}">
                  <a16:creationId xmlns:a16="http://schemas.microsoft.com/office/drawing/2014/main" id="{636A0EF0-FFA7-491D-BBE3-9BCBBCC8C30B}"/>
                </a:ext>
              </a:extLst>
            </p:cNvPr>
            <p:cNvSpPr txBox="1"/>
            <p:nvPr/>
          </p:nvSpPr>
          <p:spPr>
            <a:xfrm>
              <a:off x="5225290" y="5353762"/>
              <a:ext cx="554619"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38" name="Straight Arrow Connector 37">
              <a:extLst>
                <a:ext uri="{FF2B5EF4-FFF2-40B4-BE49-F238E27FC236}">
                  <a16:creationId xmlns:a16="http://schemas.microsoft.com/office/drawing/2014/main" id="{A0DA8A54-D2C7-4971-BC56-D62C502EE960}"/>
                </a:ext>
              </a:extLst>
            </p:cNvPr>
            <p:cNvCxnSpPr/>
            <p:nvPr/>
          </p:nvCxnSpPr>
          <p:spPr>
            <a:xfrm flipV="1">
              <a:off x="5181600" y="4501328"/>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9" name="TextBox 47">
              <a:extLst>
                <a:ext uri="{FF2B5EF4-FFF2-40B4-BE49-F238E27FC236}">
                  <a16:creationId xmlns:a16="http://schemas.microsoft.com/office/drawing/2014/main" id="{1A765FB0-7178-4357-B1D2-F4A45153E8C8}"/>
                </a:ext>
              </a:extLst>
            </p:cNvPr>
            <p:cNvSpPr txBox="1"/>
            <p:nvPr/>
          </p:nvSpPr>
          <p:spPr>
            <a:xfrm>
              <a:off x="5225290" y="4244829"/>
              <a:ext cx="554619" cy="38414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40" name="Rectangle 39">
              <a:extLst>
                <a:ext uri="{FF2B5EF4-FFF2-40B4-BE49-F238E27FC236}">
                  <a16:creationId xmlns:a16="http://schemas.microsoft.com/office/drawing/2014/main" id="{7579595A-7E17-4DDC-B5FC-2FE1B463106C}"/>
                </a:ext>
              </a:extLst>
            </p:cNvPr>
            <p:cNvSpPr/>
            <p:nvPr/>
          </p:nvSpPr>
          <p:spPr>
            <a:xfrm>
              <a:off x="7315200" y="4702029"/>
              <a:ext cx="143182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41" name="Rectangle 40">
              <a:extLst>
                <a:ext uri="{FF2B5EF4-FFF2-40B4-BE49-F238E27FC236}">
                  <a16:creationId xmlns:a16="http://schemas.microsoft.com/office/drawing/2014/main" id="{4913C4C1-C0DB-4639-9AF5-AFA9DB8428EC}"/>
                </a:ext>
              </a:extLst>
            </p:cNvPr>
            <p:cNvSpPr/>
            <p:nvPr/>
          </p:nvSpPr>
          <p:spPr>
            <a:xfrm>
              <a:off x="7315200" y="5801095"/>
              <a:ext cx="143182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grpSp>
    </p:spTree>
    <p:extLst>
      <p:ext uri="{BB962C8B-B14F-4D97-AF65-F5344CB8AC3E}">
        <p14:creationId xmlns:p14="http://schemas.microsoft.com/office/powerpoint/2010/main" val="3813300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E3D10-99DA-46D9-9B89-AE3AF7103914}"/>
              </a:ext>
            </a:extLst>
          </p:cNvPr>
          <p:cNvSpPr>
            <a:spLocks noGrp="1"/>
          </p:cNvSpPr>
          <p:nvPr>
            <p:ph type="title"/>
          </p:nvPr>
        </p:nvSpPr>
        <p:spPr>
          <a:xfrm>
            <a:off x="685800" y="685801"/>
            <a:ext cx="7770813" cy="618988"/>
          </a:xfrm>
        </p:spPr>
        <p:txBody>
          <a:bodyPr/>
          <a:lstStyle/>
          <a:p>
            <a:r>
              <a:rPr lang="en-US" dirty="0"/>
              <a:t>Proposal  (Wait Slot)</a:t>
            </a:r>
          </a:p>
        </p:txBody>
      </p:sp>
      <p:sp>
        <p:nvSpPr>
          <p:cNvPr id="3" name="Content Placeholder 2">
            <a:extLst>
              <a:ext uri="{FF2B5EF4-FFF2-40B4-BE49-F238E27FC236}">
                <a16:creationId xmlns:a16="http://schemas.microsoft.com/office/drawing/2014/main" id="{E3EE66C1-E0DC-4FEA-8AAD-FAD7BD682ABD}"/>
              </a:ext>
            </a:extLst>
          </p:cNvPr>
          <p:cNvSpPr>
            <a:spLocks noGrp="1"/>
          </p:cNvSpPr>
          <p:nvPr>
            <p:ph idx="1"/>
          </p:nvPr>
        </p:nvSpPr>
        <p:spPr>
          <a:xfrm>
            <a:off x="152400" y="1304789"/>
            <a:ext cx="8915399" cy="5170624"/>
          </a:xfrm>
        </p:spPr>
        <p:txBody>
          <a:bodyPr/>
          <a:lstStyle/>
          <a:p>
            <a:pPr>
              <a:buFont typeface="Arial" panose="020B0604020202020204" pitchFamily="34" charset="0"/>
              <a:buChar char="•"/>
            </a:pPr>
            <a:r>
              <a:rPr lang="en-US" sz="1400" dirty="0"/>
              <a:t>Each STA of an MLD follows regular EDCA mechanism on each link independently.</a:t>
            </a:r>
          </a:p>
          <a:p>
            <a:pPr>
              <a:buFont typeface="Arial" panose="020B0604020202020204" pitchFamily="34" charset="0"/>
              <a:buChar char="•"/>
            </a:pPr>
            <a:r>
              <a:rPr lang="en-US" sz="1400" dirty="0"/>
              <a:t>A STA can perform synchronous PPDU transmission if </a:t>
            </a:r>
            <a:r>
              <a:rPr lang="en-US" sz="1400" dirty="0" err="1"/>
              <a:t>backoff</a:t>
            </a:r>
            <a:r>
              <a:rPr lang="en-US" sz="1400" dirty="0"/>
              <a:t> counters on both links reaches zero</a:t>
            </a:r>
          </a:p>
          <a:p>
            <a:pPr lvl="1">
              <a:buFont typeface="Arial" panose="020B0604020202020204" pitchFamily="34" charset="0"/>
              <a:buChar char="•"/>
            </a:pPr>
            <a:r>
              <a:rPr lang="en-US" sz="1200" dirty="0"/>
              <a:t>the STA on one link may hold the </a:t>
            </a:r>
            <a:r>
              <a:rPr lang="en-US" sz="1200" dirty="0" err="1"/>
              <a:t>backoff</a:t>
            </a:r>
            <a:r>
              <a:rPr lang="en-US" sz="1200" dirty="0"/>
              <a:t> counter at some value until </a:t>
            </a:r>
            <a:r>
              <a:rPr lang="en-US" sz="1200" dirty="0" err="1"/>
              <a:t>backoff</a:t>
            </a:r>
            <a:r>
              <a:rPr lang="en-US" sz="1200" dirty="0"/>
              <a:t> counter on another link reaches same value</a:t>
            </a:r>
          </a:p>
          <a:p>
            <a:pPr lvl="1">
              <a:buFont typeface="Arial" panose="020B0604020202020204" pitchFamily="34" charset="0"/>
              <a:buChar char="•"/>
            </a:pPr>
            <a:r>
              <a:rPr lang="en-US" sz="1200" dirty="0"/>
              <a:t>After that STA continue </a:t>
            </a:r>
            <a:r>
              <a:rPr lang="en-US" sz="1200" dirty="0" err="1"/>
              <a:t>backoff</a:t>
            </a:r>
            <a:r>
              <a:rPr lang="en-US" sz="1200" dirty="0"/>
              <a:t> count down on both links </a:t>
            </a:r>
            <a:r>
              <a:rPr lang="en-US" sz="1400" dirty="0"/>
              <a:t> </a:t>
            </a:r>
          </a:p>
          <a:p>
            <a:pPr>
              <a:buFont typeface="Arial" panose="020B0604020202020204" pitchFamily="34" charset="0"/>
              <a:buChar char="•"/>
            </a:pPr>
            <a:r>
              <a:rPr lang="en-US" sz="1400" dirty="0"/>
              <a:t>Certainly fair to other legacy STAs and EHT STAs in both link.</a:t>
            </a:r>
          </a:p>
          <a:p>
            <a:pPr lvl="1">
              <a:buFont typeface="Arial" panose="020B0604020202020204" pitchFamily="34" charset="0"/>
              <a:buChar char="•"/>
            </a:pPr>
            <a:r>
              <a:rPr lang="en-US" sz="1200" dirty="0"/>
              <a:t>Does not promote channel access of any STA of the MLD of any link</a:t>
            </a:r>
          </a:p>
          <a:p>
            <a:pPr lvl="1">
              <a:buFont typeface="Arial" panose="020B0604020202020204" pitchFamily="34" charset="0"/>
              <a:buChar char="•"/>
            </a:pPr>
            <a:r>
              <a:rPr lang="en-US" sz="1200" dirty="0"/>
              <a:t>Keep NAV/CCA/contention synchronization with other devices intact</a:t>
            </a:r>
            <a:endParaRPr lang="en-US" sz="1000" dirty="0"/>
          </a:p>
          <a:p>
            <a:pPr>
              <a:buFont typeface="Arial" panose="020B0604020202020204" pitchFamily="34" charset="0"/>
              <a:buChar char="•"/>
            </a:pPr>
            <a:r>
              <a:rPr lang="en-US" sz="1400" dirty="0"/>
              <a:t>Flexible </a:t>
            </a:r>
          </a:p>
          <a:p>
            <a:pPr lvl="1">
              <a:buFont typeface="Arial" panose="020B0604020202020204" pitchFamily="34" charset="0"/>
              <a:buChar char="•"/>
            </a:pPr>
            <a:r>
              <a:rPr lang="en-US" sz="1200" dirty="0"/>
              <a:t>STA may use this if </a:t>
            </a:r>
            <a:r>
              <a:rPr lang="en-US" sz="1200" dirty="0" err="1"/>
              <a:t>backoff</a:t>
            </a:r>
            <a:r>
              <a:rPr lang="en-US" sz="1200" dirty="0"/>
              <a:t> of other link is near completion and/or channel is not expected to change. </a:t>
            </a:r>
          </a:p>
          <a:p>
            <a:pPr lvl="1">
              <a:buFont typeface="Arial" panose="020B0604020202020204" pitchFamily="34" charset="0"/>
              <a:buChar char="•"/>
            </a:pPr>
            <a:r>
              <a:rPr lang="en-US" sz="1200" dirty="0"/>
              <a:t>as STA on one may decide to proceed with transmission w/o waiting the other link</a:t>
            </a:r>
          </a:p>
          <a:p>
            <a:pPr lvl="1">
              <a:buFont typeface="Arial" panose="020B0604020202020204" pitchFamily="34" charset="0"/>
              <a:buChar char="•"/>
            </a:pPr>
            <a:r>
              <a:rPr lang="en-US" sz="1200" dirty="0"/>
              <a:t>does not get penalized in advance for choosing larger </a:t>
            </a:r>
            <a:r>
              <a:rPr lang="en-US" sz="1200" dirty="0" err="1"/>
              <a:t>backoff</a:t>
            </a:r>
            <a:r>
              <a:rPr lang="en-US" sz="1200" dirty="0"/>
              <a:t> window (i.e. do not chose </a:t>
            </a:r>
            <a:r>
              <a:rPr lang="en-US" sz="1200" dirty="0" err="1"/>
              <a:t>backoff</a:t>
            </a:r>
            <a:r>
              <a:rPr lang="en-US" sz="1200" dirty="0"/>
              <a:t> for both links at the same time)</a:t>
            </a:r>
          </a:p>
          <a:p>
            <a:pPr lvl="1">
              <a:buFont typeface="Arial" panose="020B0604020202020204" pitchFamily="34" charset="0"/>
              <a:buChar char="•"/>
            </a:pPr>
            <a:r>
              <a:rPr lang="en-US" sz="1200" dirty="0"/>
              <a:t>As a generalization of option 2, STA on link 1 instead of holding may increase its </a:t>
            </a:r>
            <a:r>
              <a:rPr lang="en-US" sz="1200" dirty="0" err="1"/>
              <a:t>backoff</a:t>
            </a:r>
            <a:r>
              <a:rPr lang="en-US" sz="1200" dirty="0"/>
              <a:t> at any time to align </a:t>
            </a:r>
            <a:r>
              <a:rPr lang="en-US" sz="1200" dirty="0" err="1"/>
              <a:t>backoffs</a:t>
            </a:r>
            <a:r>
              <a:rPr lang="en-US" sz="1200" dirty="0"/>
              <a:t> across links</a:t>
            </a:r>
            <a:endParaRPr lang="en-US" sz="1400" dirty="0"/>
          </a:p>
          <a:p>
            <a:pPr>
              <a:buFont typeface="Arial" panose="020B0604020202020204" pitchFamily="34" charset="0"/>
              <a:buChar char="•"/>
            </a:pPr>
            <a:r>
              <a:rPr lang="en-US" sz="1400" dirty="0"/>
              <a:t>Further optimization possible (see slide 17). </a:t>
            </a:r>
            <a:endParaRPr lang="en-US" sz="1200" dirty="0"/>
          </a:p>
          <a:p>
            <a:pPr lvl="1">
              <a:buFont typeface="Arial" panose="020B0604020202020204" pitchFamily="34" charset="0"/>
              <a:buChar char="•"/>
            </a:pPr>
            <a:endParaRPr lang="en-US" sz="1200" dirty="0"/>
          </a:p>
          <a:p>
            <a:pPr marL="457200" lvl="1" indent="0"/>
            <a:endParaRPr lang="en-US" sz="1200" dirty="0"/>
          </a:p>
        </p:txBody>
      </p:sp>
      <p:sp>
        <p:nvSpPr>
          <p:cNvPr id="4" name="Slide Number Placeholder 3">
            <a:extLst>
              <a:ext uri="{FF2B5EF4-FFF2-40B4-BE49-F238E27FC236}">
                <a16:creationId xmlns:a16="http://schemas.microsoft.com/office/drawing/2014/main" id="{216FB4DF-4F74-42C3-9DE8-49869BCC0E7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BA518210-6808-4EC5-A6DC-2C2F8C96FEA1}"/>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FE660B9E-9063-401A-8874-6AAAA1175770}"/>
              </a:ext>
            </a:extLst>
          </p:cNvPr>
          <p:cNvSpPr>
            <a:spLocks noGrp="1"/>
          </p:cNvSpPr>
          <p:nvPr>
            <p:ph type="dt" idx="15"/>
          </p:nvPr>
        </p:nvSpPr>
        <p:spPr/>
        <p:txBody>
          <a:bodyPr/>
          <a:lstStyle/>
          <a:p>
            <a:r>
              <a:rPr lang="en-US"/>
              <a:t>July 2020</a:t>
            </a:r>
            <a:endParaRPr lang="en-GB" dirty="0"/>
          </a:p>
        </p:txBody>
      </p:sp>
      <p:grpSp>
        <p:nvGrpSpPr>
          <p:cNvPr id="31" name="Group 30">
            <a:extLst>
              <a:ext uri="{FF2B5EF4-FFF2-40B4-BE49-F238E27FC236}">
                <a16:creationId xmlns:a16="http://schemas.microsoft.com/office/drawing/2014/main" id="{E60A9BC9-1D51-4E8C-830C-353BFB11483E}"/>
              </a:ext>
            </a:extLst>
          </p:cNvPr>
          <p:cNvGrpSpPr/>
          <p:nvPr/>
        </p:nvGrpSpPr>
        <p:grpSpPr>
          <a:xfrm>
            <a:off x="765478" y="5486400"/>
            <a:ext cx="6932310" cy="950913"/>
            <a:chOff x="-290074" y="4244829"/>
            <a:chExt cx="8863872" cy="1981200"/>
          </a:xfrm>
        </p:grpSpPr>
        <p:cxnSp>
          <p:nvCxnSpPr>
            <p:cNvPr id="7" name="Straight Connector 6">
              <a:extLst>
                <a:ext uri="{FF2B5EF4-FFF2-40B4-BE49-F238E27FC236}">
                  <a16:creationId xmlns:a16="http://schemas.microsoft.com/office/drawing/2014/main" id="{185AD79B-E949-44A6-85BF-F9F6A5B240BE}"/>
                </a:ext>
              </a:extLst>
            </p:cNvPr>
            <p:cNvCxnSpPr>
              <a:cxnSpLocks/>
            </p:cNvCxnSpPr>
            <p:nvPr/>
          </p:nvCxnSpPr>
          <p:spPr>
            <a:xfrm>
              <a:off x="685800" y="5805190"/>
              <a:ext cx="7887998" cy="0"/>
            </a:xfrm>
            <a:prstGeom prst="line">
              <a:avLst/>
            </a:prstGeom>
          </p:spPr>
          <p:style>
            <a:lnRef idx="2">
              <a:schemeClr val="accent1"/>
            </a:lnRef>
            <a:fillRef idx="0">
              <a:schemeClr val="accent1"/>
            </a:fillRef>
            <a:effectRef idx="1">
              <a:schemeClr val="accent1"/>
            </a:effectRef>
            <a:fontRef idx="minor">
              <a:schemeClr val="tx1"/>
            </a:fontRef>
          </p:style>
        </p:cxnSp>
        <p:sp>
          <p:nvSpPr>
            <p:cNvPr id="8" name="Rectangle 7">
              <a:extLst>
                <a:ext uri="{FF2B5EF4-FFF2-40B4-BE49-F238E27FC236}">
                  <a16:creationId xmlns:a16="http://schemas.microsoft.com/office/drawing/2014/main" id="{35898CBE-357B-493E-9B4B-811A0A985855}"/>
                </a:ext>
              </a:extLst>
            </p:cNvPr>
            <p:cNvSpPr/>
            <p:nvPr/>
          </p:nvSpPr>
          <p:spPr>
            <a:xfrm>
              <a:off x="4388017" y="5799240"/>
              <a:ext cx="815863"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9" name="TextBox 9">
              <a:extLst>
                <a:ext uri="{FF2B5EF4-FFF2-40B4-BE49-F238E27FC236}">
                  <a16:creationId xmlns:a16="http://schemas.microsoft.com/office/drawing/2014/main" id="{2855F7D9-3815-4578-BE9E-E50D777F0842}"/>
                </a:ext>
              </a:extLst>
            </p:cNvPr>
            <p:cNvSpPr txBox="1"/>
            <p:nvPr/>
          </p:nvSpPr>
          <p:spPr>
            <a:xfrm>
              <a:off x="-290074" y="5605519"/>
              <a:ext cx="660519"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10" name="Straight Connector 9">
              <a:extLst>
                <a:ext uri="{FF2B5EF4-FFF2-40B4-BE49-F238E27FC236}">
                  <a16:creationId xmlns:a16="http://schemas.microsoft.com/office/drawing/2014/main" id="{2A0E04D8-6B08-42EC-B220-58F00BE3A674}"/>
                </a:ext>
              </a:extLst>
            </p:cNvPr>
            <p:cNvCxnSpPr>
              <a:cxnSpLocks/>
            </p:cNvCxnSpPr>
            <p:nvPr/>
          </p:nvCxnSpPr>
          <p:spPr>
            <a:xfrm flipV="1">
              <a:off x="673387" y="4706123"/>
              <a:ext cx="7880966" cy="1"/>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1">
              <a:extLst>
                <a:ext uri="{FF2B5EF4-FFF2-40B4-BE49-F238E27FC236}">
                  <a16:creationId xmlns:a16="http://schemas.microsoft.com/office/drawing/2014/main" id="{947AFE91-87B6-4294-A892-E561D23E4333}"/>
                </a:ext>
              </a:extLst>
            </p:cNvPr>
            <p:cNvSpPr txBox="1"/>
            <p:nvPr/>
          </p:nvSpPr>
          <p:spPr>
            <a:xfrm>
              <a:off x="-222016" y="4473233"/>
              <a:ext cx="660519"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12" name="Rectangle 11">
              <a:extLst>
                <a:ext uri="{FF2B5EF4-FFF2-40B4-BE49-F238E27FC236}">
                  <a16:creationId xmlns:a16="http://schemas.microsoft.com/office/drawing/2014/main" id="{26BACAB8-4C4C-4BBC-805E-DBEFFE1E35D0}"/>
                </a:ext>
              </a:extLst>
            </p:cNvPr>
            <p:cNvSpPr/>
            <p:nvPr/>
          </p:nvSpPr>
          <p:spPr>
            <a:xfrm>
              <a:off x="4388019" y="4702029"/>
              <a:ext cx="815862"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13" name="TextBox 17">
              <a:extLst>
                <a:ext uri="{FF2B5EF4-FFF2-40B4-BE49-F238E27FC236}">
                  <a16:creationId xmlns:a16="http://schemas.microsoft.com/office/drawing/2014/main" id="{0C546888-F38A-4FF9-845E-DD71DA3FE2D7}"/>
                </a:ext>
              </a:extLst>
            </p:cNvPr>
            <p:cNvSpPr txBox="1"/>
            <p:nvPr/>
          </p:nvSpPr>
          <p:spPr>
            <a:xfrm>
              <a:off x="348384" y="4306026"/>
              <a:ext cx="462081"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AP</a:t>
              </a:r>
            </a:p>
          </p:txBody>
        </p:sp>
        <p:sp>
          <p:nvSpPr>
            <p:cNvPr id="14" name="TextBox 18">
              <a:extLst>
                <a:ext uri="{FF2B5EF4-FFF2-40B4-BE49-F238E27FC236}">
                  <a16:creationId xmlns:a16="http://schemas.microsoft.com/office/drawing/2014/main" id="{173B43C1-D02B-497A-A708-1A11364FEF2B}"/>
                </a:ext>
              </a:extLst>
            </p:cNvPr>
            <p:cNvSpPr txBox="1"/>
            <p:nvPr/>
          </p:nvSpPr>
          <p:spPr>
            <a:xfrm>
              <a:off x="335311" y="4723211"/>
              <a:ext cx="571424"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5" name="TextBox 19">
              <a:extLst>
                <a:ext uri="{FF2B5EF4-FFF2-40B4-BE49-F238E27FC236}">
                  <a16:creationId xmlns:a16="http://schemas.microsoft.com/office/drawing/2014/main" id="{597822C3-37F1-4810-9E88-371DD0B77BAE}"/>
                </a:ext>
              </a:extLst>
            </p:cNvPr>
            <p:cNvSpPr txBox="1"/>
            <p:nvPr/>
          </p:nvSpPr>
          <p:spPr>
            <a:xfrm>
              <a:off x="385157" y="5384036"/>
              <a:ext cx="462081"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AP</a:t>
              </a:r>
            </a:p>
          </p:txBody>
        </p:sp>
        <p:sp>
          <p:nvSpPr>
            <p:cNvPr id="16" name="TextBox 20">
              <a:extLst>
                <a:ext uri="{FF2B5EF4-FFF2-40B4-BE49-F238E27FC236}">
                  <a16:creationId xmlns:a16="http://schemas.microsoft.com/office/drawing/2014/main" id="{A5BB6696-F12A-455A-976B-876F15C14CBE}"/>
                </a:ext>
              </a:extLst>
            </p:cNvPr>
            <p:cNvSpPr txBox="1"/>
            <p:nvPr/>
          </p:nvSpPr>
          <p:spPr>
            <a:xfrm>
              <a:off x="363531" y="5829658"/>
              <a:ext cx="571424"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7" name="TextBox 21">
              <a:extLst>
                <a:ext uri="{FF2B5EF4-FFF2-40B4-BE49-F238E27FC236}">
                  <a16:creationId xmlns:a16="http://schemas.microsoft.com/office/drawing/2014/main" id="{5CF8617A-A98E-45F3-9B5D-D039788332D0}"/>
                </a:ext>
              </a:extLst>
            </p:cNvPr>
            <p:cNvSpPr txBox="1"/>
            <p:nvPr/>
          </p:nvSpPr>
          <p:spPr>
            <a:xfrm>
              <a:off x="3779672" y="5438250"/>
              <a:ext cx="865033"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18" name="Rectangle 17">
              <a:extLst>
                <a:ext uri="{FF2B5EF4-FFF2-40B4-BE49-F238E27FC236}">
                  <a16:creationId xmlns:a16="http://schemas.microsoft.com/office/drawing/2014/main" id="{7932432E-0A8B-431C-8506-C2F9614B34A6}"/>
                </a:ext>
              </a:extLst>
            </p:cNvPr>
            <p:cNvSpPr/>
            <p:nvPr/>
          </p:nvSpPr>
          <p:spPr>
            <a:xfrm>
              <a:off x="1854987" y="5806593"/>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9" name="Rectangle 18">
              <a:extLst>
                <a:ext uri="{FF2B5EF4-FFF2-40B4-BE49-F238E27FC236}">
                  <a16:creationId xmlns:a16="http://schemas.microsoft.com/office/drawing/2014/main" id="{54A6C6C6-2F9F-4A4D-A77A-7D6EE3D1BF5D}"/>
                </a:ext>
              </a:extLst>
            </p:cNvPr>
            <p:cNvSpPr/>
            <p:nvPr/>
          </p:nvSpPr>
          <p:spPr>
            <a:xfrm>
              <a:off x="2036520" y="5815717"/>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20" name="Rectangle 19">
              <a:extLst>
                <a:ext uri="{FF2B5EF4-FFF2-40B4-BE49-F238E27FC236}">
                  <a16:creationId xmlns:a16="http://schemas.microsoft.com/office/drawing/2014/main" id="{0842241B-5719-4367-B861-6942EB668BF0}"/>
                </a:ext>
              </a:extLst>
            </p:cNvPr>
            <p:cNvSpPr/>
            <p:nvPr/>
          </p:nvSpPr>
          <p:spPr>
            <a:xfrm>
              <a:off x="38283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1" name="Rectangle 20">
              <a:extLst>
                <a:ext uri="{FF2B5EF4-FFF2-40B4-BE49-F238E27FC236}">
                  <a16:creationId xmlns:a16="http://schemas.microsoft.com/office/drawing/2014/main" id="{D271FBDE-E0C8-41E2-9897-28822364CD9E}"/>
                </a:ext>
              </a:extLst>
            </p:cNvPr>
            <p:cNvSpPr/>
            <p:nvPr/>
          </p:nvSpPr>
          <p:spPr>
            <a:xfrm>
              <a:off x="39807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2" name="Rectangle 21">
              <a:extLst>
                <a:ext uri="{FF2B5EF4-FFF2-40B4-BE49-F238E27FC236}">
                  <a16:creationId xmlns:a16="http://schemas.microsoft.com/office/drawing/2014/main" id="{BBB7E7AB-75B2-4EA1-82C3-7694CD78BE4C}"/>
                </a:ext>
              </a:extLst>
            </p:cNvPr>
            <p:cNvSpPr/>
            <p:nvPr/>
          </p:nvSpPr>
          <p:spPr>
            <a:xfrm>
              <a:off x="41209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3" name="Rectangle 22">
              <a:extLst>
                <a:ext uri="{FF2B5EF4-FFF2-40B4-BE49-F238E27FC236}">
                  <a16:creationId xmlns:a16="http://schemas.microsoft.com/office/drawing/2014/main" id="{34513056-19C4-4518-B69C-FA76B7E3E88B}"/>
                </a:ext>
              </a:extLst>
            </p:cNvPr>
            <p:cNvSpPr/>
            <p:nvPr/>
          </p:nvSpPr>
          <p:spPr>
            <a:xfrm>
              <a:off x="42733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24" name="TextBox 28">
              <a:extLst>
                <a:ext uri="{FF2B5EF4-FFF2-40B4-BE49-F238E27FC236}">
                  <a16:creationId xmlns:a16="http://schemas.microsoft.com/office/drawing/2014/main" id="{152349DF-94C9-4925-B46B-340508B161DE}"/>
                </a:ext>
              </a:extLst>
            </p:cNvPr>
            <p:cNvSpPr txBox="1"/>
            <p:nvPr/>
          </p:nvSpPr>
          <p:spPr>
            <a:xfrm>
              <a:off x="3464159" y="4312240"/>
              <a:ext cx="865033"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25" name="Rectangle 24">
              <a:extLst>
                <a:ext uri="{FF2B5EF4-FFF2-40B4-BE49-F238E27FC236}">
                  <a16:creationId xmlns:a16="http://schemas.microsoft.com/office/drawing/2014/main" id="{7D736343-C120-4EE1-9753-E4E7FA9B0309}"/>
                </a:ext>
              </a:extLst>
            </p:cNvPr>
            <p:cNvSpPr/>
            <p:nvPr/>
          </p:nvSpPr>
          <p:spPr>
            <a:xfrm>
              <a:off x="35186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6" name="Rectangle 25">
              <a:extLst>
                <a:ext uri="{FF2B5EF4-FFF2-40B4-BE49-F238E27FC236}">
                  <a16:creationId xmlns:a16="http://schemas.microsoft.com/office/drawing/2014/main" id="{12E417DE-C903-4C6B-BD43-2CAC4612A379}"/>
                </a:ext>
              </a:extLst>
            </p:cNvPr>
            <p:cNvSpPr/>
            <p:nvPr/>
          </p:nvSpPr>
          <p:spPr>
            <a:xfrm>
              <a:off x="36710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7" name="Rectangle 26">
              <a:extLst>
                <a:ext uri="{FF2B5EF4-FFF2-40B4-BE49-F238E27FC236}">
                  <a16:creationId xmlns:a16="http://schemas.microsoft.com/office/drawing/2014/main" id="{65ABB540-F372-4620-A8CD-15C6DC493D0E}"/>
                </a:ext>
              </a:extLst>
            </p:cNvPr>
            <p:cNvSpPr/>
            <p:nvPr/>
          </p:nvSpPr>
          <p:spPr>
            <a:xfrm>
              <a:off x="38234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8" name="Rectangle 27">
              <a:extLst>
                <a:ext uri="{FF2B5EF4-FFF2-40B4-BE49-F238E27FC236}">
                  <a16:creationId xmlns:a16="http://schemas.microsoft.com/office/drawing/2014/main" id="{175C7FC4-193F-44B4-903C-752DC19CD1EC}"/>
                </a:ext>
              </a:extLst>
            </p:cNvPr>
            <p:cNvSpPr/>
            <p:nvPr/>
          </p:nvSpPr>
          <p:spPr>
            <a:xfrm>
              <a:off x="39758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9" name="Rectangle 28">
              <a:extLst>
                <a:ext uri="{FF2B5EF4-FFF2-40B4-BE49-F238E27FC236}">
                  <a16:creationId xmlns:a16="http://schemas.microsoft.com/office/drawing/2014/main" id="{F0F39563-0F95-4F36-8844-74C9270E9CE2}"/>
                </a:ext>
              </a:extLst>
            </p:cNvPr>
            <p:cNvSpPr/>
            <p:nvPr/>
          </p:nvSpPr>
          <p:spPr>
            <a:xfrm>
              <a:off x="41160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30" name="Rectangle 29">
              <a:extLst>
                <a:ext uri="{FF2B5EF4-FFF2-40B4-BE49-F238E27FC236}">
                  <a16:creationId xmlns:a16="http://schemas.microsoft.com/office/drawing/2014/main" id="{47E52811-D435-426F-963F-9AF8E9DC5518}"/>
                </a:ext>
              </a:extLst>
            </p:cNvPr>
            <p:cNvSpPr/>
            <p:nvPr/>
          </p:nvSpPr>
          <p:spPr>
            <a:xfrm>
              <a:off x="42684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34" name="Rectangle 33">
              <a:extLst>
                <a:ext uri="{FF2B5EF4-FFF2-40B4-BE49-F238E27FC236}">
                  <a16:creationId xmlns:a16="http://schemas.microsoft.com/office/drawing/2014/main" id="{7008A293-C3FC-4030-A239-CFE3E47D1137}"/>
                </a:ext>
              </a:extLst>
            </p:cNvPr>
            <p:cNvSpPr/>
            <p:nvPr/>
          </p:nvSpPr>
          <p:spPr>
            <a:xfrm>
              <a:off x="5847440" y="5384036"/>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35" name="Rectangle 34">
              <a:extLst>
                <a:ext uri="{FF2B5EF4-FFF2-40B4-BE49-F238E27FC236}">
                  <a16:creationId xmlns:a16="http://schemas.microsoft.com/office/drawing/2014/main" id="{A890A092-DE55-4610-B321-80DEFC95F19E}"/>
                </a:ext>
              </a:extLst>
            </p:cNvPr>
            <p:cNvSpPr/>
            <p:nvPr/>
          </p:nvSpPr>
          <p:spPr>
            <a:xfrm>
              <a:off x="5847440" y="4275103"/>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36" name="Straight Arrow Connector 35">
              <a:extLst>
                <a:ext uri="{FF2B5EF4-FFF2-40B4-BE49-F238E27FC236}">
                  <a16:creationId xmlns:a16="http://schemas.microsoft.com/office/drawing/2014/main" id="{63529F8D-D137-44C5-9F90-CD2A4EC1F8DD}"/>
                </a:ext>
              </a:extLst>
            </p:cNvPr>
            <p:cNvCxnSpPr/>
            <p:nvPr/>
          </p:nvCxnSpPr>
          <p:spPr>
            <a:xfrm flipV="1">
              <a:off x="5181600" y="5610261"/>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7" name="TextBox 45">
              <a:extLst>
                <a:ext uri="{FF2B5EF4-FFF2-40B4-BE49-F238E27FC236}">
                  <a16:creationId xmlns:a16="http://schemas.microsoft.com/office/drawing/2014/main" id="{652B8E4C-6400-4374-8D02-E51C8F27112D}"/>
                </a:ext>
              </a:extLst>
            </p:cNvPr>
            <p:cNvSpPr txBox="1"/>
            <p:nvPr/>
          </p:nvSpPr>
          <p:spPr>
            <a:xfrm>
              <a:off x="5225290" y="5353762"/>
              <a:ext cx="589647"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38" name="Straight Arrow Connector 37">
              <a:extLst>
                <a:ext uri="{FF2B5EF4-FFF2-40B4-BE49-F238E27FC236}">
                  <a16:creationId xmlns:a16="http://schemas.microsoft.com/office/drawing/2014/main" id="{B7730307-7D82-456E-89E8-DC6A12D4A40A}"/>
                </a:ext>
              </a:extLst>
            </p:cNvPr>
            <p:cNvCxnSpPr/>
            <p:nvPr/>
          </p:nvCxnSpPr>
          <p:spPr>
            <a:xfrm flipV="1">
              <a:off x="5181600" y="4501328"/>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9" name="TextBox 47">
              <a:extLst>
                <a:ext uri="{FF2B5EF4-FFF2-40B4-BE49-F238E27FC236}">
                  <a16:creationId xmlns:a16="http://schemas.microsoft.com/office/drawing/2014/main" id="{8D3912C7-684B-4CEB-9F54-02098F4EAFCF}"/>
                </a:ext>
              </a:extLst>
            </p:cNvPr>
            <p:cNvSpPr txBox="1"/>
            <p:nvPr/>
          </p:nvSpPr>
          <p:spPr>
            <a:xfrm>
              <a:off x="5225290" y="4244829"/>
              <a:ext cx="589647"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40" name="Rectangle 39">
              <a:extLst>
                <a:ext uri="{FF2B5EF4-FFF2-40B4-BE49-F238E27FC236}">
                  <a16:creationId xmlns:a16="http://schemas.microsoft.com/office/drawing/2014/main" id="{C3E7DBD1-61A9-4DF2-B5A5-27F7A269D651}"/>
                </a:ext>
              </a:extLst>
            </p:cNvPr>
            <p:cNvSpPr/>
            <p:nvPr/>
          </p:nvSpPr>
          <p:spPr>
            <a:xfrm>
              <a:off x="7315200" y="4702029"/>
              <a:ext cx="125859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41" name="Rectangle 40">
              <a:extLst>
                <a:ext uri="{FF2B5EF4-FFF2-40B4-BE49-F238E27FC236}">
                  <a16:creationId xmlns:a16="http://schemas.microsoft.com/office/drawing/2014/main" id="{9ABD1148-FC42-433A-B281-4C5EFEBE5DB5}"/>
                </a:ext>
              </a:extLst>
            </p:cNvPr>
            <p:cNvSpPr/>
            <p:nvPr/>
          </p:nvSpPr>
          <p:spPr>
            <a:xfrm>
              <a:off x="7315200" y="5801095"/>
              <a:ext cx="125859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44" name="Rectangle 43">
              <a:extLst>
                <a:ext uri="{FF2B5EF4-FFF2-40B4-BE49-F238E27FC236}">
                  <a16:creationId xmlns:a16="http://schemas.microsoft.com/office/drawing/2014/main" id="{ADF5C227-E2B8-415B-B271-F1C856F0B607}"/>
                </a:ext>
              </a:extLst>
            </p:cNvPr>
            <p:cNvSpPr/>
            <p:nvPr/>
          </p:nvSpPr>
          <p:spPr>
            <a:xfrm>
              <a:off x="1480717" y="4274817"/>
              <a:ext cx="1828799" cy="42493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Transmission to other STA</a:t>
              </a:r>
            </a:p>
          </p:txBody>
        </p:sp>
        <p:sp>
          <p:nvSpPr>
            <p:cNvPr id="45" name="Rectangle 44">
              <a:extLst>
                <a:ext uri="{FF2B5EF4-FFF2-40B4-BE49-F238E27FC236}">
                  <a16:creationId xmlns:a16="http://schemas.microsoft.com/office/drawing/2014/main" id="{383399FD-1856-4251-AD44-B4DE3EC1CE43}"/>
                </a:ext>
              </a:extLst>
            </p:cNvPr>
            <p:cNvSpPr/>
            <p:nvPr/>
          </p:nvSpPr>
          <p:spPr>
            <a:xfrm>
              <a:off x="1051280"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46" name="Rectangle 45">
              <a:extLst>
                <a:ext uri="{FF2B5EF4-FFF2-40B4-BE49-F238E27FC236}">
                  <a16:creationId xmlns:a16="http://schemas.microsoft.com/office/drawing/2014/main" id="{856D9D14-B1EA-4D85-9764-A36420AB9F59}"/>
                </a:ext>
              </a:extLst>
            </p:cNvPr>
            <p:cNvSpPr/>
            <p:nvPr/>
          </p:nvSpPr>
          <p:spPr>
            <a:xfrm>
              <a:off x="1203680"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47" name="Rectangle 46">
              <a:extLst>
                <a:ext uri="{FF2B5EF4-FFF2-40B4-BE49-F238E27FC236}">
                  <a16:creationId xmlns:a16="http://schemas.microsoft.com/office/drawing/2014/main" id="{A0C30E24-3B42-41FF-8088-69CA740B7B49}"/>
                </a:ext>
              </a:extLst>
            </p:cNvPr>
            <p:cNvSpPr/>
            <p:nvPr/>
          </p:nvSpPr>
          <p:spPr>
            <a:xfrm>
              <a:off x="1353645"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48" name="Rectangle 47">
              <a:extLst>
                <a:ext uri="{FF2B5EF4-FFF2-40B4-BE49-F238E27FC236}">
                  <a16:creationId xmlns:a16="http://schemas.microsoft.com/office/drawing/2014/main" id="{02645C1B-4112-4A1D-B57F-00C1F0B22635}"/>
                </a:ext>
              </a:extLst>
            </p:cNvPr>
            <p:cNvSpPr/>
            <p:nvPr/>
          </p:nvSpPr>
          <p:spPr>
            <a:xfrm>
              <a:off x="3342976" y="470505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49" name="Rectangle 48">
              <a:extLst>
                <a:ext uri="{FF2B5EF4-FFF2-40B4-BE49-F238E27FC236}">
                  <a16:creationId xmlns:a16="http://schemas.microsoft.com/office/drawing/2014/main" id="{E6B9EB0A-BFD7-4588-9B86-AE18FB61DFB4}"/>
                </a:ext>
              </a:extLst>
            </p:cNvPr>
            <p:cNvSpPr/>
            <p:nvPr/>
          </p:nvSpPr>
          <p:spPr>
            <a:xfrm>
              <a:off x="2210417" y="5366267"/>
              <a:ext cx="1611823" cy="42493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Transmission to other STA</a:t>
              </a:r>
            </a:p>
          </p:txBody>
        </p:sp>
        <p:sp>
          <p:nvSpPr>
            <p:cNvPr id="52" name="Rectangle 51">
              <a:extLst>
                <a:ext uri="{FF2B5EF4-FFF2-40B4-BE49-F238E27FC236}">
                  <a16:creationId xmlns:a16="http://schemas.microsoft.com/office/drawing/2014/main" id="{22FC89C3-7BD8-4527-9190-C9CBE9A66795}"/>
                </a:ext>
              </a:extLst>
            </p:cNvPr>
            <p:cNvSpPr/>
            <p:nvPr/>
          </p:nvSpPr>
          <p:spPr>
            <a:xfrm>
              <a:off x="1184106"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53" name="Rectangle 52">
              <a:extLst>
                <a:ext uri="{FF2B5EF4-FFF2-40B4-BE49-F238E27FC236}">
                  <a16:creationId xmlns:a16="http://schemas.microsoft.com/office/drawing/2014/main" id="{F0B35BFB-245D-41D0-8784-E42A30CFC668}"/>
                </a:ext>
              </a:extLst>
            </p:cNvPr>
            <p:cNvSpPr/>
            <p:nvPr/>
          </p:nvSpPr>
          <p:spPr>
            <a:xfrm>
              <a:off x="13700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54" name="Rectangle 53">
              <a:extLst>
                <a:ext uri="{FF2B5EF4-FFF2-40B4-BE49-F238E27FC236}">
                  <a16:creationId xmlns:a16="http://schemas.microsoft.com/office/drawing/2014/main" id="{915AF51E-A69E-4450-9F75-06429E7A2EF1}"/>
                </a:ext>
              </a:extLst>
            </p:cNvPr>
            <p:cNvSpPr/>
            <p:nvPr/>
          </p:nvSpPr>
          <p:spPr>
            <a:xfrm>
              <a:off x="15224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55" name="Rectangle 54">
              <a:extLst>
                <a:ext uri="{FF2B5EF4-FFF2-40B4-BE49-F238E27FC236}">
                  <a16:creationId xmlns:a16="http://schemas.microsoft.com/office/drawing/2014/main" id="{276FBC08-3C7C-48FF-87F2-FEAB95D062AF}"/>
                </a:ext>
              </a:extLst>
            </p:cNvPr>
            <p:cNvSpPr/>
            <p:nvPr/>
          </p:nvSpPr>
          <p:spPr>
            <a:xfrm>
              <a:off x="16748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grpSp>
    </p:spTree>
    <p:extLst>
      <p:ext uri="{BB962C8B-B14F-4D97-AF65-F5344CB8AC3E}">
        <p14:creationId xmlns:p14="http://schemas.microsoft.com/office/powerpoint/2010/main" val="2957396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FB768-0149-4937-970A-65B481890FB5}"/>
              </a:ext>
            </a:extLst>
          </p:cNvPr>
          <p:cNvSpPr>
            <a:spLocks noGrp="1"/>
          </p:cNvSpPr>
          <p:nvPr>
            <p:ph type="title"/>
          </p:nvPr>
        </p:nvSpPr>
        <p:spPr>
          <a:xfrm>
            <a:off x="685800" y="685801"/>
            <a:ext cx="7770813" cy="838200"/>
          </a:xfrm>
        </p:spPr>
        <p:txBody>
          <a:bodyPr/>
          <a:lstStyle/>
          <a:p>
            <a:r>
              <a:rPr lang="en-US" dirty="0"/>
              <a:t>Simulation results</a:t>
            </a:r>
            <a:br>
              <a:rPr lang="en-US" dirty="0"/>
            </a:br>
            <a:r>
              <a:rPr lang="en-US" sz="2400" dirty="0"/>
              <a:t>unequal link load</a:t>
            </a:r>
            <a:endParaRPr lang="en-US" dirty="0"/>
          </a:p>
        </p:txBody>
      </p:sp>
      <p:sp>
        <p:nvSpPr>
          <p:cNvPr id="3" name="Content Placeholder 2">
            <a:extLst>
              <a:ext uri="{FF2B5EF4-FFF2-40B4-BE49-F238E27FC236}">
                <a16:creationId xmlns:a16="http://schemas.microsoft.com/office/drawing/2014/main" id="{3CDDA0B3-CDFE-43FE-A95C-581ED855F12F}"/>
              </a:ext>
            </a:extLst>
          </p:cNvPr>
          <p:cNvSpPr>
            <a:spLocks noGrp="1"/>
          </p:cNvSpPr>
          <p:nvPr>
            <p:ph idx="1"/>
          </p:nvPr>
        </p:nvSpPr>
        <p:spPr>
          <a:xfrm>
            <a:off x="685800" y="1905000"/>
            <a:ext cx="8077200" cy="4570413"/>
          </a:xfrm>
        </p:spPr>
        <p:txBody>
          <a:bodyPr/>
          <a:lstStyle/>
          <a:p>
            <a:pPr>
              <a:buFont typeface="Arial" panose="020B0604020202020204" pitchFamily="34" charset="0"/>
              <a:buChar char="•"/>
            </a:pPr>
            <a:r>
              <a:rPr lang="en-US" sz="2000" dirty="0"/>
              <a:t>1 AP, 1 STA, 1x1x80, MCS11</a:t>
            </a:r>
          </a:p>
          <a:p>
            <a:pPr>
              <a:buFont typeface="Arial" panose="020B0604020202020204" pitchFamily="34" charset="0"/>
              <a:buChar char="•"/>
            </a:pPr>
            <a:r>
              <a:rPr lang="en-US" sz="2000" dirty="0"/>
              <a:t>Full buffer in UL direction</a:t>
            </a:r>
          </a:p>
          <a:p>
            <a:pPr>
              <a:buFont typeface="Arial" panose="020B0604020202020204" pitchFamily="34" charset="0"/>
              <a:buChar char="•"/>
            </a:pPr>
            <a:r>
              <a:rPr lang="en-US" sz="2000" dirty="0"/>
              <a:t>RTS ON, AMPDU = 256 frames</a:t>
            </a:r>
          </a:p>
          <a:p>
            <a:pPr>
              <a:buFont typeface="Arial" panose="020B0604020202020204" pitchFamily="34" charset="0"/>
              <a:buChar char="•"/>
            </a:pPr>
            <a:r>
              <a:rPr lang="en-US" sz="2000" dirty="0"/>
              <a:t>Added interference:</a:t>
            </a:r>
          </a:p>
          <a:p>
            <a:pPr lvl="1">
              <a:buFont typeface="Arial" panose="020B0604020202020204" pitchFamily="34" charset="0"/>
              <a:buChar char="•"/>
            </a:pPr>
            <a:r>
              <a:rPr lang="en-US" sz="1800" dirty="0"/>
              <a:t>Link 1 has 1 OBSS</a:t>
            </a:r>
          </a:p>
          <a:p>
            <a:pPr lvl="1">
              <a:buFont typeface="Arial" panose="020B0604020202020204" pitchFamily="34" charset="0"/>
              <a:buChar char="•"/>
            </a:pPr>
            <a:r>
              <a:rPr lang="en-US" sz="1800" dirty="0"/>
              <a:t>Link 2 has 1-8 </a:t>
            </a:r>
            <a:r>
              <a:rPr lang="en-US" sz="1800" dirty="0" err="1"/>
              <a:t>OBSSes</a:t>
            </a:r>
            <a:endParaRPr lang="en-US" sz="1800" dirty="0"/>
          </a:p>
          <a:p>
            <a:pPr lvl="2">
              <a:buFont typeface="Arial" panose="020B0604020202020204" pitchFamily="34" charset="0"/>
              <a:buChar char="•"/>
            </a:pPr>
            <a:r>
              <a:rPr lang="en-US" sz="1600" dirty="0"/>
              <a:t>OBSS consist of 1 AP/1 STA with 6Mbps load in both directions</a:t>
            </a:r>
          </a:p>
          <a:p>
            <a:pPr lvl="2">
              <a:buFont typeface="Arial" panose="020B0604020202020204" pitchFamily="34" charset="0"/>
              <a:buChar char="•"/>
            </a:pPr>
            <a:r>
              <a:rPr lang="en-US" sz="1600" dirty="0"/>
              <a:t>15Kb chunk of data arrive every 20ms (fragmented in 1.5k frames)</a:t>
            </a:r>
          </a:p>
          <a:p>
            <a:pPr lvl="2">
              <a:buFont typeface="Arial" panose="020B0604020202020204" pitchFamily="34" charset="0"/>
              <a:buChar char="•"/>
            </a:pPr>
            <a:r>
              <a:rPr lang="en-US" sz="1600" dirty="0"/>
              <a:t>OBSS STA/AP deliver data using MCS0</a:t>
            </a:r>
          </a:p>
          <a:p>
            <a:pPr lvl="2">
              <a:buFont typeface="Arial" panose="020B0604020202020204" pitchFamily="34" charset="0"/>
              <a:buChar char="•"/>
            </a:pPr>
            <a:r>
              <a:rPr lang="en-US" sz="1600" dirty="0"/>
              <a:t>Random OBSS TXOP size between 0.5ms and 5ms for every transmission</a:t>
            </a:r>
          </a:p>
          <a:p>
            <a:pPr lvl="2">
              <a:buFont typeface="Arial" panose="020B0604020202020204" pitchFamily="34" charset="0"/>
              <a:buChar char="•"/>
            </a:pPr>
            <a:r>
              <a:rPr lang="en-US" sz="1600" dirty="0"/>
              <a:t>A single 15Kb chunk require ~3.7-4ms for complete delivery</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59BB4B45-9683-438A-9CFA-54A3DA538EE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B11D681-C5D6-43E6-B10D-B528FEBBEDBE}"/>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E02816E2-FBE0-4FED-A63C-4360E26FA73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28684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D2097-E335-460A-B809-33E8C3D27685}"/>
              </a:ext>
            </a:extLst>
          </p:cNvPr>
          <p:cNvSpPr>
            <a:spLocks noGrp="1"/>
          </p:cNvSpPr>
          <p:nvPr>
            <p:ph type="title"/>
          </p:nvPr>
        </p:nvSpPr>
        <p:spPr/>
        <p:txBody>
          <a:bodyPr/>
          <a:lstStyle/>
          <a:p>
            <a:r>
              <a:rPr lang="en-US" dirty="0"/>
              <a:t>TXOP initiation on a link</a:t>
            </a:r>
          </a:p>
        </p:txBody>
      </p:sp>
      <p:sp>
        <p:nvSpPr>
          <p:cNvPr id="3" name="Content Placeholder 2">
            <a:extLst>
              <a:ext uri="{FF2B5EF4-FFF2-40B4-BE49-F238E27FC236}">
                <a16:creationId xmlns:a16="http://schemas.microsoft.com/office/drawing/2014/main" id="{0B6F95CC-C4FF-4EAD-BE8A-075A94D1782B}"/>
              </a:ext>
            </a:extLst>
          </p:cNvPr>
          <p:cNvSpPr>
            <a:spLocks noGrp="1"/>
          </p:cNvSpPr>
          <p:nvPr>
            <p:ph idx="1"/>
          </p:nvPr>
        </p:nvSpPr>
        <p:spPr/>
        <p:txBody>
          <a:bodyPr/>
          <a:lstStyle/>
          <a:p>
            <a:pPr>
              <a:buFont typeface="Arial" panose="020B0604020202020204" pitchFamily="34" charset="0"/>
              <a:buChar char="•"/>
            </a:pPr>
            <a:r>
              <a:rPr lang="en-US" dirty="0"/>
              <a:t>Non-STR device upon completion of contention on link 1 check status of link 2</a:t>
            </a:r>
          </a:p>
          <a:p>
            <a:pPr>
              <a:buFont typeface="Arial" panose="020B0604020202020204" pitchFamily="34" charset="0"/>
              <a:buChar char="•"/>
            </a:pPr>
            <a:r>
              <a:rPr lang="en-US" dirty="0"/>
              <a:t>Link 1 allowed to initiate TXOP if status of link 2 is </a:t>
            </a:r>
          </a:p>
          <a:p>
            <a:pPr lvl="1">
              <a:buFont typeface="Arial" panose="020B0604020202020204" pitchFamily="34" charset="0"/>
              <a:buChar char="•"/>
            </a:pPr>
            <a:r>
              <a:rPr lang="en-US" dirty="0"/>
              <a:t>IDLE</a:t>
            </a:r>
          </a:p>
          <a:p>
            <a:pPr lvl="1">
              <a:buFont typeface="Arial" panose="020B0604020202020204" pitchFamily="34" charset="0"/>
              <a:buChar char="•"/>
            </a:pPr>
            <a:r>
              <a:rPr lang="en-US" dirty="0"/>
              <a:t>SLOT (i.e. in </a:t>
            </a:r>
            <a:r>
              <a:rPr lang="en-US" dirty="0" err="1"/>
              <a:t>backoff</a:t>
            </a:r>
            <a:r>
              <a:rPr lang="en-US" dirty="0"/>
              <a:t>)</a:t>
            </a:r>
          </a:p>
          <a:p>
            <a:pPr lvl="1">
              <a:buFont typeface="Arial" panose="020B0604020202020204" pitchFamily="34" charset="0"/>
              <a:buChar char="•"/>
            </a:pPr>
            <a:r>
              <a:rPr lang="en-US" dirty="0"/>
              <a:t>PIFS</a:t>
            </a:r>
          </a:p>
          <a:p>
            <a:pPr lvl="1">
              <a:buFont typeface="Arial" panose="020B0604020202020204" pitchFamily="34" charset="0"/>
              <a:buChar char="•"/>
            </a:pPr>
            <a:r>
              <a:rPr lang="en-US" dirty="0"/>
              <a:t>PIFS + NAV not set</a:t>
            </a:r>
          </a:p>
          <a:p>
            <a:pPr lvl="1">
              <a:buFont typeface="Arial" panose="020B0604020202020204" pitchFamily="34" charset="0"/>
              <a:buChar char="•"/>
            </a:pPr>
            <a:r>
              <a:rPr lang="en-US" dirty="0">
                <a:solidFill>
                  <a:schemeClr val="tx1"/>
                </a:solidFill>
              </a:rPr>
              <a:t>RX</a:t>
            </a:r>
          </a:p>
          <a:p>
            <a:pPr lvl="2">
              <a:buFont typeface="Arial" panose="020B0604020202020204" pitchFamily="34" charset="0"/>
              <a:buChar char="•"/>
            </a:pPr>
            <a:r>
              <a:rPr lang="en-US" dirty="0">
                <a:solidFill>
                  <a:schemeClr val="tx1"/>
                </a:solidFill>
              </a:rPr>
              <a:t>If STA on link 2 is not an intended receiver of ongoing reception</a:t>
            </a:r>
          </a:p>
          <a:p>
            <a:pPr>
              <a:buFont typeface="Arial" panose="020B0604020202020204" pitchFamily="34" charset="0"/>
              <a:buChar char="•"/>
            </a:pPr>
            <a:r>
              <a:rPr lang="en-US" dirty="0"/>
              <a:t>  Otherwise Link 1 cannot initiate TXOP</a:t>
            </a:r>
          </a:p>
        </p:txBody>
      </p:sp>
      <p:sp>
        <p:nvSpPr>
          <p:cNvPr id="4" name="Slide Number Placeholder 3">
            <a:extLst>
              <a:ext uri="{FF2B5EF4-FFF2-40B4-BE49-F238E27FC236}">
                <a16:creationId xmlns:a16="http://schemas.microsoft.com/office/drawing/2014/main" id="{7F96727E-BD90-4D60-A4CC-31FF8EA3CF7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9C15BC3-06C8-497B-9ED6-E2BDDEBCEE8A}"/>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A67E16DD-A59E-4B46-A893-AB5C416D9C4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2065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6FE9C-FEAD-4FB8-BDC9-4DB4864E9E5F}"/>
              </a:ext>
            </a:extLst>
          </p:cNvPr>
          <p:cNvSpPr>
            <a:spLocks noGrp="1"/>
          </p:cNvSpPr>
          <p:nvPr>
            <p:ph type="title"/>
          </p:nvPr>
        </p:nvSpPr>
        <p:spPr/>
        <p:txBody>
          <a:bodyPr/>
          <a:lstStyle/>
          <a:p>
            <a:r>
              <a:rPr lang="en-US" dirty="0"/>
              <a:t>Throughput comparison</a:t>
            </a:r>
          </a:p>
        </p:txBody>
      </p:sp>
      <p:sp>
        <p:nvSpPr>
          <p:cNvPr id="4" name="Slide Number Placeholder 3">
            <a:extLst>
              <a:ext uri="{FF2B5EF4-FFF2-40B4-BE49-F238E27FC236}">
                <a16:creationId xmlns:a16="http://schemas.microsoft.com/office/drawing/2014/main" id="{62C464DF-AE96-4C25-8ED1-B289D3B5775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B62BDF0-AE6A-4321-A8A1-715D496E8440}"/>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E39A0EDF-75D5-4797-AA12-CC2A1A807B22}"/>
              </a:ext>
            </a:extLst>
          </p:cNvPr>
          <p:cNvSpPr>
            <a:spLocks noGrp="1"/>
          </p:cNvSpPr>
          <p:nvPr>
            <p:ph type="dt" idx="15"/>
          </p:nvPr>
        </p:nvSpPr>
        <p:spPr/>
        <p:txBody>
          <a:bodyPr/>
          <a:lstStyle/>
          <a:p>
            <a:r>
              <a:rPr lang="en-US"/>
              <a:t>July 2020</a:t>
            </a:r>
            <a:endParaRPr lang="en-GB" dirty="0"/>
          </a:p>
        </p:txBody>
      </p:sp>
      <p:graphicFrame>
        <p:nvGraphicFramePr>
          <p:cNvPr id="11" name="Content Placeholder 10">
            <a:extLst>
              <a:ext uri="{FF2B5EF4-FFF2-40B4-BE49-F238E27FC236}">
                <a16:creationId xmlns:a16="http://schemas.microsoft.com/office/drawing/2014/main" id="{3173F31F-5B91-4A54-95C4-8FA8394F59E0}"/>
              </a:ext>
            </a:extLst>
          </p:cNvPr>
          <p:cNvGraphicFramePr>
            <a:graphicFrameLocks noGrp="1"/>
          </p:cNvGraphicFramePr>
          <p:nvPr>
            <p:ph idx="1"/>
            <p:extLst>
              <p:ext uri="{D42A27DB-BD31-4B8C-83A1-F6EECF244321}">
                <p14:modId xmlns:p14="http://schemas.microsoft.com/office/powerpoint/2010/main" val="2937119826"/>
              </p:ext>
            </p:extLst>
          </p:nvPr>
        </p:nvGraphicFramePr>
        <p:xfrm>
          <a:off x="696911" y="1854856"/>
          <a:ext cx="7837489" cy="2204229"/>
        </p:xfrm>
        <a:graphic>
          <a:graphicData uri="http://schemas.openxmlformats.org/drawingml/2006/table">
            <a:tbl>
              <a:tblPr/>
              <a:tblGrid>
                <a:gridCol w="900862">
                  <a:extLst>
                    <a:ext uri="{9D8B030D-6E8A-4147-A177-3AD203B41FA5}">
                      <a16:colId xmlns:a16="http://schemas.microsoft.com/office/drawing/2014/main" val="2429430086"/>
                    </a:ext>
                  </a:extLst>
                </a:gridCol>
                <a:gridCol w="655172">
                  <a:extLst>
                    <a:ext uri="{9D8B030D-6E8A-4147-A177-3AD203B41FA5}">
                      <a16:colId xmlns:a16="http://schemas.microsoft.com/office/drawing/2014/main" val="1663373231"/>
                    </a:ext>
                  </a:extLst>
                </a:gridCol>
                <a:gridCol w="859914">
                  <a:extLst>
                    <a:ext uri="{9D8B030D-6E8A-4147-A177-3AD203B41FA5}">
                      <a16:colId xmlns:a16="http://schemas.microsoft.com/office/drawing/2014/main" val="927706411"/>
                    </a:ext>
                  </a:extLst>
                </a:gridCol>
                <a:gridCol w="972522">
                  <a:extLst>
                    <a:ext uri="{9D8B030D-6E8A-4147-A177-3AD203B41FA5}">
                      <a16:colId xmlns:a16="http://schemas.microsoft.com/office/drawing/2014/main" val="3029694485"/>
                    </a:ext>
                  </a:extLst>
                </a:gridCol>
                <a:gridCol w="859914">
                  <a:extLst>
                    <a:ext uri="{9D8B030D-6E8A-4147-A177-3AD203B41FA5}">
                      <a16:colId xmlns:a16="http://schemas.microsoft.com/office/drawing/2014/main" val="3634092835"/>
                    </a:ext>
                  </a:extLst>
                </a:gridCol>
                <a:gridCol w="769705">
                  <a:extLst>
                    <a:ext uri="{9D8B030D-6E8A-4147-A177-3AD203B41FA5}">
                      <a16:colId xmlns:a16="http://schemas.microsoft.com/office/drawing/2014/main" val="1828580024"/>
                    </a:ext>
                  </a:extLst>
                </a:gridCol>
                <a:gridCol w="838200">
                  <a:extLst>
                    <a:ext uri="{9D8B030D-6E8A-4147-A177-3AD203B41FA5}">
                      <a16:colId xmlns:a16="http://schemas.microsoft.com/office/drawing/2014/main" val="1470721892"/>
                    </a:ext>
                  </a:extLst>
                </a:gridCol>
                <a:gridCol w="533400">
                  <a:extLst>
                    <a:ext uri="{9D8B030D-6E8A-4147-A177-3AD203B41FA5}">
                      <a16:colId xmlns:a16="http://schemas.microsoft.com/office/drawing/2014/main" val="2620127943"/>
                    </a:ext>
                  </a:extLst>
                </a:gridCol>
                <a:gridCol w="609600">
                  <a:extLst>
                    <a:ext uri="{9D8B030D-6E8A-4147-A177-3AD203B41FA5}">
                      <a16:colId xmlns:a16="http://schemas.microsoft.com/office/drawing/2014/main" val="788048806"/>
                    </a:ext>
                  </a:extLst>
                </a:gridCol>
                <a:gridCol w="838200">
                  <a:extLst>
                    <a:ext uri="{9D8B030D-6E8A-4147-A177-3AD203B41FA5}">
                      <a16:colId xmlns:a16="http://schemas.microsoft.com/office/drawing/2014/main" val="1445307858"/>
                    </a:ext>
                  </a:extLst>
                </a:gridCol>
              </a:tblGrid>
              <a:tr h="121171">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0" i="0" u="none" strike="noStrike" dirty="0">
                          <a:solidFill>
                            <a:srgbClr val="000000"/>
                          </a:solidFill>
                          <a:effectLst/>
                          <a:latin typeface="Calibri" panose="020F0502020204030204" pitchFamily="34" charset="0"/>
                        </a:rPr>
                        <a:t>Delta vs ASYNC , async=100%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7913790"/>
                  </a:ext>
                </a:extLst>
              </a:tr>
              <a:tr h="432579">
                <a:tc>
                  <a:txBody>
                    <a:bodyPr/>
                    <a:lstStyle/>
                    <a:p>
                      <a:pPr algn="ctr" fontAlgn="ctr"/>
                      <a:r>
                        <a:rPr lang="en-US" sz="1100" b="0" i="0" u="none" strike="noStrike" dirty="0">
                          <a:solidFill>
                            <a:srgbClr val="000000"/>
                          </a:solidFill>
                          <a:effectLst/>
                          <a:latin typeface="Calibri" panose="020F0502020204030204" pitchFamily="34" charset="0"/>
                        </a:rPr>
                        <a:t>Load, airtime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 BSS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Async,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err="1">
                          <a:solidFill>
                            <a:srgbClr val="000000"/>
                          </a:solidFill>
                          <a:effectLst/>
                          <a:latin typeface="Calibri" panose="020F0502020204030204" pitchFamily="34" charset="0"/>
                        </a:rPr>
                        <a:t>ePIFS</a:t>
                      </a:r>
                      <a:r>
                        <a:rPr lang="en-US" sz="1100" b="0" i="0" u="none" strike="noStrike" dirty="0">
                          <a:solidFill>
                            <a:srgbClr val="000000"/>
                          </a:solidFill>
                          <a:effectLst/>
                          <a:latin typeface="Calibri" panose="020F0502020204030204" pitchFamily="34" charset="0"/>
                        </a:rPr>
                        <a:t>,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PIFS,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Wait, Mbps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vs </a:t>
                      </a:r>
                      <a:r>
                        <a:rPr lang="en-US" sz="1100" b="0" i="0" u="none" strike="noStrike" dirty="0" err="1">
                          <a:solidFill>
                            <a:srgbClr val="000000"/>
                          </a:solidFill>
                          <a:effectLst/>
                          <a:latin typeface="Calibri" panose="020F0502020204030204" pitchFamily="34" charset="0"/>
                        </a:rPr>
                        <a:t>ePIFS</a:t>
                      </a: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vs 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vs Wait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err="1">
                          <a:solidFill>
                            <a:srgbClr val="000000"/>
                          </a:solidFill>
                          <a:effectLst/>
                          <a:latin typeface="Calibri" panose="020F0502020204030204" pitchFamily="34" charset="0"/>
                        </a:rPr>
                        <a:t>Wait</a:t>
                      </a:r>
                      <a:r>
                        <a:rPr lang="fr-FR" sz="1100" b="0" i="0" u="none" strike="noStrike" dirty="0">
                          <a:solidFill>
                            <a:srgbClr val="000000"/>
                          </a:solidFill>
                          <a:effectLst/>
                          <a:latin typeface="Calibri" panose="020F0502020204030204" pitchFamily="34" charset="0"/>
                        </a:rPr>
                        <a:t> vs </a:t>
                      </a:r>
                      <a:r>
                        <a:rPr lang="fr-FR" sz="1100" b="0" i="0" u="none" strike="noStrike" dirty="0" err="1">
                          <a:solidFill>
                            <a:srgbClr val="000000"/>
                          </a:solidFill>
                          <a:effectLst/>
                          <a:latin typeface="Calibri" panose="020F0502020204030204" pitchFamily="34" charset="0"/>
                        </a:rPr>
                        <a:t>ePIFS</a:t>
                      </a:r>
                      <a:r>
                        <a:rPr lang="fr-FR" sz="11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2038393"/>
                  </a:ext>
                </a:extLst>
              </a:tr>
              <a:tr h="121171">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553.9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1087.6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1094.9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1091.2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96.3</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97.0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2338870611"/>
                  </a:ext>
                </a:extLst>
              </a:tr>
              <a:tr h="121171">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477.5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600.0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609.4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578.6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25.7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21.2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927488376"/>
                  </a:ext>
                </a:extLst>
              </a:tr>
              <a:tr h="121171">
                <a:tc>
                  <a:txBody>
                    <a:bodyPr/>
                    <a:lstStyle/>
                    <a:p>
                      <a:pPr algn="ctr" fontAlgn="ctr"/>
                      <a:r>
                        <a:rPr lang="en-US" sz="1100" b="0" i="0" u="none" strike="noStrike" dirty="0">
                          <a:solidFill>
                            <a:srgbClr val="000000"/>
                          </a:solidFill>
                          <a:effectLst/>
                          <a:latin typeface="Calibri" panose="020F0502020204030204" pitchFamily="34" charset="0"/>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354.7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371.3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369.9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455779234"/>
                  </a:ext>
                </a:extLst>
              </a:tr>
              <a:tr h="121171">
                <a:tc>
                  <a:txBody>
                    <a:bodyPr/>
                    <a:lstStyle/>
                    <a:p>
                      <a:pPr algn="ctr" fontAlgn="ctr"/>
                      <a:r>
                        <a:rPr lang="en-US" sz="1100" b="0" i="0" u="none" strike="noStrike">
                          <a:solidFill>
                            <a:srgbClr val="000000"/>
                          </a:solidFill>
                          <a:effectLst/>
                          <a:latin typeface="Calibri" panose="020F0502020204030204" pitchFamily="34" charset="0"/>
                        </a:rPr>
                        <a:t>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363.1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389.9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350.3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7.7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712498103"/>
                  </a:ext>
                </a:extLst>
              </a:tr>
              <a:tr h="121171">
                <a:tc>
                  <a:txBody>
                    <a:bodyPr/>
                    <a:lstStyle/>
                    <a:p>
                      <a:pPr algn="ctr" fontAlgn="ctr"/>
                      <a:r>
                        <a:rPr lang="en-US" sz="1100" b="0" i="0" u="none" strike="noStrike" dirty="0">
                          <a:solidFill>
                            <a:srgbClr val="000000"/>
                          </a:solidFill>
                          <a:effectLst/>
                          <a:latin typeface="Calibri" panose="020F0502020204030204" pitchFamily="34" charset="0"/>
                        </a:rPr>
                        <a:t>80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380.9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352.5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7.5</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075713856"/>
                  </a:ext>
                </a:extLst>
              </a:tr>
              <a:tr h="121171">
                <a:tc>
                  <a:txBody>
                    <a:bodyPr/>
                    <a:lstStyle/>
                    <a:p>
                      <a:pPr algn="ctr" fontAlgn="ctr"/>
                      <a:r>
                        <a:rPr lang="en-US" sz="1100" b="0" i="0" u="none" strike="noStrike">
                          <a:solidFill>
                            <a:srgbClr val="000000"/>
                          </a:solidFill>
                          <a:effectLst/>
                          <a:latin typeface="Calibri" panose="020F0502020204030204" pitchFamily="34" charset="0"/>
                        </a:rPr>
                        <a:t>100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349.9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6.9</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5.0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320090586"/>
                  </a:ext>
                </a:extLst>
              </a:tr>
              <a:tr h="121171">
                <a:tc>
                  <a:txBody>
                    <a:bodyPr/>
                    <a:lstStyle/>
                    <a:p>
                      <a:pPr algn="ctr" fontAlgn="ctr"/>
                      <a:r>
                        <a:rPr lang="en-US" sz="1100" b="0" i="0" u="none" strike="noStrike">
                          <a:solidFill>
                            <a:srgbClr val="000000"/>
                          </a:solidFill>
                          <a:effectLst/>
                          <a:latin typeface="Calibri" panose="020F0502020204030204" pitchFamily="34" charset="0"/>
                        </a:rPr>
                        <a:t>120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331.4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353.8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372.6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346.1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6.8</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858815396"/>
                  </a:ext>
                </a:extLst>
              </a:tr>
              <a:tr h="121171">
                <a:tc>
                  <a:txBody>
                    <a:bodyPr/>
                    <a:lstStyle/>
                    <a:p>
                      <a:pPr algn="ctr" fontAlgn="ctr"/>
                      <a:r>
                        <a:rPr lang="en-US" sz="1100" b="0" i="0" u="none" strike="noStrike" dirty="0">
                          <a:solidFill>
                            <a:srgbClr val="000000"/>
                          </a:solidFill>
                          <a:effectLst/>
                          <a:latin typeface="Calibri" panose="020F0502020204030204" pitchFamily="34" charset="0"/>
                        </a:rPr>
                        <a:t>140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322.6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355.7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369.0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342.5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4196894002"/>
                  </a:ext>
                </a:extLst>
              </a:tr>
              <a:tr h="127229">
                <a:tc>
                  <a:txBody>
                    <a:bodyPr/>
                    <a:lstStyle/>
                    <a:p>
                      <a:pPr algn="ctr" fontAlgn="ctr"/>
                      <a:r>
                        <a:rPr lang="en-US" sz="1100" b="0" i="0" u="none" strike="noStrike">
                          <a:solidFill>
                            <a:srgbClr val="000000"/>
                          </a:solidFill>
                          <a:effectLst/>
                          <a:latin typeface="Calibri" panose="020F0502020204030204" pitchFamily="34" charset="0"/>
                        </a:rPr>
                        <a:t>160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331.6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374.5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340.5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3.0</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45340498"/>
                  </a:ext>
                </a:extLst>
              </a:tr>
            </a:tbl>
          </a:graphicData>
        </a:graphic>
      </p:graphicFrame>
      <p:sp>
        <p:nvSpPr>
          <p:cNvPr id="12" name="Content Placeholder 2">
            <a:extLst>
              <a:ext uri="{FF2B5EF4-FFF2-40B4-BE49-F238E27FC236}">
                <a16:creationId xmlns:a16="http://schemas.microsoft.com/office/drawing/2014/main" id="{35C31B88-079D-4ACB-B2AF-BD63E6F6448D}"/>
              </a:ext>
            </a:extLst>
          </p:cNvPr>
          <p:cNvSpPr txBox="1">
            <a:spLocks/>
          </p:cNvSpPr>
          <p:nvPr/>
        </p:nvSpPr>
        <p:spPr bwMode="auto">
          <a:xfrm>
            <a:off x="674615" y="4418805"/>
            <a:ext cx="8077200" cy="1827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For low load case performance is </a:t>
            </a:r>
            <a:r>
              <a:rPr lang="en-US" sz="1600" kern="0" dirty="0">
                <a:solidFill>
                  <a:srgbClr val="FF0000"/>
                </a:solidFill>
              </a:rPr>
              <a:t>nearly identical</a:t>
            </a:r>
          </a:p>
          <a:p>
            <a:pPr>
              <a:buFont typeface="Arial" panose="020B0604020202020204" pitchFamily="34" charset="0"/>
              <a:buChar char="•"/>
            </a:pPr>
            <a:r>
              <a:rPr lang="en-US" sz="1600" kern="0" dirty="0"/>
              <a:t>If network became congested all schemes converge to 1-link like performance of regular Async channel access</a:t>
            </a:r>
          </a:p>
          <a:p>
            <a:pPr>
              <a:buFont typeface="Arial" panose="020B0604020202020204" pitchFamily="34" charset="0"/>
              <a:buChar char="•"/>
            </a:pPr>
            <a:r>
              <a:rPr lang="en-US" sz="1600" kern="0" dirty="0"/>
              <a:t>Async access – </a:t>
            </a:r>
            <a:r>
              <a:rPr lang="en-US" sz="1600" kern="0" dirty="0" err="1"/>
              <a:t>rulezzz</a:t>
            </a:r>
            <a:r>
              <a:rPr lang="en-US" sz="1600" kern="0" dirty="0"/>
              <a:t> in majority of use cases</a:t>
            </a:r>
          </a:p>
        </p:txBody>
      </p:sp>
    </p:spTree>
    <p:extLst>
      <p:ext uri="{BB962C8B-B14F-4D97-AF65-F5344CB8AC3E}">
        <p14:creationId xmlns:p14="http://schemas.microsoft.com/office/powerpoint/2010/main" val="3138317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BF528-CA98-474F-8EB7-A13AFD04DB80}"/>
              </a:ext>
            </a:extLst>
          </p:cNvPr>
          <p:cNvSpPr>
            <a:spLocks noGrp="1"/>
          </p:cNvSpPr>
          <p:nvPr>
            <p:ph type="title"/>
          </p:nvPr>
        </p:nvSpPr>
        <p:spPr/>
        <p:txBody>
          <a:bodyPr/>
          <a:lstStyle/>
          <a:p>
            <a:r>
              <a:rPr lang="en-US" dirty="0"/>
              <a:t>Attempts for synchronization</a:t>
            </a:r>
          </a:p>
        </p:txBody>
      </p:sp>
      <p:graphicFrame>
        <p:nvGraphicFramePr>
          <p:cNvPr id="8" name="Content Placeholder 7">
            <a:extLst>
              <a:ext uri="{FF2B5EF4-FFF2-40B4-BE49-F238E27FC236}">
                <a16:creationId xmlns:a16="http://schemas.microsoft.com/office/drawing/2014/main" id="{0792C642-C868-4F6A-AAD1-285727D74C78}"/>
              </a:ext>
            </a:extLst>
          </p:cNvPr>
          <p:cNvGraphicFramePr>
            <a:graphicFrameLocks noGrp="1"/>
          </p:cNvGraphicFramePr>
          <p:nvPr>
            <p:ph idx="1"/>
            <p:extLst>
              <p:ext uri="{D42A27DB-BD31-4B8C-83A1-F6EECF244321}">
                <p14:modId xmlns:p14="http://schemas.microsoft.com/office/powerpoint/2010/main" val="3346865907"/>
              </p:ext>
            </p:extLst>
          </p:nvPr>
        </p:nvGraphicFramePr>
        <p:xfrm>
          <a:off x="696912" y="1830388"/>
          <a:ext cx="7759702" cy="1417320"/>
        </p:xfrm>
        <a:graphic>
          <a:graphicData uri="http://schemas.openxmlformats.org/drawingml/2006/table">
            <a:tbl>
              <a:tblPr/>
              <a:tblGrid>
                <a:gridCol w="904043">
                  <a:extLst>
                    <a:ext uri="{9D8B030D-6E8A-4147-A177-3AD203B41FA5}">
                      <a16:colId xmlns:a16="http://schemas.microsoft.com/office/drawing/2014/main" val="3612261878"/>
                    </a:ext>
                  </a:extLst>
                </a:gridCol>
                <a:gridCol w="1431401">
                  <a:extLst>
                    <a:ext uri="{9D8B030D-6E8A-4147-A177-3AD203B41FA5}">
                      <a16:colId xmlns:a16="http://schemas.microsoft.com/office/drawing/2014/main" val="2425197889"/>
                    </a:ext>
                  </a:extLst>
                </a:gridCol>
                <a:gridCol w="904043">
                  <a:extLst>
                    <a:ext uri="{9D8B030D-6E8A-4147-A177-3AD203B41FA5}">
                      <a16:colId xmlns:a16="http://schemas.microsoft.com/office/drawing/2014/main" val="2531928046"/>
                    </a:ext>
                  </a:extLst>
                </a:gridCol>
                <a:gridCol w="904043">
                  <a:extLst>
                    <a:ext uri="{9D8B030D-6E8A-4147-A177-3AD203B41FA5}">
                      <a16:colId xmlns:a16="http://schemas.microsoft.com/office/drawing/2014/main" val="784910121"/>
                    </a:ext>
                  </a:extLst>
                </a:gridCol>
                <a:gridCol w="904043">
                  <a:extLst>
                    <a:ext uri="{9D8B030D-6E8A-4147-A177-3AD203B41FA5}">
                      <a16:colId xmlns:a16="http://schemas.microsoft.com/office/drawing/2014/main" val="342835095"/>
                    </a:ext>
                  </a:extLst>
                </a:gridCol>
                <a:gridCol w="904043">
                  <a:extLst>
                    <a:ext uri="{9D8B030D-6E8A-4147-A177-3AD203B41FA5}">
                      <a16:colId xmlns:a16="http://schemas.microsoft.com/office/drawing/2014/main" val="2397200289"/>
                    </a:ext>
                  </a:extLst>
                </a:gridCol>
                <a:gridCol w="904043">
                  <a:extLst>
                    <a:ext uri="{9D8B030D-6E8A-4147-A177-3AD203B41FA5}">
                      <a16:colId xmlns:a16="http://schemas.microsoft.com/office/drawing/2014/main" val="2917648050"/>
                    </a:ext>
                  </a:extLst>
                </a:gridCol>
                <a:gridCol w="904043">
                  <a:extLst>
                    <a:ext uri="{9D8B030D-6E8A-4147-A177-3AD203B41FA5}">
                      <a16:colId xmlns:a16="http://schemas.microsoft.com/office/drawing/2014/main" val="3115510158"/>
                    </a:ext>
                  </a:extLst>
                </a:gridCol>
              </a:tblGrid>
              <a:tr h="76200">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100%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391279545"/>
                  </a:ext>
                </a:extLst>
              </a:tr>
              <a:tr h="76200">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5598354"/>
                  </a:ext>
                </a:extLst>
              </a:tr>
              <a:tr h="152717">
                <a:tc rowSpan="2">
                  <a:txBody>
                    <a:bodyPr/>
                    <a:lstStyle/>
                    <a:p>
                      <a:r>
                        <a:rPr lang="en-US" sz="1200" dirty="0" err="1"/>
                        <a:t>ePIFS</a:t>
                      </a:r>
                      <a:endParaRPr lang="en-US" sz="1200" dirty="0"/>
                    </a:p>
                  </a:txBody>
                  <a:tcPr>
                    <a:lnT w="12700" cap="flat" cmpd="sng" algn="ctr">
                      <a:solidFill>
                        <a:srgbClr val="000000"/>
                      </a:solidFill>
                      <a:prstDash val="solid"/>
                      <a:round/>
                      <a:headEnd type="none" w="med" len="med"/>
                      <a:tailEnd type="none" w="med" len="med"/>
                    </a:lnT>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784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389032008"/>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1072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861015252"/>
                  </a:ext>
                </a:extLst>
              </a:tr>
              <a:tr h="76200">
                <a:tc rowSpan="2">
                  <a:txBody>
                    <a:bodyPr/>
                    <a:lstStyle/>
                    <a:p>
                      <a:r>
                        <a:rPr lang="en-US" sz="1200" dirty="0"/>
                        <a:t>PIFS</a:t>
                      </a:r>
                    </a:p>
                  </a:txBody>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297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191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132329686"/>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308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1006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647455762"/>
                  </a:ext>
                </a:extLst>
              </a:tr>
              <a:tr h="76200">
                <a:tc rowSpan="2">
                  <a:txBody>
                    <a:bodyPr/>
                    <a:lstStyle/>
                    <a:p>
                      <a:r>
                        <a:rPr lang="en-US" sz="1200" dirty="0"/>
                        <a:t>WAIT</a:t>
                      </a:r>
                    </a:p>
                  </a:txBody>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111015056"/>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883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247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1098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339323514"/>
                  </a:ext>
                </a:extLst>
              </a:tr>
            </a:tbl>
          </a:graphicData>
        </a:graphic>
      </p:graphicFrame>
      <p:sp>
        <p:nvSpPr>
          <p:cNvPr id="4" name="Slide Number Placeholder 3">
            <a:extLst>
              <a:ext uri="{FF2B5EF4-FFF2-40B4-BE49-F238E27FC236}">
                <a16:creationId xmlns:a16="http://schemas.microsoft.com/office/drawing/2014/main" id="{4D206522-3FFA-47A4-A1DD-67B3363A5AD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E767260-A210-4210-B061-24498369DFF8}"/>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C7D2E2B0-2806-4303-A0EA-A02313B0536E}"/>
              </a:ext>
            </a:extLst>
          </p:cNvPr>
          <p:cNvSpPr>
            <a:spLocks noGrp="1"/>
          </p:cNvSpPr>
          <p:nvPr>
            <p:ph type="dt" idx="15"/>
          </p:nvPr>
        </p:nvSpPr>
        <p:spPr/>
        <p:txBody>
          <a:bodyPr/>
          <a:lstStyle/>
          <a:p>
            <a:r>
              <a:rPr lang="en-US"/>
              <a:t>July 2020</a:t>
            </a:r>
            <a:endParaRPr lang="en-GB" dirty="0"/>
          </a:p>
        </p:txBody>
      </p:sp>
      <p:sp>
        <p:nvSpPr>
          <p:cNvPr id="9" name="Content Placeholder 2">
            <a:extLst>
              <a:ext uri="{FF2B5EF4-FFF2-40B4-BE49-F238E27FC236}">
                <a16:creationId xmlns:a16="http://schemas.microsoft.com/office/drawing/2014/main" id="{C305C2CD-BFF0-41A2-854B-E975F5A4021C}"/>
              </a:ext>
            </a:extLst>
          </p:cNvPr>
          <p:cNvSpPr txBox="1">
            <a:spLocks/>
          </p:cNvSpPr>
          <p:nvPr/>
        </p:nvSpPr>
        <p:spPr bwMode="auto">
          <a:xfrm>
            <a:off x="3429000" y="3560658"/>
            <a:ext cx="5320144" cy="214312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With zero/light load a there is a good chance of concurrent synchronous transmissions on two links </a:t>
            </a:r>
          </a:p>
          <a:p>
            <a:pPr>
              <a:buFont typeface="Arial" panose="020B0604020202020204" pitchFamily="34" charset="0"/>
              <a:buChar char="•"/>
            </a:pPr>
            <a:r>
              <a:rPr lang="en-US" sz="1600" kern="0" dirty="0"/>
              <a:t>As network load increase chances dropping to ~10% for PIFS based access and ~3-5% for WAIT access </a:t>
            </a:r>
          </a:p>
        </p:txBody>
      </p:sp>
      <p:graphicFrame>
        <p:nvGraphicFramePr>
          <p:cNvPr id="10" name="Table 9">
            <a:extLst>
              <a:ext uri="{FF2B5EF4-FFF2-40B4-BE49-F238E27FC236}">
                <a16:creationId xmlns:a16="http://schemas.microsoft.com/office/drawing/2014/main" id="{2771C33A-308B-482A-AE13-B11B8A4E0349}"/>
              </a:ext>
            </a:extLst>
          </p:cNvPr>
          <p:cNvGraphicFramePr>
            <a:graphicFrameLocks noGrp="1"/>
          </p:cNvGraphicFramePr>
          <p:nvPr/>
        </p:nvGraphicFramePr>
        <p:xfrm>
          <a:off x="710894" y="3560658"/>
          <a:ext cx="2438400" cy="2297430"/>
        </p:xfrm>
        <a:graphic>
          <a:graphicData uri="http://schemas.openxmlformats.org/drawingml/2006/table">
            <a:tbl>
              <a:tblPr/>
              <a:tblGrid>
                <a:gridCol w="609600">
                  <a:extLst>
                    <a:ext uri="{9D8B030D-6E8A-4147-A177-3AD203B41FA5}">
                      <a16:colId xmlns:a16="http://schemas.microsoft.com/office/drawing/2014/main" val="204753749"/>
                    </a:ext>
                  </a:extLst>
                </a:gridCol>
                <a:gridCol w="609600">
                  <a:extLst>
                    <a:ext uri="{9D8B030D-6E8A-4147-A177-3AD203B41FA5}">
                      <a16:colId xmlns:a16="http://schemas.microsoft.com/office/drawing/2014/main" val="1480140547"/>
                    </a:ext>
                  </a:extLst>
                </a:gridCol>
                <a:gridCol w="609600">
                  <a:extLst>
                    <a:ext uri="{9D8B030D-6E8A-4147-A177-3AD203B41FA5}">
                      <a16:colId xmlns:a16="http://schemas.microsoft.com/office/drawing/2014/main" val="2302687309"/>
                    </a:ext>
                  </a:extLst>
                </a:gridCol>
                <a:gridCol w="609600">
                  <a:extLst>
                    <a:ext uri="{9D8B030D-6E8A-4147-A177-3AD203B41FA5}">
                      <a16:colId xmlns:a16="http://schemas.microsoft.com/office/drawing/2014/main" val="3806799882"/>
                    </a:ext>
                  </a:extLst>
                </a:gridCol>
              </a:tblGrid>
              <a:tr h="200025">
                <a:tc gridSpan="4">
                  <a:txBody>
                    <a:bodyPr/>
                    <a:lstStyle/>
                    <a:p>
                      <a:pPr algn="ctr" fontAlgn="ctr"/>
                      <a:r>
                        <a:rPr lang="en-US" sz="1100" b="0" i="0" u="none" strike="noStrike">
                          <a:solidFill>
                            <a:srgbClr val="000000"/>
                          </a:solidFill>
                          <a:effectLst/>
                          <a:latin typeface="Calibri" panose="020F0502020204030204" pitchFamily="34" charset="0"/>
                        </a:rPr>
                        <a:t>% of sync transmission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63206025"/>
                  </a:ext>
                </a:extLst>
              </a:tr>
              <a:tr h="190500">
                <a:tc>
                  <a:txBody>
                    <a:bodyPr/>
                    <a:lstStyle/>
                    <a:p>
                      <a:pPr algn="ctr" fontAlgn="ctr"/>
                      <a:r>
                        <a:rPr lang="en-US" sz="1100" b="0" i="0" u="none" strike="noStrike" dirty="0">
                          <a:solidFill>
                            <a:srgbClr val="000000"/>
                          </a:solidFill>
                          <a:effectLst/>
                          <a:latin typeface="Calibri" panose="020F0502020204030204" pitchFamily="34" charset="0"/>
                        </a:rPr>
                        <a:t> load, airtime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ePIFS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WAIT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746645"/>
                  </a:ext>
                </a:extLst>
              </a:tr>
              <a:tr h="190500">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101516"/>
                  </a:ext>
                </a:extLst>
              </a:tr>
              <a:tr h="190500">
                <a:tc>
                  <a:txBody>
                    <a:bodyPr/>
                    <a:lstStyle/>
                    <a:p>
                      <a:pPr algn="ctr" fontAlgn="ctr"/>
                      <a:r>
                        <a:rPr lang="en-US" sz="1100" b="0" i="0" u="none" strike="noStrike">
                          <a:solidFill>
                            <a:srgbClr val="000000"/>
                          </a:solidFill>
                          <a:effectLst/>
                          <a:latin typeface="Calibri" panose="020F0502020204030204" pitchFamily="34" charset="0"/>
                        </a:rPr>
                        <a:t>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39.2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37.8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27.3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6724057"/>
                  </a:ext>
                </a:extLst>
              </a:tr>
              <a:tr h="200025">
                <a:tc>
                  <a:txBody>
                    <a:bodyPr/>
                    <a:lstStyle/>
                    <a:p>
                      <a:pPr algn="ctr" fontAlgn="ctr"/>
                      <a:r>
                        <a:rPr lang="en-US" sz="1100" b="0" i="0" u="none" strike="noStrike">
                          <a:solidFill>
                            <a:srgbClr val="000000"/>
                          </a:solidFill>
                          <a:effectLst/>
                          <a:latin typeface="Calibri" panose="020F0502020204030204" pitchFamily="34" charset="0"/>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5.3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1288587"/>
                  </a:ext>
                </a:extLst>
              </a:tr>
              <a:tr h="200025">
                <a:tc>
                  <a:txBody>
                    <a:bodyPr/>
                    <a:lstStyle/>
                    <a:p>
                      <a:pPr algn="ctr" fontAlgn="ctr"/>
                      <a:r>
                        <a:rPr lang="en-US" sz="1100" b="0" i="0" u="none" strike="noStrike">
                          <a:solidFill>
                            <a:srgbClr val="000000"/>
                          </a:solidFill>
                          <a:effectLst/>
                          <a:latin typeface="Calibri" panose="020F0502020204030204" pitchFamily="34" charset="0"/>
                        </a:rPr>
                        <a:t>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3.7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1203712"/>
                  </a:ext>
                </a:extLst>
              </a:tr>
              <a:tr h="190500">
                <a:tc>
                  <a:txBody>
                    <a:bodyPr/>
                    <a:lstStyle/>
                    <a:p>
                      <a:pPr algn="ctr" fontAlgn="ctr"/>
                      <a:r>
                        <a:rPr lang="en-US" sz="1100" b="0" i="0" u="none" strike="noStrike">
                          <a:solidFill>
                            <a:srgbClr val="000000"/>
                          </a:solidFill>
                          <a:effectLst/>
                          <a:latin typeface="Calibri" panose="020F0502020204030204" pitchFamily="34" charset="0"/>
                        </a:rPr>
                        <a:t>80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2137710"/>
                  </a:ext>
                </a:extLst>
              </a:tr>
              <a:tr h="190500">
                <a:tc>
                  <a:txBody>
                    <a:bodyPr/>
                    <a:lstStyle/>
                    <a:p>
                      <a:pPr algn="ctr" fontAlgn="ctr"/>
                      <a:r>
                        <a:rPr lang="en-US" sz="1100" b="0" i="0" u="none" strike="noStrike">
                          <a:solidFill>
                            <a:srgbClr val="000000"/>
                          </a:solidFill>
                          <a:effectLst/>
                          <a:latin typeface="Calibri" panose="020F0502020204030204" pitchFamily="34" charset="0"/>
                        </a:rPr>
                        <a:t>100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165742"/>
                  </a:ext>
                </a:extLst>
              </a:tr>
              <a:tr h="190500">
                <a:tc>
                  <a:txBody>
                    <a:bodyPr/>
                    <a:lstStyle/>
                    <a:p>
                      <a:pPr algn="ctr" fontAlgn="ctr"/>
                      <a:r>
                        <a:rPr lang="en-US" sz="1100" b="0" i="0" u="none" strike="noStrike">
                          <a:solidFill>
                            <a:srgbClr val="000000"/>
                          </a:solidFill>
                          <a:effectLst/>
                          <a:latin typeface="Calibri" panose="020F0502020204030204" pitchFamily="34" charset="0"/>
                        </a:rPr>
                        <a:t>120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2070346"/>
                  </a:ext>
                </a:extLst>
              </a:tr>
              <a:tr h="200025">
                <a:tc>
                  <a:txBody>
                    <a:bodyPr/>
                    <a:lstStyle/>
                    <a:p>
                      <a:pPr algn="ctr" fontAlgn="ctr"/>
                      <a:r>
                        <a:rPr lang="en-US" sz="1100" b="0" i="0" u="none" strike="noStrike">
                          <a:solidFill>
                            <a:srgbClr val="000000"/>
                          </a:solidFill>
                          <a:effectLst/>
                          <a:latin typeface="Calibri" panose="020F0502020204030204" pitchFamily="34" charset="0"/>
                        </a:rPr>
                        <a:t>140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3.6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7377536"/>
                  </a:ext>
                </a:extLst>
              </a:tr>
              <a:tr h="200025">
                <a:tc>
                  <a:txBody>
                    <a:bodyPr/>
                    <a:lstStyle/>
                    <a:p>
                      <a:pPr algn="ctr" fontAlgn="ctr"/>
                      <a:r>
                        <a:rPr lang="en-US" sz="1100" b="0" i="0" u="none" strike="noStrike">
                          <a:solidFill>
                            <a:srgbClr val="000000"/>
                          </a:solidFill>
                          <a:effectLst/>
                          <a:latin typeface="Calibri" panose="020F0502020204030204" pitchFamily="34" charset="0"/>
                        </a:rPr>
                        <a:t>160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4459624"/>
                  </a:ext>
                </a:extLst>
              </a:tr>
            </a:tbl>
          </a:graphicData>
        </a:graphic>
      </p:graphicFrame>
      <p:graphicFrame>
        <p:nvGraphicFramePr>
          <p:cNvPr id="3" name="Table 2">
            <a:extLst>
              <a:ext uri="{FF2B5EF4-FFF2-40B4-BE49-F238E27FC236}">
                <a16:creationId xmlns:a16="http://schemas.microsoft.com/office/drawing/2014/main" id="{2D500169-784F-4C87-A229-21F16FCC5FB1}"/>
              </a:ext>
            </a:extLst>
          </p:cNvPr>
          <p:cNvGraphicFramePr>
            <a:graphicFrameLocks noGrp="1"/>
          </p:cNvGraphicFramePr>
          <p:nvPr>
            <p:extLst>
              <p:ext uri="{D42A27DB-BD31-4B8C-83A1-F6EECF244321}">
                <p14:modId xmlns:p14="http://schemas.microsoft.com/office/powerpoint/2010/main" val="3503686051"/>
              </p:ext>
            </p:extLst>
          </p:nvPr>
        </p:nvGraphicFramePr>
        <p:xfrm>
          <a:off x="3429000" y="5895733"/>
          <a:ext cx="6198394" cy="390525"/>
        </p:xfrm>
        <a:graphic>
          <a:graphicData uri="http://schemas.openxmlformats.org/drawingml/2006/table">
            <a:tbl>
              <a:tblPr/>
              <a:tblGrid>
                <a:gridCol w="6198394">
                  <a:extLst>
                    <a:ext uri="{9D8B030D-6E8A-4147-A177-3AD203B41FA5}">
                      <a16:colId xmlns:a16="http://schemas.microsoft.com/office/drawing/2014/main" val="2369939323"/>
                    </a:ext>
                  </a:extLst>
                </a:gridCol>
              </a:tblGrid>
              <a:tr h="190500">
                <a:tc>
                  <a:txBody>
                    <a:bodyPr/>
                    <a:lstStyle/>
                    <a:p>
                      <a:pPr algn="l" fontAlgn="b"/>
                      <a:r>
                        <a:rPr lang="en-US" sz="1100" b="0" i="0" u="none" strike="noStrike" dirty="0">
                          <a:solidFill>
                            <a:srgbClr val="000000"/>
                          </a:solidFill>
                          <a:effectLst/>
                          <a:latin typeface="Calibri" panose="020F0502020204030204" pitchFamily="34" charset="0"/>
                        </a:rPr>
                        <a:t>Async mean # of unsuccessful invitations for concurrent transmission, recorded at "invited" side</a:t>
                      </a:r>
                    </a:p>
                  </a:txBody>
                  <a:tcPr marL="9525" marR="9525" marT="9525" marB="0" anchor="b">
                    <a:lnL>
                      <a:noFill/>
                    </a:lnL>
                    <a:lnR>
                      <a:noFill/>
                    </a:lnR>
                    <a:lnT>
                      <a:noFill/>
                    </a:lnT>
                    <a:lnB>
                      <a:noFill/>
                    </a:lnB>
                  </a:tcPr>
                </a:tc>
                <a:extLst>
                  <a:ext uri="{0D108BD9-81ED-4DB2-BD59-A6C34878D82A}">
                    <a16:rowId xmlns:a16="http://schemas.microsoft.com/office/drawing/2014/main" val="1323034135"/>
                  </a:ext>
                </a:extLst>
              </a:tr>
              <a:tr h="200025">
                <a:tc>
                  <a:txBody>
                    <a:bodyPr/>
                    <a:lstStyle/>
                    <a:p>
                      <a:pPr algn="l" fontAlgn="b"/>
                      <a:r>
                        <a:rPr lang="en-US" sz="1100" b="0" i="0" u="none" strike="noStrike" dirty="0">
                          <a:solidFill>
                            <a:srgbClr val="000000"/>
                          </a:solidFill>
                          <a:effectLst/>
                          <a:latin typeface="Calibri" panose="020F0502020204030204" pitchFamily="34" charset="0"/>
                        </a:rPr>
                        <a:t>Sync mean # of successful invitations for concurrent transmission, recorded at "invited" side</a:t>
                      </a:r>
                    </a:p>
                  </a:txBody>
                  <a:tcPr marL="9525" marR="9525" marT="9525" marB="0" anchor="b">
                    <a:lnL>
                      <a:noFill/>
                    </a:lnL>
                    <a:lnR>
                      <a:noFill/>
                    </a:lnR>
                    <a:lnT>
                      <a:noFill/>
                    </a:lnT>
                    <a:lnB>
                      <a:noFill/>
                    </a:lnB>
                  </a:tcPr>
                </a:tc>
                <a:extLst>
                  <a:ext uri="{0D108BD9-81ED-4DB2-BD59-A6C34878D82A}">
                    <a16:rowId xmlns:a16="http://schemas.microsoft.com/office/drawing/2014/main" val="4276158890"/>
                  </a:ext>
                </a:extLst>
              </a:tr>
            </a:tbl>
          </a:graphicData>
        </a:graphic>
      </p:graphicFrame>
    </p:spTree>
    <p:extLst>
      <p:ext uri="{BB962C8B-B14F-4D97-AF65-F5344CB8AC3E}">
        <p14:creationId xmlns:p14="http://schemas.microsoft.com/office/powerpoint/2010/main" val="202544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D54F7-D7C5-44AB-ADA8-120C90344CB7}"/>
              </a:ext>
            </a:extLst>
          </p:cNvPr>
          <p:cNvSpPr>
            <a:spLocks noGrp="1"/>
          </p:cNvSpPr>
          <p:nvPr>
            <p:ph type="title"/>
          </p:nvPr>
        </p:nvSpPr>
        <p:spPr>
          <a:xfrm>
            <a:off x="696912" y="555625"/>
            <a:ext cx="7770813" cy="457200"/>
          </a:xfrm>
        </p:spPr>
        <p:txBody>
          <a:bodyPr/>
          <a:lstStyle/>
          <a:p>
            <a:r>
              <a:rPr lang="en-US" dirty="0"/>
              <a:t>Fairness of medium access on Link 2</a:t>
            </a:r>
          </a:p>
        </p:txBody>
      </p:sp>
      <p:sp>
        <p:nvSpPr>
          <p:cNvPr id="4" name="Slide Number Placeholder 3">
            <a:extLst>
              <a:ext uri="{FF2B5EF4-FFF2-40B4-BE49-F238E27FC236}">
                <a16:creationId xmlns:a16="http://schemas.microsoft.com/office/drawing/2014/main" id="{194064DF-B7CB-48A3-8530-BE51A668E8E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39EF5D57-B329-4984-AB04-7E7E88FEAD18}"/>
              </a:ext>
            </a:extLst>
          </p:cNvPr>
          <p:cNvSpPr>
            <a:spLocks noGrp="1"/>
          </p:cNvSpPr>
          <p:nvPr>
            <p:ph type="ftr" idx="14"/>
          </p:nvPr>
        </p:nvSpPr>
        <p:spPr/>
        <p:txBody>
          <a:bodyPr/>
          <a:lstStyle/>
          <a:p>
            <a:r>
              <a:rPr lang="en-GB" dirty="0"/>
              <a:t>Dmitry Akhmetov, Intel</a:t>
            </a:r>
          </a:p>
        </p:txBody>
      </p:sp>
      <p:sp>
        <p:nvSpPr>
          <p:cNvPr id="6" name="Date Placeholder 5">
            <a:extLst>
              <a:ext uri="{FF2B5EF4-FFF2-40B4-BE49-F238E27FC236}">
                <a16:creationId xmlns:a16="http://schemas.microsoft.com/office/drawing/2014/main" id="{E7EB4E6D-0DAB-4CD7-A244-FC35F339A33F}"/>
              </a:ext>
            </a:extLst>
          </p:cNvPr>
          <p:cNvSpPr>
            <a:spLocks noGrp="1"/>
          </p:cNvSpPr>
          <p:nvPr>
            <p:ph type="dt" idx="15"/>
          </p:nvPr>
        </p:nvSpPr>
        <p:spPr/>
        <p:txBody>
          <a:bodyPr/>
          <a:lstStyle/>
          <a:p>
            <a:r>
              <a:rPr lang="en-US"/>
              <a:t>July 2020</a:t>
            </a:r>
            <a:endParaRPr lang="en-GB" dirty="0"/>
          </a:p>
        </p:txBody>
      </p:sp>
      <p:pic>
        <p:nvPicPr>
          <p:cNvPr id="13" name="Picture 12">
            <a:extLst>
              <a:ext uri="{FF2B5EF4-FFF2-40B4-BE49-F238E27FC236}">
                <a16:creationId xmlns:a16="http://schemas.microsoft.com/office/drawing/2014/main" id="{CB71F64F-BA21-42B5-95E5-FE60C43037A3}"/>
              </a:ext>
            </a:extLst>
          </p:cNvPr>
          <p:cNvPicPr>
            <a:picLocks noChangeAspect="1"/>
          </p:cNvPicPr>
          <p:nvPr/>
        </p:nvPicPr>
        <p:blipFill>
          <a:blip r:embed="rId3"/>
          <a:stretch>
            <a:fillRect/>
          </a:stretch>
        </p:blipFill>
        <p:spPr>
          <a:xfrm>
            <a:off x="180262" y="1171787"/>
            <a:ext cx="2845418" cy="2506964"/>
          </a:xfrm>
          <a:prstGeom prst="rect">
            <a:avLst/>
          </a:prstGeom>
        </p:spPr>
      </p:pic>
      <p:pic>
        <p:nvPicPr>
          <p:cNvPr id="17" name="Picture 16">
            <a:extLst>
              <a:ext uri="{FF2B5EF4-FFF2-40B4-BE49-F238E27FC236}">
                <a16:creationId xmlns:a16="http://schemas.microsoft.com/office/drawing/2014/main" id="{0D3C0491-3738-4D9E-AA29-D8360C28CE35}"/>
              </a:ext>
            </a:extLst>
          </p:cNvPr>
          <p:cNvPicPr>
            <a:picLocks noChangeAspect="1"/>
          </p:cNvPicPr>
          <p:nvPr/>
        </p:nvPicPr>
        <p:blipFill>
          <a:blip r:embed="rId4"/>
          <a:stretch>
            <a:fillRect/>
          </a:stretch>
        </p:blipFill>
        <p:spPr>
          <a:xfrm>
            <a:off x="3151138" y="1185862"/>
            <a:ext cx="2841723" cy="2506964"/>
          </a:xfrm>
          <a:prstGeom prst="rect">
            <a:avLst/>
          </a:prstGeom>
        </p:spPr>
      </p:pic>
      <p:pic>
        <p:nvPicPr>
          <p:cNvPr id="20" name="Picture 19">
            <a:extLst>
              <a:ext uri="{FF2B5EF4-FFF2-40B4-BE49-F238E27FC236}">
                <a16:creationId xmlns:a16="http://schemas.microsoft.com/office/drawing/2014/main" id="{43D15B40-BFA2-4028-8D4A-C3FEF0268930}"/>
              </a:ext>
            </a:extLst>
          </p:cNvPr>
          <p:cNvPicPr>
            <a:picLocks noChangeAspect="1"/>
          </p:cNvPicPr>
          <p:nvPr/>
        </p:nvPicPr>
        <p:blipFill>
          <a:blip r:embed="rId5"/>
          <a:stretch>
            <a:fillRect/>
          </a:stretch>
        </p:blipFill>
        <p:spPr>
          <a:xfrm>
            <a:off x="6118320" y="1176573"/>
            <a:ext cx="2845418" cy="2502178"/>
          </a:xfrm>
          <a:prstGeom prst="rect">
            <a:avLst/>
          </a:prstGeom>
        </p:spPr>
      </p:pic>
      <p:sp>
        <p:nvSpPr>
          <p:cNvPr id="21" name="Content Placeholder 2">
            <a:extLst>
              <a:ext uri="{FF2B5EF4-FFF2-40B4-BE49-F238E27FC236}">
                <a16:creationId xmlns:a16="http://schemas.microsoft.com/office/drawing/2014/main" id="{1116EE84-AC1D-4FE4-BB1D-808FAC68EFA3}"/>
              </a:ext>
            </a:extLst>
          </p:cNvPr>
          <p:cNvSpPr txBox="1">
            <a:spLocks/>
          </p:cNvSpPr>
          <p:nvPr/>
        </p:nvSpPr>
        <p:spPr bwMode="auto">
          <a:xfrm>
            <a:off x="180262" y="3886200"/>
            <a:ext cx="8783475" cy="241617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Both PIFS and </a:t>
            </a:r>
            <a:r>
              <a:rPr lang="en-US" sz="1600" kern="0" dirty="0" err="1"/>
              <a:t>ePIFS</a:t>
            </a:r>
            <a:r>
              <a:rPr lang="en-US" sz="1600" kern="0" dirty="0"/>
              <a:t> access create significant disbalance in access between links</a:t>
            </a:r>
          </a:p>
          <a:p>
            <a:pPr>
              <a:buFont typeface="Arial" panose="020B0604020202020204" pitchFamily="34" charset="0"/>
              <a:buChar char="•"/>
            </a:pPr>
            <a:r>
              <a:rPr lang="en-US" sz="1600" kern="0" dirty="0"/>
              <a:t>In non-congested case WAIT, PIFS and </a:t>
            </a:r>
            <a:r>
              <a:rPr lang="en-US" sz="1600" kern="0" dirty="0" err="1"/>
              <a:t>ePIFS</a:t>
            </a:r>
            <a:r>
              <a:rPr lang="en-US" sz="1600" kern="0" dirty="0"/>
              <a:t> provide similar number of SYNC-initiated TXOPs  </a:t>
            </a:r>
          </a:p>
          <a:p>
            <a:pPr>
              <a:buFont typeface="Arial" panose="020B0604020202020204" pitchFamily="34" charset="0"/>
              <a:buChar char="•"/>
            </a:pPr>
            <a:r>
              <a:rPr lang="en-US" sz="1600" kern="0" dirty="0"/>
              <a:t>In more congested case with </a:t>
            </a:r>
            <a:r>
              <a:rPr lang="en-US" sz="1600" kern="0" dirty="0" err="1"/>
              <a:t>ePIFS</a:t>
            </a:r>
            <a:r>
              <a:rPr lang="en-US" sz="1600" kern="0" dirty="0"/>
              <a:t>-access about 50% or more of transmissions on link 2 are SYNC-initiated. </a:t>
            </a:r>
          </a:p>
          <a:p>
            <a:pPr lvl="1">
              <a:buFont typeface="Arial" panose="020B0604020202020204" pitchFamily="34" charset="0"/>
              <a:buChar char="•"/>
            </a:pPr>
            <a:r>
              <a:rPr lang="en-US" sz="1400" kern="0" dirty="0"/>
              <a:t>Link 1 (less congested) simply trigger/initiate TXOP on link 2 (more congested)</a:t>
            </a:r>
          </a:p>
          <a:p>
            <a:pPr lvl="1">
              <a:buFont typeface="Arial" panose="020B0604020202020204" pitchFamily="34" charset="0"/>
              <a:buChar char="•"/>
            </a:pPr>
            <a:r>
              <a:rPr lang="en-US" sz="1400" kern="0" dirty="0"/>
              <a:t>Half of initiated TXOP happens regardless of EDCA state on link 2</a:t>
            </a:r>
          </a:p>
        </p:txBody>
      </p:sp>
    </p:spTree>
    <p:extLst>
      <p:ext uri="{BB962C8B-B14F-4D97-AF65-F5344CB8AC3E}">
        <p14:creationId xmlns:p14="http://schemas.microsoft.com/office/powerpoint/2010/main" val="1607856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60ED5-6F6F-4C5C-8476-701B20E22CB7}"/>
              </a:ext>
            </a:extLst>
          </p:cNvPr>
          <p:cNvSpPr>
            <a:spLocks noGrp="1"/>
          </p:cNvSpPr>
          <p:nvPr>
            <p:ph type="title"/>
          </p:nvPr>
        </p:nvSpPr>
        <p:spPr/>
        <p:txBody>
          <a:bodyPr/>
          <a:lstStyle/>
          <a:p>
            <a:r>
              <a:rPr lang="en-US" dirty="0"/>
              <a:t>Enhancement to wait slot</a:t>
            </a:r>
          </a:p>
        </p:txBody>
      </p:sp>
      <p:sp>
        <p:nvSpPr>
          <p:cNvPr id="3" name="Content Placeholder 2">
            <a:extLst>
              <a:ext uri="{FF2B5EF4-FFF2-40B4-BE49-F238E27FC236}">
                <a16:creationId xmlns:a16="http://schemas.microsoft.com/office/drawing/2014/main" id="{FBF75BE9-D6D2-4D15-A99C-4E9DBDEC7BFD}"/>
              </a:ext>
            </a:extLst>
          </p:cNvPr>
          <p:cNvSpPr>
            <a:spLocks noGrp="1"/>
          </p:cNvSpPr>
          <p:nvPr>
            <p:ph idx="1"/>
          </p:nvPr>
        </p:nvSpPr>
        <p:spPr/>
        <p:txBody>
          <a:bodyPr/>
          <a:lstStyle/>
          <a:p>
            <a:pPr>
              <a:buFont typeface="Arial" panose="020B0604020202020204" pitchFamily="34" charset="0"/>
              <a:buChar char="•"/>
            </a:pPr>
            <a:r>
              <a:rPr lang="en-US" sz="1400" dirty="0"/>
              <a:t>There may be issue with Wait slot if multiple STAs hold their </a:t>
            </a:r>
            <a:r>
              <a:rPr lang="en-US" sz="1400" dirty="0" err="1"/>
              <a:t>backoff</a:t>
            </a:r>
            <a:r>
              <a:rPr lang="en-US" sz="1400" dirty="0"/>
              <a:t> count to zero and then simultaneously transmit resulting in collisions. </a:t>
            </a:r>
          </a:p>
          <a:p>
            <a:pPr>
              <a:buFont typeface="Arial" panose="020B0604020202020204" pitchFamily="34" charset="0"/>
              <a:buChar char="•"/>
            </a:pPr>
            <a:r>
              <a:rPr lang="en-US" sz="1400" dirty="0"/>
              <a:t>Following options to enhance the wait slot mechanism may be considered to resolve this:</a:t>
            </a:r>
          </a:p>
          <a:p>
            <a:pPr lvl="1">
              <a:buFont typeface="Arial" panose="020B0604020202020204" pitchFamily="34" charset="0"/>
              <a:buChar char="•"/>
            </a:pPr>
            <a:r>
              <a:rPr lang="en-US" sz="1050" dirty="0"/>
              <a:t>Option 1(no holding BO at zero):</a:t>
            </a:r>
          </a:p>
          <a:p>
            <a:pPr lvl="2">
              <a:buFont typeface="Arial" panose="020B0604020202020204" pitchFamily="34" charset="0"/>
              <a:buChar char="•"/>
            </a:pPr>
            <a:r>
              <a:rPr lang="en-US" sz="1050" dirty="0"/>
              <a:t>If a link reaches BO equal zero, it may be re-loaded with the current BO count of the other link if the other link is idle.</a:t>
            </a:r>
          </a:p>
          <a:p>
            <a:pPr lvl="2">
              <a:buFont typeface="Arial" panose="020B0604020202020204" pitchFamily="34" charset="0"/>
              <a:buChar char="•"/>
            </a:pPr>
            <a:r>
              <a:rPr lang="en-US" sz="1050" dirty="0"/>
              <a:t>If </a:t>
            </a:r>
            <a:r>
              <a:rPr lang="en-US" sz="1050" dirty="0" err="1"/>
              <a:t>linkA</a:t>
            </a:r>
            <a:r>
              <a:rPr lang="en-US" sz="1050" dirty="0"/>
              <a:t> reaches BO equal zero, and </a:t>
            </a:r>
            <a:r>
              <a:rPr lang="en-US" sz="1050" dirty="0" err="1"/>
              <a:t>linkB</a:t>
            </a:r>
            <a:r>
              <a:rPr lang="en-US" sz="1050" dirty="0"/>
              <a:t> is busy, then link A shall either transmit or draw a new random number without modifying the CW.</a:t>
            </a:r>
          </a:p>
          <a:p>
            <a:pPr lvl="1">
              <a:buFont typeface="Arial" panose="020B0604020202020204" pitchFamily="34" charset="0"/>
              <a:buChar char="•"/>
            </a:pPr>
            <a:r>
              <a:rPr lang="en-US" sz="1250" dirty="0"/>
              <a:t>Option 2 (generalized Option 1):</a:t>
            </a:r>
          </a:p>
          <a:p>
            <a:pPr lvl="2">
              <a:buFont typeface="Arial" panose="020B0604020202020204" pitchFamily="34" charset="0"/>
              <a:buChar char="•"/>
            </a:pPr>
            <a:r>
              <a:rPr lang="en-US" sz="1050" b="1" u="sng" dirty="0"/>
              <a:t>At any time</a:t>
            </a:r>
            <a:r>
              <a:rPr lang="en-US" sz="1050" dirty="0"/>
              <a:t>, if both links are idle, the link with the smaller BO count may be re-loaded with the BO count of the link with the larger BO count.</a:t>
            </a:r>
          </a:p>
          <a:p>
            <a:pPr lvl="2">
              <a:buFont typeface="Arial" panose="020B0604020202020204" pitchFamily="34" charset="0"/>
              <a:buChar char="•"/>
            </a:pPr>
            <a:r>
              <a:rPr lang="en-US" sz="1050" dirty="0"/>
              <a:t>If </a:t>
            </a:r>
            <a:r>
              <a:rPr lang="en-US" sz="1050" dirty="0" err="1"/>
              <a:t>linkA</a:t>
            </a:r>
            <a:r>
              <a:rPr lang="en-US" sz="1050" dirty="0"/>
              <a:t> reaches BO equal zero, and </a:t>
            </a:r>
            <a:r>
              <a:rPr lang="en-US" sz="1050" dirty="0" err="1"/>
              <a:t>linkB</a:t>
            </a:r>
            <a:r>
              <a:rPr lang="en-US" sz="1050" dirty="0"/>
              <a:t> is busy, then </a:t>
            </a:r>
            <a:r>
              <a:rPr lang="en-US" sz="1050" dirty="0" err="1"/>
              <a:t>linkA</a:t>
            </a:r>
            <a:r>
              <a:rPr lang="en-US" sz="1050" dirty="0"/>
              <a:t> shall either transmit or draw a new random number without modifying the CW or re-load with </a:t>
            </a:r>
            <a:r>
              <a:rPr lang="en-US" sz="1050" dirty="0" err="1"/>
              <a:t>linkB</a:t>
            </a:r>
            <a:r>
              <a:rPr lang="en-US" sz="1050" dirty="0"/>
              <a:t> BO count.</a:t>
            </a:r>
          </a:p>
          <a:p>
            <a:pPr lvl="1">
              <a:buFont typeface="Arial" panose="020B0604020202020204" pitchFamily="34" charset="0"/>
              <a:buChar char="•"/>
            </a:pPr>
            <a:r>
              <a:rPr lang="en-US" sz="1250" dirty="0"/>
              <a:t>Option 3 (hold BO at zero): </a:t>
            </a:r>
          </a:p>
          <a:p>
            <a:pPr lvl="2">
              <a:buFont typeface="Arial" panose="020B0604020202020204" pitchFamily="34" charset="0"/>
              <a:buChar char="•"/>
            </a:pPr>
            <a:r>
              <a:rPr lang="en-US" sz="1050" dirty="0"/>
              <a:t>When </a:t>
            </a:r>
            <a:r>
              <a:rPr lang="en-US" sz="1050" dirty="0" err="1"/>
              <a:t>linkB</a:t>
            </a:r>
            <a:r>
              <a:rPr lang="en-US" sz="1050" dirty="0"/>
              <a:t> becomes busy, and </a:t>
            </a:r>
            <a:r>
              <a:rPr lang="en-US" sz="1050" dirty="0" err="1"/>
              <a:t>linkA</a:t>
            </a:r>
            <a:r>
              <a:rPr lang="en-US" sz="1050" dirty="0"/>
              <a:t> is waiting at 0: </a:t>
            </a:r>
            <a:r>
              <a:rPr lang="en-US" sz="1050" dirty="0" err="1"/>
              <a:t>linkA</a:t>
            </a:r>
            <a:r>
              <a:rPr lang="en-US" sz="1050" dirty="0"/>
              <a:t> shall not transmit and shall draw a new random number without modifying the CW (internal collision)</a:t>
            </a:r>
          </a:p>
          <a:p>
            <a:pPr lvl="2">
              <a:buFont typeface="Arial" panose="020B0604020202020204" pitchFamily="34" charset="0"/>
              <a:buChar char="•"/>
            </a:pPr>
            <a:r>
              <a:rPr lang="en-US" sz="1050" dirty="0"/>
              <a:t>When </a:t>
            </a:r>
            <a:r>
              <a:rPr lang="en-US" sz="1050" dirty="0" err="1"/>
              <a:t>linkA</a:t>
            </a:r>
            <a:r>
              <a:rPr lang="en-US" sz="1050" dirty="0"/>
              <a:t> becomes busy, and </a:t>
            </a:r>
            <a:r>
              <a:rPr lang="en-US" sz="1050" dirty="0" err="1"/>
              <a:t>linkA</a:t>
            </a:r>
            <a:r>
              <a:rPr lang="en-US" sz="1050" dirty="0"/>
              <a:t> is waiting at 0: </a:t>
            </a:r>
            <a:r>
              <a:rPr lang="en-US" sz="1050" dirty="0" err="1"/>
              <a:t>linkA</a:t>
            </a:r>
            <a:r>
              <a:rPr lang="en-US" sz="1050" dirty="0"/>
              <a:t> shall not transmit and shall draw a new random number without modifying the CW (internal collision)</a:t>
            </a:r>
          </a:p>
          <a:p>
            <a:pPr lvl="2">
              <a:buFont typeface="Arial" panose="020B0604020202020204" pitchFamily="34" charset="0"/>
              <a:buChar char="•"/>
            </a:pPr>
            <a:endParaRPr lang="en-US" sz="1050" dirty="0"/>
          </a:p>
          <a:p>
            <a:pPr lvl="1">
              <a:buFont typeface="Arial" panose="020B0604020202020204" pitchFamily="34" charset="0"/>
              <a:buChar char="•"/>
            </a:pPr>
            <a:endParaRPr lang="en-US" sz="1250" dirty="0"/>
          </a:p>
          <a:p>
            <a:pPr lvl="1">
              <a:buFont typeface="Arial" panose="020B0604020202020204" pitchFamily="34" charset="0"/>
              <a:buChar char="•"/>
            </a:pPr>
            <a:endParaRPr lang="en-US" sz="1000" dirty="0"/>
          </a:p>
          <a:p>
            <a:pPr>
              <a:buFont typeface="Arial" panose="020B0604020202020204" pitchFamily="34" charset="0"/>
              <a:buChar char="•"/>
            </a:pPr>
            <a:endParaRPr lang="en-US" sz="1000" dirty="0"/>
          </a:p>
          <a:p>
            <a:endParaRPr lang="en-US" sz="1000" dirty="0"/>
          </a:p>
          <a:p>
            <a:endParaRPr lang="en-US" sz="1000" dirty="0"/>
          </a:p>
        </p:txBody>
      </p:sp>
      <p:sp>
        <p:nvSpPr>
          <p:cNvPr id="4" name="Slide Number Placeholder 3">
            <a:extLst>
              <a:ext uri="{FF2B5EF4-FFF2-40B4-BE49-F238E27FC236}">
                <a16:creationId xmlns:a16="http://schemas.microsoft.com/office/drawing/2014/main" id="{282F6FBC-F685-440D-9F4A-D69DF32DA086}"/>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7C6485B-6FB9-43DE-A09F-DB828E048F35}"/>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B5C8A9E1-DBBB-4DFA-B1D9-8C8E01D2D7AA}"/>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5790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004AA-86FD-4059-9D85-29C31FEE3E6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CBA7FD41-E19D-44ED-86C2-17055E3D8673}"/>
              </a:ext>
            </a:extLst>
          </p:cNvPr>
          <p:cNvSpPr>
            <a:spLocks noGrp="1"/>
          </p:cNvSpPr>
          <p:nvPr>
            <p:ph idx="1"/>
          </p:nvPr>
        </p:nvSpPr>
        <p:spPr>
          <a:xfrm>
            <a:off x="381000" y="1751014"/>
            <a:ext cx="8534400" cy="4343400"/>
          </a:xfrm>
        </p:spPr>
        <p:txBody>
          <a:bodyPr/>
          <a:lstStyle/>
          <a:p>
            <a:pPr>
              <a:buFont typeface="Arial" panose="020B0604020202020204" pitchFamily="34" charset="0"/>
              <a:buChar char="•"/>
            </a:pPr>
            <a:r>
              <a:rPr lang="en-US" sz="1800" dirty="0"/>
              <a:t>In non congested environment all solutions work equally well </a:t>
            </a:r>
          </a:p>
          <a:p>
            <a:pPr>
              <a:buFont typeface="Arial" panose="020B0604020202020204" pitchFamily="34" charset="0"/>
              <a:buChar char="•"/>
            </a:pPr>
            <a:r>
              <a:rPr lang="en-US" sz="1800" dirty="0"/>
              <a:t>PIFS access looks attractive but comes with inherent defects. </a:t>
            </a:r>
          </a:p>
          <a:p>
            <a:pPr lvl="1">
              <a:buFont typeface="Arial" panose="020B0604020202020204" pitchFamily="34" charset="0"/>
              <a:buChar char="•"/>
            </a:pPr>
            <a:r>
              <a:rPr lang="en-US" sz="1600" dirty="0"/>
              <a:t>Most of PIFS-based variants neither provide fairness  nor address issues of unequal link load/congestion</a:t>
            </a:r>
          </a:p>
          <a:p>
            <a:pPr lvl="1">
              <a:buFont typeface="Arial" panose="020B0604020202020204" pitchFamily="34" charset="0"/>
              <a:buChar char="•"/>
            </a:pPr>
            <a:r>
              <a:rPr lang="en-US" sz="1600" dirty="0"/>
              <a:t>Some variations of PIFS-based access can improve fairness to other devices STA but still does not address unequal load/congestion problem</a:t>
            </a:r>
          </a:p>
          <a:p>
            <a:pPr lvl="1">
              <a:buFont typeface="Arial" panose="020B0604020202020204" pitchFamily="34" charset="0"/>
              <a:buChar char="•"/>
            </a:pPr>
            <a:r>
              <a:rPr lang="en-US" sz="1600" dirty="0"/>
              <a:t>All PIFS based methods disrupt regular EDCA operations on a link</a:t>
            </a:r>
          </a:p>
          <a:p>
            <a:pPr lvl="1">
              <a:buFont typeface="Arial" panose="020B0604020202020204" pitchFamily="34" charset="0"/>
              <a:buChar char="•"/>
            </a:pPr>
            <a:r>
              <a:rPr lang="en-US" sz="1600" dirty="0"/>
              <a:t>All are subject to regulatory constraints</a:t>
            </a:r>
          </a:p>
          <a:p>
            <a:pPr>
              <a:buFont typeface="Arial" panose="020B0604020202020204" pitchFamily="34" charset="0"/>
              <a:buChar char="•"/>
            </a:pPr>
            <a:r>
              <a:rPr lang="en-US" sz="1800" dirty="0"/>
              <a:t>With minimal changes we introduce a mechanism which utilize existing standard EDCA mechanism </a:t>
            </a:r>
          </a:p>
          <a:p>
            <a:pPr lvl="1">
              <a:buFont typeface="Arial" panose="020B0604020202020204" pitchFamily="34" charset="0"/>
              <a:buChar char="•"/>
            </a:pPr>
            <a:r>
              <a:rPr lang="en-US" sz="1400" dirty="0"/>
              <a:t>Does not require regulatory changes</a:t>
            </a:r>
          </a:p>
          <a:p>
            <a:pPr lvl="1">
              <a:buFont typeface="Arial" panose="020B0604020202020204" pitchFamily="34" charset="0"/>
              <a:buChar char="•"/>
            </a:pPr>
            <a:r>
              <a:rPr lang="en-US" sz="1400" dirty="0"/>
              <a:t>Keep EDCA operation of legacy and STR MLD devices intact</a:t>
            </a:r>
          </a:p>
          <a:p>
            <a:pPr lvl="1">
              <a:buFont typeface="Arial" panose="020B0604020202020204" pitchFamily="34" charset="0"/>
              <a:buChar char="•"/>
            </a:pPr>
            <a:r>
              <a:rPr lang="en-US" sz="1400" dirty="0"/>
              <a:t>Keep fairness to other devices</a:t>
            </a:r>
          </a:p>
          <a:p>
            <a:pPr lvl="1">
              <a:buFont typeface="Arial" panose="020B0604020202020204" pitchFamily="34" charset="0"/>
              <a:buChar char="•"/>
            </a:pPr>
            <a:r>
              <a:rPr lang="en-US" sz="1400" dirty="0"/>
              <a:t>Address (i.e. does not require anything) issue of unequal link load</a:t>
            </a:r>
          </a:p>
          <a:p>
            <a:pPr lvl="1">
              <a:buFont typeface="Arial" panose="020B0604020202020204" pitchFamily="34" charset="0"/>
              <a:buChar char="•"/>
            </a:pPr>
            <a:r>
              <a:rPr lang="en-US" sz="1400" dirty="0"/>
              <a:t>Enable alignment of UL transmissions in a fair way. </a:t>
            </a:r>
          </a:p>
        </p:txBody>
      </p:sp>
      <p:sp>
        <p:nvSpPr>
          <p:cNvPr id="4" name="Slide Number Placeholder 3">
            <a:extLst>
              <a:ext uri="{FF2B5EF4-FFF2-40B4-BE49-F238E27FC236}">
                <a16:creationId xmlns:a16="http://schemas.microsoft.com/office/drawing/2014/main" id="{62115A06-0BEB-44DB-9DCF-940DD1358A6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AEE29A3-F1AD-45D8-B56A-9AFD88FB216F}"/>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A2B24B74-8041-4C0C-BE15-48A850CA728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79281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DE67B-A5AD-4094-B169-11C2ACF56843}"/>
              </a:ext>
            </a:extLst>
          </p:cNvPr>
          <p:cNvSpPr>
            <a:spLocks noGrp="1"/>
          </p:cNvSpPr>
          <p:nvPr>
            <p:ph type="title"/>
          </p:nvPr>
        </p:nvSpPr>
        <p:spPr/>
        <p:txBody>
          <a:bodyPr/>
          <a:lstStyle/>
          <a:p>
            <a:r>
              <a:rPr lang="en-US" dirty="0"/>
              <a:t>Straw Poll </a:t>
            </a:r>
          </a:p>
        </p:txBody>
      </p:sp>
      <p:sp>
        <p:nvSpPr>
          <p:cNvPr id="3" name="Content Placeholder 2">
            <a:extLst>
              <a:ext uri="{FF2B5EF4-FFF2-40B4-BE49-F238E27FC236}">
                <a16:creationId xmlns:a16="http://schemas.microsoft.com/office/drawing/2014/main" id="{D51A65A3-FFBA-4398-9283-F9D073184194}"/>
              </a:ext>
            </a:extLst>
          </p:cNvPr>
          <p:cNvSpPr>
            <a:spLocks noGrp="1"/>
          </p:cNvSpPr>
          <p:nvPr>
            <p:ph idx="1"/>
          </p:nvPr>
        </p:nvSpPr>
        <p:spPr>
          <a:xfrm>
            <a:off x="914400" y="1600200"/>
            <a:ext cx="7542213" cy="4494213"/>
          </a:xfrm>
        </p:spPr>
        <p:txBody>
          <a:bodyPr/>
          <a:lstStyle/>
          <a:p>
            <a:pPr>
              <a:buFont typeface="Arial" panose="020B0604020202020204" pitchFamily="34" charset="0"/>
              <a:buChar char="•"/>
            </a:pPr>
            <a:r>
              <a:rPr lang="en-US" dirty="0"/>
              <a:t>Do you support that in 11be a STA that intends to align the start of PPDU transmissions on more than one link may hold its </a:t>
            </a:r>
            <a:r>
              <a:rPr lang="en-US" dirty="0" err="1"/>
              <a:t>backoff</a:t>
            </a:r>
            <a:r>
              <a:rPr lang="en-US" dirty="0"/>
              <a:t> counter of one link to match it to the one on another link to achieve synchronous count down process with the goal of reaching zero on both links at the same time</a:t>
            </a:r>
          </a:p>
          <a:p>
            <a:pPr lvl="1">
              <a:buFont typeface="Arial" panose="020B0604020202020204" pitchFamily="34" charset="0"/>
              <a:buChar char="•"/>
            </a:pPr>
            <a:r>
              <a:rPr lang="en-US" dirty="0"/>
              <a:t>Exact method to decide when to modify slot counter is implementation dependent</a:t>
            </a:r>
          </a:p>
          <a:p>
            <a:pPr>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029DFFF0-C1AD-484E-AA4C-36EB4BC2A1D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F04DD37-DC72-4371-908C-76928F8888DE}"/>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4863BE3B-3752-40F0-951C-2E19538F939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52360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Dmitry Akhmetov,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Review of various UL aggregation proposals.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Propose to propose a simpler proposal.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Simulation showtime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1D2F5-6D55-4002-86A7-6384B352D68A}"/>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176EE85E-0B9B-43F8-82EC-3675ADAEDE6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AC47EBA-8590-44C6-A9C8-D6B9BB668CF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61541BF9-270F-4FEB-B9C9-E9D2E33D3C3E}"/>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8927912A-E162-4FE8-B2DD-467F5A23CD9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06834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9C859-2D1B-479F-AA8D-A58B5099C865}"/>
              </a:ext>
            </a:extLst>
          </p:cNvPr>
          <p:cNvSpPr>
            <a:spLocks noGrp="1"/>
          </p:cNvSpPr>
          <p:nvPr>
            <p:ph type="title"/>
          </p:nvPr>
        </p:nvSpPr>
        <p:spPr/>
        <p:txBody>
          <a:bodyPr/>
          <a:lstStyle/>
          <a:p>
            <a:r>
              <a:rPr lang="en-US" dirty="0"/>
              <a:t>Illustration of unfairness of PIFS</a:t>
            </a:r>
          </a:p>
        </p:txBody>
      </p:sp>
      <p:sp>
        <p:nvSpPr>
          <p:cNvPr id="3" name="Content Placeholder 2">
            <a:extLst>
              <a:ext uri="{FF2B5EF4-FFF2-40B4-BE49-F238E27FC236}">
                <a16:creationId xmlns:a16="http://schemas.microsoft.com/office/drawing/2014/main" id="{6D19C5F6-AA2C-4A1D-BE7A-A1B9CB826C3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4061A41-DB79-4E38-8595-DE1D4FF5604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0C87246-157B-49CA-91C5-3AE8FDA094DB}"/>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9419E2AC-57A6-4CB5-952F-00BCFB2694A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12511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C42B8BD-B792-43A7-A243-42B5CE118E54}"/>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CDF7E61-4DE8-4E85-9D86-0F362DE54FF2}"/>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DF7ACF25-2EF4-4D3E-9ECA-1B509CB0F48A}"/>
              </a:ext>
            </a:extLst>
          </p:cNvPr>
          <p:cNvSpPr>
            <a:spLocks noGrp="1"/>
          </p:cNvSpPr>
          <p:nvPr>
            <p:ph type="dt" idx="15"/>
          </p:nvPr>
        </p:nvSpPr>
        <p:spPr/>
        <p:txBody>
          <a:bodyPr/>
          <a:lstStyle/>
          <a:p>
            <a:r>
              <a:rPr lang="en-US"/>
              <a:t>July 2020</a:t>
            </a:r>
            <a:endParaRPr lang="en-GB" dirty="0"/>
          </a:p>
        </p:txBody>
      </p:sp>
      <p:pic>
        <p:nvPicPr>
          <p:cNvPr id="7" name="Picture 6">
            <a:extLst>
              <a:ext uri="{FF2B5EF4-FFF2-40B4-BE49-F238E27FC236}">
                <a16:creationId xmlns:a16="http://schemas.microsoft.com/office/drawing/2014/main" id="{D5E32E84-AEBF-43AA-AB43-45374143DFA0}"/>
              </a:ext>
            </a:extLst>
          </p:cNvPr>
          <p:cNvPicPr>
            <a:picLocks noChangeAspect="1"/>
          </p:cNvPicPr>
          <p:nvPr/>
        </p:nvPicPr>
        <p:blipFill>
          <a:blip r:embed="rId2"/>
          <a:stretch>
            <a:fillRect/>
          </a:stretch>
        </p:blipFill>
        <p:spPr>
          <a:xfrm>
            <a:off x="696912" y="192524"/>
            <a:ext cx="7924800" cy="6191222"/>
          </a:xfrm>
          <a:prstGeom prst="rect">
            <a:avLst/>
          </a:prstGeom>
        </p:spPr>
      </p:pic>
    </p:spTree>
    <p:extLst>
      <p:ext uri="{BB962C8B-B14F-4D97-AF65-F5344CB8AC3E}">
        <p14:creationId xmlns:p14="http://schemas.microsoft.com/office/powerpoint/2010/main" val="97598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AF1376-E86D-4D3D-A32F-8C47D3B056D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A2BB35D-ABB6-4848-BE60-DC9730450499}"/>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824CEF65-0FF8-45EE-845B-2452EE87E4FD}"/>
              </a:ext>
            </a:extLst>
          </p:cNvPr>
          <p:cNvSpPr>
            <a:spLocks noGrp="1"/>
          </p:cNvSpPr>
          <p:nvPr>
            <p:ph type="dt" idx="15"/>
          </p:nvPr>
        </p:nvSpPr>
        <p:spPr/>
        <p:txBody>
          <a:bodyPr/>
          <a:lstStyle/>
          <a:p>
            <a:r>
              <a:rPr lang="en-US"/>
              <a:t>July 2020</a:t>
            </a:r>
            <a:endParaRPr lang="en-GB" dirty="0"/>
          </a:p>
        </p:txBody>
      </p:sp>
      <p:pic>
        <p:nvPicPr>
          <p:cNvPr id="7" name="Picture 6">
            <a:extLst>
              <a:ext uri="{FF2B5EF4-FFF2-40B4-BE49-F238E27FC236}">
                <a16:creationId xmlns:a16="http://schemas.microsoft.com/office/drawing/2014/main" id="{606EA35F-E9BA-4461-9C1A-D0B66DFE9005}"/>
              </a:ext>
            </a:extLst>
          </p:cNvPr>
          <p:cNvPicPr>
            <a:picLocks noChangeAspect="1"/>
          </p:cNvPicPr>
          <p:nvPr/>
        </p:nvPicPr>
        <p:blipFill>
          <a:blip r:embed="rId2"/>
          <a:stretch>
            <a:fillRect/>
          </a:stretch>
        </p:blipFill>
        <p:spPr>
          <a:xfrm>
            <a:off x="381000" y="605389"/>
            <a:ext cx="8554288" cy="5870024"/>
          </a:xfrm>
          <a:prstGeom prst="rect">
            <a:avLst/>
          </a:prstGeom>
        </p:spPr>
      </p:pic>
    </p:spTree>
    <p:extLst>
      <p:ext uri="{BB962C8B-B14F-4D97-AF65-F5344CB8AC3E}">
        <p14:creationId xmlns:p14="http://schemas.microsoft.com/office/powerpoint/2010/main" val="2815740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BC37C-1484-4C71-984E-FBBB40546653}"/>
              </a:ext>
            </a:extLst>
          </p:cNvPr>
          <p:cNvSpPr>
            <a:spLocks noGrp="1"/>
          </p:cNvSpPr>
          <p:nvPr>
            <p:ph type="title"/>
          </p:nvPr>
        </p:nvSpPr>
        <p:spPr>
          <a:xfrm>
            <a:off x="685800" y="685801"/>
            <a:ext cx="7770813" cy="762000"/>
          </a:xfrm>
        </p:spPr>
        <p:txBody>
          <a:bodyPr/>
          <a:lstStyle/>
          <a:p>
            <a:r>
              <a:rPr lang="en-US" dirty="0"/>
              <a:t>Introduction</a:t>
            </a:r>
          </a:p>
        </p:txBody>
      </p:sp>
      <p:sp>
        <p:nvSpPr>
          <p:cNvPr id="3" name="Content Placeholder 2">
            <a:extLst>
              <a:ext uri="{FF2B5EF4-FFF2-40B4-BE49-F238E27FC236}">
                <a16:creationId xmlns:a16="http://schemas.microsoft.com/office/drawing/2014/main" id="{CC93BE9F-93F7-4D60-B42F-4D50F637BCBD}"/>
              </a:ext>
            </a:extLst>
          </p:cNvPr>
          <p:cNvSpPr>
            <a:spLocks noGrp="1"/>
          </p:cNvSpPr>
          <p:nvPr>
            <p:ph idx="1"/>
          </p:nvPr>
        </p:nvSpPr>
        <p:spPr>
          <a:xfrm>
            <a:off x="685800" y="1828800"/>
            <a:ext cx="7856538" cy="4265614"/>
          </a:xfrm>
        </p:spPr>
        <p:txBody>
          <a:bodyPr/>
          <a:lstStyle/>
          <a:p>
            <a:pPr>
              <a:buFont typeface="Arial" panose="020B0604020202020204" pitchFamily="34" charset="0"/>
              <a:buChar char="•"/>
            </a:pPr>
            <a:r>
              <a:rPr lang="en-US" sz="2000" dirty="0"/>
              <a:t>non-STR device </a:t>
            </a:r>
          </a:p>
          <a:p>
            <a:pPr lvl="1">
              <a:buFont typeface="Arial" panose="020B0604020202020204" pitchFamily="34" charset="0"/>
              <a:buChar char="•"/>
            </a:pPr>
            <a:r>
              <a:rPr lang="en-US" sz="1800" dirty="0"/>
              <a:t>Leakage from TX on link1 cause STA of the same MLD to detect medium as BUSY on link 2</a:t>
            </a:r>
          </a:p>
          <a:p>
            <a:pPr>
              <a:buFont typeface="Arial" panose="020B0604020202020204" pitchFamily="34" charset="0"/>
              <a:buChar char="•"/>
            </a:pPr>
            <a:r>
              <a:rPr lang="en-US" sz="2000" dirty="0"/>
              <a:t>Under such considerations</a:t>
            </a:r>
          </a:p>
          <a:p>
            <a:pPr lvl="1">
              <a:buFont typeface="Arial" panose="020B0604020202020204" pitchFamily="34" charset="0"/>
              <a:buChar char="•"/>
            </a:pPr>
            <a:r>
              <a:rPr lang="en-US" sz="1800" dirty="0"/>
              <a:t>Concurrent UL/Link aggregation in UL is difficult</a:t>
            </a:r>
          </a:p>
          <a:p>
            <a:pPr lvl="1">
              <a:buFont typeface="Arial" panose="020B0604020202020204" pitchFamily="34" charset="0"/>
              <a:buChar char="•"/>
            </a:pPr>
            <a:r>
              <a:rPr lang="en-US" sz="1800" dirty="0"/>
              <a:t>Non-AP MLD still benefit from latency gain</a:t>
            </a:r>
          </a:p>
          <a:p>
            <a:pPr lvl="1">
              <a:buFont typeface="Arial" panose="020B0604020202020204" pitchFamily="34" charset="0"/>
              <a:buChar char="•"/>
            </a:pPr>
            <a:r>
              <a:rPr lang="en-US" sz="1800" dirty="0"/>
              <a:t>DL aggregation may require special treatment for optimal performance</a:t>
            </a:r>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29982A0-BA25-4B5C-B8E5-3B14A0660E4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C2736DF-4925-434C-B00D-F92C9D9EF4D6}"/>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AB58556C-F49B-41FF-AFF5-1B8645E38FF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545451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BC37C-1484-4C71-984E-FBBB40546653}"/>
              </a:ext>
            </a:extLst>
          </p:cNvPr>
          <p:cNvSpPr>
            <a:spLocks noGrp="1"/>
          </p:cNvSpPr>
          <p:nvPr>
            <p:ph type="title"/>
          </p:nvPr>
        </p:nvSpPr>
        <p:spPr>
          <a:xfrm>
            <a:off x="685800" y="685801"/>
            <a:ext cx="7770813" cy="685799"/>
          </a:xfrm>
        </p:spPr>
        <p:txBody>
          <a:bodyPr/>
          <a:lstStyle/>
          <a:p>
            <a:r>
              <a:rPr lang="en-US" dirty="0"/>
              <a:t>Problem(s) statement(s)</a:t>
            </a:r>
          </a:p>
        </p:txBody>
      </p:sp>
      <p:sp>
        <p:nvSpPr>
          <p:cNvPr id="3" name="Content Placeholder 2">
            <a:extLst>
              <a:ext uri="{FF2B5EF4-FFF2-40B4-BE49-F238E27FC236}">
                <a16:creationId xmlns:a16="http://schemas.microsoft.com/office/drawing/2014/main" id="{CC93BE9F-93F7-4D60-B42F-4D50F637BCBD}"/>
              </a:ext>
            </a:extLst>
          </p:cNvPr>
          <p:cNvSpPr>
            <a:spLocks noGrp="1"/>
          </p:cNvSpPr>
          <p:nvPr>
            <p:ph idx="1"/>
          </p:nvPr>
        </p:nvSpPr>
        <p:spPr>
          <a:xfrm>
            <a:off x="304800" y="1371601"/>
            <a:ext cx="8686800" cy="5103812"/>
          </a:xfrm>
        </p:spPr>
        <p:txBody>
          <a:bodyPr/>
          <a:lstStyle/>
          <a:p>
            <a:pPr>
              <a:buFont typeface="Arial" panose="020B0604020202020204" pitchFamily="34" charset="0"/>
              <a:buChar char="•"/>
            </a:pPr>
            <a:r>
              <a:rPr lang="en-US" sz="2000" dirty="0"/>
              <a:t>There are multiple proposals for link aggregation for both STR and non-STR devices</a:t>
            </a:r>
          </a:p>
          <a:p>
            <a:pPr lvl="1">
              <a:buFont typeface="Arial" panose="020B0604020202020204" pitchFamily="34" charset="0"/>
              <a:buChar char="•"/>
            </a:pPr>
            <a:r>
              <a:rPr lang="en-US" sz="1600" dirty="0"/>
              <a:t>With Primary/Secondary channel. Contention on Primary and PIFS ED check on secondary</a:t>
            </a:r>
          </a:p>
          <a:p>
            <a:pPr lvl="1">
              <a:buFont typeface="Arial" panose="020B0604020202020204" pitchFamily="34" charset="0"/>
              <a:buChar char="•"/>
            </a:pPr>
            <a:r>
              <a:rPr lang="en-US" sz="1600" dirty="0"/>
              <a:t>With independent contention on both links and PIFS access. The winning link does PIFS ED on another link</a:t>
            </a:r>
          </a:p>
          <a:p>
            <a:pPr lvl="1">
              <a:buFont typeface="Arial" panose="020B0604020202020204" pitchFamily="34" charset="0"/>
              <a:buChar char="•"/>
            </a:pPr>
            <a:r>
              <a:rPr lang="en-US" sz="1600" dirty="0"/>
              <a:t>Using independent contention and PIFS access with NAV check</a:t>
            </a:r>
          </a:p>
          <a:p>
            <a:pPr lvl="1">
              <a:buFont typeface="Arial" panose="020B0604020202020204" pitchFamily="34" charset="0"/>
              <a:buChar char="•"/>
            </a:pPr>
            <a:r>
              <a:rPr lang="en-US" sz="1600" dirty="0"/>
              <a:t>Using independent contention and PIFS access with NAV check and slots adjustment</a:t>
            </a:r>
          </a:p>
          <a:p>
            <a:pPr lvl="1">
              <a:buFont typeface="Arial" panose="020B0604020202020204" pitchFamily="34" charset="0"/>
              <a:buChar char="•"/>
            </a:pPr>
            <a:r>
              <a:rPr lang="en-US" sz="1600" dirty="0"/>
              <a:t>AP assisted UL aggregation. STA send TF frame to solicit TF on two links. PIFS may be involved</a:t>
            </a:r>
          </a:p>
          <a:p>
            <a:pPr lvl="1">
              <a:buFont typeface="Arial" panose="020B0604020202020204" pitchFamily="34" charset="0"/>
              <a:buChar char="•"/>
            </a:pPr>
            <a:r>
              <a:rPr lang="en-US" sz="1600" dirty="0"/>
              <a:t>AP initiated UL aggregation. AP use PPDU end alignment to later trigger UL on two links at the same time</a:t>
            </a:r>
          </a:p>
          <a:p>
            <a:pPr lvl="1">
              <a:buFont typeface="Arial" panose="020B0604020202020204" pitchFamily="34" charset="0"/>
              <a:buChar char="•"/>
            </a:pPr>
            <a:r>
              <a:rPr lang="en-US" sz="1600" dirty="0">
                <a:solidFill>
                  <a:srgbClr val="00B0F0"/>
                </a:solidFill>
              </a:rPr>
              <a:t>TBD contention and PIFS access with TBD fix</a:t>
            </a:r>
          </a:p>
          <a:p>
            <a:pPr lvl="1">
              <a:buFont typeface="Arial" panose="020B0604020202020204" pitchFamily="34" charset="0"/>
              <a:buChar char="•"/>
            </a:pPr>
            <a:r>
              <a:rPr lang="en-US" sz="1600" dirty="0"/>
              <a:t>PIFS seems to be in favor as a very efficient and simple option to use despite the following:</a:t>
            </a:r>
          </a:p>
          <a:p>
            <a:pPr>
              <a:buFont typeface="Arial" panose="020B0604020202020204" pitchFamily="34" charset="0"/>
              <a:buChar char="•"/>
            </a:pPr>
            <a:r>
              <a:rPr lang="en-US" sz="2000" dirty="0"/>
              <a:t>To not PIFS or not to PIFS – that is a regulatory question.</a:t>
            </a:r>
          </a:p>
          <a:p>
            <a:pPr>
              <a:buFont typeface="Arial" panose="020B0604020202020204" pitchFamily="34" charset="0"/>
              <a:buChar char="•"/>
            </a:pPr>
            <a:r>
              <a:rPr lang="en-US" sz="2000" dirty="0"/>
              <a:t>Coexistence with legacy devices / STR MLD devices is not studied</a:t>
            </a:r>
          </a:p>
          <a:p>
            <a:pPr marL="457200" lvl="1" indent="0"/>
            <a:endParaRPr lang="en-US" sz="1600" dirty="0"/>
          </a:p>
        </p:txBody>
      </p:sp>
      <p:sp>
        <p:nvSpPr>
          <p:cNvPr id="4" name="Slide Number Placeholder 3">
            <a:extLst>
              <a:ext uri="{FF2B5EF4-FFF2-40B4-BE49-F238E27FC236}">
                <a16:creationId xmlns:a16="http://schemas.microsoft.com/office/drawing/2014/main" id="{829982A0-BA25-4B5C-B8E5-3B14A0660E4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C2736DF-4925-434C-B00D-F92C9D9EF4D6}"/>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AB58556C-F49B-41FF-AFF5-1B8645E38FF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53519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65E4AC-CFC7-4646-A343-577FB89F93A2}"/>
              </a:ext>
            </a:extLst>
          </p:cNvPr>
          <p:cNvSpPr>
            <a:spLocks noGrp="1"/>
          </p:cNvSpPr>
          <p:nvPr>
            <p:ph idx="1"/>
          </p:nvPr>
        </p:nvSpPr>
        <p:spPr>
          <a:xfrm>
            <a:off x="685800" y="1368424"/>
            <a:ext cx="8305800" cy="4725989"/>
          </a:xfrm>
        </p:spPr>
        <p:txBody>
          <a:bodyPr/>
          <a:lstStyle/>
          <a:p>
            <a:pPr>
              <a:buFont typeface="Arial" panose="020B0604020202020204" pitchFamily="34" charset="0"/>
              <a:buChar char="•"/>
            </a:pPr>
            <a:r>
              <a:rPr lang="en-US" sz="2000" dirty="0"/>
              <a:t>Independent EDCA operation </a:t>
            </a:r>
          </a:p>
          <a:p>
            <a:pPr lvl="1">
              <a:buFont typeface="Arial" panose="020B0604020202020204" pitchFamily="34" charset="0"/>
              <a:buChar char="•"/>
            </a:pPr>
            <a:r>
              <a:rPr lang="en-US" sz="1600" dirty="0"/>
              <a:t>To get most of ML benefits we treat each link as an independent link for communication</a:t>
            </a:r>
          </a:p>
          <a:p>
            <a:pPr lvl="1">
              <a:buFont typeface="Arial" panose="020B0604020202020204" pitchFamily="34" charset="0"/>
              <a:buChar char="•"/>
            </a:pPr>
            <a:r>
              <a:rPr lang="en-US" sz="1600" dirty="0"/>
              <a:t>Each link have it’s own load and it’s own interference picture</a:t>
            </a:r>
          </a:p>
          <a:p>
            <a:pPr lvl="1">
              <a:buFont typeface="Arial" panose="020B0604020202020204" pitchFamily="34" charset="0"/>
              <a:buChar char="•"/>
            </a:pPr>
            <a:r>
              <a:rPr lang="en-US" sz="1600" dirty="0"/>
              <a:t>Each link is in sync with other devices operating on that link (i.e. CCA, NAV, </a:t>
            </a:r>
            <a:r>
              <a:rPr lang="en-US" sz="1600" dirty="0" err="1"/>
              <a:t>etc</a:t>
            </a:r>
            <a:r>
              <a:rPr lang="en-US" sz="1600" dirty="0"/>
              <a:t>). PIFS access disrupt this synchronization</a:t>
            </a:r>
          </a:p>
          <a:p>
            <a:pPr lvl="1">
              <a:buFont typeface="Arial" panose="020B0604020202020204" pitchFamily="34" charset="0"/>
              <a:buChar char="•"/>
            </a:pPr>
            <a:r>
              <a:rPr lang="en-US" sz="1600" dirty="0"/>
              <a:t>Each successful transmission on a link reset CW value to MIN. So PIFS-initiated transmission from another link unfairly shorten existing recovery process</a:t>
            </a:r>
          </a:p>
          <a:p>
            <a:pPr lvl="1">
              <a:buFont typeface="Arial" panose="020B0604020202020204" pitchFamily="34" charset="0"/>
              <a:buChar char="•"/>
            </a:pPr>
            <a:r>
              <a:rPr lang="en-US" sz="1600" dirty="0"/>
              <a:t>Each PIFS initiated transmission unfairly shorten channel access time regardless of network state on that link</a:t>
            </a:r>
          </a:p>
          <a:p>
            <a:pPr>
              <a:buFont typeface="Arial" panose="020B0604020202020204" pitchFamily="34" charset="0"/>
              <a:buChar char="•"/>
            </a:pPr>
            <a:r>
              <a:rPr lang="en-US" sz="2000" dirty="0"/>
              <a:t>A STA of non-STR STA does not hear a STA !</a:t>
            </a:r>
          </a:p>
          <a:p>
            <a:pPr lvl="1">
              <a:buFont typeface="Arial" panose="020B0604020202020204" pitchFamily="34" charset="0"/>
              <a:buChar char="•"/>
            </a:pPr>
            <a:r>
              <a:rPr lang="en-US" sz="1600" dirty="0"/>
              <a:t>deafness from another link may require some special handling</a:t>
            </a:r>
          </a:p>
          <a:p>
            <a:pPr>
              <a:buFont typeface="Arial" panose="020B0604020202020204" pitchFamily="34" charset="0"/>
              <a:buChar char="•"/>
            </a:pPr>
            <a:r>
              <a:rPr lang="en-US" sz="2000" dirty="0"/>
              <a:t>All these need to be addressed for  “Combined Channel Access/Link aggregation on non-STR device” mode which is designed: </a:t>
            </a:r>
          </a:p>
          <a:p>
            <a:pPr lvl="1">
              <a:buFont typeface="Arial" panose="020B0604020202020204" pitchFamily="34" charset="0"/>
              <a:buChar char="•"/>
            </a:pPr>
            <a:r>
              <a:rPr lang="en-US" sz="1600" dirty="0"/>
              <a:t>Primarily in an attempt to just to fix/enable UL aggregation at non-STR device </a:t>
            </a:r>
          </a:p>
          <a:p>
            <a:pPr lvl="1">
              <a:buFont typeface="Arial" panose="020B0604020202020204" pitchFamily="34" charset="0"/>
              <a:buChar char="•"/>
            </a:pPr>
            <a:r>
              <a:rPr lang="en-US" sz="1600" dirty="0"/>
              <a:t>And very likely only needed for massive/saturated UL case </a:t>
            </a:r>
          </a:p>
        </p:txBody>
      </p:sp>
      <p:sp>
        <p:nvSpPr>
          <p:cNvPr id="4" name="Slide Number Placeholder 3">
            <a:extLst>
              <a:ext uri="{FF2B5EF4-FFF2-40B4-BE49-F238E27FC236}">
                <a16:creationId xmlns:a16="http://schemas.microsoft.com/office/drawing/2014/main" id="{54DF135D-819D-400C-AB34-AE52229990D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1E93A2A-5BC4-40DF-A9A1-0B2AABA84471}"/>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2E9234CD-DE80-4683-916C-0B3E928C13EF}"/>
              </a:ext>
            </a:extLst>
          </p:cNvPr>
          <p:cNvSpPr>
            <a:spLocks noGrp="1"/>
          </p:cNvSpPr>
          <p:nvPr>
            <p:ph type="dt" idx="15"/>
          </p:nvPr>
        </p:nvSpPr>
        <p:spPr/>
        <p:txBody>
          <a:bodyPr/>
          <a:lstStyle/>
          <a:p>
            <a:r>
              <a:rPr lang="en-US"/>
              <a:t>July 2020</a:t>
            </a:r>
            <a:endParaRPr lang="en-GB" dirty="0"/>
          </a:p>
        </p:txBody>
      </p:sp>
      <p:sp>
        <p:nvSpPr>
          <p:cNvPr id="7" name="Title 1">
            <a:extLst>
              <a:ext uri="{FF2B5EF4-FFF2-40B4-BE49-F238E27FC236}">
                <a16:creationId xmlns:a16="http://schemas.microsoft.com/office/drawing/2014/main" id="{6E7C5786-9B11-4D2A-A9B5-B2BEECB5DC4D}"/>
              </a:ext>
            </a:extLst>
          </p:cNvPr>
          <p:cNvSpPr txBox="1">
            <a:spLocks/>
          </p:cNvSpPr>
          <p:nvPr/>
        </p:nvSpPr>
        <p:spPr bwMode="auto">
          <a:xfrm>
            <a:off x="685799" y="644525"/>
            <a:ext cx="7770813" cy="6857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Problem(s) statement(s)</a:t>
            </a:r>
          </a:p>
        </p:txBody>
      </p:sp>
    </p:spTree>
    <p:extLst>
      <p:ext uri="{BB962C8B-B14F-4D97-AF65-F5344CB8AC3E}">
        <p14:creationId xmlns:p14="http://schemas.microsoft.com/office/powerpoint/2010/main" val="1460921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39901-B3AC-4E04-A7F7-DCA8AF08C875}"/>
              </a:ext>
            </a:extLst>
          </p:cNvPr>
          <p:cNvSpPr>
            <a:spLocks noGrp="1"/>
          </p:cNvSpPr>
          <p:nvPr>
            <p:ph type="title"/>
          </p:nvPr>
        </p:nvSpPr>
        <p:spPr/>
        <p:txBody>
          <a:bodyPr/>
          <a:lstStyle/>
          <a:p>
            <a:r>
              <a:rPr lang="en-US" dirty="0"/>
              <a:t>In an urgent need for UL aggregation</a:t>
            </a:r>
            <a:br>
              <a:rPr lang="en-US" dirty="0"/>
            </a:br>
            <a:r>
              <a:rPr lang="en-US" sz="2400" dirty="0"/>
              <a:t>Performance/timeline considerations</a:t>
            </a:r>
            <a:endParaRPr lang="en-US" sz="2800" dirty="0"/>
          </a:p>
        </p:txBody>
      </p:sp>
      <p:sp>
        <p:nvSpPr>
          <p:cNvPr id="3" name="Content Placeholder 2">
            <a:extLst>
              <a:ext uri="{FF2B5EF4-FFF2-40B4-BE49-F238E27FC236}">
                <a16:creationId xmlns:a16="http://schemas.microsoft.com/office/drawing/2014/main" id="{5A5AC486-63D7-41B1-96E3-7A0DFB69967B}"/>
              </a:ext>
            </a:extLst>
          </p:cNvPr>
          <p:cNvSpPr>
            <a:spLocks noGrp="1"/>
          </p:cNvSpPr>
          <p:nvPr>
            <p:ph idx="1"/>
          </p:nvPr>
        </p:nvSpPr>
        <p:spPr>
          <a:xfrm>
            <a:off x="685800" y="1981200"/>
            <a:ext cx="8001000" cy="4113213"/>
          </a:xfrm>
        </p:spPr>
        <p:txBody>
          <a:bodyPr/>
          <a:lstStyle/>
          <a:p>
            <a:pPr>
              <a:buFont typeface="Arial" panose="020B0604020202020204" pitchFamily="34" charset="0"/>
              <a:buChar char="•"/>
            </a:pPr>
            <a:r>
              <a:rPr lang="en-US" dirty="0"/>
              <a:t>Sync access typically is not frequent</a:t>
            </a:r>
          </a:p>
          <a:p>
            <a:pPr lvl="1">
              <a:buFont typeface="Arial" panose="020B0604020202020204" pitchFamily="34" charset="0"/>
              <a:buChar char="•"/>
            </a:pPr>
            <a:r>
              <a:rPr lang="en-US" sz="1800" dirty="0">
                <a:solidFill>
                  <a:srgbClr val="FF0000"/>
                </a:solidFill>
              </a:rPr>
              <a:t>Sync access (i.e. medium available for both or more links at the same time) is a function of network load.</a:t>
            </a:r>
          </a:p>
          <a:p>
            <a:pPr lvl="1">
              <a:buFont typeface="Arial" panose="020B0604020202020204" pitchFamily="34" charset="0"/>
              <a:buChar char="•"/>
            </a:pPr>
            <a:r>
              <a:rPr lang="en-US" sz="1800" dirty="0">
                <a:solidFill>
                  <a:srgbClr val="FF0000"/>
                </a:solidFill>
              </a:rPr>
              <a:t>Chances for sync access is small in a congested network</a:t>
            </a:r>
            <a:endParaRPr lang="en-US" sz="1800" dirty="0"/>
          </a:p>
          <a:p>
            <a:pPr>
              <a:buFont typeface="Arial" panose="020B0604020202020204" pitchFamily="34" charset="0"/>
              <a:buChar char="•"/>
            </a:pPr>
            <a:r>
              <a:rPr lang="en-US" dirty="0"/>
              <a:t>If we to design a mode to enable UL link aggregation at non-STR devices</a:t>
            </a:r>
          </a:p>
          <a:p>
            <a:pPr lvl="1">
              <a:buFont typeface="Arial" panose="020B0604020202020204" pitchFamily="34" charset="0"/>
              <a:buChar char="•"/>
            </a:pPr>
            <a:r>
              <a:rPr lang="en-US" sz="1800" dirty="0"/>
              <a:t>it need to work for both congested and non-congested environments. </a:t>
            </a:r>
          </a:p>
          <a:p>
            <a:pPr lvl="1">
              <a:buFont typeface="Arial" panose="020B0604020202020204" pitchFamily="34" charset="0"/>
              <a:buChar char="•"/>
            </a:pPr>
            <a:r>
              <a:rPr lang="en-US" sz="1800" dirty="0"/>
              <a:t>be network independent </a:t>
            </a:r>
          </a:p>
          <a:p>
            <a:pPr lvl="1">
              <a:buFont typeface="Arial" panose="020B0604020202020204" pitchFamily="34" charset="0"/>
              <a:buChar char="•"/>
            </a:pPr>
            <a:r>
              <a:rPr lang="en-US" sz="1800" dirty="0"/>
              <a:t>need to follow existing regulations</a:t>
            </a:r>
          </a:p>
          <a:p>
            <a:pPr lvl="1">
              <a:buFont typeface="Arial" panose="020B0604020202020204" pitchFamily="34" charset="0"/>
              <a:buChar char="•"/>
            </a:pPr>
            <a:r>
              <a:rPr lang="en-US" sz="1800" dirty="0"/>
              <a:t>be fair to legacy devices as well as  STR MLD STAs.</a:t>
            </a:r>
          </a:p>
          <a:p>
            <a:pPr lvl="1">
              <a:buFont typeface="Arial" panose="020B0604020202020204" pitchFamily="34" charset="0"/>
              <a:buChar char="•"/>
            </a:pPr>
            <a:r>
              <a:rPr lang="en-US" sz="1800" dirty="0"/>
              <a:t>not violate/break existing EDCA mechanism </a:t>
            </a:r>
            <a:endParaRPr lang="en-US" sz="24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2AC8CC-409B-49D2-9A1A-AF5048DB100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AF27269-F9C1-4064-8968-8AF4412FB984}"/>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33DB42C5-85E9-4678-8781-E3946513F53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06221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024F3-CCC7-4D2D-B090-20CBFF19696C}"/>
              </a:ext>
            </a:extLst>
          </p:cNvPr>
          <p:cNvSpPr>
            <a:spLocks noGrp="1"/>
          </p:cNvSpPr>
          <p:nvPr>
            <p:ph type="title"/>
          </p:nvPr>
        </p:nvSpPr>
        <p:spPr/>
        <p:txBody>
          <a:bodyPr/>
          <a:lstStyle/>
          <a:p>
            <a:r>
              <a:rPr lang="en-US" dirty="0"/>
              <a:t>Solution</a:t>
            </a:r>
          </a:p>
        </p:txBody>
      </p:sp>
      <p:sp>
        <p:nvSpPr>
          <p:cNvPr id="3" name="Content Placeholder 2">
            <a:extLst>
              <a:ext uri="{FF2B5EF4-FFF2-40B4-BE49-F238E27FC236}">
                <a16:creationId xmlns:a16="http://schemas.microsoft.com/office/drawing/2014/main" id="{8A8EE70E-E047-498C-8C42-06991622474C}"/>
              </a:ext>
            </a:extLst>
          </p:cNvPr>
          <p:cNvSpPr>
            <a:spLocks noGrp="1"/>
          </p:cNvSpPr>
          <p:nvPr>
            <p:ph idx="1"/>
          </p:nvPr>
        </p:nvSpPr>
        <p:spPr/>
        <p:txBody>
          <a:bodyPr/>
          <a:lstStyle/>
          <a:p>
            <a:pPr>
              <a:buFont typeface="Arial" panose="020B0604020202020204" pitchFamily="34" charset="0"/>
              <a:buChar char="•"/>
            </a:pPr>
            <a:r>
              <a:rPr lang="en-US" dirty="0"/>
              <a:t>Next, we present potential solutions that are proposed by others in offline and IEEE discussions. </a:t>
            </a:r>
          </a:p>
          <a:p>
            <a:pPr>
              <a:buFont typeface="Arial" panose="020B0604020202020204" pitchFamily="34" charset="0"/>
              <a:buChar char="•"/>
            </a:pPr>
            <a:r>
              <a:rPr lang="en-US" dirty="0"/>
              <a:t>We also present our preferred solution in slide 11 and further enhancements to it in slide 17.  </a:t>
            </a:r>
          </a:p>
        </p:txBody>
      </p:sp>
      <p:sp>
        <p:nvSpPr>
          <p:cNvPr id="4" name="Slide Number Placeholder 3">
            <a:extLst>
              <a:ext uri="{FF2B5EF4-FFF2-40B4-BE49-F238E27FC236}">
                <a16:creationId xmlns:a16="http://schemas.microsoft.com/office/drawing/2014/main" id="{088EA5EF-49A7-426D-98FF-A9711E46047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54A0BB3-C556-4DD2-9493-61512AD4A6D3}"/>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CA73959F-A2AD-4A2E-9E09-ED5EE57C87C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14224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D827B-4F42-4078-9BEB-FB5FEDC13FC0}"/>
              </a:ext>
            </a:extLst>
          </p:cNvPr>
          <p:cNvSpPr>
            <a:spLocks noGrp="1"/>
          </p:cNvSpPr>
          <p:nvPr>
            <p:ph type="title"/>
          </p:nvPr>
        </p:nvSpPr>
        <p:spPr/>
        <p:txBody>
          <a:bodyPr/>
          <a:lstStyle/>
          <a:p>
            <a:r>
              <a:rPr lang="en-US" dirty="0"/>
              <a:t>Option 0 (PIFS)</a:t>
            </a:r>
          </a:p>
        </p:txBody>
      </p:sp>
      <p:sp>
        <p:nvSpPr>
          <p:cNvPr id="3" name="Content Placeholder 2">
            <a:extLst>
              <a:ext uri="{FF2B5EF4-FFF2-40B4-BE49-F238E27FC236}">
                <a16:creationId xmlns:a16="http://schemas.microsoft.com/office/drawing/2014/main" id="{4C49F38E-2E9D-4259-9871-EC2B5D3A4517}"/>
              </a:ext>
            </a:extLst>
          </p:cNvPr>
          <p:cNvSpPr>
            <a:spLocks noGrp="1"/>
          </p:cNvSpPr>
          <p:nvPr>
            <p:ph idx="1"/>
          </p:nvPr>
        </p:nvSpPr>
        <p:spPr>
          <a:xfrm>
            <a:off x="685800" y="1600204"/>
            <a:ext cx="8077200" cy="4529186"/>
          </a:xfrm>
        </p:spPr>
        <p:txBody>
          <a:bodyPr/>
          <a:lstStyle/>
          <a:p>
            <a:pPr>
              <a:buFont typeface="Arial" panose="020B0604020202020204" pitchFamily="34" charset="0"/>
              <a:buChar char="•"/>
            </a:pPr>
            <a:r>
              <a:rPr lang="en-US" sz="2000" dirty="0"/>
              <a:t>PIFS based approach: </a:t>
            </a:r>
          </a:p>
          <a:p>
            <a:pPr lvl="1">
              <a:buFont typeface="Arial" panose="020B0604020202020204" pitchFamily="34" charset="0"/>
              <a:buChar char="•"/>
            </a:pPr>
            <a:r>
              <a:rPr lang="en-US" sz="1600" dirty="0"/>
              <a:t>Perform contention on both links. </a:t>
            </a:r>
          </a:p>
          <a:p>
            <a:pPr lvl="1">
              <a:buFont typeface="Arial" panose="020B0604020202020204" pitchFamily="34" charset="0"/>
              <a:buChar char="•"/>
            </a:pPr>
            <a:r>
              <a:rPr lang="en-US" sz="1600" dirty="0"/>
              <a:t>The winning link can trigger transmission on another link if medium of another link is IDLE for PIFS (ED check)</a:t>
            </a:r>
          </a:p>
          <a:p>
            <a:pPr lvl="2">
              <a:buFont typeface="Arial" panose="020B0604020202020204" pitchFamily="34" charset="0"/>
              <a:buChar char="•"/>
            </a:pPr>
            <a:r>
              <a:rPr lang="en-US" sz="1400" dirty="0"/>
              <a:t>Does not solve the unfairness issue since STA still gets more channel access than using regular EDCA.</a:t>
            </a:r>
          </a:p>
          <a:p>
            <a:pPr lvl="2">
              <a:buFont typeface="Arial" panose="020B0604020202020204" pitchFamily="34" charset="0"/>
              <a:buChar char="•"/>
            </a:pPr>
            <a:r>
              <a:rPr lang="en-US" sz="1400" dirty="0"/>
              <a:t>Advance ahead entire </a:t>
            </a:r>
            <a:r>
              <a:rPr lang="en-US" sz="1400" dirty="0" err="1"/>
              <a:t>backoff</a:t>
            </a:r>
            <a:r>
              <a:rPr lang="en-US" sz="1400" dirty="0"/>
              <a:t> sequence </a:t>
            </a:r>
          </a:p>
          <a:p>
            <a:pPr lvl="2">
              <a:buFont typeface="Arial" panose="020B0604020202020204" pitchFamily="34" charset="0"/>
              <a:buChar char="•"/>
            </a:pPr>
            <a:r>
              <a:rPr lang="en-US" sz="1400" dirty="0"/>
              <a:t>Does not take into account interference/congestion on invited links</a:t>
            </a:r>
          </a:p>
          <a:p>
            <a:pPr lvl="2">
              <a:buFont typeface="Arial" panose="020B0604020202020204" pitchFamily="34" charset="0"/>
              <a:buChar char="•"/>
            </a:pPr>
            <a:r>
              <a:rPr lang="en-US" sz="1400" dirty="0"/>
              <a:t>In presence of many non-STR devices can easily lead to double collision</a:t>
            </a:r>
          </a:p>
        </p:txBody>
      </p:sp>
      <p:sp>
        <p:nvSpPr>
          <p:cNvPr id="4" name="Slide Number Placeholder 3">
            <a:extLst>
              <a:ext uri="{FF2B5EF4-FFF2-40B4-BE49-F238E27FC236}">
                <a16:creationId xmlns:a16="http://schemas.microsoft.com/office/drawing/2014/main" id="{5F9CCF16-1223-4210-ACAC-2715D83FF0B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0249D16-75E0-4EBF-9975-C12AA8D68486}"/>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F025BDEB-0935-4296-BE29-6D0C362B8A36}"/>
              </a:ext>
            </a:extLst>
          </p:cNvPr>
          <p:cNvSpPr>
            <a:spLocks noGrp="1"/>
          </p:cNvSpPr>
          <p:nvPr>
            <p:ph type="dt" idx="15"/>
          </p:nvPr>
        </p:nvSpPr>
        <p:spPr/>
        <p:txBody>
          <a:bodyPr/>
          <a:lstStyle/>
          <a:p>
            <a:r>
              <a:rPr lang="en-US"/>
              <a:t>July 2020</a:t>
            </a:r>
            <a:endParaRPr lang="en-GB" dirty="0"/>
          </a:p>
        </p:txBody>
      </p:sp>
      <p:sp>
        <p:nvSpPr>
          <p:cNvPr id="7" name="TextBox 65">
            <a:extLst>
              <a:ext uri="{FF2B5EF4-FFF2-40B4-BE49-F238E27FC236}">
                <a16:creationId xmlns:a16="http://schemas.microsoft.com/office/drawing/2014/main" id="{B5F4FC64-1112-4903-B785-F9EBE972E4AF}"/>
              </a:ext>
            </a:extLst>
          </p:cNvPr>
          <p:cNvSpPr txBox="1"/>
          <p:nvPr/>
        </p:nvSpPr>
        <p:spPr>
          <a:xfrm>
            <a:off x="667655" y="5670436"/>
            <a:ext cx="436508" cy="210522"/>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800" dirty="0"/>
              <a:t>Link1</a:t>
            </a:r>
            <a:endParaRPr lang="en-US" sz="800" dirty="0">
              <a:solidFill>
                <a:schemeClr val="tx1"/>
              </a:solidFill>
            </a:endParaRPr>
          </a:p>
        </p:txBody>
      </p:sp>
      <p:sp>
        <p:nvSpPr>
          <p:cNvPr id="8" name="TextBox 66">
            <a:extLst>
              <a:ext uri="{FF2B5EF4-FFF2-40B4-BE49-F238E27FC236}">
                <a16:creationId xmlns:a16="http://schemas.microsoft.com/office/drawing/2014/main" id="{AD19B505-3FA2-4FC4-9CE1-52F256186250}"/>
              </a:ext>
            </a:extLst>
          </p:cNvPr>
          <p:cNvSpPr txBox="1"/>
          <p:nvPr/>
        </p:nvSpPr>
        <p:spPr>
          <a:xfrm>
            <a:off x="718198" y="4858459"/>
            <a:ext cx="436508" cy="210522"/>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800" dirty="0"/>
              <a:t>Link2</a:t>
            </a:r>
            <a:endParaRPr lang="en-US" sz="800" dirty="0">
              <a:solidFill>
                <a:schemeClr val="tx1"/>
              </a:solidFill>
            </a:endParaRPr>
          </a:p>
        </p:txBody>
      </p:sp>
      <p:sp>
        <p:nvSpPr>
          <p:cNvPr id="9" name="Rectangle 8">
            <a:extLst>
              <a:ext uri="{FF2B5EF4-FFF2-40B4-BE49-F238E27FC236}">
                <a16:creationId xmlns:a16="http://schemas.microsoft.com/office/drawing/2014/main" id="{9AF1D28B-FEE1-45FE-857B-6D863DDC19F4}"/>
              </a:ext>
            </a:extLst>
          </p:cNvPr>
          <p:cNvSpPr/>
          <p:nvPr/>
        </p:nvSpPr>
        <p:spPr>
          <a:xfrm>
            <a:off x="4813473" y="4633281"/>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71B6C6E0-453E-4050-B0B5-F7D73DE991A0}"/>
              </a:ext>
            </a:extLst>
          </p:cNvPr>
          <p:cNvSpPr/>
          <p:nvPr/>
        </p:nvSpPr>
        <p:spPr>
          <a:xfrm>
            <a:off x="4813472" y="5415019"/>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a:p>
        </p:txBody>
      </p:sp>
      <p:sp>
        <p:nvSpPr>
          <p:cNvPr id="11" name="TextBox 88">
            <a:extLst>
              <a:ext uri="{FF2B5EF4-FFF2-40B4-BE49-F238E27FC236}">
                <a16:creationId xmlns:a16="http://schemas.microsoft.com/office/drawing/2014/main" id="{7BDA4BD1-3573-416A-B89F-ACAE70DE1110}"/>
              </a:ext>
            </a:extLst>
          </p:cNvPr>
          <p:cNvSpPr txBox="1"/>
          <p:nvPr/>
        </p:nvSpPr>
        <p:spPr>
          <a:xfrm>
            <a:off x="4897814" y="4788970"/>
            <a:ext cx="396825" cy="210522"/>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800" dirty="0"/>
              <a:t>UL A-MPDU3</a:t>
            </a:r>
            <a:endParaRPr lang="en-US" sz="800" dirty="0">
              <a:solidFill>
                <a:schemeClr val="tx1"/>
              </a:solidFill>
            </a:endParaRPr>
          </a:p>
        </p:txBody>
      </p:sp>
      <p:sp>
        <p:nvSpPr>
          <p:cNvPr id="12" name="TextBox 89">
            <a:extLst>
              <a:ext uri="{FF2B5EF4-FFF2-40B4-BE49-F238E27FC236}">
                <a16:creationId xmlns:a16="http://schemas.microsoft.com/office/drawing/2014/main" id="{100DC950-6DF7-48C7-8BE8-5D8F51E048C2}"/>
              </a:ext>
            </a:extLst>
          </p:cNvPr>
          <p:cNvSpPr txBox="1"/>
          <p:nvPr/>
        </p:nvSpPr>
        <p:spPr>
          <a:xfrm>
            <a:off x="5020061" y="5606923"/>
            <a:ext cx="396825" cy="210522"/>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800" dirty="0"/>
              <a:t>UL A-MPDU4</a:t>
            </a:r>
            <a:endParaRPr lang="en-US" sz="800" dirty="0">
              <a:solidFill>
                <a:schemeClr val="tx1"/>
              </a:solidFill>
            </a:endParaRPr>
          </a:p>
        </p:txBody>
      </p:sp>
      <p:cxnSp>
        <p:nvCxnSpPr>
          <p:cNvPr id="13" name="Straight Connector 12">
            <a:extLst>
              <a:ext uri="{FF2B5EF4-FFF2-40B4-BE49-F238E27FC236}">
                <a16:creationId xmlns:a16="http://schemas.microsoft.com/office/drawing/2014/main" id="{A5076B52-D603-409D-804A-DFBC009CAB43}"/>
              </a:ext>
            </a:extLst>
          </p:cNvPr>
          <p:cNvCxnSpPr>
            <a:cxnSpLocks/>
          </p:cNvCxnSpPr>
          <p:nvPr/>
        </p:nvCxnSpPr>
        <p:spPr>
          <a:xfrm>
            <a:off x="2468225" y="5709035"/>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9C28BBE-D994-4E78-8815-2979C77AE5F7}"/>
              </a:ext>
            </a:extLst>
          </p:cNvPr>
          <p:cNvCxnSpPr/>
          <p:nvPr/>
        </p:nvCxnSpPr>
        <p:spPr>
          <a:xfrm flipH="1">
            <a:off x="2400046" y="5725869"/>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08">
            <a:extLst>
              <a:ext uri="{FF2B5EF4-FFF2-40B4-BE49-F238E27FC236}">
                <a16:creationId xmlns:a16="http://schemas.microsoft.com/office/drawing/2014/main" id="{0A0C98CB-8DED-42D2-B506-A1EC5AC3D5F1}"/>
              </a:ext>
            </a:extLst>
          </p:cNvPr>
          <p:cNvSpPr txBox="1"/>
          <p:nvPr/>
        </p:nvSpPr>
        <p:spPr>
          <a:xfrm>
            <a:off x="1415130" y="4731056"/>
            <a:ext cx="396825" cy="250043"/>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endParaRPr lang="en-US" sz="800" dirty="0">
              <a:solidFill>
                <a:schemeClr val="tx1"/>
              </a:solidFill>
            </a:endParaRPr>
          </a:p>
        </p:txBody>
      </p:sp>
      <p:cxnSp>
        <p:nvCxnSpPr>
          <p:cNvPr id="20" name="Straight Arrow Connector 19">
            <a:extLst>
              <a:ext uri="{FF2B5EF4-FFF2-40B4-BE49-F238E27FC236}">
                <a16:creationId xmlns:a16="http://schemas.microsoft.com/office/drawing/2014/main" id="{5113BA87-4731-4E65-B0D7-85F2A55325D2}"/>
              </a:ext>
            </a:extLst>
          </p:cNvPr>
          <p:cNvCxnSpPr/>
          <p:nvPr/>
        </p:nvCxnSpPr>
        <p:spPr>
          <a:xfrm flipV="1">
            <a:off x="2579683" y="6014293"/>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5907930-E170-4F3E-9080-C0C14CCDF8C7}"/>
              </a:ext>
            </a:extLst>
          </p:cNvPr>
          <p:cNvCxnSpPr>
            <a:cxnSpLocks/>
          </p:cNvCxnSpPr>
          <p:nvPr/>
        </p:nvCxnSpPr>
        <p:spPr>
          <a:xfrm>
            <a:off x="2163026" y="4909886"/>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0109D6C-4C90-436D-A267-097BF002C592}"/>
              </a:ext>
            </a:extLst>
          </p:cNvPr>
          <p:cNvCxnSpPr/>
          <p:nvPr/>
        </p:nvCxnSpPr>
        <p:spPr>
          <a:xfrm flipH="1">
            <a:off x="2161155" y="491830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07A8EAB-654D-444D-BB0E-81CDCE4A07F0}"/>
              </a:ext>
            </a:extLst>
          </p:cNvPr>
          <p:cNvCxnSpPr/>
          <p:nvPr/>
        </p:nvCxnSpPr>
        <p:spPr>
          <a:xfrm flipH="1">
            <a:off x="2094847" y="492672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3EB9258-4A3D-4B73-89CE-2C39A73E65FE}"/>
              </a:ext>
            </a:extLst>
          </p:cNvPr>
          <p:cNvCxnSpPr/>
          <p:nvPr/>
        </p:nvCxnSpPr>
        <p:spPr>
          <a:xfrm flipH="1">
            <a:off x="2303249" y="490988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5D958A9-FB86-46F6-ABD1-4ABD4B4033FA}"/>
              </a:ext>
            </a:extLst>
          </p:cNvPr>
          <p:cNvCxnSpPr/>
          <p:nvPr/>
        </p:nvCxnSpPr>
        <p:spPr>
          <a:xfrm flipH="1">
            <a:off x="2236941" y="491830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D6E6CC5-26FE-4877-9620-3DBD97D86F02}"/>
              </a:ext>
            </a:extLst>
          </p:cNvPr>
          <p:cNvCxnSpPr/>
          <p:nvPr/>
        </p:nvCxnSpPr>
        <p:spPr>
          <a:xfrm flipH="1">
            <a:off x="2393455" y="491090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D7809891-4983-4E60-BFEA-183DB97982DA}"/>
              </a:ext>
            </a:extLst>
          </p:cNvPr>
          <p:cNvCxnSpPr>
            <a:cxnSpLocks/>
          </p:cNvCxnSpPr>
          <p:nvPr/>
        </p:nvCxnSpPr>
        <p:spPr>
          <a:xfrm>
            <a:off x="2461429" y="490926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7C43F884-6873-4FD5-B2E5-1EFBFDDF7A4D}"/>
              </a:ext>
            </a:extLst>
          </p:cNvPr>
          <p:cNvCxnSpPr/>
          <p:nvPr/>
        </p:nvCxnSpPr>
        <p:spPr>
          <a:xfrm flipH="1">
            <a:off x="2459558" y="491768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9B992BDA-2E4E-4DE4-956E-0D76FE19B539}"/>
              </a:ext>
            </a:extLst>
          </p:cNvPr>
          <p:cNvCxnSpPr/>
          <p:nvPr/>
        </p:nvCxnSpPr>
        <p:spPr>
          <a:xfrm flipH="1">
            <a:off x="2393250" y="490743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46A8833-2EF5-47AD-8DE3-86F5D8C52F10}"/>
              </a:ext>
            </a:extLst>
          </p:cNvPr>
          <p:cNvCxnSpPr/>
          <p:nvPr/>
        </p:nvCxnSpPr>
        <p:spPr>
          <a:xfrm flipH="1">
            <a:off x="2601652" y="490926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CCD8F7F-E9B2-4EEB-A25D-788E81BC826D}"/>
              </a:ext>
            </a:extLst>
          </p:cNvPr>
          <p:cNvCxnSpPr/>
          <p:nvPr/>
        </p:nvCxnSpPr>
        <p:spPr>
          <a:xfrm flipH="1">
            <a:off x="2535344" y="491768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E36E29E-21C4-4B96-B718-CA21C3C7D2B2}"/>
              </a:ext>
            </a:extLst>
          </p:cNvPr>
          <p:cNvCxnSpPr/>
          <p:nvPr/>
        </p:nvCxnSpPr>
        <p:spPr>
          <a:xfrm flipH="1">
            <a:off x="2691858" y="4910278"/>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33" name="TextBox 124">
            <a:extLst>
              <a:ext uri="{FF2B5EF4-FFF2-40B4-BE49-F238E27FC236}">
                <a16:creationId xmlns:a16="http://schemas.microsoft.com/office/drawing/2014/main" id="{3DB1ACCF-200F-4B57-8A41-725CBAF1923D}"/>
              </a:ext>
            </a:extLst>
          </p:cNvPr>
          <p:cNvSpPr txBox="1"/>
          <p:nvPr/>
        </p:nvSpPr>
        <p:spPr>
          <a:xfrm>
            <a:off x="1565038" y="4180668"/>
            <a:ext cx="1378691" cy="298902"/>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t>STA  MLD’s </a:t>
            </a:r>
            <a:r>
              <a:rPr lang="en-US" sz="900" dirty="0" err="1"/>
              <a:t>backoff</a:t>
            </a:r>
            <a:endParaRPr lang="en-US" sz="900" dirty="0">
              <a:solidFill>
                <a:schemeClr val="tx1"/>
              </a:solidFill>
            </a:endParaRPr>
          </a:p>
        </p:txBody>
      </p:sp>
      <p:cxnSp>
        <p:nvCxnSpPr>
          <p:cNvPr id="34" name="Straight Arrow Connector 33">
            <a:extLst>
              <a:ext uri="{FF2B5EF4-FFF2-40B4-BE49-F238E27FC236}">
                <a16:creationId xmlns:a16="http://schemas.microsoft.com/office/drawing/2014/main" id="{25F04C93-8A2C-4043-AE15-0C6E61213EC8}"/>
              </a:ext>
            </a:extLst>
          </p:cNvPr>
          <p:cNvCxnSpPr>
            <a:cxnSpLocks/>
          </p:cNvCxnSpPr>
          <p:nvPr/>
        </p:nvCxnSpPr>
        <p:spPr>
          <a:xfrm>
            <a:off x="2356804" y="4636614"/>
            <a:ext cx="206719" cy="2106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TextBox 128">
            <a:extLst>
              <a:ext uri="{FF2B5EF4-FFF2-40B4-BE49-F238E27FC236}">
                <a16:creationId xmlns:a16="http://schemas.microsoft.com/office/drawing/2014/main" id="{00814CD1-85A4-4FDD-AE63-DB6AE463BAB7}"/>
              </a:ext>
            </a:extLst>
          </p:cNvPr>
          <p:cNvSpPr txBox="1"/>
          <p:nvPr/>
        </p:nvSpPr>
        <p:spPr>
          <a:xfrm>
            <a:off x="2745317" y="4931560"/>
            <a:ext cx="396825" cy="247312"/>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endParaRPr lang="en-US" sz="800" dirty="0">
              <a:solidFill>
                <a:schemeClr val="tx1"/>
              </a:solidFill>
            </a:endParaRPr>
          </a:p>
        </p:txBody>
      </p:sp>
      <p:sp>
        <p:nvSpPr>
          <p:cNvPr id="36" name="Rectangle 35">
            <a:extLst>
              <a:ext uri="{FF2B5EF4-FFF2-40B4-BE49-F238E27FC236}">
                <a16:creationId xmlns:a16="http://schemas.microsoft.com/office/drawing/2014/main" id="{DD74327D-0FBE-49E0-96F1-062FE5263042}"/>
              </a:ext>
            </a:extLst>
          </p:cNvPr>
          <p:cNvSpPr/>
          <p:nvPr/>
        </p:nvSpPr>
        <p:spPr>
          <a:xfrm>
            <a:off x="2820994" y="5431852"/>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a:p>
        </p:txBody>
      </p:sp>
      <p:sp>
        <p:nvSpPr>
          <p:cNvPr id="37" name="TextBox 138">
            <a:extLst>
              <a:ext uri="{FF2B5EF4-FFF2-40B4-BE49-F238E27FC236}">
                <a16:creationId xmlns:a16="http://schemas.microsoft.com/office/drawing/2014/main" id="{D58C04A3-9F0B-47E8-BB3B-C6D86236CAF4}"/>
              </a:ext>
            </a:extLst>
          </p:cNvPr>
          <p:cNvSpPr txBox="1"/>
          <p:nvPr/>
        </p:nvSpPr>
        <p:spPr>
          <a:xfrm>
            <a:off x="2894863" y="5601902"/>
            <a:ext cx="396825" cy="210522"/>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800" dirty="0"/>
              <a:t>UL A-MPDU2</a:t>
            </a:r>
            <a:endParaRPr lang="en-US" sz="800" dirty="0">
              <a:solidFill>
                <a:schemeClr val="tx1"/>
              </a:solidFill>
            </a:endParaRPr>
          </a:p>
        </p:txBody>
      </p:sp>
      <p:sp>
        <p:nvSpPr>
          <p:cNvPr id="38" name="Rectangle 37">
            <a:extLst>
              <a:ext uri="{FF2B5EF4-FFF2-40B4-BE49-F238E27FC236}">
                <a16:creationId xmlns:a16="http://schemas.microsoft.com/office/drawing/2014/main" id="{6424C5B3-33D8-40C0-9554-F9F6A6378F7F}"/>
              </a:ext>
            </a:extLst>
          </p:cNvPr>
          <p:cNvSpPr/>
          <p:nvPr/>
        </p:nvSpPr>
        <p:spPr>
          <a:xfrm>
            <a:off x="2811601" y="4630233"/>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a:p>
        </p:txBody>
      </p:sp>
      <p:sp>
        <p:nvSpPr>
          <p:cNvPr id="39" name="TextBox 140">
            <a:extLst>
              <a:ext uri="{FF2B5EF4-FFF2-40B4-BE49-F238E27FC236}">
                <a16:creationId xmlns:a16="http://schemas.microsoft.com/office/drawing/2014/main" id="{42021403-2CD5-451D-B6F0-18164053C5E7}"/>
              </a:ext>
            </a:extLst>
          </p:cNvPr>
          <p:cNvSpPr txBox="1"/>
          <p:nvPr/>
        </p:nvSpPr>
        <p:spPr>
          <a:xfrm>
            <a:off x="2887064" y="4813645"/>
            <a:ext cx="396825" cy="210522"/>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800" dirty="0"/>
              <a:t>UL A-MPDU1</a:t>
            </a:r>
            <a:endParaRPr lang="en-US" sz="800" dirty="0">
              <a:solidFill>
                <a:schemeClr val="tx1"/>
              </a:solidFill>
            </a:endParaRPr>
          </a:p>
        </p:txBody>
      </p:sp>
      <p:sp>
        <p:nvSpPr>
          <p:cNvPr id="40" name="Rectangle 39">
            <a:extLst>
              <a:ext uri="{FF2B5EF4-FFF2-40B4-BE49-F238E27FC236}">
                <a16:creationId xmlns:a16="http://schemas.microsoft.com/office/drawing/2014/main" id="{2707443B-985C-44DB-A350-E898AFCF8467}"/>
              </a:ext>
            </a:extLst>
          </p:cNvPr>
          <p:cNvSpPr/>
          <p:nvPr/>
        </p:nvSpPr>
        <p:spPr>
          <a:xfrm>
            <a:off x="4139268" y="5407819"/>
            <a:ext cx="472283"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a:p>
        </p:txBody>
      </p:sp>
      <p:sp>
        <p:nvSpPr>
          <p:cNvPr id="42" name="TextBox 143">
            <a:extLst>
              <a:ext uri="{FF2B5EF4-FFF2-40B4-BE49-F238E27FC236}">
                <a16:creationId xmlns:a16="http://schemas.microsoft.com/office/drawing/2014/main" id="{2E6D2D3A-6BBC-4CBF-8379-145AB472792D}"/>
              </a:ext>
            </a:extLst>
          </p:cNvPr>
          <p:cNvSpPr txBox="1"/>
          <p:nvPr/>
        </p:nvSpPr>
        <p:spPr>
          <a:xfrm>
            <a:off x="4107975" y="5611585"/>
            <a:ext cx="581727" cy="208576"/>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800" dirty="0"/>
              <a:t>DL BA2</a:t>
            </a:r>
            <a:endParaRPr lang="en-US" sz="800" dirty="0">
              <a:solidFill>
                <a:schemeClr val="tx1"/>
              </a:solidFill>
            </a:endParaRPr>
          </a:p>
        </p:txBody>
      </p:sp>
      <p:sp>
        <p:nvSpPr>
          <p:cNvPr id="44" name="Rectangle 43">
            <a:extLst>
              <a:ext uri="{FF2B5EF4-FFF2-40B4-BE49-F238E27FC236}">
                <a16:creationId xmlns:a16="http://schemas.microsoft.com/office/drawing/2014/main" id="{38570410-B42B-41F0-B698-F216B6D89827}"/>
              </a:ext>
            </a:extLst>
          </p:cNvPr>
          <p:cNvSpPr/>
          <p:nvPr/>
        </p:nvSpPr>
        <p:spPr>
          <a:xfrm>
            <a:off x="4149451" y="4624953"/>
            <a:ext cx="472283" cy="57041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a:p>
        </p:txBody>
      </p:sp>
      <p:sp>
        <p:nvSpPr>
          <p:cNvPr id="45" name="TextBox 146">
            <a:extLst>
              <a:ext uri="{FF2B5EF4-FFF2-40B4-BE49-F238E27FC236}">
                <a16:creationId xmlns:a16="http://schemas.microsoft.com/office/drawing/2014/main" id="{38C154C6-29B8-4B56-B2E6-0644D9E87A43}"/>
              </a:ext>
            </a:extLst>
          </p:cNvPr>
          <p:cNvSpPr txBox="1"/>
          <p:nvPr/>
        </p:nvSpPr>
        <p:spPr>
          <a:xfrm>
            <a:off x="4139268" y="4864542"/>
            <a:ext cx="691540" cy="246844"/>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800" dirty="0"/>
              <a:t>DL BA1</a:t>
            </a:r>
            <a:endParaRPr lang="en-US" sz="800" dirty="0">
              <a:solidFill>
                <a:schemeClr val="tx1"/>
              </a:solidFill>
            </a:endParaRPr>
          </a:p>
        </p:txBody>
      </p:sp>
      <p:cxnSp>
        <p:nvCxnSpPr>
          <p:cNvPr id="46" name="Straight Connector 45">
            <a:extLst>
              <a:ext uri="{FF2B5EF4-FFF2-40B4-BE49-F238E27FC236}">
                <a16:creationId xmlns:a16="http://schemas.microsoft.com/office/drawing/2014/main" id="{A1D69B28-ECD6-49F6-B503-B6E1D0A2D938}"/>
              </a:ext>
            </a:extLst>
          </p:cNvPr>
          <p:cNvCxnSpPr>
            <a:cxnSpLocks/>
          </p:cNvCxnSpPr>
          <p:nvPr/>
        </p:nvCxnSpPr>
        <p:spPr bwMode="auto">
          <a:xfrm flipV="1">
            <a:off x="685800" y="5969157"/>
            <a:ext cx="7696200" cy="16833"/>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47" name="Straight Connector 46">
            <a:extLst>
              <a:ext uri="{FF2B5EF4-FFF2-40B4-BE49-F238E27FC236}">
                <a16:creationId xmlns:a16="http://schemas.microsoft.com/office/drawing/2014/main" id="{1028023C-3DA5-4A36-958B-46DC69DF38E7}"/>
              </a:ext>
            </a:extLst>
          </p:cNvPr>
          <p:cNvCxnSpPr>
            <a:cxnSpLocks/>
          </p:cNvCxnSpPr>
          <p:nvPr/>
        </p:nvCxnSpPr>
        <p:spPr bwMode="auto">
          <a:xfrm flipV="1">
            <a:off x="667655" y="5195372"/>
            <a:ext cx="7788958" cy="16453"/>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48" name="Straight Connector 47">
            <a:extLst>
              <a:ext uri="{FF2B5EF4-FFF2-40B4-BE49-F238E27FC236}">
                <a16:creationId xmlns:a16="http://schemas.microsoft.com/office/drawing/2014/main" id="{780D19EF-7B8A-4BBF-BA4C-A91F5E2A0AB3}"/>
              </a:ext>
            </a:extLst>
          </p:cNvPr>
          <p:cNvCxnSpPr>
            <a:cxnSpLocks/>
          </p:cNvCxnSpPr>
          <p:nvPr/>
        </p:nvCxnSpPr>
        <p:spPr bwMode="auto">
          <a:xfrm>
            <a:off x="6005979" y="5691058"/>
            <a:ext cx="5334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9" name="Straight Connector 48">
            <a:extLst>
              <a:ext uri="{FF2B5EF4-FFF2-40B4-BE49-F238E27FC236}">
                <a16:creationId xmlns:a16="http://schemas.microsoft.com/office/drawing/2014/main" id="{BEFE8161-A4CA-4482-9B01-DEF852D43F64}"/>
              </a:ext>
            </a:extLst>
          </p:cNvPr>
          <p:cNvCxnSpPr>
            <a:cxnSpLocks/>
          </p:cNvCxnSpPr>
          <p:nvPr/>
        </p:nvCxnSpPr>
        <p:spPr bwMode="auto">
          <a:xfrm>
            <a:off x="6005979" y="4873562"/>
            <a:ext cx="5334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0" name="TextBox 110">
            <a:extLst>
              <a:ext uri="{FF2B5EF4-FFF2-40B4-BE49-F238E27FC236}">
                <a16:creationId xmlns:a16="http://schemas.microsoft.com/office/drawing/2014/main" id="{5E55BFC4-7E5E-49F1-802E-26E2C1E4D21A}"/>
              </a:ext>
            </a:extLst>
          </p:cNvPr>
          <p:cNvSpPr txBox="1"/>
          <p:nvPr/>
        </p:nvSpPr>
        <p:spPr>
          <a:xfrm>
            <a:off x="1714383" y="6122936"/>
            <a:ext cx="1256611" cy="265869"/>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solidFill>
                  <a:schemeClr val="tx1"/>
                </a:solidFill>
              </a:rPr>
              <a:t>   Transmit if PIFS IDLE</a:t>
            </a:r>
          </a:p>
        </p:txBody>
      </p:sp>
    </p:spTree>
    <p:extLst>
      <p:ext uri="{BB962C8B-B14F-4D97-AF65-F5344CB8AC3E}">
        <p14:creationId xmlns:p14="http://schemas.microsoft.com/office/powerpoint/2010/main" val="2046037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D827B-4F42-4078-9BEB-FB5FEDC13FC0}"/>
              </a:ext>
            </a:extLst>
          </p:cNvPr>
          <p:cNvSpPr>
            <a:spLocks noGrp="1"/>
          </p:cNvSpPr>
          <p:nvPr>
            <p:ph type="title"/>
          </p:nvPr>
        </p:nvSpPr>
        <p:spPr>
          <a:xfrm>
            <a:off x="685800" y="685800"/>
            <a:ext cx="7770813" cy="568385"/>
          </a:xfrm>
        </p:spPr>
        <p:txBody>
          <a:bodyPr/>
          <a:lstStyle/>
          <a:p>
            <a:r>
              <a:rPr lang="en-US" dirty="0"/>
              <a:t>Option 1 (</a:t>
            </a:r>
            <a:r>
              <a:rPr lang="en-US" dirty="0" err="1"/>
              <a:t>ePIFS</a:t>
            </a:r>
            <a:r>
              <a:rPr lang="en-US" dirty="0"/>
              <a:t>)</a:t>
            </a:r>
          </a:p>
        </p:txBody>
      </p:sp>
      <p:sp>
        <p:nvSpPr>
          <p:cNvPr id="3" name="Content Placeholder 2">
            <a:extLst>
              <a:ext uri="{FF2B5EF4-FFF2-40B4-BE49-F238E27FC236}">
                <a16:creationId xmlns:a16="http://schemas.microsoft.com/office/drawing/2014/main" id="{4C49F38E-2E9D-4259-9871-EC2B5D3A4517}"/>
              </a:ext>
            </a:extLst>
          </p:cNvPr>
          <p:cNvSpPr>
            <a:spLocks noGrp="1"/>
          </p:cNvSpPr>
          <p:nvPr>
            <p:ph idx="1"/>
          </p:nvPr>
        </p:nvSpPr>
        <p:spPr>
          <a:xfrm>
            <a:off x="533400" y="1411365"/>
            <a:ext cx="8305800" cy="5064048"/>
          </a:xfrm>
        </p:spPr>
        <p:txBody>
          <a:bodyPr/>
          <a:lstStyle/>
          <a:p>
            <a:pPr>
              <a:buFont typeface="Arial" panose="020B0604020202020204" pitchFamily="34" charset="0"/>
              <a:buChar char="•"/>
            </a:pPr>
            <a:r>
              <a:rPr lang="en-US" sz="1800" dirty="0"/>
              <a:t>Enhanced PIFS: </a:t>
            </a:r>
          </a:p>
          <a:p>
            <a:pPr lvl="1">
              <a:buFont typeface="Arial" panose="020B0604020202020204" pitchFamily="34" charset="0"/>
              <a:buChar char="•"/>
            </a:pPr>
            <a:r>
              <a:rPr lang="en-US" sz="1400" dirty="0"/>
              <a:t>Perform contention on both links. The winning link can trigger transmission on another link if </a:t>
            </a:r>
          </a:p>
          <a:p>
            <a:pPr lvl="2">
              <a:buFont typeface="Arial" panose="020B0604020202020204" pitchFamily="34" charset="0"/>
              <a:buChar char="•"/>
            </a:pPr>
            <a:r>
              <a:rPr lang="en-US" sz="1200" dirty="0"/>
              <a:t>medium of another link is IDLE for PIFS (ED check)  and  NAV not set</a:t>
            </a:r>
          </a:p>
          <a:p>
            <a:pPr lvl="1">
              <a:buFont typeface="Arial" panose="020B0604020202020204" pitchFamily="34" charset="0"/>
              <a:buChar char="•"/>
            </a:pPr>
            <a:r>
              <a:rPr lang="en-US" sz="1400" dirty="0"/>
              <a:t>Invited link shall modify it’s </a:t>
            </a:r>
            <a:r>
              <a:rPr lang="en-US" sz="1400" dirty="0" err="1"/>
              <a:t>backoff</a:t>
            </a:r>
            <a:r>
              <a:rPr lang="en-US" sz="1400" dirty="0"/>
              <a:t> counter by some rule, for example, by doubling existing counter or by adding number of slots it took winning link to count down to zero</a:t>
            </a:r>
          </a:p>
          <a:p>
            <a:pPr lvl="1">
              <a:buFont typeface="Arial" panose="020B0604020202020204" pitchFamily="34" charset="0"/>
              <a:buChar char="•"/>
            </a:pPr>
            <a:r>
              <a:rPr lang="en-US" sz="1400" dirty="0"/>
              <a:t>More fair as it add “boosted slots” back to the counter of invited link</a:t>
            </a:r>
          </a:p>
          <a:p>
            <a:pPr lvl="2">
              <a:buFont typeface="Arial" panose="020B0604020202020204" pitchFamily="34" charset="0"/>
              <a:buChar char="•"/>
            </a:pPr>
            <a:r>
              <a:rPr lang="en-US" sz="1200" dirty="0"/>
              <a:t>This only “advance” one current contention but not the following ones.</a:t>
            </a:r>
          </a:p>
          <a:p>
            <a:pPr lvl="1">
              <a:buFont typeface="Arial" panose="020B0604020202020204" pitchFamily="34" charset="0"/>
              <a:buChar char="•"/>
            </a:pPr>
            <a:r>
              <a:rPr lang="en-US" sz="1400" dirty="0"/>
              <a:t>NAV check might be a problem</a:t>
            </a:r>
          </a:p>
          <a:p>
            <a:pPr lvl="2">
              <a:buFont typeface="Arial" panose="020B0604020202020204" pitchFamily="34" charset="0"/>
              <a:buChar char="•"/>
            </a:pPr>
            <a:r>
              <a:rPr lang="en-US" sz="1200" dirty="0"/>
              <a:t>Non-STR STA naturally suffer from deafness and may not have up-to-date NAV information</a:t>
            </a:r>
          </a:p>
          <a:p>
            <a:pPr lvl="1">
              <a:buFont typeface="Arial" panose="020B0604020202020204" pitchFamily="34" charset="0"/>
              <a:buChar char="•"/>
            </a:pPr>
            <a:r>
              <a:rPr lang="en-US" sz="1400" dirty="0"/>
              <a:t>Still does not address unequal load problem</a:t>
            </a:r>
          </a:p>
          <a:p>
            <a:pPr lvl="2">
              <a:buFont typeface="Arial" panose="020B0604020202020204" pitchFamily="34" charset="0"/>
              <a:buChar char="•"/>
            </a:pPr>
            <a:r>
              <a:rPr lang="en-US" sz="1200" dirty="0"/>
              <a:t>Lightly loaded link 1 can have multiple opportunities to invite the other link 2 using PIFS access giving unfair advantage over other devices operating on that link 2</a:t>
            </a:r>
          </a:p>
          <a:p>
            <a:pPr lvl="2">
              <a:buFont typeface="Arial" panose="020B0604020202020204" pitchFamily="34" charset="0"/>
              <a:buChar char="•"/>
            </a:pPr>
            <a:r>
              <a:rPr lang="en-US" sz="1200" dirty="0"/>
              <a:t>Link which is forced to increase </a:t>
            </a:r>
            <a:r>
              <a:rPr lang="en-US" sz="1200" dirty="0" err="1"/>
              <a:t>backoff</a:t>
            </a:r>
            <a:r>
              <a:rPr lang="en-US" sz="1200" dirty="0"/>
              <a:t> counter may be over excessively punished in case of consecutive invites</a:t>
            </a:r>
          </a:p>
          <a:p>
            <a:pPr lvl="2">
              <a:buFont typeface="Arial" panose="020B0604020202020204" pitchFamily="34" charset="0"/>
              <a:buChar char="•"/>
            </a:pPr>
            <a:r>
              <a:rPr lang="en-US" sz="1200" dirty="0"/>
              <a:t>Link “alternation” may be introduced as solution</a:t>
            </a:r>
          </a:p>
          <a:p>
            <a:pPr lvl="1">
              <a:buFont typeface="Arial" panose="020B0604020202020204" pitchFamily="34" charset="0"/>
              <a:buChar char="•"/>
            </a:pPr>
            <a:endParaRPr lang="en-US" sz="14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5F9CCF16-1223-4210-ACAC-2715D83FF0B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60249D16-75E0-4EBF-9975-C12AA8D68486}"/>
              </a:ext>
            </a:extLst>
          </p:cNvPr>
          <p:cNvSpPr>
            <a:spLocks noGrp="1"/>
          </p:cNvSpPr>
          <p:nvPr>
            <p:ph type="ftr" idx="14"/>
          </p:nvPr>
        </p:nvSpPr>
        <p:spPr/>
        <p:txBody>
          <a:bodyPr/>
          <a:lstStyle/>
          <a:p>
            <a:r>
              <a:rPr lang="en-GB"/>
              <a:t>Dmitry Akhmetov, Intel</a:t>
            </a:r>
            <a:endParaRPr lang="en-GB" dirty="0"/>
          </a:p>
        </p:txBody>
      </p:sp>
      <p:sp>
        <p:nvSpPr>
          <p:cNvPr id="6" name="Date Placeholder 5">
            <a:extLst>
              <a:ext uri="{FF2B5EF4-FFF2-40B4-BE49-F238E27FC236}">
                <a16:creationId xmlns:a16="http://schemas.microsoft.com/office/drawing/2014/main" id="{F025BDEB-0935-4296-BE29-6D0C362B8A36}"/>
              </a:ext>
            </a:extLst>
          </p:cNvPr>
          <p:cNvSpPr>
            <a:spLocks noGrp="1"/>
          </p:cNvSpPr>
          <p:nvPr>
            <p:ph type="dt" idx="15"/>
          </p:nvPr>
        </p:nvSpPr>
        <p:spPr/>
        <p:txBody>
          <a:bodyPr/>
          <a:lstStyle/>
          <a:p>
            <a:r>
              <a:rPr lang="en-US"/>
              <a:t>July 2020</a:t>
            </a:r>
            <a:endParaRPr lang="en-GB" dirty="0"/>
          </a:p>
        </p:txBody>
      </p:sp>
      <p:grpSp>
        <p:nvGrpSpPr>
          <p:cNvPr id="51" name="Group 50">
            <a:extLst>
              <a:ext uri="{FF2B5EF4-FFF2-40B4-BE49-F238E27FC236}">
                <a16:creationId xmlns:a16="http://schemas.microsoft.com/office/drawing/2014/main" id="{3C967827-2872-4345-9F7B-7B34E8293912}"/>
              </a:ext>
            </a:extLst>
          </p:cNvPr>
          <p:cNvGrpSpPr/>
          <p:nvPr/>
        </p:nvGrpSpPr>
        <p:grpSpPr>
          <a:xfrm>
            <a:off x="1001792" y="5029200"/>
            <a:ext cx="6811813" cy="1369314"/>
            <a:chOff x="46187" y="4703142"/>
            <a:chExt cx="6811813" cy="1291379"/>
          </a:xfrm>
        </p:grpSpPr>
        <p:sp>
          <p:nvSpPr>
            <p:cNvPr id="7" name="TextBox 65">
              <a:extLst>
                <a:ext uri="{FF2B5EF4-FFF2-40B4-BE49-F238E27FC236}">
                  <a16:creationId xmlns:a16="http://schemas.microsoft.com/office/drawing/2014/main" id="{B5F4FC64-1112-4903-B785-F9EBE972E4AF}"/>
                </a:ext>
              </a:extLst>
            </p:cNvPr>
            <p:cNvSpPr txBox="1"/>
            <p:nvPr/>
          </p:nvSpPr>
          <p:spPr>
            <a:xfrm>
              <a:off x="449401" y="5713741"/>
              <a:ext cx="436508" cy="210522"/>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800" dirty="0"/>
                <a:t>Link1</a:t>
              </a:r>
              <a:endParaRPr lang="en-US" sz="800" dirty="0">
                <a:solidFill>
                  <a:schemeClr val="tx1"/>
                </a:solidFill>
              </a:endParaRPr>
            </a:p>
          </p:txBody>
        </p:sp>
        <p:sp>
          <p:nvSpPr>
            <p:cNvPr id="8" name="TextBox 66">
              <a:extLst>
                <a:ext uri="{FF2B5EF4-FFF2-40B4-BE49-F238E27FC236}">
                  <a16:creationId xmlns:a16="http://schemas.microsoft.com/office/drawing/2014/main" id="{AD19B505-3FA2-4FC4-9CE1-52F256186250}"/>
                </a:ext>
              </a:extLst>
            </p:cNvPr>
            <p:cNvSpPr txBox="1"/>
            <p:nvPr/>
          </p:nvSpPr>
          <p:spPr>
            <a:xfrm>
              <a:off x="449401" y="4942656"/>
              <a:ext cx="436508" cy="210522"/>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800" dirty="0"/>
                <a:t>Link2</a:t>
              </a:r>
              <a:endParaRPr lang="en-US" sz="800" dirty="0">
                <a:solidFill>
                  <a:schemeClr val="tx1"/>
                </a:solidFill>
              </a:endParaRPr>
            </a:p>
          </p:txBody>
        </p:sp>
        <p:sp>
          <p:nvSpPr>
            <p:cNvPr id="9" name="Rectangle 8">
              <a:extLst>
                <a:ext uri="{FF2B5EF4-FFF2-40B4-BE49-F238E27FC236}">
                  <a16:creationId xmlns:a16="http://schemas.microsoft.com/office/drawing/2014/main" id="{9AF1D28B-FEE1-45FE-857B-6D863DDC19F4}"/>
                </a:ext>
              </a:extLst>
            </p:cNvPr>
            <p:cNvSpPr/>
            <p:nvPr/>
          </p:nvSpPr>
          <p:spPr>
            <a:xfrm>
              <a:off x="4813473" y="4841395"/>
              <a:ext cx="1068736" cy="34602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71B6C6E0-453E-4050-B0B5-F7D73DE991A0}"/>
                </a:ext>
              </a:extLst>
            </p:cNvPr>
            <p:cNvSpPr/>
            <p:nvPr/>
          </p:nvSpPr>
          <p:spPr>
            <a:xfrm>
              <a:off x="4813472" y="5623133"/>
              <a:ext cx="1068737" cy="34602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a:p>
          </p:txBody>
        </p:sp>
        <p:sp>
          <p:nvSpPr>
            <p:cNvPr id="11" name="TextBox 88">
              <a:extLst>
                <a:ext uri="{FF2B5EF4-FFF2-40B4-BE49-F238E27FC236}">
                  <a16:creationId xmlns:a16="http://schemas.microsoft.com/office/drawing/2014/main" id="{7BDA4BD1-3573-416A-B89F-ACAE70DE1110}"/>
                </a:ext>
              </a:extLst>
            </p:cNvPr>
            <p:cNvSpPr txBox="1"/>
            <p:nvPr/>
          </p:nvSpPr>
          <p:spPr>
            <a:xfrm>
              <a:off x="4897814" y="4903898"/>
              <a:ext cx="396825" cy="210522"/>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800" dirty="0"/>
                <a:t>UL A-MPDU3</a:t>
              </a:r>
              <a:endParaRPr lang="en-US" sz="800" dirty="0">
                <a:solidFill>
                  <a:schemeClr val="tx1"/>
                </a:solidFill>
              </a:endParaRPr>
            </a:p>
          </p:txBody>
        </p:sp>
        <p:sp>
          <p:nvSpPr>
            <p:cNvPr id="12" name="TextBox 89">
              <a:extLst>
                <a:ext uri="{FF2B5EF4-FFF2-40B4-BE49-F238E27FC236}">
                  <a16:creationId xmlns:a16="http://schemas.microsoft.com/office/drawing/2014/main" id="{100DC950-6DF7-48C7-8BE8-5D8F51E048C2}"/>
                </a:ext>
              </a:extLst>
            </p:cNvPr>
            <p:cNvSpPr txBox="1"/>
            <p:nvPr/>
          </p:nvSpPr>
          <p:spPr>
            <a:xfrm>
              <a:off x="5020061" y="5721851"/>
              <a:ext cx="396825" cy="210522"/>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800" dirty="0"/>
                <a:t>UL A-MPDU4</a:t>
              </a:r>
              <a:endParaRPr lang="en-US" sz="800" dirty="0">
                <a:solidFill>
                  <a:schemeClr val="tx1"/>
                </a:solidFill>
              </a:endParaRPr>
            </a:p>
          </p:txBody>
        </p:sp>
        <p:cxnSp>
          <p:nvCxnSpPr>
            <p:cNvPr id="13" name="Straight Connector 12">
              <a:extLst>
                <a:ext uri="{FF2B5EF4-FFF2-40B4-BE49-F238E27FC236}">
                  <a16:creationId xmlns:a16="http://schemas.microsoft.com/office/drawing/2014/main" id="{A5076B52-D603-409D-804A-DFBC009CAB43}"/>
                </a:ext>
              </a:extLst>
            </p:cNvPr>
            <p:cNvCxnSpPr>
              <a:cxnSpLocks/>
            </p:cNvCxnSpPr>
            <p:nvPr/>
          </p:nvCxnSpPr>
          <p:spPr>
            <a:xfrm>
              <a:off x="2468225" y="5709035"/>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E843FF6-3BC3-4FAB-8130-9E6C80029285}"/>
                </a:ext>
              </a:extLst>
            </p:cNvPr>
            <p:cNvCxnSpPr/>
            <p:nvPr/>
          </p:nvCxnSpPr>
          <p:spPr>
            <a:xfrm flipH="1">
              <a:off x="2466354" y="5717452"/>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9C28BBE-D994-4E78-8815-2979C77AE5F7}"/>
                </a:ext>
              </a:extLst>
            </p:cNvPr>
            <p:cNvCxnSpPr/>
            <p:nvPr/>
          </p:nvCxnSpPr>
          <p:spPr>
            <a:xfrm flipH="1">
              <a:off x="2400046" y="5725869"/>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4C004B-D1E3-4FEF-A6B5-C0E88A29E6EB}"/>
                </a:ext>
              </a:extLst>
            </p:cNvPr>
            <p:cNvCxnSpPr/>
            <p:nvPr/>
          </p:nvCxnSpPr>
          <p:spPr>
            <a:xfrm flipH="1">
              <a:off x="2608448" y="570903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2283E34-E245-4233-BF80-5B53C9CD6E31}"/>
                </a:ext>
              </a:extLst>
            </p:cNvPr>
            <p:cNvCxnSpPr/>
            <p:nvPr/>
          </p:nvCxnSpPr>
          <p:spPr>
            <a:xfrm flipH="1">
              <a:off x="2542140" y="5717452"/>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A6E1B36-185E-4A03-BA57-5ABD065F4456}"/>
                </a:ext>
              </a:extLst>
            </p:cNvPr>
            <p:cNvCxnSpPr/>
            <p:nvPr/>
          </p:nvCxnSpPr>
          <p:spPr>
            <a:xfrm flipH="1">
              <a:off x="2698654" y="5710050"/>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08">
              <a:extLst>
                <a:ext uri="{FF2B5EF4-FFF2-40B4-BE49-F238E27FC236}">
                  <a16:creationId xmlns:a16="http://schemas.microsoft.com/office/drawing/2014/main" id="{0A0C98CB-8DED-42D2-B506-A1EC5AC3D5F1}"/>
                </a:ext>
              </a:extLst>
            </p:cNvPr>
            <p:cNvSpPr txBox="1"/>
            <p:nvPr/>
          </p:nvSpPr>
          <p:spPr>
            <a:xfrm>
              <a:off x="1415130" y="4731056"/>
              <a:ext cx="396825" cy="250043"/>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endParaRPr lang="en-US" sz="800" dirty="0">
                <a:solidFill>
                  <a:schemeClr val="tx1"/>
                </a:solidFill>
              </a:endParaRPr>
            </a:p>
          </p:txBody>
        </p:sp>
        <p:cxnSp>
          <p:nvCxnSpPr>
            <p:cNvPr id="20" name="Straight Arrow Connector 19">
              <a:extLst>
                <a:ext uri="{FF2B5EF4-FFF2-40B4-BE49-F238E27FC236}">
                  <a16:creationId xmlns:a16="http://schemas.microsoft.com/office/drawing/2014/main" id="{5113BA87-4731-4E65-B0D7-85F2A55325D2}"/>
                </a:ext>
              </a:extLst>
            </p:cNvPr>
            <p:cNvCxnSpPr>
              <a:cxnSpLocks/>
              <a:stCxn id="50" idx="2"/>
            </p:cNvCxnSpPr>
            <p:nvPr/>
          </p:nvCxnSpPr>
          <p:spPr>
            <a:xfrm>
              <a:off x="1861394" y="5594719"/>
              <a:ext cx="626106" cy="1674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5907930-E170-4F3E-9080-C0C14CCDF8C7}"/>
                </a:ext>
              </a:extLst>
            </p:cNvPr>
            <p:cNvCxnSpPr>
              <a:cxnSpLocks/>
            </p:cNvCxnSpPr>
            <p:nvPr/>
          </p:nvCxnSpPr>
          <p:spPr>
            <a:xfrm>
              <a:off x="2163026" y="4909886"/>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0109D6C-4C90-436D-A267-097BF002C592}"/>
                </a:ext>
              </a:extLst>
            </p:cNvPr>
            <p:cNvCxnSpPr/>
            <p:nvPr/>
          </p:nvCxnSpPr>
          <p:spPr>
            <a:xfrm flipH="1">
              <a:off x="2161155" y="491830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07A8EAB-654D-444D-BB0E-81CDCE4A07F0}"/>
                </a:ext>
              </a:extLst>
            </p:cNvPr>
            <p:cNvCxnSpPr/>
            <p:nvPr/>
          </p:nvCxnSpPr>
          <p:spPr>
            <a:xfrm flipH="1">
              <a:off x="2094847" y="492672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3EB9258-4A3D-4B73-89CE-2C39A73E65FE}"/>
                </a:ext>
              </a:extLst>
            </p:cNvPr>
            <p:cNvCxnSpPr/>
            <p:nvPr/>
          </p:nvCxnSpPr>
          <p:spPr>
            <a:xfrm flipH="1">
              <a:off x="2303249" y="490988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5D958A9-FB86-46F6-ABD1-4ABD4B4033FA}"/>
                </a:ext>
              </a:extLst>
            </p:cNvPr>
            <p:cNvCxnSpPr/>
            <p:nvPr/>
          </p:nvCxnSpPr>
          <p:spPr>
            <a:xfrm flipH="1">
              <a:off x="2236941" y="491830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D6E6CC5-26FE-4877-9620-3DBD97D86F02}"/>
                </a:ext>
              </a:extLst>
            </p:cNvPr>
            <p:cNvCxnSpPr/>
            <p:nvPr/>
          </p:nvCxnSpPr>
          <p:spPr>
            <a:xfrm flipH="1">
              <a:off x="2393455" y="491090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D7809891-4983-4E60-BFEA-183DB97982DA}"/>
                </a:ext>
              </a:extLst>
            </p:cNvPr>
            <p:cNvCxnSpPr>
              <a:cxnSpLocks/>
            </p:cNvCxnSpPr>
            <p:nvPr/>
          </p:nvCxnSpPr>
          <p:spPr>
            <a:xfrm>
              <a:off x="2461429" y="490926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7C43F884-6873-4FD5-B2E5-1EFBFDDF7A4D}"/>
                </a:ext>
              </a:extLst>
            </p:cNvPr>
            <p:cNvCxnSpPr/>
            <p:nvPr/>
          </p:nvCxnSpPr>
          <p:spPr>
            <a:xfrm flipH="1">
              <a:off x="2459558" y="491768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9B992BDA-2E4E-4DE4-956E-0D76FE19B539}"/>
                </a:ext>
              </a:extLst>
            </p:cNvPr>
            <p:cNvCxnSpPr/>
            <p:nvPr/>
          </p:nvCxnSpPr>
          <p:spPr>
            <a:xfrm flipH="1">
              <a:off x="2393250" y="490743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46A8833-2EF5-47AD-8DE3-86F5D8C52F10}"/>
                </a:ext>
              </a:extLst>
            </p:cNvPr>
            <p:cNvCxnSpPr/>
            <p:nvPr/>
          </p:nvCxnSpPr>
          <p:spPr>
            <a:xfrm flipH="1">
              <a:off x="2601652" y="490926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CCD8F7F-E9B2-4EEB-A25D-788E81BC826D}"/>
                </a:ext>
              </a:extLst>
            </p:cNvPr>
            <p:cNvCxnSpPr/>
            <p:nvPr/>
          </p:nvCxnSpPr>
          <p:spPr>
            <a:xfrm flipH="1">
              <a:off x="2535344" y="491768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E36E29E-21C4-4B96-B718-CA21C3C7D2B2}"/>
                </a:ext>
              </a:extLst>
            </p:cNvPr>
            <p:cNvCxnSpPr/>
            <p:nvPr/>
          </p:nvCxnSpPr>
          <p:spPr>
            <a:xfrm flipH="1">
              <a:off x="2691858" y="4910278"/>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33" name="TextBox 124">
              <a:extLst>
                <a:ext uri="{FF2B5EF4-FFF2-40B4-BE49-F238E27FC236}">
                  <a16:creationId xmlns:a16="http://schemas.microsoft.com/office/drawing/2014/main" id="{3DB1ACCF-200F-4B57-8A41-725CBAF1923D}"/>
                </a:ext>
              </a:extLst>
            </p:cNvPr>
            <p:cNvSpPr txBox="1"/>
            <p:nvPr/>
          </p:nvSpPr>
          <p:spPr>
            <a:xfrm>
              <a:off x="818454" y="4703142"/>
              <a:ext cx="1598367" cy="250043"/>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t>STA  MLD’s </a:t>
              </a:r>
              <a:r>
                <a:rPr lang="en-US" sz="900" dirty="0" err="1"/>
                <a:t>backoff</a:t>
              </a:r>
              <a:r>
                <a:rPr lang="en-US" sz="900" dirty="0"/>
                <a:t>  being 0</a:t>
              </a:r>
              <a:endParaRPr lang="en-US" sz="900" dirty="0">
                <a:solidFill>
                  <a:schemeClr val="tx1"/>
                </a:solidFill>
              </a:endParaRPr>
            </a:p>
          </p:txBody>
        </p:sp>
        <p:cxnSp>
          <p:nvCxnSpPr>
            <p:cNvPr id="34" name="Straight Arrow Connector 33">
              <a:extLst>
                <a:ext uri="{FF2B5EF4-FFF2-40B4-BE49-F238E27FC236}">
                  <a16:creationId xmlns:a16="http://schemas.microsoft.com/office/drawing/2014/main" id="{25F04C93-8A2C-4043-AE15-0C6E61213EC8}"/>
                </a:ext>
              </a:extLst>
            </p:cNvPr>
            <p:cNvCxnSpPr>
              <a:cxnSpLocks/>
              <a:stCxn id="33" idx="3"/>
            </p:cNvCxnSpPr>
            <p:nvPr/>
          </p:nvCxnSpPr>
          <p:spPr>
            <a:xfrm>
              <a:off x="2416821" y="4828164"/>
              <a:ext cx="336808" cy="692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TextBox 128">
              <a:extLst>
                <a:ext uri="{FF2B5EF4-FFF2-40B4-BE49-F238E27FC236}">
                  <a16:creationId xmlns:a16="http://schemas.microsoft.com/office/drawing/2014/main" id="{00814CD1-85A4-4FDD-AE63-DB6AE463BAB7}"/>
                </a:ext>
              </a:extLst>
            </p:cNvPr>
            <p:cNvSpPr txBox="1"/>
            <p:nvPr/>
          </p:nvSpPr>
          <p:spPr>
            <a:xfrm>
              <a:off x="2745317" y="4931560"/>
              <a:ext cx="396825" cy="247312"/>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endParaRPr lang="en-US" sz="800" dirty="0">
                <a:solidFill>
                  <a:schemeClr val="tx1"/>
                </a:solidFill>
              </a:endParaRPr>
            </a:p>
          </p:txBody>
        </p:sp>
        <p:sp>
          <p:nvSpPr>
            <p:cNvPr id="36" name="Rectangle 35">
              <a:extLst>
                <a:ext uri="{FF2B5EF4-FFF2-40B4-BE49-F238E27FC236}">
                  <a16:creationId xmlns:a16="http://schemas.microsoft.com/office/drawing/2014/main" id="{DD74327D-0FBE-49E0-96F1-062FE5263042}"/>
                </a:ext>
              </a:extLst>
            </p:cNvPr>
            <p:cNvSpPr/>
            <p:nvPr/>
          </p:nvSpPr>
          <p:spPr>
            <a:xfrm>
              <a:off x="2819400" y="5617726"/>
              <a:ext cx="1068737" cy="34602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a:p>
          </p:txBody>
        </p:sp>
        <p:sp>
          <p:nvSpPr>
            <p:cNvPr id="37" name="TextBox 138">
              <a:extLst>
                <a:ext uri="{FF2B5EF4-FFF2-40B4-BE49-F238E27FC236}">
                  <a16:creationId xmlns:a16="http://schemas.microsoft.com/office/drawing/2014/main" id="{D58C04A3-9F0B-47E8-BB3B-C6D86236CAF4}"/>
                </a:ext>
              </a:extLst>
            </p:cNvPr>
            <p:cNvSpPr txBox="1"/>
            <p:nvPr/>
          </p:nvSpPr>
          <p:spPr>
            <a:xfrm>
              <a:off x="2894863" y="5716830"/>
              <a:ext cx="396825" cy="210522"/>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800" dirty="0"/>
                <a:t>UL A-MPDU2</a:t>
              </a:r>
              <a:endParaRPr lang="en-US" sz="800" dirty="0">
                <a:solidFill>
                  <a:schemeClr val="tx1"/>
                </a:solidFill>
              </a:endParaRPr>
            </a:p>
          </p:txBody>
        </p:sp>
        <p:sp>
          <p:nvSpPr>
            <p:cNvPr id="38" name="Rectangle 37">
              <a:extLst>
                <a:ext uri="{FF2B5EF4-FFF2-40B4-BE49-F238E27FC236}">
                  <a16:creationId xmlns:a16="http://schemas.microsoft.com/office/drawing/2014/main" id="{6424C5B3-33D8-40C0-9554-F9F6A6378F7F}"/>
                </a:ext>
              </a:extLst>
            </p:cNvPr>
            <p:cNvSpPr/>
            <p:nvPr/>
          </p:nvSpPr>
          <p:spPr>
            <a:xfrm>
              <a:off x="2811601" y="4838347"/>
              <a:ext cx="1068737" cy="34602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a:p>
          </p:txBody>
        </p:sp>
        <p:sp>
          <p:nvSpPr>
            <p:cNvPr id="39" name="TextBox 140">
              <a:extLst>
                <a:ext uri="{FF2B5EF4-FFF2-40B4-BE49-F238E27FC236}">
                  <a16:creationId xmlns:a16="http://schemas.microsoft.com/office/drawing/2014/main" id="{42021403-2CD5-451D-B6F0-18164053C5E7}"/>
                </a:ext>
              </a:extLst>
            </p:cNvPr>
            <p:cNvSpPr txBox="1"/>
            <p:nvPr/>
          </p:nvSpPr>
          <p:spPr>
            <a:xfrm>
              <a:off x="2887064" y="4928573"/>
              <a:ext cx="396825" cy="210522"/>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800" dirty="0"/>
                <a:t>UL A-MPDU1</a:t>
              </a:r>
              <a:endParaRPr lang="en-US" sz="800" dirty="0">
                <a:solidFill>
                  <a:schemeClr val="tx1"/>
                </a:solidFill>
              </a:endParaRPr>
            </a:p>
          </p:txBody>
        </p:sp>
        <p:sp>
          <p:nvSpPr>
            <p:cNvPr id="40" name="Rectangle 39">
              <a:extLst>
                <a:ext uri="{FF2B5EF4-FFF2-40B4-BE49-F238E27FC236}">
                  <a16:creationId xmlns:a16="http://schemas.microsoft.com/office/drawing/2014/main" id="{2707443B-985C-44DB-A350-E898AFCF8467}"/>
                </a:ext>
              </a:extLst>
            </p:cNvPr>
            <p:cNvSpPr/>
            <p:nvPr/>
          </p:nvSpPr>
          <p:spPr>
            <a:xfrm>
              <a:off x="4139268" y="5617053"/>
              <a:ext cx="472283" cy="3449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a:p>
          </p:txBody>
        </p:sp>
        <p:sp>
          <p:nvSpPr>
            <p:cNvPr id="42" name="TextBox 143">
              <a:extLst>
                <a:ext uri="{FF2B5EF4-FFF2-40B4-BE49-F238E27FC236}">
                  <a16:creationId xmlns:a16="http://schemas.microsoft.com/office/drawing/2014/main" id="{2E6D2D3A-6BBC-4CBF-8379-145AB472792D}"/>
                </a:ext>
              </a:extLst>
            </p:cNvPr>
            <p:cNvSpPr txBox="1"/>
            <p:nvPr/>
          </p:nvSpPr>
          <p:spPr>
            <a:xfrm>
              <a:off x="4132072" y="5695365"/>
              <a:ext cx="581727" cy="208576"/>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800" dirty="0"/>
                <a:t>DL BA2</a:t>
              </a:r>
              <a:endParaRPr lang="en-US" sz="800" dirty="0">
                <a:solidFill>
                  <a:schemeClr val="tx1"/>
                </a:solidFill>
              </a:endParaRPr>
            </a:p>
          </p:txBody>
        </p:sp>
        <p:sp>
          <p:nvSpPr>
            <p:cNvPr id="44" name="Rectangle 43">
              <a:extLst>
                <a:ext uri="{FF2B5EF4-FFF2-40B4-BE49-F238E27FC236}">
                  <a16:creationId xmlns:a16="http://schemas.microsoft.com/office/drawing/2014/main" id="{38570410-B42B-41F0-B698-F216B6D89827}"/>
                </a:ext>
              </a:extLst>
            </p:cNvPr>
            <p:cNvSpPr/>
            <p:nvPr/>
          </p:nvSpPr>
          <p:spPr>
            <a:xfrm>
              <a:off x="4149451" y="4835039"/>
              <a:ext cx="472283" cy="34930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a:p>
          </p:txBody>
        </p:sp>
        <p:sp>
          <p:nvSpPr>
            <p:cNvPr id="45" name="TextBox 146">
              <a:extLst>
                <a:ext uri="{FF2B5EF4-FFF2-40B4-BE49-F238E27FC236}">
                  <a16:creationId xmlns:a16="http://schemas.microsoft.com/office/drawing/2014/main" id="{38C154C6-29B8-4B56-B2E6-0644D9E87A43}"/>
                </a:ext>
              </a:extLst>
            </p:cNvPr>
            <p:cNvSpPr txBox="1"/>
            <p:nvPr/>
          </p:nvSpPr>
          <p:spPr>
            <a:xfrm>
              <a:off x="4115660" y="4876800"/>
              <a:ext cx="691540" cy="246844"/>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800" dirty="0"/>
                <a:t>DL BA1</a:t>
              </a:r>
              <a:endParaRPr lang="en-US" sz="800" dirty="0">
                <a:solidFill>
                  <a:schemeClr val="tx1"/>
                </a:solidFill>
              </a:endParaRPr>
            </a:p>
          </p:txBody>
        </p:sp>
        <p:cxnSp>
          <p:nvCxnSpPr>
            <p:cNvPr id="46" name="Straight Connector 45">
              <a:extLst>
                <a:ext uri="{FF2B5EF4-FFF2-40B4-BE49-F238E27FC236}">
                  <a16:creationId xmlns:a16="http://schemas.microsoft.com/office/drawing/2014/main" id="{A1D69B28-ECD6-49F6-B503-B6E1D0A2D938}"/>
                </a:ext>
              </a:extLst>
            </p:cNvPr>
            <p:cNvCxnSpPr>
              <a:cxnSpLocks/>
            </p:cNvCxnSpPr>
            <p:nvPr/>
          </p:nvCxnSpPr>
          <p:spPr bwMode="auto">
            <a:xfrm>
              <a:off x="519038" y="5969157"/>
              <a:ext cx="6338962" cy="853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47" name="Straight Connector 46">
              <a:extLst>
                <a:ext uri="{FF2B5EF4-FFF2-40B4-BE49-F238E27FC236}">
                  <a16:creationId xmlns:a16="http://schemas.microsoft.com/office/drawing/2014/main" id="{1028023C-3DA5-4A36-958B-46DC69DF38E7}"/>
                </a:ext>
              </a:extLst>
            </p:cNvPr>
            <p:cNvCxnSpPr>
              <a:cxnSpLocks/>
            </p:cNvCxnSpPr>
            <p:nvPr/>
          </p:nvCxnSpPr>
          <p:spPr bwMode="auto">
            <a:xfrm>
              <a:off x="519037" y="5186136"/>
              <a:ext cx="6338963" cy="21051"/>
            </a:xfrm>
            <a:prstGeom prst="line">
              <a:avLst/>
            </a:prstGeom>
            <a:solidFill>
              <a:schemeClr val="accent1"/>
            </a:solidFill>
            <a:ln w="12700" cap="flat" cmpd="sng" algn="ctr">
              <a:solidFill>
                <a:schemeClr val="accent1"/>
              </a:solidFill>
              <a:prstDash val="solid"/>
              <a:round/>
              <a:headEnd type="none" w="sm" len="sm"/>
              <a:tailEnd type="none" w="sm" len="sm"/>
            </a:ln>
            <a:effectLst/>
          </p:spPr>
        </p:cxnSp>
        <p:sp>
          <p:nvSpPr>
            <p:cNvPr id="50" name="TextBox 110">
              <a:extLst>
                <a:ext uri="{FF2B5EF4-FFF2-40B4-BE49-F238E27FC236}">
                  <a16:creationId xmlns:a16="http://schemas.microsoft.com/office/drawing/2014/main" id="{5E55BFC4-7E5E-49F1-802E-26E2C1E4D21A}"/>
                </a:ext>
              </a:extLst>
            </p:cNvPr>
            <p:cNvSpPr txBox="1"/>
            <p:nvPr/>
          </p:nvSpPr>
          <p:spPr>
            <a:xfrm>
              <a:off x="46187" y="5411319"/>
              <a:ext cx="3630414" cy="183400"/>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solidFill>
                    <a:schemeClr val="tx1"/>
                  </a:solidFill>
                </a:rPr>
                <a:t>   Transmit if PIFS idle </a:t>
              </a:r>
              <a:r>
                <a:rPr lang="en-US" sz="900" dirty="0"/>
                <a:t>+ No NAV set even  if </a:t>
              </a:r>
              <a:r>
                <a:rPr lang="en-US" sz="900" dirty="0" err="1"/>
                <a:t>backoff</a:t>
              </a:r>
              <a:r>
                <a:rPr lang="en-US" sz="900" dirty="0"/>
                <a:t> countdown is not zero</a:t>
              </a:r>
              <a:endParaRPr lang="en-US" sz="900" dirty="0">
                <a:solidFill>
                  <a:schemeClr val="tx1"/>
                </a:solidFill>
              </a:endParaRPr>
            </a:p>
          </p:txBody>
        </p:sp>
      </p:grpSp>
    </p:spTree>
    <p:extLst>
      <p:ext uri="{BB962C8B-B14F-4D97-AF65-F5344CB8AC3E}">
        <p14:creationId xmlns:p14="http://schemas.microsoft.com/office/powerpoint/2010/main" val="6854023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9730</TotalTime>
  <Words>2668</Words>
  <Application>Microsoft Office PowerPoint</Application>
  <PresentationFormat>On-screen Show (4:3)</PresentationFormat>
  <Paragraphs>565</Paragraphs>
  <Slides>23</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8" baseType="lpstr">
      <vt:lpstr>Arial</vt:lpstr>
      <vt:lpstr>Calibri</vt:lpstr>
      <vt:lpstr>Times New Roman</vt:lpstr>
      <vt:lpstr>Office Theme</vt:lpstr>
      <vt:lpstr>Document</vt:lpstr>
      <vt:lpstr>Discussion on methods for synchronous ML operations  </vt:lpstr>
      <vt:lpstr>Abstract</vt:lpstr>
      <vt:lpstr>Introduction</vt:lpstr>
      <vt:lpstr>Problem(s) statement(s)</vt:lpstr>
      <vt:lpstr>PowerPoint Presentation</vt:lpstr>
      <vt:lpstr>In an urgent need for UL aggregation Performance/timeline considerations</vt:lpstr>
      <vt:lpstr>Solution</vt:lpstr>
      <vt:lpstr>Option 0 (PIFS)</vt:lpstr>
      <vt:lpstr>Option 1 (ePIFS)</vt:lpstr>
      <vt:lpstr>Option 2 (Sync Slot)</vt:lpstr>
      <vt:lpstr>Proposal  (Wait Slot)</vt:lpstr>
      <vt:lpstr>Simulation results unequal link load</vt:lpstr>
      <vt:lpstr>TXOP initiation on a link</vt:lpstr>
      <vt:lpstr>Throughput comparison</vt:lpstr>
      <vt:lpstr>Attempts for synchronization</vt:lpstr>
      <vt:lpstr>Fairness of medium access on Link 2</vt:lpstr>
      <vt:lpstr>Enhancement to wait slot</vt:lpstr>
      <vt:lpstr>Summary</vt:lpstr>
      <vt:lpstr>Straw Poll </vt:lpstr>
      <vt:lpstr>Backup</vt:lpstr>
      <vt:lpstr>Illustration of unfairness of PIFS</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 aggregation</dc:title>
  <dc:creator>Das, Dibakar</dc:creator>
  <cp:keywords>CTPClassification=CTP_NT</cp:keywords>
  <cp:lastModifiedBy>Das, Dibakar</cp:lastModifiedBy>
  <cp:revision>200</cp:revision>
  <cp:lastPrinted>1601-01-01T00:00:00Z</cp:lastPrinted>
  <dcterms:created xsi:type="dcterms:W3CDTF">2020-04-25T21:53:11Z</dcterms:created>
  <dcterms:modified xsi:type="dcterms:W3CDTF">2020-07-20T21:38:03Z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1294804f-00d1-45b1-add3-60348923bbbb</vt:lpwstr>
  </property>
  <property fmtid="{D5CDD505-2E9C-101B-9397-08002B2CF9AE}" pid="3" name="CTP_TimeStamp">
    <vt:lpwstr>2020-07-20 21:38:03Z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