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1.xml.rels" ContentType="application/vnd.openxmlformats-package.relationships+xml"/>
  <Override PartName="/ppt/slideMasters/slideMaster1.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notesSlides/_rels/notesSlide8.xml.rels" ContentType="application/vnd.openxmlformats-package.relationships+xml"/>
  <Override PartName="/ppt/notesSlides/_rels/notesSlide2.xml.rels" ContentType="application/vnd.openxmlformats-package.relationships+xml"/>
  <Override PartName="/ppt/notesSlides/_rels/notesSlide7.xml.rels" ContentType="application/vnd.openxmlformats-package.relationships+xml"/>
  <Override PartName="/ppt/notesSlides/_rels/notesSlide1.xml.rels" ContentType="application/vnd.openxmlformats-package.relationships+xml"/>
  <Override PartName="/ppt/notesSlides/_rels/notesSlide6.xml.rels" ContentType="application/vnd.openxmlformats-package.relationships+xml"/>
  <Override PartName="/ppt/notesSlides/_rels/notesSlide5.xml.rels" ContentType="application/vnd.openxmlformats-package.relationships+xml"/>
  <Override PartName="/ppt/notesSlides/_rels/notesSlide4.xml.rels" ContentType="application/vnd.openxmlformats-package.relationships+xml"/>
  <Override PartName="/ppt/notesSlides/_rels/notesSlide3.xml.rels" ContentType="application/vnd.openxmlformats-package.relationship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_rels/presentation.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8.xml.rels" ContentType="application/vnd.openxmlformats-package.relationships+xml"/>
  <Override PartName="/ppt/slideLayouts/_rels/slideLayout5.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2.xml.rels" ContentType="application/vnd.openxmlformats-package.relationships+xml"/>
  <Override PartName="/ppt/slideLayouts/_rels/slideLayout1.xml.rels" ContentType="application/vnd.openxmlformats-package.relationships+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xml" ContentType="application/vnd.openxmlformats-officedocument.presentationml.slide+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notesMasterIdLst>
    <p:notesMasterId r:id="rId3"/>
  </p:notesMasterIdLst>
  <p:sldIdLst>
    <p:sldId id="256" r:id="rId4"/>
    <p:sldId id="257" r:id="rId5"/>
    <p:sldId id="258" r:id="rId6"/>
    <p:sldId id="259" r:id="rId7"/>
    <p:sldId id="260" r:id="rId8"/>
    <p:sldId id="261" r:id="rId9"/>
    <p:sldId id="262" r:id="rId10"/>
    <p:sldId id="263" r:id="rId11"/>
  </p:sldIdLst>
  <p:sldSz cx="9144000" cy="6858000"/>
  <p:notesSz cx="6794500" cy="9931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
</Relationships>
</file>

<file path=ppt/notesMasters/_rels/notesMaster1.xml.rels><?xml version="1.0" encoding="UTF-8"?>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sv-SE" sz="4400" spc="-1" strike="noStrike">
                <a:latin typeface="Arial"/>
              </a:rPr>
              <a:t>Click to move the slide</a:t>
            </a:r>
            <a:endParaRPr b="0" lang="sv-SE" sz="4400" spc="-1" strike="noStrike">
              <a:latin typeface="Arial"/>
            </a:endParaRPr>
          </a:p>
        </p:txBody>
      </p:sp>
      <p:sp>
        <p:nvSpPr>
          <p:cNvPr id="43" name="PlaceHolder 2"/>
          <p:cNvSpPr>
            <a:spLocks noGrp="1"/>
          </p:cNvSpPr>
          <p:nvPr>
            <p:ph type="body"/>
          </p:nvPr>
        </p:nvSpPr>
        <p:spPr>
          <a:xfrm>
            <a:off x="756000" y="5078520"/>
            <a:ext cx="6047640" cy="4811040"/>
          </a:xfrm>
          <a:prstGeom prst="rect">
            <a:avLst/>
          </a:prstGeom>
        </p:spPr>
        <p:txBody>
          <a:bodyPr lIns="0" rIns="0" tIns="0" bIns="0">
            <a:noAutofit/>
          </a:bodyPr>
          <a:p>
            <a:r>
              <a:rPr b="0" lang="sv-SE" sz="2000" spc="-1" strike="noStrike">
                <a:latin typeface="Arial"/>
              </a:rPr>
              <a:t>Click to edit the notes format</a:t>
            </a:r>
            <a:endParaRPr b="0" lang="sv-SE" sz="2000" spc="-1" strike="noStrike">
              <a:latin typeface="Arial"/>
            </a:endParaRPr>
          </a:p>
        </p:txBody>
      </p:sp>
      <p:sp>
        <p:nvSpPr>
          <p:cNvPr id="44" name="PlaceHolder 3"/>
          <p:cNvSpPr>
            <a:spLocks noGrp="1"/>
          </p:cNvSpPr>
          <p:nvPr>
            <p:ph type="hdr"/>
          </p:nvPr>
        </p:nvSpPr>
        <p:spPr>
          <a:xfrm>
            <a:off x="0" y="0"/>
            <a:ext cx="3280680" cy="534240"/>
          </a:xfrm>
          <a:prstGeom prst="rect">
            <a:avLst/>
          </a:prstGeom>
        </p:spPr>
        <p:txBody>
          <a:bodyPr lIns="0" rIns="0" tIns="0" bIns="0">
            <a:noAutofit/>
          </a:bodyPr>
          <a:p>
            <a:r>
              <a:rPr b="0" lang="sv-SE" sz="1400" spc="-1" strike="noStrike">
                <a:latin typeface="Times New Roman"/>
              </a:rPr>
              <a:t>&lt;header&gt;</a:t>
            </a:r>
            <a:endParaRPr b="0" lang="sv-SE" sz="1400" spc="-1" strike="noStrike">
              <a:latin typeface="Times New Roman"/>
            </a:endParaRPr>
          </a:p>
        </p:txBody>
      </p:sp>
      <p:sp>
        <p:nvSpPr>
          <p:cNvPr id="45" name="PlaceHolder 4"/>
          <p:cNvSpPr>
            <a:spLocks noGrp="1"/>
          </p:cNvSpPr>
          <p:nvPr>
            <p:ph type="dt"/>
          </p:nvPr>
        </p:nvSpPr>
        <p:spPr>
          <a:xfrm>
            <a:off x="4278960" y="0"/>
            <a:ext cx="3280680" cy="534240"/>
          </a:xfrm>
          <a:prstGeom prst="rect">
            <a:avLst/>
          </a:prstGeom>
        </p:spPr>
        <p:txBody>
          <a:bodyPr lIns="0" rIns="0" tIns="0" bIns="0">
            <a:noAutofit/>
          </a:bodyPr>
          <a:p>
            <a:pPr algn="r"/>
            <a:r>
              <a:rPr b="0" lang="sv-SE" sz="1400" spc="-1" strike="noStrike">
                <a:latin typeface="Times New Roman"/>
              </a:rPr>
              <a:t>&lt;date/time&gt;</a:t>
            </a:r>
            <a:endParaRPr b="0" lang="sv-SE" sz="1400" spc="-1" strike="noStrike">
              <a:latin typeface="Times New Roman"/>
            </a:endParaRPr>
          </a:p>
        </p:txBody>
      </p:sp>
      <p:sp>
        <p:nvSpPr>
          <p:cNvPr id="46" name="PlaceHolder 5"/>
          <p:cNvSpPr>
            <a:spLocks noGrp="1"/>
          </p:cNvSpPr>
          <p:nvPr>
            <p:ph type="ftr"/>
          </p:nvPr>
        </p:nvSpPr>
        <p:spPr>
          <a:xfrm>
            <a:off x="0" y="10157400"/>
            <a:ext cx="3280680" cy="534240"/>
          </a:xfrm>
          <a:prstGeom prst="rect">
            <a:avLst/>
          </a:prstGeom>
        </p:spPr>
        <p:txBody>
          <a:bodyPr lIns="0" rIns="0" tIns="0" bIns="0" anchor="b">
            <a:noAutofit/>
          </a:bodyPr>
          <a:p>
            <a:r>
              <a:rPr b="0" lang="sv-SE" sz="1400" spc="-1" strike="noStrike">
                <a:latin typeface="Times New Roman"/>
              </a:rPr>
              <a:t>&lt;footer&gt;</a:t>
            </a:r>
            <a:endParaRPr b="0" lang="sv-SE" sz="1400" spc="-1" strike="noStrike">
              <a:latin typeface="Times New Roman"/>
            </a:endParaRPr>
          </a:p>
        </p:txBody>
      </p:sp>
      <p:sp>
        <p:nvSpPr>
          <p:cNvPr id="47"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4F6F457A-6EAD-4F8F-AA8A-0E42F4AE5A51}" type="slidenum">
              <a:rPr b="0" lang="sv-SE" sz="1400" spc="-1" strike="noStrike">
                <a:latin typeface="Times New Roman"/>
              </a:rPr>
              <a:t>&lt;number&gt;</a:t>
            </a:fld>
            <a:endParaRPr b="0" lang="sv-S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CustomShape 1"/>
          <p:cNvSpPr/>
          <p:nvPr/>
        </p:nvSpPr>
        <p:spPr>
          <a:xfrm>
            <a:off x="5513400" y="120600"/>
            <a:ext cx="640440" cy="211680"/>
          </a:xfrm>
          <a:prstGeom prst="rect">
            <a:avLst/>
          </a:pr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n-ea"/>
              </a:rPr>
              <a:t>doc.: IEEE 802.11-13/0900r0</a:t>
            </a:r>
            <a:endParaRPr b="0" lang="sv-SE" sz="1400" spc="-1" strike="noStrike">
              <a:latin typeface="Arial"/>
            </a:endParaRPr>
          </a:p>
        </p:txBody>
      </p:sp>
      <p:sp>
        <p:nvSpPr>
          <p:cNvPr id="86" name="CustomShape 2"/>
          <p:cNvSpPr/>
          <p:nvPr/>
        </p:nvSpPr>
        <p:spPr>
          <a:xfrm>
            <a:off x="641520" y="120600"/>
            <a:ext cx="825840" cy="211680"/>
          </a:xfrm>
          <a:prstGeom prst="rect">
            <a:avLst/>
          </a:pr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rPr>
              <a:t>July 2013</a:t>
            </a:r>
            <a:endParaRPr b="0" lang="sv-SE" sz="1400" spc="-1" strike="noStrike">
              <a:latin typeface="Arial"/>
            </a:endParaRPr>
          </a:p>
        </p:txBody>
      </p:sp>
      <p:sp>
        <p:nvSpPr>
          <p:cNvPr id="87" name="CustomShape 3"/>
          <p:cNvSpPr/>
          <p:nvPr/>
        </p:nvSpPr>
        <p:spPr>
          <a:xfrm>
            <a:off x="5230800" y="9615600"/>
            <a:ext cx="922680" cy="181440"/>
          </a:xfrm>
          <a:prstGeom prst="rect">
            <a:avLst/>
          </a:prstGeom>
          <a:noFill/>
          <a:ln>
            <a:noFill/>
          </a:ln>
        </p:spPr>
        <p:style>
          <a:lnRef idx="0"/>
          <a:fillRef idx="0"/>
          <a:effectRef idx="0"/>
          <a:fontRef idx="minor"/>
        </p:style>
        <p:txBody>
          <a:bodyPr lIns="0" rIns="0" tIns="0" bIns="0">
            <a:noAutofit/>
          </a:bodyPr>
          <a:p>
            <a:pPr marL="458640" algn="r">
              <a:lnSpc>
                <a:spcPct val="100000"/>
              </a:lnSpc>
            </a:pPr>
            <a:r>
              <a:rPr b="0" lang="sv-SE" sz="1200" spc="-1" strike="noStrike">
                <a:solidFill>
                  <a:srgbClr val="000000"/>
                </a:solidFill>
                <a:latin typeface="Times New Roman"/>
              </a:rPr>
              <a:t>Clint Chaplin, Chair (Samsung)</a:t>
            </a:r>
            <a:endParaRPr b="0" lang="sv-SE" sz="1200" spc="-1" strike="noStrike">
              <a:latin typeface="Arial"/>
            </a:endParaRPr>
          </a:p>
        </p:txBody>
      </p:sp>
      <p:sp>
        <p:nvSpPr>
          <p:cNvPr id="88" name="CustomShape 4"/>
          <p:cNvSpPr/>
          <p:nvPr/>
        </p:nvSpPr>
        <p:spPr>
          <a:xfrm>
            <a:off x="3146400" y="9615600"/>
            <a:ext cx="511560" cy="181440"/>
          </a:xfrm>
          <a:prstGeom prst="rect">
            <a:avLst/>
          </a:pr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rPr>
              <a:t>Page </a:t>
            </a:r>
            <a:fld id="{EE0D21E9-580C-4AFE-B52D-0C1F4412D9A4}" type="slidenum">
              <a:rPr b="0" lang="sv-SE" sz="1200" spc="-1" strike="noStrike">
                <a:solidFill>
                  <a:srgbClr val="000000"/>
                </a:solidFill>
                <a:latin typeface="Times New Roman"/>
              </a:rPr>
              <a:t>&lt;number&gt;</a:t>
            </a:fld>
            <a:endParaRPr b="0" lang="sv-SE" sz="1200" spc="-1" strike="noStrike">
              <a:latin typeface="Arial"/>
            </a:endParaRPr>
          </a:p>
        </p:txBody>
      </p:sp>
      <p:sp>
        <p:nvSpPr>
          <p:cNvPr id="89" name="PlaceHolder 5"/>
          <p:cNvSpPr>
            <a:spLocks noGrp="1"/>
          </p:cNvSpPr>
          <p:nvPr>
            <p:ph type="sldImg"/>
          </p:nvPr>
        </p:nvSpPr>
        <p:spPr>
          <a:xfrm>
            <a:off x="922320" y="750960"/>
            <a:ext cx="4948920" cy="3710520"/>
          </a:xfrm>
          <a:prstGeom prst="rect">
            <a:avLst/>
          </a:prstGeom>
        </p:spPr>
      </p:sp>
      <p:sp>
        <p:nvSpPr>
          <p:cNvPr id="90" name="PlaceHolder 6"/>
          <p:cNvSpPr>
            <a:spLocks noGrp="1"/>
          </p:cNvSpPr>
          <p:nvPr>
            <p:ph type="body"/>
          </p:nvPr>
        </p:nvSpPr>
        <p:spPr>
          <a:xfrm>
            <a:off x="905040" y="4716360"/>
            <a:ext cx="4983840" cy="4470840"/>
          </a:xfrm>
          <a:prstGeom prst="rect">
            <a:avLst/>
          </a:prstGeom>
        </p:spPr>
        <p:txBody>
          <a:bodyPr lIns="93600" rIns="93600" tIns="46080" bIns="46080">
            <a:noAutofit/>
          </a:bodyPr>
          <a:p>
            <a:endParaRPr b="0" lang="sv-SE" sz="2000" spc="-1" strike="noStrike">
              <a:latin typeface="Arial"/>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CustomShape 1"/>
          <p:cNvSpPr/>
          <p:nvPr/>
        </p:nvSpPr>
        <p:spPr>
          <a:xfrm>
            <a:off x="5513400" y="120600"/>
            <a:ext cx="640440" cy="211680"/>
          </a:xfrm>
          <a:prstGeom prst="rect">
            <a:avLst/>
          </a:pr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n-ea"/>
              </a:rPr>
              <a:t>doc.: IEEE 802.11-13/0900r0</a:t>
            </a:r>
            <a:endParaRPr b="0" lang="sv-SE" sz="1400" spc="-1" strike="noStrike">
              <a:latin typeface="Arial"/>
            </a:endParaRPr>
          </a:p>
        </p:txBody>
      </p:sp>
      <p:sp>
        <p:nvSpPr>
          <p:cNvPr id="92" name="CustomShape 2"/>
          <p:cNvSpPr/>
          <p:nvPr/>
        </p:nvSpPr>
        <p:spPr>
          <a:xfrm>
            <a:off x="641520" y="120600"/>
            <a:ext cx="825840" cy="211680"/>
          </a:xfrm>
          <a:prstGeom prst="rect">
            <a:avLst/>
          </a:pr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rPr>
              <a:t>July 2013</a:t>
            </a:r>
            <a:endParaRPr b="0" lang="sv-SE" sz="1400" spc="-1" strike="noStrike">
              <a:latin typeface="Arial"/>
            </a:endParaRPr>
          </a:p>
        </p:txBody>
      </p:sp>
      <p:sp>
        <p:nvSpPr>
          <p:cNvPr id="93" name="CustomShape 3"/>
          <p:cNvSpPr/>
          <p:nvPr/>
        </p:nvSpPr>
        <p:spPr>
          <a:xfrm>
            <a:off x="5230800" y="9615600"/>
            <a:ext cx="922680" cy="181440"/>
          </a:xfrm>
          <a:prstGeom prst="rect">
            <a:avLst/>
          </a:prstGeom>
          <a:noFill/>
          <a:ln>
            <a:noFill/>
          </a:ln>
        </p:spPr>
        <p:style>
          <a:lnRef idx="0"/>
          <a:fillRef idx="0"/>
          <a:effectRef idx="0"/>
          <a:fontRef idx="minor"/>
        </p:style>
        <p:txBody>
          <a:bodyPr lIns="0" rIns="0" tIns="0" bIns="0">
            <a:noAutofit/>
          </a:bodyPr>
          <a:p>
            <a:pPr marL="458640" algn="r">
              <a:lnSpc>
                <a:spcPct val="100000"/>
              </a:lnSpc>
            </a:pPr>
            <a:r>
              <a:rPr b="0" lang="sv-SE" sz="1200" spc="-1" strike="noStrike">
                <a:solidFill>
                  <a:srgbClr val="000000"/>
                </a:solidFill>
                <a:latin typeface="Times New Roman"/>
              </a:rPr>
              <a:t>Clint Chaplin, Chair (Samsung)</a:t>
            </a:r>
            <a:endParaRPr b="0" lang="sv-SE" sz="1200" spc="-1" strike="noStrike">
              <a:latin typeface="Arial"/>
            </a:endParaRPr>
          </a:p>
        </p:txBody>
      </p:sp>
      <p:sp>
        <p:nvSpPr>
          <p:cNvPr id="94" name="CustomShape 4"/>
          <p:cNvSpPr/>
          <p:nvPr/>
        </p:nvSpPr>
        <p:spPr>
          <a:xfrm>
            <a:off x="3146400" y="9615600"/>
            <a:ext cx="511560" cy="181440"/>
          </a:xfrm>
          <a:prstGeom prst="rect">
            <a:avLst/>
          </a:pr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rPr>
              <a:t>Page </a:t>
            </a:r>
            <a:fld id="{39BD59F0-FD1F-4EFB-99B7-A2602BC78D43}" type="slidenum">
              <a:rPr b="0" lang="sv-SE" sz="1200" spc="-1" strike="noStrike">
                <a:solidFill>
                  <a:srgbClr val="000000"/>
                </a:solidFill>
                <a:latin typeface="Times New Roman"/>
              </a:rPr>
              <a:t>&lt;number&gt;</a:t>
            </a:fld>
            <a:endParaRPr b="0" lang="sv-SE" sz="1200" spc="-1" strike="noStrike">
              <a:latin typeface="Arial"/>
            </a:endParaRPr>
          </a:p>
        </p:txBody>
      </p:sp>
      <p:sp>
        <p:nvSpPr>
          <p:cNvPr id="95" name="PlaceHolder 5"/>
          <p:cNvSpPr>
            <a:spLocks noGrp="1"/>
          </p:cNvSpPr>
          <p:nvPr>
            <p:ph type="sldImg"/>
          </p:nvPr>
        </p:nvSpPr>
        <p:spPr>
          <a:xfrm>
            <a:off x="922320" y="750960"/>
            <a:ext cx="4948920" cy="3710520"/>
          </a:xfrm>
          <a:prstGeom prst="rect">
            <a:avLst/>
          </a:prstGeom>
        </p:spPr>
      </p:sp>
      <p:sp>
        <p:nvSpPr>
          <p:cNvPr id="96" name="PlaceHolder 6"/>
          <p:cNvSpPr>
            <a:spLocks noGrp="1"/>
          </p:cNvSpPr>
          <p:nvPr>
            <p:ph type="body"/>
          </p:nvPr>
        </p:nvSpPr>
        <p:spPr>
          <a:xfrm>
            <a:off x="905040" y="4716360"/>
            <a:ext cx="4983840" cy="4470840"/>
          </a:xfrm>
          <a:prstGeom prst="rect">
            <a:avLst/>
          </a:prstGeom>
        </p:spPr>
        <p:txBody>
          <a:bodyPr lIns="95400" rIns="95400" tIns="46080" bIns="46080">
            <a:noAutofit/>
          </a:bodyPr>
          <a:p>
            <a:endParaRPr b="0" lang="sv-SE" sz="2000" spc="-1" strike="noStrike">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CustomShape 1"/>
          <p:cNvSpPr/>
          <p:nvPr/>
        </p:nvSpPr>
        <p:spPr>
          <a:xfrm>
            <a:off x="5513400" y="120600"/>
            <a:ext cx="640440" cy="211680"/>
          </a:xfrm>
          <a:prstGeom prst="rect">
            <a:avLst/>
          </a:pr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n-ea"/>
              </a:rPr>
              <a:t>doc.: IEEE 802.11-13/0900r0</a:t>
            </a:r>
            <a:endParaRPr b="0" lang="sv-SE" sz="1400" spc="-1" strike="noStrike">
              <a:latin typeface="Arial"/>
            </a:endParaRPr>
          </a:p>
        </p:txBody>
      </p:sp>
      <p:sp>
        <p:nvSpPr>
          <p:cNvPr id="98" name="CustomShape 2"/>
          <p:cNvSpPr/>
          <p:nvPr/>
        </p:nvSpPr>
        <p:spPr>
          <a:xfrm>
            <a:off x="641520" y="120600"/>
            <a:ext cx="825840" cy="211680"/>
          </a:xfrm>
          <a:prstGeom prst="rect">
            <a:avLst/>
          </a:pr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rPr>
              <a:t>July 2013</a:t>
            </a:r>
            <a:endParaRPr b="0" lang="sv-SE" sz="1400" spc="-1" strike="noStrike">
              <a:latin typeface="Arial"/>
            </a:endParaRPr>
          </a:p>
        </p:txBody>
      </p:sp>
      <p:sp>
        <p:nvSpPr>
          <p:cNvPr id="99" name="CustomShape 3"/>
          <p:cNvSpPr/>
          <p:nvPr/>
        </p:nvSpPr>
        <p:spPr>
          <a:xfrm>
            <a:off x="5230800" y="9615600"/>
            <a:ext cx="922680" cy="181440"/>
          </a:xfrm>
          <a:prstGeom prst="rect">
            <a:avLst/>
          </a:prstGeom>
          <a:noFill/>
          <a:ln>
            <a:noFill/>
          </a:ln>
        </p:spPr>
        <p:style>
          <a:lnRef idx="0"/>
          <a:fillRef idx="0"/>
          <a:effectRef idx="0"/>
          <a:fontRef idx="minor"/>
        </p:style>
        <p:txBody>
          <a:bodyPr lIns="0" rIns="0" tIns="0" bIns="0">
            <a:noAutofit/>
          </a:bodyPr>
          <a:p>
            <a:pPr marL="458640" algn="r">
              <a:lnSpc>
                <a:spcPct val="100000"/>
              </a:lnSpc>
            </a:pPr>
            <a:r>
              <a:rPr b="0" lang="sv-SE" sz="1200" spc="-1" strike="noStrike">
                <a:solidFill>
                  <a:srgbClr val="000000"/>
                </a:solidFill>
                <a:latin typeface="Times New Roman"/>
              </a:rPr>
              <a:t>Clint Chaplin, Chair (Samsung)</a:t>
            </a:r>
            <a:endParaRPr b="0" lang="sv-SE" sz="1200" spc="-1" strike="noStrike">
              <a:latin typeface="Arial"/>
            </a:endParaRPr>
          </a:p>
        </p:txBody>
      </p:sp>
      <p:sp>
        <p:nvSpPr>
          <p:cNvPr id="100" name="CustomShape 4"/>
          <p:cNvSpPr/>
          <p:nvPr/>
        </p:nvSpPr>
        <p:spPr>
          <a:xfrm>
            <a:off x="3146400" y="9615600"/>
            <a:ext cx="511560" cy="181440"/>
          </a:xfrm>
          <a:prstGeom prst="rect">
            <a:avLst/>
          </a:pr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rPr>
              <a:t>Page </a:t>
            </a:r>
            <a:fld id="{3070D2AD-4556-46E2-B10D-199E23F333D9}" type="slidenum">
              <a:rPr b="0" lang="sv-SE" sz="1200" spc="-1" strike="noStrike">
                <a:solidFill>
                  <a:srgbClr val="000000"/>
                </a:solidFill>
                <a:latin typeface="Times New Roman"/>
              </a:rPr>
              <a:t>&lt;number&gt;</a:t>
            </a:fld>
            <a:endParaRPr b="0" lang="sv-SE" sz="1200" spc="-1" strike="noStrike">
              <a:latin typeface="Arial"/>
            </a:endParaRPr>
          </a:p>
        </p:txBody>
      </p:sp>
      <p:sp>
        <p:nvSpPr>
          <p:cNvPr id="101" name="PlaceHolder 5"/>
          <p:cNvSpPr>
            <a:spLocks noGrp="1"/>
          </p:cNvSpPr>
          <p:nvPr>
            <p:ph type="sldImg"/>
          </p:nvPr>
        </p:nvSpPr>
        <p:spPr>
          <a:xfrm>
            <a:off x="923760" y="750960"/>
            <a:ext cx="4947120" cy="3710520"/>
          </a:xfrm>
          <a:prstGeom prst="rect">
            <a:avLst/>
          </a:prstGeom>
        </p:spPr>
      </p:sp>
      <p:sp>
        <p:nvSpPr>
          <p:cNvPr id="102" name="PlaceHolder 6"/>
          <p:cNvSpPr>
            <a:spLocks noGrp="1"/>
          </p:cNvSpPr>
          <p:nvPr>
            <p:ph type="body"/>
          </p:nvPr>
        </p:nvSpPr>
        <p:spPr>
          <a:xfrm>
            <a:off x="905040" y="4718160"/>
            <a:ext cx="4983840" cy="4467600"/>
          </a:xfrm>
          <a:prstGeom prst="rect">
            <a:avLst/>
          </a:prstGeom>
        </p:spPr>
        <p:txBody>
          <a:bodyPr lIns="95400" rIns="95400" tIns="46080" bIns="46080">
            <a:noAutofit/>
          </a:bodyPr>
          <a:p>
            <a:endParaRPr b="0" lang="sv-SE" sz="2000" spc="-1" strike="noStrike">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CustomShape 1"/>
          <p:cNvSpPr/>
          <p:nvPr/>
        </p:nvSpPr>
        <p:spPr>
          <a:xfrm>
            <a:off x="5513400" y="120600"/>
            <a:ext cx="640440" cy="211680"/>
          </a:xfrm>
          <a:prstGeom prst="rect">
            <a:avLst/>
          </a:pr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n-ea"/>
              </a:rPr>
              <a:t>doc.: </a:t>
            </a:r>
            <a:r>
              <a:rPr b="1" lang="sv-SE" sz="1400" spc="-1" strike="noStrike">
                <a:solidFill>
                  <a:srgbClr val="000000"/>
                </a:solidFill>
                <a:latin typeface="Times New Roman"/>
                <a:ea typeface="+mn-ea"/>
              </a:rPr>
              <a:t>IEEE </a:t>
            </a:r>
            <a:r>
              <a:rPr b="1" lang="sv-SE" sz="1400" spc="-1" strike="noStrike">
                <a:solidFill>
                  <a:srgbClr val="000000"/>
                </a:solidFill>
                <a:latin typeface="Times New Roman"/>
                <a:ea typeface="+mn-ea"/>
              </a:rPr>
              <a:t>802.11</a:t>
            </a:r>
            <a:r>
              <a:rPr b="1" lang="sv-SE" sz="1400" spc="-1" strike="noStrike">
                <a:solidFill>
                  <a:srgbClr val="000000"/>
                </a:solidFill>
                <a:latin typeface="Times New Roman"/>
                <a:ea typeface="+mn-ea"/>
              </a:rPr>
              <a:t>-</a:t>
            </a:r>
            <a:r>
              <a:rPr b="1" lang="sv-SE" sz="1400" spc="-1" strike="noStrike">
                <a:solidFill>
                  <a:srgbClr val="000000"/>
                </a:solidFill>
                <a:latin typeface="Times New Roman"/>
                <a:ea typeface="+mn-ea"/>
              </a:rPr>
              <a:t>13/090</a:t>
            </a:r>
            <a:r>
              <a:rPr b="1" lang="sv-SE" sz="1400" spc="-1" strike="noStrike">
                <a:solidFill>
                  <a:srgbClr val="000000"/>
                </a:solidFill>
                <a:latin typeface="Times New Roman"/>
                <a:ea typeface="+mn-ea"/>
              </a:rPr>
              <a:t>0r0</a:t>
            </a:r>
            <a:endParaRPr b="0" lang="sv-SE" sz="1400" spc="-1" strike="noStrike">
              <a:latin typeface="Arial"/>
            </a:endParaRPr>
          </a:p>
        </p:txBody>
      </p:sp>
      <p:sp>
        <p:nvSpPr>
          <p:cNvPr id="104" name="CustomShape 2"/>
          <p:cNvSpPr/>
          <p:nvPr/>
        </p:nvSpPr>
        <p:spPr>
          <a:xfrm>
            <a:off x="641520" y="120600"/>
            <a:ext cx="825840" cy="211680"/>
          </a:xfrm>
          <a:prstGeom prst="rect">
            <a:avLst/>
          </a:pr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rPr>
              <a:t>July 2013</a:t>
            </a:r>
            <a:endParaRPr b="0" lang="sv-SE" sz="1400" spc="-1" strike="noStrike">
              <a:latin typeface="Arial"/>
            </a:endParaRPr>
          </a:p>
        </p:txBody>
      </p:sp>
      <p:sp>
        <p:nvSpPr>
          <p:cNvPr id="105" name="CustomShape 3"/>
          <p:cNvSpPr/>
          <p:nvPr/>
        </p:nvSpPr>
        <p:spPr>
          <a:xfrm>
            <a:off x="5230800" y="9615600"/>
            <a:ext cx="922680" cy="181440"/>
          </a:xfrm>
          <a:prstGeom prst="rect">
            <a:avLst/>
          </a:prstGeom>
          <a:noFill/>
          <a:ln>
            <a:noFill/>
          </a:ln>
        </p:spPr>
        <p:style>
          <a:lnRef idx="0"/>
          <a:fillRef idx="0"/>
          <a:effectRef idx="0"/>
          <a:fontRef idx="minor"/>
        </p:style>
        <p:txBody>
          <a:bodyPr lIns="0" rIns="0" tIns="0" bIns="0">
            <a:noAutofit/>
          </a:bodyPr>
          <a:p>
            <a:pPr marL="458640" algn="r">
              <a:lnSpc>
                <a:spcPct val="100000"/>
              </a:lnSpc>
            </a:pPr>
            <a:r>
              <a:rPr b="0" lang="sv-SE" sz="1200" spc="-1" strike="noStrike">
                <a:solidFill>
                  <a:srgbClr val="000000"/>
                </a:solidFill>
                <a:latin typeface="Times New Roman"/>
              </a:rPr>
              <a:t>Clint </a:t>
            </a:r>
            <a:r>
              <a:rPr b="0" lang="sv-SE" sz="1200" spc="-1" strike="noStrike">
                <a:solidFill>
                  <a:srgbClr val="000000"/>
                </a:solidFill>
                <a:latin typeface="Times New Roman"/>
              </a:rPr>
              <a:t>Chaplin</a:t>
            </a:r>
            <a:r>
              <a:rPr b="0" lang="sv-SE" sz="1200" spc="-1" strike="noStrike">
                <a:solidFill>
                  <a:srgbClr val="000000"/>
                </a:solidFill>
                <a:latin typeface="Times New Roman"/>
              </a:rPr>
              <a:t>, Chair </a:t>
            </a:r>
            <a:r>
              <a:rPr b="0" lang="sv-SE" sz="1200" spc="-1" strike="noStrike">
                <a:solidFill>
                  <a:srgbClr val="000000"/>
                </a:solidFill>
                <a:latin typeface="Times New Roman"/>
              </a:rPr>
              <a:t>(Samsu</a:t>
            </a:r>
            <a:r>
              <a:rPr b="0" lang="sv-SE" sz="1200" spc="-1" strike="noStrike">
                <a:solidFill>
                  <a:srgbClr val="000000"/>
                </a:solidFill>
                <a:latin typeface="Times New Roman"/>
              </a:rPr>
              <a:t>ng)</a:t>
            </a:r>
            <a:endParaRPr b="0" lang="sv-SE" sz="1200" spc="-1" strike="noStrike">
              <a:latin typeface="Arial"/>
            </a:endParaRPr>
          </a:p>
        </p:txBody>
      </p:sp>
      <p:sp>
        <p:nvSpPr>
          <p:cNvPr id="106" name="CustomShape 4"/>
          <p:cNvSpPr/>
          <p:nvPr/>
        </p:nvSpPr>
        <p:spPr>
          <a:xfrm>
            <a:off x="3146400" y="9615600"/>
            <a:ext cx="511560" cy="181440"/>
          </a:xfrm>
          <a:prstGeom prst="rect">
            <a:avLst/>
          </a:pr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rPr>
              <a:t>Page </a:t>
            </a:r>
            <a:fld id="{3D78ABF6-63C7-4DFF-8C6A-CC3D30CB7B4B}" type="slidenum">
              <a:rPr b="0" lang="sv-SE" sz="1200" spc="-1" strike="noStrike">
                <a:solidFill>
                  <a:srgbClr val="000000"/>
                </a:solidFill>
                <a:latin typeface="Times New Roman"/>
              </a:rPr>
              <a:t>&lt;number&gt;</a:t>
            </a:fld>
            <a:endParaRPr b="0" lang="sv-SE" sz="1200" spc="-1" strike="noStrike">
              <a:latin typeface="Arial"/>
            </a:endParaRPr>
          </a:p>
        </p:txBody>
      </p:sp>
      <p:sp>
        <p:nvSpPr>
          <p:cNvPr id="107" name="PlaceHolder 5"/>
          <p:cNvSpPr>
            <a:spLocks noGrp="1"/>
          </p:cNvSpPr>
          <p:nvPr>
            <p:ph type="sldImg"/>
          </p:nvPr>
        </p:nvSpPr>
        <p:spPr>
          <a:xfrm>
            <a:off x="923760" y="750960"/>
            <a:ext cx="4947120" cy="3710520"/>
          </a:xfrm>
          <a:prstGeom prst="rect">
            <a:avLst/>
          </a:prstGeom>
        </p:spPr>
      </p:sp>
      <p:sp>
        <p:nvSpPr>
          <p:cNvPr id="108" name="PlaceHolder 6"/>
          <p:cNvSpPr>
            <a:spLocks noGrp="1"/>
          </p:cNvSpPr>
          <p:nvPr>
            <p:ph type="body"/>
          </p:nvPr>
        </p:nvSpPr>
        <p:spPr>
          <a:xfrm>
            <a:off x="905040" y="4718160"/>
            <a:ext cx="4983840" cy="4467600"/>
          </a:xfrm>
          <a:prstGeom prst="rect">
            <a:avLst/>
          </a:prstGeom>
        </p:spPr>
        <p:txBody>
          <a:bodyPr lIns="95400" rIns="95400" tIns="46080" bIns="46080">
            <a:noAutofit/>
          </a:bodyPr>
          <a:p>
            <a:endParaRPr b="0" lang="sv-SE" sz="2000" spc="-1" strike="noStrike">
              <a:latin typeface="Arial"/>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CustomShape 1"/>
          <p:cNvSpPr/>
          <p:nvPr/>
        </p:nvSpPr>
        <p:spPr>
          <a:xfrm>
            <a:off x="5513400" y="120600"/>
            <a:ext cx="640440" cy="211680"/>
          </a:xfrm>
          <a:prstGeom prst="rect">
            <a:avLst/>
          </a:pr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n-ea"/>
              </a:rPr>
              <a:t>doc.: IEEE 802.11-13/0900r0</a:t>
            </a:r>
            <a:endParaRPr b="0" lang="sv-SE" sz="1400" spc="-1" strike="noStrike">
              <a:latin typeface="Arial"/>
            </a:endParaRPr>
          </a:p>
        </p:txBody>
      </p:sp>
      <p:sp>
        <p:nvSpPr>
          <p:cNvPr id="110" name="CustomShape 2"/>
          <p:cNvSpPr/>
          <p:nvPr/>
        </p:nvSpPr>
        <p:spPr>
          <a:xfrm>
            <a:off x="641520" y="120600"/>
            <a:ext cx="825840" cy="211680"/>
          </a:xfrm>
          <a:prstGeom prst="rect">
            <a:avLst/>
          </a:pr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rPr>
              <a:t>July 2013</a:t>
            </a:r>
            <a:endParaRPr b="0" lang="sv-SE" sz="1400" spc="-1" strike="noStrike">
              <a:latin typeface="Arial"/>
            </a:endParaRPr>
          </a:p>
        </p:txBody>
      </p:sp>
      <p:sp>
        <p:nvSpPr>
          <p:cNvPr id="111" name="CustomShape 3"/>
          <p:cNvSpPr/>
          <p:nvPr/>
        </p:nvSpPr>
        <p:spPr>
          <a:xfrm>
            <a:off x="5230800" y="9615600"/>
            <a:ext cx="922680" cy="181440"/>
          </a:xfrm>
          <a:prstGeom prst="rect">
            <a:avLst/>
          </a:prstGeom>
          <a:noFill/>
          <a:ln>
            <a:noFill/>
          </a:ln>
        </p:spPr>
        <p:style>
          <a:lnRef idx="0"/>
          <a:fillRef idx="0"/>
          <a:effectRef idx="0"/>
          <a:fontRef idx="minor"/>
        </p:style>
        <p:txBody>
          <a:bodyPr lIns="0" rIns="0" tIns="0" bIns="0">
            <a:noAutofit/>
          </a:bodyPr>
          <a:p>
            <a:pPr marL="458640" algn="r">
              <a:lnSpc>
                <a:spcPct val="100000"/>
              </a:lnSpc>
            </a:pPr>
            <a:r>
              <a:rPr b="0" lang="sv-SE" sz="1200" spc="-1" strike="noStrike">
                <a:solidFill>
                  <a:srgbClr val="000000"/>
                </a:solidFill>
                <a:latin typeface="Times New Roman"/>
              </a:rPr>
              <a:t>Clint Chaplin, Chair (Samsung)</a:t>
            </a:r>
            <a:endParaRPr b="0" lang="sv-SE" sz="1200" spc="-1" strike="noStrike">
              <a:latin typeface="Arial"/>
            </a:endParaRPr>
          </a:p>
        </p:txBody>
      </p:sp>
      <p:sp>
        <p:nvSpPr>
          <p:cNvPr id="112" name="CustomShape 4"/>
          <p:cNvSpPr/>
          <p:nvPr/>
        </p:nvSpPr>
        <p:spPr>
          <a:xfrm>
            <a:off x="3146400" y="9615600"/>
            <a:ext cx="511560" cy="181440"/>
          </a:xfrm>
          <a:prstGeom prst="rect">
            <a:avLst/>
          </a:pr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rPr>
              <a:t>Page </a:t>
            </a:r>
            <a:fld id="{DC6F48E2-0C79-4BCF-A11A-AB7FCA51CB6E}" type="slidenum">
              <a:rPr b="0" lang="sv-SE" sz="1200" spc="-1" strike="noStrike">
                <a:solidFill>
                  <a:srgbClr val="000000"/>
                </a:solidFill>
                <a:latin typeface="Times New Roman"/>
              </a:rPr>
              <a:t>&lt;number&gt;</a:t>
            </a:fld>
            <a:endParaRPr b="0" lang="sv-SE" sz="1200" spc="-1" strike="noStrike">
              <a:latin typeface="Arial"/>
            </a:endParaRPr>
          </a:p>
        </p:txBody>
      </p:sp>
      <p:sp>
        <p:nvSpPr>
          <p:cNvPr id="113" name="PlaceHolder 5"/>
          <p:cNvSpPr>
            <a:spLocks noGrp="1"/>
          </p:cNvSpPr>
          <p:nvPr>
            <p:ph type="sldImg"/>
          </p:nvPr>
        </p:nvSpPr>
        <p:spPr>
          <a:xfrm>
            <a:off x="923760" y="750960"/>
            <a:ext cx="4947120" cy="3710520"/>
          </a:xfrm>
          <a:prstGeom prst="rect">
            <a:avLst/>
          </a:prstGeom>
        </p:spPr>
      </p:sp>
      <p:sp>
        <p:nvSpPr>
          <p:cNvPr id="114" name="PlaceHolder 6"/>
          <p:cNvSpPr>
            <a:spLocks noGrp="1"/>
          </p:cNvSpPr>
          <p:nvPr>
            <p:ph type="body"/>
          </p:nvPr>
        </p:nvSpPr>
        <p:spPr>
          <a:xfrm>
            <a:off x="905040" y="4718160"/>
            <a:ext cx="4983840" cy="4467600"/>
          </a:xfrm>
          <a:prstGeom prst="rect">
            <a:avLst/>
          </a:prstGeom>
        </p:spPr>
        <p:txBody>
          <a:bodyPr lIns="95400" rIns="95400" tIns="46080" bIns="46080">
            <a:noAutofit/>
          </a:bodyPr>
          <a:p>
            <a:endParaRPr b="0" lang="sv-SE" sz="2000" spc="-1" strike="noStrike">
              <a:latin typeface="Arial"/>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CustomShape 1"/>
          <p:cNvSpPr/>
          <p:nvPr/>
        </p:nvSpPr>
        <p:spPr>
          <a:xfrm>
            <a:off x="5513400" y="120600"/>
            <a:ext cx="640440" cy="211680"/>
          </a:xfrm>
          <a:prstGeom prst="rect">
            <a:avLst/>
          </a:pr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n-ea"/>
              </a:rPr>
              <a:t>doc.: IEEE 802.11-13/0900r0</a:t>
            </a:r>
            <a:endParaRPr b="0" lang="sv-SE" sz="1400" spc="-1" strike="noStrike">
              <a:latin typeface="Arial"/>
            </a:endParaRPr>
          </a:p>
        </p:txBody>
      </p:sp>
      <p:sp>
        <p:nvSpPr>
          <p:cNvPr id="116" name="CustomShape 2"/>
          <p:cNvSpPr/>
          <p:nvPr/>
        </p:nvSpPr>
        <p:spPr>
          <a:xfrm>
            <a:off x="641520" y="120600"/>
            <a:ext cx="825840" cy="211680"/>
          </a:xfrm>
          <a:prstGeom prst="rect">
            <a:avLst/>
          </a:pr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rPr>
              <a:t>July 2013</a:t>
            </a:r>
            <a:endParaRPr b="0" lang="sv-SE" sz="1400" spc="-1" strike="noStrike">
              <a:latin typeface="Arial"/>
            </a:endParaRPr>
          </a:p>
        </p:txBody>
      </p:sp>
      <p:sp>
        <p:nvSpPr>
          <p:cNvPr id="117" name="CustomShape 3"/>
          <p:cNvSpPr/>
          <p:nvPr/>
        </p:nvSpPr>
        <p:spPr>
          <a:xfrm>
            <a:off x="5230800" y="9615600"/>
            <a:ext cx="922680" cy="181440"/>
          </a:xfrm>
          <a:prstGeom prst="rect">
            <a:avLst/>
          </a:prstGeom>
          <a:noFill/>
          <a:ln>
            <a:noFill/>
          </a:ln>
        </p:spPr>
        <p:style>
          <a:lnRef idx="0"/>
          <a:fillRef idx="0"/>
          <a:effectRef idx="0"/>
          <a:fontRef idx="minor"/>
        </p:style>
        <p:txBody>
          <a:bodyPr lIns="0" rIns="0" tIns="0" bIns="0">
            <a:noAutofit/>
          </a:bodyPr>
          <a:p>
            <a:pPr marL="458640" algn="r">
              <a:lnSpc>
                <a:spcPct val="100000"/>
              </a:lnSpc>
            </a:pPr>
            <a:r>
              <a:rPr b="0" lang="sv-SE" sz="1200" spc="-1" strike="noStrike">
                <a:solidFill>
                  <a:srgbClr val="000000"/>
                </a:solidFill>
                <a:latin typeface="Times New Roman"/>
              </a:rPr>
              <a:t>Clint Chaplin, Chair (Samsung)</a:t>
            </a:r>
            <a:endParaRPr b="0" lang="sv-SE" sz="1200" spc="-1" strike="noStrike">
              <a:latin typeface="Arial"/>
            </a:endParaRPr>
          </a:p>
        </p:txBody>
      </p:sp>
      <p:sp>
        <p:nvSpPr>
          <p:cNvPr id="118" name="CustomShape 4"/>
          <p:cNvSpPr/>
          <p:nvPr/>
        </p:nvSpPr>
        <p:spPr>
          <a:xfrm>
            <a:off x="3146400" y="9615600"/>
            <a:ext cx="511560" cy="181440"/>
          </a:xfrm>
          <a:prstGeom prst="rect">
            <a:avLst/>
          </a:pr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rPr>
              <a:t>Page </a:t>
            </a:r>
            <a:fld id="{A0CD32AE-0647-4227-BF7B-B54BA6EC631B}" type="slidenum">
              <a:rPr b="0" lang="sv-SE" sz="1200" spc="-1" strike="noStrike">
                <a:solidFill>
                  <a:srgbClr val="000000"/>
                </a:solidFill>
                <a:latin typeface="Times New Roman"/>
              </a:rPr>
              <a:t>&lt;number&gt;</a:t>
            </a:fld>
            <a:endParaRPr b="0" lang="sv-SE" sz="1200" spc="-1" strike="noStrike">
              <a:latin typeface="Arial"/>
            </a:endParaRPr>
          </a:p>
        </p:txBody>
      </p:sp>
      <p:sp>
        <p:nvSpPr>
          <p:cNvPr id="119" name="PlaceHolder 5"/>
          <p:cNvSpPr>
            <a:spLocks noGrp="1"/>
          </p:cNvSpPr>
          <p:nvPr>
            <p:ph type="sldImg"/>
          </p:nvPr>
        </p:nvSpPr>
        <p:spPr>
          <a:xfrm>
            <a:off x="923760" y="750960"/>
            <a:ext cx="4947120" cy="3710520"/>
          </a:xfrm>
          <a:prstGeom prst="rect">
            <a:avLst/>
          </a:prstGeom>
        </p:spPr>
      </p:sp>
      <p:sp>
        <p:nvSpPr>
          <p:cNvPr id="120" name="PlaceHolder 6"/>
          <p:cNvSpPr>
            <a:spLocks noGrp="1"/>
          </p:cNvSpPr>
          <p:nvPr>
            <p:ph type="body"/>
          </p:nvPr>
        </p:nvSpPr>
        <p:spPr>
          <a:xfrm>
            <a:off x="905040" y="4718160"/>
            <a:ext cx="4983840" cy="4467600"/>
          </a:xfrm>
          <a:prstGeom prst="rect">
            <a:avLst/>
          </a:prstGeom>
        </p:spPr>
        <p:txBody>
          <a:bodyPr lIns="95400" rIns="95400" tIns="46080" bIns="46080">
            <a:noAutofit/>
          </a:bodyPr>
          <a:p>
            <a:endParaRPr b="0" lang="sv-SE" sz="2000" spc="-1" strike="noStrike">
              <a:latin typeface="Arial"/>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CustomShape 1"/>
          <p:cNvSpPr/>
          <p:nvPr/>
        </p:nvSpPr>
        <p:spPr>
          <a:xfrm>
            <a:off x="5513400" y="120600"/>
            <a:ext cx="640440" cy="211680"/>
          </a:xfrm>
          <a:prstGeom prst="rect">
            <a:avLst/>
          </a:pr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n-ea"/>
              </a:rPr>
              <a:t>doc.: IEEE 802.11-13/0900r0</a:t>
            </a:r>
            <a:endParaRPr b="0" lang="sv-SE" sz="1400" spc="-1" strike="noStrike">
              <a:latin typeface="Arial"/>
            </a:endParaRPr>
          </a:p>
        </p:txBody>
      </p:sp>
      <p:sp>
        <p:nvSpPr>
          <p:cNvPr id="122" name="CustomShape 2"/>
          <p:cNvSpPr/>
          <p:nvPr/>
        </p:nvSpPr>
        <p:spPr>
          <a:xfrm>
            <a:off x="641520" y="120600"/>
            <a:ext cx="825840" cy="211680"/>
          </a:xfrm>
          <a:prstGeom prst="rect">
            <a:avLst/>
          </a:pr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rPr>
              <a:t>July 2013</a:t>
            </a:r>
            <a:endParaRPr b="0" lang="sv-SE" sz="1400" spc="-1" strike="noStrike">
              <a:latin typeface="Arial"/>
            </a:endParaRPr>
          </a:p>
        </p:txBody>
      </p:sp>
      <p:sp>
        <p:nvSpPr>
          <p:cNvPr id="123" name="CustomShape 3"/>
          <p:cNvSpPr/>
          <p:nvPr/>
        </p:nvSpPr>
        <p:spPr>
          <a:xfrm>
            <a:off x="5230800" y="9615600"/>
            <a:ext cx="922680" cy="181440"/>
          </a:xfrm>
          <a:prstGeom prst="rect">
            <a:avLst/>
          </a:prstGeom>
          <a:noFill/>
          <a:ln>
            <a:noFill/>
          </a:ln>
        </p:spPr>
        <p:style>
          <a:lnRef idx="0"/>
          <a:fillRef idx="0"/>
          <a:effectRef idx="0"/>
          <a:fontRef idx="minor"/>
        </p:style>
        <p:txBody>
          <a:bodyPr lIns="0" rIns="0" tIns="0" bIns="0">
            <a:noAutofit/>
          </a:bodyPr>
          <a:p>
            <a:pPr marL="458640" algn="r">
              <a:lnSpc>
                <a:spcPct val="100000"/>
              </a:lnSpc>
            </a:pPr>
            <a:r>
              <a:rPr b="0" lang="sv-SE" sz="1200" spc="-1" strike="noStrike">
                <a:solidFill>
                  <a:srgbClr val="000000"/>
                </a:solidFill>
                <a:latin typeface="Times New Roman"/>
              </a:rPr>
              <a:t>Clint Chaplin, Chair (Samsung)</a:t>
            </a:r>
            <a:endParaRPr b="0" lang="sv-SE" sz="1200" spc="-1" strike="noStrike">
              <a:latin typeface="Arial"/>
            </a:endParaRPr>
          </a:p>
        </p:txBody>
      </p:sp>
      <p:sp>
        <p:nvSpPr>
          <p:cNvPr id="124" name="CustomShape 4"/>
          <p:cNvSpPr/>
          <p:nvPr/>
        </p:nvSpPr>
        <p:spPr>
          <a:xfrm>
            <a:off x="3146400" y="9615600"/>
            <a:ext cx="511560" cy="181440"/>
          </a:xfrm>
          <a:prstGeom prst="rect">
            <a:avLst/>
          </a:pr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rPr>
              <a:t>Page </a:t>
            </a:r>
            <a:fld id="{6FE74EF2-AA2E-459C-9623-63E1B3B397E5}" type="slidenum">
              <a:rPr b="0" lang="sv-SE" sz="1200" spc="-1" strike="noStrike">
                <a:solidFill>
                  <a:srgbClr val="000000"/>
                </a:solidFill>
                <a:latin typeface="Times New Roman"/>
              </a:rPr>
              <a:t>&lt;number&gt;</a:t>
            </a:fld>
            <a:endParaRPr b="0" lang="sv-SE" sz="1200" spc="-1" strike="noStrike">
              <a:latin typeface="Arial"/>
            </a:endParaRPr>
          </a:p>
        </p:txBody>
      </p:sp>
      <p:sp>
        <p:nvSpPr>
          <p:cNvPr id="125" name="PlaceHolder 5"/>
          <p:cNvSpPr>
            <a:spLocks noGrp="1"/>
          </p:cNvSpPr>
          <p:nvPr>
            <p:ph type="sldImg"/>
          </p:nvPr>
        </p:nvSpPr>
        <p:spPr>
          <a:xfrm>
            <a:off x="923760" y="750960"/>
            <a:ext cx="4947120" cy="3710520"/>
          </a:xfrm>
          <a:prstGeom prst="rect">
            <a:avLst/>
          </a:prstGeom>
        </p:spPr>
      </p:sp>
      <p:sp>
        <p:nvSpPr>
          <p:cNvPr id="126" name="PlaceHolder 6"/>
          <p:cNvSpPr>
            <a:spLocks noGrp="1"/>
          </p:cNvSpPr>
          <p:nvPr>
            <p:ph type="body"/>
          </p:nvPr>
        </p:nvSpPr>
        <p:spPr>
          <a:xfrm>
            <a:off x="905040" y="4718160"/>
            <a:ext cx="4983840" cy="4467600"/>
          </a:xfrm>
          <a:prstGeom prst="rect">
            <a:avLst/>
          </a:prstGeom>
        </p:spPr>
        <p:txBody>
          <a:bodyPr lIns="95400" rIns="95400" tIns="46080" bIns="46080">
            <a:noAutofit/>
          </a:bodyPr>
          <a:p>
            <a:endParaRPr b="0" lang="sv-SE" sz="2000" spc="-1" strike="noStrike">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CustomShape 1"/>
          <p:cNvSpPr/>
          <p:nvPr/>
        </p:nvSpPr>
        <p:spPr>
          <a:xfrm>
            <a:off x="5513400" y="120600"/>
            <a:ext cx="640440" cy="211680"/>
          </a:xfrm>
          <a:prstGeom prst="rect">
            <a:avLst/>
          </a:pr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n-ea"/>
              </a:rPr>
              <a:t>doc.: IEEE 802.11-13/0900r0</a:t>
            </a:r>
            <a:endParaRPr b="0" lang="sv-SE" sz="1400" spc="-1" strike="noStrike">
              <a:latin typeface="Arial"/>
            </a:endParaRPr>
          </a:p>
        </p:txBody>
      </p:sp>
      <p:sp>
        <p:nvSpPr>
          <p:cNvPr id="128" name="CustomShape 2"/>
          <p:cNvSpPr/>
          <p:nvPr/>
        </p:nvSpPr>
        <p:spPr>
          <a:xfrm>
            <a:off x="641520" y="120600"/>
            <a:ext cx="825840" cy="211680"/>
          </a:xfrm>
          <a:prstGeom prst="rect">
            <a:avLst/>
          </a:pr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rPr>
              <a:t>July 2013</a:t>
            </a:r>
            <a:endParaRPr b="0" lang="sv-SE" sz="1400" spc="-1" strike="noStrike">
              <a:latin typeface="Arial"/>
            </a:endParaRPr>
          </a:p>
        </p:txBody>
      </p:sp>
      <p:sp>
        <p:nvSpPr>
          <p:cNvPr id="129" name="CustomShape 3"/>
          <p:cNvSpPr/>
          <p:nvPr/>
        </p:nvSpPr>
        <p:spPr>
          <a:xfrm>
            <a:off x="5230800" y="9615600"/>
            <a:ext cx="922680" cy="181440"/>
          </a:xfrm>
          <a:prstGeom prst="rect">
            <a:avLst/>
          </a:prstGeom>
          <a:noFill/>
          <a:ln>
            <a:noFill/>
          </a:ln>
        </p:spPr>
        <p:style>
          <a:lnRef idx="0"/>
          <a:fillRef idx="0"/>
          <a:effectRef idx="0"/>
          <a:fontRef idx="minor"/>
        </p:style>
        <p:txBody>
          <a:bodyPr lIns="0" rIns="0" tIns="0" bIns="0">
            <a:noAutofit/>
          </a:bodyPr>
          <a:p>
            <a:pPr marL="458640" algn="r">
              <a:lnSpc>
                <a:spcPct val="100000"/>
              </a:lnSpc>
            </a:pPr>
            <a:r>
              <a:rPr b="0" lang="sv-SE" sz="1200" spc="-1" strike="noStrike">
                <a:solidFill>
                  <a:srgbClr val="000000"/>
                </a:solidFill>
                <a:latin typeface="Times New Roman"/>
              </a:rPr>
              <a:t>Clint Chaplin, Chair (Samsung)</a:t>
            </a:r>
            <a:endParaRPr b="0" lang="sv-SE" sz="1200" spc="-1" strike="noStrike">
              <a:latin typeface="Arial"/>
            </a:endParaRPr>
          </a:p>
        </p:txBody>
      </p:sp>
      <p:sp>
        <p:nvSpPr>
          <p:cNvPr id="130" name="CustomShape 4"/>
          <p:cNvSpPr/>
          <p:nvPr/>
        </p:nvSpPr>
        <p:spPr>
          <a:xfrm>
            <a:off x="3146400" y="9615600"/>
            <a:ext cx="511560" cy="181440"/>
          </a:xfrm>
          <a:prstGeom prst="rect">
            <a:avLst/>
          </a:pr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rPr>
              <a:t>Page </a:t>
            </a:r>
            <a:fld id="{FE780B3B-DE1B-4D39-808E-9E37E88A1969}" type="slidenum">
              <a:rPr b="0" lang="sv-SE" sz="1200" spc="-1" strike="noStrike">
                <a:solidFill>
                  <a:srgbClr val="000000"/>
                </a:solidFill>
                <a:latin typeface="Times New Roman"/>
              </a:rPr>
              <a:t>&lt;number&gt;</a:t>
            </a:fld>
            <a:endParaRPr b="0" lang="sv-SE" sz="1200" spc="-1" strike="noStrike">
              <a:latin typeface="Arial"/>
            </a:endParaRPr>
          </a:p>
        </p:txBody>
      </p:sp>
      <p:sp>
        <p:nvSpPr>
          <p:cNvPr id="131" name="PlaceHolder 5"/>
          <p:cNvSpPr>
            <a:spLocks noGrp="1"/>
          </p:cNvSpPr>
          <p:nvPr>
            <p:ph type="sldImg"/>
          </p:nvPr>
        </p:nvSpPr>
        <p:spPr>
          <a:xfrm>
            <a:off x="923760" y="750960"/>
            <a:ext cx="4947120" cy="3710520"/>
          </a:xfrm>
          <a:prstGeom prst="rect">
            <a:avLst/>
          </a:prstGeom>
        </p:spPr>
      </p:sp>
      <p:sp>
        <p:nvSpPr>
          <p:cNvPr id="132" name="PlaceHolder 6"/>
          <p:cNvSpPr>
            <a:spLocks noGrp="1"/>
          </p:cNvSpPr>
          <p:nvPr>
            <p:ph type="body"/>
          </p:nvPr>
        </p:nvSpPr>
        <p:spPr>
          <a:xfrm>
            <a:off x="905040" y="4718160"/>
            <a:ext cx="4983840" cy="4467600"/>
          </a:xfrm>
          <a:prstGeom prst="rect">
            <a:avLst/>
          </a:prstGeom>
        </p:spPr>
        <p:txBody>
          <a:bodyPr lIns="95400" rIns="95400" tIns="46080" bIns="46080">
            <a:noAutofit/>
          </a:bodyPr>
          <a:p>
            <a:endParaRPr b="0" lang="sv-SE" sz="20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626760" y="2023200"/>
            <a:ext cx="8229240" cy="1144800"/>
          </a:xfrm>
          <a:prstGeom prst="rect">
            <a:avLst/>
          </a:prstGeom>
        </p:spPr>
        <p:txBody>
          <a:bodyPr lIns="0" rIns="0" tIns="0" bIns="0" anchor="ctr">
            <a:noAutofit/>
          </a:bodyPr>
          <a:p>
            <a:pPr algn="ctr"/>
            <a:endParaRPr b="0" lang="sv-SE" sz="4400" spc="-1" strike="noStrike">
              <a:latin typeface="Arial"/>
            </a:endParaRPr>
          </a:p>
        </p:txBody>
      </p:sp>
      <p:sp>
        <p:nvSpPr>
          <p:cNvPr id="28"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Arial"/>
            </a:endParaRPr>
          </a:p>
        </p:txBody>
      </p:sp>
      <p:sp>
        <p:nvSpPr>
          <p:cNvPr id="29"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626760" y="2023200"/>
            <a:ext cx="8229240" cy="1144800"/>
          </a:xfrm>
          <a:prstGeom prst="rect">
            <a:avLst/>
          </a:prstGeom>
        </p:spPr>
        <p:txBody>
          <a:bodyPr lIns="0" rIns="0" tIns="0" bIns="0" anchor="ctr">
            <a:noAutofit/>
          </a:bodyPr>
          <a:p>
            <a:pPr algn="ctr"/>
            <a:endParaRPr b="0" lang="sv-SE" sz="4400" spc="-1" strike="noStrike">
              <a:latin typeface="Arial"/>
            </a:endParaRPr>
          </a:p>
        </p:txBody>
      </p:sp>
      <p:sp>
        <p:nvSpPr>
          <p:cNvPr id="31"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Arial"/>
            </a:endParaRPr>
          </a:p>
        </p:txBody>
      </p:sp>
      <p:sp>
        <p:nvSpPr>
          <p:cNvPr id="32"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Arial"/>
            </a:endParaRPr>
          </a:p>
        </p:txBody>
      </p:sp>
      <p:sp>
        <p:nvSpPr>
          <p:cNvPr id="33"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Arial"/>
            </a:endParaRPr>
          </a:p>
        </p:txBody>
      </p:sp>
      <p:sp>
        <p:nvSpPr>
          <p:cNvPr id="34"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626760" y="2023200"/>
            <a:ext cx="8229240" cy="1144800"/>
          </a:xfrm>
          <a:prstGeom prst="rect">
            <a:avLst/>
          </a:prstGeom>
        </p:spPr>
        <p:txBody>
          <a:bodyPr lIns="0" rIns="0" tIns="0" bIns="0" anchor="ctr">
            <a:noAutofit/>
          </a:bodyPr>
          <a:p>
            <a:pPr algn="ctr"/>
            <a:endParaRPr b="0" lang="sv-SE" sz="4400" spc="-1" strike="noStrike">
              <a:latin typeface="Arial"/>
            </a:endParaRPr>
          </a:p>
        </p:txBody>
      </p:sp>
      <p:sp>
        <p:nvSpPr>
          <p:cNvPr id="36"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Arial"/>
            </a:endParaRPr>
          </a:p>
        </p:txBody>
      </p:sp>
      <p:sp>
        <p:nvSpPr>
          <p:cNvPr id="37"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Arial"/>
            </a:endParaRPr>
          </a:p>
        </p:txBody>
      </p:sp>
      <p:sp>
        <p:nvSpPr>
          <p:cNvPr id="38"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Arial"/>
            </a:endParaRPr>
          </a:p>
        </p:txBody>
      </p:sp>
      <p:sp>
        <p:nvSpPr>
          <p:cNvPr id="39"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Arial"/>
            </a:endParaRPr>
          </a:p>
        </p:txBody>
      </p:sp>
      <p:sp>
        <p:nvSpPr>
          <p:cNvPr id="40"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Arial"/>
            </a:endParaRPr>
          </a:p>
        </p:txBody>
      </p:sp>
      <p:sp>
        <p:nvSpPr>
          <p:cNvPr id="41"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626760" y="2023200"/>
            <a:ext cx="8229240" cy="1144800"/>
          </a:xfrm>
          <a:prstGeom prst="rect">
            <a:avLst/>
          </a:prstGeom>
        </p:spPr>
        <p:txBody>
          <a:bodyPr lIns="0" rIns="0" tIns="0" bIns="0" anchor="ctr">
            <a:noAutofit/>
          </a:bodyPr>
          <a:p>
            <a:pPr algn="ctr"/>
            <a:endParaRPr b="0" lang="sv-SE" sz="4400" spc="-1" strike="noStrike">
              <a:latin typeface="Arial"/>
            </a:endParaRPr>
          </a:p>
        </p:txBody>
      </p:sp>
      <p:sp>
        <p:nvSpPr>
          <p:cNvPr id="7"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sv-SE"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626760" y="2023200"/>
            <a:ext cx="8229240" cy="1144800"/>
          </a:xfrm>
          <a:prstGeom prst="rect">
            <a:avLst/>
          </a:prstGeom>
        </p:spPr>
        <p:txBody>
          <a:bodyPr lIns="0" rIns="0" tIns="0" bIns="0" anchor="ctr">
            <a:noAutofit/>
          </a:bodyPr>
          <a:p>
            <a:pPr algn="ctr"/>
            <a:endParaRPr b="0" lang="sv-SE" sz="4400" spc="-1" strike="noStrike">
              <a:latin typeface="Arial"/>
            </a:endParaRPr>
          </a:p>
        </p:txBody>
      </p:sp>
      <p:sp>
        <p:nvSpPr>
          <p:cNvPr id="9"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626760" y="2023200"/>
            <a:ext cx="8229240" cy="1144800"/>
          </a:xfrm>
          <a:prstGeom prst="rect">
            <a:avLst/>
          </a:prstGeom>
        </p:spPr>
        <p:txBody>
          <a:bodyPr lIns="0" rIns="0" tIns="0" bIns="0" anchor="ctr">
            <a:noAutofit/>
          </a:bodyPr>
          <a:p>
            <a:pPr algn="ctr"/>
            <a:endParaRPr b="0" lang="sv-SE" sz="4400" spc="-1" strike="noStrike">
              <a:latin typeface="Arial"/>
            </a:endParaRPr>
          </a:p>
        </p:txBody>
      </p:sp>
      <p:sp>
        <p:nvSpPr>
          <p:cNvPr id="11"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Arial"/>
            </a:endParaRPr>
          </a:p>
        </p:txBody>
      </p:sp>
      <p:sp>
        <p:nvSpPr>
          <p:cNvPr id="12"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626760" y="2023200"/>
            <a:ext cx="8229240" cy="1144800"/>
          </a:xfrm>
          <a:prstGeom prst="rect">
            <a:avLst/>
          </a:prstGeom>
        </p:spPr>
        <p:txBody>
          <a:bodyPr lIns="0" rIns="0" tIns="0" bIns="0" anchor="ctr">
            <a:noAutofit/>
          </a:bodyPr>
          <a:p>
            <a:pPr algn="ctr"/>
            <a:endParaRPr b="0" lang="sv-SE"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626760" y="2023200"/>
            <a:ext cx="8229240" cy="5307840"/>
          </a:xfrm>
          <a:prstGeom prst="rect">
            <a:avLst/>
          </a:prstGeom>
        </p:spPr>
        <p:txBody>
          <a:bodyPr lIns="0" rIns="0" tIns="0" bIns="0" anchor="ctr">
            <a:noAutofit/>
          </a:bodyPr>
          <a:p>
            <a:pPr algn="ctr"/>
            <a:endParaRPr b="0" lang="sv-S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26760" y="2023200"/>
            <a:ext cx="8229240" cy="1144800"/>
          </a:xfrm>
          <a:prstGeom prst="rect">
            <a:avLst/>
          </a:prstGeom>
        </p:spPr>
        <p:txBody>
          <a:bodyPr lIns="0" rIns="0" tIns="0" bIns="0" anchor="ctr">
            <a:noAutofit/>
          </a:bodyPr>
          <a:p>
            <a:pPr algn="ctr"/>
            <a:endParaRPr b="0" lang="sv-SE" sz="4400" spc="-1" strike="noStrike">
              <a:latin typeface="Arial"/>
            </a:endParaRPr>
          </a:p>
        </p:txBody>
      </p:sp>
      <p:sp>
        <p:nvSpPr>
          <p:cNvPr id="1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Arial"/>
            </a:endParaRPr>
          </a:p>
        </p:txBody>
      </p:sp>
      <p:sp>
        <p:nvSpPr>
          <p:cNvPr id="17"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Arial"/>
            </a:endParaRPr>
          </a:p>
        </p:txBody>
      </p:sp>
      <p:sp>
        <p:nvSpPr>
          <p:cNvPr id="18"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26760" y="2023200"/>
            <a:ext cx="8229240" cy="1144800"/>
          </a:xfrm>
          <a:prstGeom prst="rect">
            <a:avLst/>
          </a:prstGeom>
        </p:spPr>
        <p:txBody>
          <a:bodyPr lIns="0" rIns="0" tIns="0" bIns="0" anchor="ctr">
            <a:noAutofit/>
          </a:bodyPr>
          <a:p>
            <a:pPr algn="ctr"/>
            <a:endParaRPr b="0" lang="sv-SE" sz="4400" spc="-1" strike="noStrike">
              <a:latin typeface="Arial"/>
            </a:endParaRPr>
          </a:p>
        </p:txBody>
      </p:sp>
      <p:sp>
        <p:nvSpPr>
          <p:cNvPr id="20"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Arial"/>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Arial"/>
            </a:endParaRPr>
          </a:p>
        </p:txBody>
      </p:sp>
      <p:sp>
        <p:nvSpPr>
          <p:cNvPr id="22"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26760" y="2023200"/>
            <a:ext cx="8229240" cy="1144800"/>
          </a:xfrm>
          <a:prstGeom prst="rect">
            <a:avLst/>
          </a:prstGeom>
        </p:spPr>
        <p:txBody>
          <a:bodyPr lIns="0" rIns="0" tIns="0" bIns="0" anchor="ctr">
            <a:noAutofit/>
          </a:bodyPr>
          <a:p>
            <a:pPr algn="ctr"/>
            <a:endParaRPr b="0" lang="sv-SE" sz="4400" spc="-1" strike="noStrike">
              <a:latin typeface="Arial"/>
            </a:endParaRPr>
          </a:p>
        </p:txBody>
      </p:sp>
      <p:sp>
        <p:nvSpPr>
          <p:cNvPr id="2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Arial"/>
            </a:endParaRPr>
          </a:p>
        </p:txBody>
      </p:sp>
      <p:sp>
        <p:nvSpPr>
          <p:cNvPr id="26"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5232960" y="334440"/>
            <a:ext cx="3140640" cy="273960"/>
          </a:xfrm>
          <a:prstGeom prst="rect">
            <a:avLst/>
          </a:prstGeom>
          <a:noFill/>
          <a:ln>
            <a:noFill/>
          </a:ln>
        </p:spPr>
        <p:style>
          <a:lnRef idx="0"/>
          <a:fillRef idx="0"/>
          <a:effectRef idx="0"/>
          <a:fontRef idx="minor"/>
        </p:style>
        <p:txBody>
          <a:bodyPr wrap="none" lIns="0" rIns="0" tIns="0" bIns="0" anchor="b">
            <a:spAutoFit/>
          </a:bodyPr>
          <a:p>
            <a:pPr marL="457200" algn="r">
              <a:lnSpc>
                <a:spcPct val="100000"/>
              </a:lnSpc>
            </a:pPr>
            <a:r>
              <a:rPr b="1" lang="sv-SE" sz="1800" spc="-1" strike="noStrike">
                <a:solidFill>
                  <a:srgbClr val="000000"/>
                </a:solidFill>
                <a:latin typeface="Times New Roman"/>
                <a:ea typeface="DejaVu Sans"/>
              </a:rPr>
              <a:t>doc.: IEEE 802.11-20/990r0</a:t>
            </a:r>
            <a:endParaRPr b="0" lang="sv-SE" sz="1800" spc="-1" strike="noStrike">
              <a:latin typeface="Arial"/>
            </a:endParaRPr>
          </a:p>
        </p:txBody>
      </p:sp>
      <p:sp>
        <p:nvSpPr>
          <p:cNvPr id="1" name="Line 2"/>
          <p:cNvSpPr/>
          <p:nvPr/>
        </p:nvSpPr>
        <p:spPr>
          <a:xfrm>
            <a:off x="685800" y="609480"/>
            <a:ext cx="7772400" cy="360"/>
          </a:xfrm>
          <a:prstGeom prst="line">
            <a:avLst/>
          </a:prstGeom>
          <a:ln w="12600">
            <a:solidFill>
              <a:schemeClr val="tx1"/>
            </a:solidFill>
            <a:round/>
          </a:ln>
        </p:spPr>
        <p:style>
          <a:lnRef idx="0"/>
          <a:fillRef idx="0"/>
          <a:effectRef idx="0"/>
          <a:fontRef idx="minor"/>
        </p:style>
      </p:sp>
      <p:sp>
        <p:nvSpPr>
          <p:cNvPr id="2" name="CustomShape 3"/>
          <p:cNvSpPr/>
          <p:nvPr/>
        </p:nvSpPr>
        <p:spPr>
          <a:xfrm>
            <a:off x="519840" y="6475320"/>
            <a:ext cx="752400" cy="182160"/>
          </a:xfrm>
          <a:prstGeom prst="rect">
            <a:avLst/>
          </a:prstGeom>
          <a:noFill/>
          <a:ln>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DejaVu Sans"/>
              </a:rPr>
              <a:t>Presentation</a:t>
            </a:r>
            <a:endParaRPr b="0" lang="sv-SE" sz="1200" spc="-1" strike="noStrike">
              <a:latin typeface="Arial"/>
            </a:endParaRPr>
          </a:p>
        </p:txBody>
      </p:sp>
      <p:sp>
        <p:nvSpPr>
          <p:cNvPr id="3" name="Line 4"/>
          <p:cNvSpPr/>
          <p:nvPr/>
        </p:nvSpPr>
        <p:spPr>
          <a:xfrm>
            <a:off x="685800" y="6476760"/>
            <a:ext cx="7848360" cy="360"/>
          </a:xfrm>
          <a:prstGeom prst="line">
            <a:avLst/>
          </a:prstGeom>
          <a:ln w="12600">
            <a:solidFill>
              <a:schemeClr val="tx1"/>
            </a:solidFill>
            <a:round/>
          </a:ln>
        </p:spPr>
        <p:style>
          <a:lnRef idx="0"/>
          <a:fillRef idx="0"/>
          <a:effectRef idx="0"/>
          <a:fontRef idx="minor"/>
        </p:style>
      </p:sp>
      <p:sp>
        <p:nvSpPr>
          <p:cNvPr id="4" name="PlaceHolder 5"/>
          <p:cNvSpPr>
            <a:spLocks noGrp="1"/>
          </p:cNvSpPr>
          <p:nvPr>
            <p:ph type="title"/>
          </p:nvPr>
        </p:nvSpPr>
        <p:spPr>
          <a:xfrm>
            <a:off x="626760" y="2023200"/>
            <a:ext cx="8229240" cy="1144800"/>
          </a:xfrm>
          <a:prstGeom prst="rect">
            <a:avLst/>
          </a:prstGeom>
        </p:spPr>
        <p:txBody>
          <a:bodyPr lIns="0" rIns="0" tIns="0" bIns="0" anchor="ctr">
            <a:noAutofit/>
          </a:bodyPr>
          <a:p>
            <a:pPr algn="ctr"/>
            <a:r>
              <a:rPr b="0" lang="sv-SE" sz="4400" spc="-1" strike="noStrike">
                <a:latin typeface="Arial"/>
              </a:rPr>
              <a:t>Click to edit the title text format</a:t>
            </a:r>
            <a:endParaRPr b="0" lang="sv-SE" sz="4400" spc="-1" strike="noStrike">
              <a:latin typeface="Arial"/>
            </a:endParaRPr>
          </a:p>
        </p:txBody>
      </p:sp>
      <p:sp>
        <p:nvSpPr>
          <p:cNvPr id="5"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Arial"/>
              </a:rPr>
              <a:t>Click to edit the outline text format</a:t>
            </a:r>
            <a:endParaRPr b="0" lang="sv-SE" sz="3200" spc="-1" strike="noStrike">
              <a:latin typeface="Arial"/>
            </a:endParaRPr>
          </a:p>
          <a:p>
            <a:pPr lvl="1" marL="864000" indent="-324000">
              <a:spcBef>
                <a:spcPts val="1134"/>
              </a:spcBef>
              <a:buClr>
                <a:srgbClr val="000000"/>
              </a:buClr>
              <a:buSzPct val="75000"/>
              <a:buFont typeface="Symbol" charset="2"/>
              <a:buChar char=""/>
            </a:pPr>
            <a:r>
              <a:rPr b="0" lang="sv-SE" sz="2800" spc="-1" strike="noStrike">
                <a:latin typeface="Arial"/>
              </a:rPr>
              <a:t>Second Outline Level</a:t>
            </a:r>
            <a:endParaRPr b="0" lang="sv-SE" sz="2800" spc="-1" strike="noStrike">
              <a:latin typeface="Arial"/>
            </a:endParaRPr>
          </a:p>
          <a:p>
            <a:pPr lvl="2" marL="1296000" indent="-288000">
              <a:spcBef>
                <a:spcPts val="850"/>
              </a:spcBef>
              <a:buClr>
                <a:srgbClr val="000000"/>
              </a:buClr>
              <a:buSzPct val="45000"/>
              <a:buFont typeface="Wingdings" charset="2"/>
              <a:buChar char=""/>
            </a:pPr>
            <a:r>
              <a:rPr b="0" lang="sv-SE" sz="2400" spc="-1" strike="noStrike">
                <a:latin typeface="Arial"/>
              </a:rPr>
              <a:t>Third Outline Level</a:t>
            </a:r>
            <a:endParaRPr b="0" lang="sv-SE" sz="2400" spc="-1" strike="noStrike">
              <a:latin typeface="Arial"/>
            </a:endParaRPr>
          </a:p>
          <a:p>
            <a:pPr lvl="3" marL="1728000" indent="-216000">
              <a:spcBef>
                <a:spcPts val="567"/>
              </a:spcBef>
              <a:buClr>
                <a:srgbClr val="000000"/>
              </a:buClr>
              <a:buSzPct val="75000"/>
              <a:buFont typeface="Symbol" charset="2"/>
              <a:buChar char=""/>
            </a:pPr>
            <a:r>
              <a:rPr b="0" lang="sv-SE" sz="2000" spc="-1" strike="noStrike">
                <a:latin typeface="Arial"/>
              </a:rPr>
              <a:t>Fourth Outline Level</a:t>
            </a:r>
            <a:endParaRPr b="0" lang="sv-SE" sz="2000" spc="-1" strike="noStrike">
              <a:latin typeface="Arial"/>
            </a:endParaRPr>
          </a:p>
          <a:p>
            <a:pPr lvl="4" marL="2160000" indent="-216000">
              <a:spcBef>
                <a:spcPts val="283"/>
              </a:spcBef>
              <a:buClr>
                <a:srgbClr val="000000"/>
              </a:buClr>
              <a:buSzPct val="45000"/>
              <a:buFont typeface="Wingdings" charset="2"/>
              <a:buChar char=""/>
            </a:pPr>
            <a:r>
              <a:rPr b="0" lang="sv-SE" sz="2000" spc="-1" strike="noStrike">
                <a:latin typeface="Arial"/>
              </a:rPr>
              <a:t>Fifth Outline Level</a:t>
            </a:r>
            <a:endParaRPr b="0" lang="sv-SE" sz="2000" spc="-1" strike="noStrike">
              <a:latin typeface="Arial"/>
            </a:endParaRPr>
          </a:p>
          <a:p>
            <a:pPr lvl="5" marL="2592000" indent="-216000">
              <a:spcBef>
                <a:spcPts val="283"/>
              </a:spcBef>
              <a:buClr>
                <a:srgbClr val="000000"/>
              </a:buClr>
              <a:buSzPct val="45000"/>
              <a:buFont typeface="Wingdings" charset="2"/>
              <a:buChar char=""/>
            </a:pPr>
            <a:r>
              <a:rPr b="0" lang="sv-SE" sz="2000" spc="-1" strike="noStrike">
                <a:latin typeface="Arial"/>
              </a:rPr>
              <a:t>Sixth Outline Level</a:t>
            </a:r>
            <a:endParaRPr b="0" lang="sv-SE" sz="2000" spc="-1" strike="noStrike">
              <a:latin typeface="Arial"/>
            </a:endParaRPr>
          </a:p>
          <a:p>
            <a:pPr lvl="6" marL="3024000" indent="-216000">
              <a:spcBef>
                <a:spcPts val="283"/>
              </a:spcBef>
              <a:buClr>
                <a:srgbClr val="000000"/>
              </a:buClr>
              <a:buSzPct val="45000"/>
              <a:buFont typeface="Wingdings" charset="2"/>
              <a:buChar char=""/>
            </a:pPr>
            <a:r>
              <a:rPr b="0" lang="sv-SE" sz="2000" spc="-1" strike="noStrike">
                <a:latin typeface="Arial"/>
              </a:rPr>
              <a:t>Seventh Outline Level</a:t>
            </a:r>
            <a:endParaRPr b="0" lang="sv-S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hyperlink" Target="http://www.ieee802.org/11/PARs/P802.11REVmd.pdf" TargetMode="External"/><Relationship Id="rId2" Type="http://schemas.openxmlformats.org/officeDocument/2006/relationships/slideLayout" Target="../slideLayouts/slideLayout1.xml"/><Relationship Id="rId3"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 name="CustomShape 1"/>
          <p:cNvSpPr/>
          <p:nvPr/>
        </p:nvSpPr>
        <p:spPr>
          <a:xfrm>
            <a:off x="696960" y="332640"/>
            <a:ext cx="966960" cy="275760"/>
          </a:xfrm>
          <a:prstGeom prst="rect">
            <a:avLst/>
          </a:prstGeom>
          <a:noFill/>
          <a:ln>
            <a:noFill/>
          </a:ln>
        </p:spPr>
        <p:style>
          <a:lnRef idx="0"/>
          <a:fillRef idx="0"/>
          <a:effectRef idx="0"/>
          <a:fontRef idx="minor"/>
        </p:style>
        <p:txBody>
          <a:bodyPr lIns="0" rIns="0" tIns="0" bIns="0" anchor="b">
            <a:noAutofit/>
          </a:bodyPr>
          <a:p>
            <a:pPr>
              <a:lnSpc>
                <a:spcPct val="100000"/>
              </a:lnSpc>
              <a:spcBef>
                <a:spcPts val="360"/>
              </a:spcBef>
            </a:pPr>
            <a:r>
              <a:rPr b="1" lang="sv-SE" sz="1800" spc="-1" strike="noStrike">
                <a:solidFill>
                  <a:srgbClr val="000000"/>
                </a:solidFill>
                <a:latin typeface="Times New Roman"/>
                <a:ea typeface="DejaVu Sans"/>
              </a:rPr>
              <a:t>July 2020</a:t>
            </a:r>
            <a:endParaRPr b="0" lang="sv-SE" sz="1800" spc="-1" strike="noStrike">
              <a:latin typeface="Arial"/>
            </a:endParaRPr>
          </a:p>
        </p:txBody>
      </p:sp>
      <p:sp>
        <p:nvSpPr>
          <p:cNvPr id="49" name="CustomShape 2"/>
          <p:cNvSpPr/>
          <p:nvPr/>
        </p:nvSpPr>
        <p:spPr>
          <a:xfrm>
            <a:off x="5688000" y="6475320"/>
            <a:ext cx="2854800" cy="183600"/>
          </a:xfrm>
          <a:prstGeom prst="rect">
            <a:avLst/>
          </a:prstGeom>
          <a:noFill/>
          <a:ln>
            <a:noFill/>
          </a:ln>
        </p:spPr>
        <p:style>
          <a:lnRef idx="0"/>
          <a:fillRef idx="0"/>
          <a:effectRef idx="0"/>
          <a:fontRef idx="minor"/>
        </p:style>
        <p:txBody>
          <a:bodyPr lIns="0" rIns="0" tIns="0" bIns="0">
            <a:noAutofit/>
          </a:bodyPr>
          <a:p>
            <a:pPr algn="r">
              <a:lnSpc>
                <a:spcPct val="100000"/>
              </a:lnSpc>
              <a:spcBef>
                <a:spcPts val="241"/>
              </a:spcBef>
            </a:pPr>
            <a:r>
              <a:rPr b="0" lang="sv-SE" sz="1200" spc="-1" strike="noStrike">
                <a:solidFill>
                  <a:srgbClr val="000000"/>
                </a:solidFill>
                <a:latin typeface="Times New Roman"/>
                <a:ea typeface="DejaVu Sans"/>
              </a:rPr>
              <a:t>Amelia Andersdotter (self)</a:t>
            </a:r>
            <a:endParaRPr b="0" lang="sv-SE" sz="1200" spc="-1" strike="noStrike">
              <a:latin typeface="Arial"/>
            </a:endParaRPr>
          </a:p>
        </p:txBody>
      </p:sp>
      <p:sp>
        <p:nvSpPr>
          <p:cNvPr id="50" name="CustomShape 3"/>
          <p:cNvSpPr/>
          <p:nvPr/>
        </p:nvSpPr>
        <p:spPr>
          <a:xfrm>
            <a:off x="4344840" y="6475320"/>
            <a:ext cx="529200" cy="181440"/>
          </a:xfrm>
          <a:prstGeom prst="rect">
            <a:avLst/>
          </a:prstGeom>
          <a:noFill/>
          <a:ln>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DejaVu Sans"/>
              </a:rPr>
              <a:t>Slide </a:t>
            </a:r>
            <a:fld id="{01FE03E2-8111-41D7-A927-A6F3EA86FEE8}" type="slidenum">
              <a:rPr b="0" lang="sv-SE" sz="1200" spc="-1" strike="noStrike">
                <a:solidFill>
                  <a:srgbClr val="000000"/>
                </a:solidFill>
                <a:latin typeface="Times New Roman"/>
                <a:ea typeface="DejaVu Sans"/>
              </a:rPr>
              <a:t>&lt;number&gt;</a:t>
            </a:fld>
            <a:endParaRPr b="0" lang="sv-SE" sz="1200" spc="-1" strike="noStrike">
              <a:latin typeface="Arial"/>
            </a:endParaRPr>
          </a:p>
        </p:txBody>
      </p:sp>
      <p:sp>
        <p:nvSpPr>
          <p:cNvPr id="51" name="CustomShape 4"/>
          <p:cNvSpPr/>
          <p:nvPr/>
        </p:nvSpPr>
        <p:spPr>
          <a:xfrm>
            <a:off x="685800" y="685800"/>
            <a:ext cx="7771320" cy="106560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DejaVu Sans"/>
              </a:rPr>
              <a:t>Security and privacy TG – PAR ideas</a:t>
            </a:r>
            <a:endParaRPr b="0" lang="sv-SE" sz="3200" spc="-1" strike="noStrike">
              <a:latin typeface="Arial"/>
            </a:endParaRPr>
          </a:p>
        </p:txBody>
      </p:sp>
      <p:sp>
        <p:nvSpPr>
          <p:cNvPr id="52" name="CustomShape 5"/>
          <p:cNvSpPr/>
          <p:nvPr/>
        </p:nvSpPr>
        <p:spPr>
          <a:xfrm>
            <a:off x="685800" y="1523880"/>
            <a:ext cx="7771320" cy="379800"/>
          </a:xfrm>
          <a:prstGeom prst="rect">
            <a:avLst/>
          </a:prstGeom>
          <a:noFill/>
          <a:ln>
            <a:noFill/>
          </a:ln>
        </p:spPr>
        <p:style>
          <a:lnRef idx="0"/>
          <a:fillRef idx="0"/>
          <a:effectRef idx="0"/>
          <a:fontRef idx="minor"/>
        </p:style>
        <p:txBody>
          <a:bodyPr lIns="92160" rIns="92160" tIns="46080" bIns="46080">
            <a:noAutofit/>
          </a:bodyPr>
          <a:p>
            <a:pPr marL="343080" indent="-342000" algn="ctr">
              <a:lnSpc>
                <a:spcPct val="100000"/>
              </a:lnSpc>
              <a:spcBef>
                <a:spcPts val="400"/>
              </a:spcBef>
            </a:pPr>
            <a:r>
              <a:rPr b="1" lang="sv-SE" sz="2000" spc="-1" strike="noStrike">
                <a:solidFill>
                  <a:srgbClr val="000000"/>
                </a:solidFill>
                <a:latin typeface="Times New Roman"/>
                <a:ea typeface="DejaVu Sans"/>
              </a:rPr>
              <a:t>Date:</a:t>
            </a:r>
            <a:r>
              <a:rPr b="0" lang="sv-SE" sz="2000" spc="-1" strike="noStrike">
                <a:solidFill>
                  <a:srgbClr val="000000"/>
                </a:solidFill>
                <a:latin typeface="Times New Roman"/>
                <a:ea typeface="DejaVu Sans"/>
              </a:rPr>
              <a:t> 2020-07-03</a:t>
            </a:r>
            <a:endParaRPr b="0" lang="sv-SE" sz="2000" spc="-1" strike="noStrike">
              <a:latin typeface="Arial"/>
            </a:endParaRPr>
          </a:p>
        </p:txBody>
      </p:sp>
      <p:sp>
        <p:nvSpPr>
          <p:cNvPr id="53" name="CustomShape 6"/>
          <p:cNvSpPr/>
          <p:nvPr/>
        </p:nvSpPr>
        <p:spPr>
          <a:xfrm>
            <a:off x="533520" y="1940040"/>
            <a:ext cx="1446840" cy="379800"/>
          </a:xfrm>
          <a:prstGeom prst="rect">
            <a:avLst/>
          </a:prstGeom>
          <a:noFill/>
          <a:ln>
            <a:noFill/>
          </a:ln>
        </p:spPr>
        <p:style>
          <a:lnRef idx="0"/>
          <a:fillRef idx="0"/>
          <a:effectRef idx="0"/>
          <a:fontRef idx="minor"/>
        </p:style>
        <p:txBody>
          <a:bodyPr lIns="92160" rIns="92160" tIns="46080" bIns="46080">
            <a:noAutofit/>
          </a:bodyPr>
          <a:p>
            <a:pPr marL="343080" indent="-342000">
              <a:lnSpc>
                <a:spcPct val="100000"/>
              </a:lnSpc>
              <a:spcBef>
                <a:spcPts val="400"/>
              </a:spcBef>
            </a:pPr>
            <a:r>
              <a:rPr b="1" lang="sv-SE" sz="2000" spc="-1" strike="noStrike">
                <a:solidFill>
                  <a:srgbClr val="000000"/>
                </a:solidFill>
                <a:latin typeface="Times New Roman"/>
                <a:ea typeface="DejaVu Sans"/>
              </a:rPr>
              <a:t>Authors:</a:t>
            </a:r>
            <a:endParaRPr b="0" lang="sv-SE" sz="2000" spc="-1" strike="noStrike">
              <a:latin typeface="Arial"/>
            </a:endParaRPr>
          </a:p>
        </p:txBody>
      </p:sp>
      <p:graphicFrame>
        <p:nvGraphicFramePr>
          <p:cNvPr id="54" name="Table 7"/>
          <p:cNvGraphicFramePr/>
          <p:nvPr/>
        </p:nvGraphicFramePr>
        <p:xfrm>
          <a:off x="717840" y="2509920"/>
          <a:ext cx="7429680" cy="945360"/>
        </p:xfrm>
        <a:graphic>
          <a:graphicData uri="http://schemas.openxmlformats.org/drawingml/2006/table">
            <a:tbl>
              <a:tblPr/>
              <a:tblGrid>
                <a:gridCol w="3004920"/>
                <a:gridCol w="1562400"/>
                <a:gridCol w="2862720"/>
              </a:tblGrid>
              <a:tr h="361080">
                <a:tc>
                  <a:txBody>
                    <a:bodyPr lIns="90000" rIns="90000">
                      <a:noAutofit/>
                    </a:bodyPr>
                    <a:p>
                      <a:pPr>
                        <a:lnSpc>
                          <a:spcPct val="100000"/>
                        </a:lnSpc>
                      </a:pPr>
                      <a:r>
                        <a:rPr b="1" lang="sv-SE" sz="1400" spc="-1" strike="noStrike">
                          <a:latin typeface="DejaVu Sans"/>
                        </a:rPr>
                        <a:t>Name</a:t>
                      </a:r>
                      <a:endParaRPr b="0" lang="sv-SE" sz="1400" spc="-1" strike="noStrike">
                        <a:latin typeface="Arial"/>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400" spc="-1" strike="noStrike">
                          <a:latin typeface="DejaVu Sans"/>
                        </a:rPr>
                        <a:t>Affiliation</a:t>
                      </a:r>
                      <a:endParaRPr b="0" lang="sv-SE" sz="1400" spc="-1" strike="noStrike">
                        <a:latin typeface="Arial"/>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400" spc="-1" strike="noStrike">
                          <a:latin typeface="DejaVu Sans"/>
                        </a:rPr>
                        <a:t>Contact</a:t>
                      </a:r>
                      <a:endParaRPr b="0" lang="sv-SE" sz="1400" spc="-1" strike="noStrike">
                        <a:latin typeface="Arial"/>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r h="584280">
                <a:tc>
                  <a:txBody>
                    <a:bodyPr lIns="90000" rIns="90000">
                      <a:noAutofit/>
                    </a:bodyPr>
                    <a:p>
                      <a:pPr>
                        <a:lnSpc>
                          <a:spcPct val="100000"/>
                        </a:lnSpc>
                      </a:pPr>
                      <a:r>
                        <a:rPr b="0" lang="sv-SE" sz="1400" spc="-1" strike="noStrike">
                          <a:latin typeface="DejaVu Sans"/>
                        </a:rPr>
                        <a:t>Amelia Andersdotter</a:t>
                      </a:r>
                      <a:endParaRPr b="0" lang="sv-SE" sz="1400" spc="-1" strike="noStrike">
                        <a:latin typeface="Arial"/>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400" spc="-1" strike="noStrike">
                          <a:latin typeface="DejaVu Sans"/>
                        </a:rPr>
                        <a:t>Self</a:t>
                      </a:r>
                      <a:endParaRPr b="0" lang="sv-SE" sz="1400" spc="-1" strike="noStrike">
                        <a:latin typeface="Arial"/>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400" spc="-1" strike="noStrike">
                          <a:latin typeface="DejaVu Sans"/>
                        </a:rPr>
                        <a:t>Amelia.ieee@andersdotter.cc</a:t>
                      </a:r>
                      <a:endParaRPr b="0" lang="sv-SE" sz="1400" spc="-1" strike="noStrike">
                        <a:latin typeface="Arial"/>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bl>
          </a:graphicData>
        </a:graphic>
      </p:graphicFrame>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 name="CustomShape 1"/>
          <p:cNvSpPr/>
          <p:nvPr/>
        </p:nvSpPr>
        <p:spPr>
          <a:xfrm>
            <a:off x="696960" y="332640"/>
            <a:ext cx="966960" cy="275760"/>
          </a:xfrm>
          <a:prstGeom prst="rect">
            <a:avLst/>
          </a:prstGeom>
          <a:noFill/>
          <a:ln>
            <a:noFill/>
          </a:ln>
        </p:spPr>
        <p:style>
          <a:lnRef idx="0"/>
          <a:fillRef idx="0"/>
          <a:effectRef idx="0"/>
          <a:fontRef idx="minor"/>
        </p:style>
        <p:txBody>
          <a:bodyPr lIns="0" rIns="0" tIns="0" bIns="0" anchor="b">
            <a:noAutofit/>
          </a:bodyPr>
          <a:p>
            <a:pPr>
              <a:lnSpc>
                <a:spcPct val="100000"/>
              </a:lnSpc>
              <a:spcBef>
                <a:spcPts val="360"/>
              </a:spcBef>
            </a:pPr>
            <a:r>
              <a:rPr b="1" lang="sv-SE" sz="1800" spc="-1" strike="noStrike">
                <a:solidFill>
                  <a:srgbClr val="000000"/>
                </a:solidFill>
                <a:latin typeface="Times New Roman"/>
                <a:ea typeface="DejaVu Sans"/>
              </a:rPr>
              <a:t>July 2020</a:t>
            </a:r>
            <a:endParaRPr b="0" lang="sv-SE" sz="1800" spc="-1" strike="noStrike">
              <a:latin typeface="Arial"/>
            </a:endParaRPr>
          </a:p>
        </p:txBody>
      </p:sp>
      <p:sp>
        <p:nvSpPr>
          <p:cNvPr id="56" name="CustomShape 2"/>
          <p:cNvSpPr/>
          <p:nvPr/>
        </p:nvSpPr>
        <p:spPr>
          <a:xfrm>
            <a:off x="5760000" y="6484680"/>
            <a:ext cx="2783520" cy="183600"/>
          </a:xfrm>
          <a:prstGeom prst="rect">
            <a:avLst/>
          </a:prstGeom>
          <a:noFill/>
          <a:ln>
            <a:noFill/>
          </a:ln>
        </p:spPr>
        <p:style>
          <a:lnRef idx="0"/>
          <a:fillRef idx="0"/>
          <a:effectRef idx="0"/>
          <a:fontRef idx="minor"/>
        </p:style>
        <p:txBody>
          <a:bodyPr lIns="0" rIns="0" tIns="0" bIns="0">
            <a:noAutofit/>
          </a:bodyPr>
          <a:p>
            <a:pPr algn="r">
              <a:lnSpc>
                <a:spcPct val="100000"/>
              </a:lnSpc>
              <a:spcBef>
                <a:spcPts val="241"/>
              </a:spcBef>
            </a:pPr>
            <a:r>
              <a:rPr b="0" lang="sv-SE" sz="1200" spc="-1" strike="noStrike">
                <a:solidFill>
                  <a:srgbClr val="000000"/>
                </a:solidFill>
                <a:latin typeface="Times New Roman"/>
                <a:ea typeface="DejaVu Sans"/>
              </a:rPr>
              <a:t>Amelia Andersdotter (self)</a:t>
            </a:r>
            <a:endParaRPr b="0" lang="sv-SE" sz="1200" spc="-1" strike="noStrike">
              <a:latin typeface="Arial"/>
            </a:endParaRPr>
          </a:p>
        </p:txBody>
      </p:sp>
      <p:sp>
        <p:nvSpPr>
          <p:cNvPr id="57" name="CustomShape 3"/>
          <p:cNvSpPr/>
          <p:nvPr/>
        </p:nvSpPr>
        <p:spPr>
          <a:xfrm>
            <a:off x="4344840" y="6475320"/>
            <a:ext cx="529200" cy="181440"/>
          </a:xfrm>
          <a:prstGeom prst="rect">
            <a:avLst/>
          </a:prstGeom>
          <a:noFill/>
          <a:ln>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DejaVu Sans"/>
              </a:rPr>
              <a:t>Slide </a:t>
            </a:r>
            <a:fld id="{F7277D0F-73ED-4C0E-8D82-D98E68394A4F}" type="slidenum">
              <a:rPr b="0" lang="sv-SE" sz="1200" spc="-1" strike="noStrike">
                <a:solidFill>
                  <a:srgbClr val="000000"/>
                </a:solidFill>
                <a:latin typeface="Times New Roman"/>
                <a:ea typeface="DejaVu Sans"/>
              </a:rPr>
              <a:t>&lt;number&gt;</a:t>
            </a:fld>
            <a:endParaRPr b="0" lang="sv-SE" sz="1200" spc="-1" strike="noStrike">
              <a:latin typeface="Arial"/>
            </a:endParaRPr>
          </a:p>
        </p:txBody>
      </p:sp>
      <p:sp>
        <p:nvSpPr>
          <p:cNvPr id="58" name="CustomShape 4"/>
          <p:cNvSpPr/>
          <p:nvPr/>
        </p:nvSpPr>
        <p:spPr>
          <a:xfrm>
            <a:off x="685800" y="685800"/>
            <a:ext cx="7771320" cy="106560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DejaVu Sans"/>
              </a:rPr>
              <a:t>Abstract</a:t>
            </a:r>
            <a:endParaRPr b="0" lang="sv-SE" sz="3200" spc="-1" strike="noStrike">
              <a:latin typeface="Arial"/>
            </a:endParaRPr>
          </a:p>
        </p:txBody>
      </p:sp>
      <p:sp>
        <p:nvSpPr>
          <p:cNvPr id="59" name="CustomShape 5"/>
          <p:cNvSpPr/>
          <p:nvPr/>
        </p:nvSpPr>
        <p:spPr>
          <a:xfrm>
            <a:off x="1442880" y="1752480"/>
            <a:ext cx="6333480" cy="4113720"/>
          </a:xfrm>
          <a:prstGeom prst="rect">
            <a:avLst/>
          </a:prstGeom>
          <a:noFill/>
          <a:ln>
            <a:noFill/>
          </a:ln>
        </p:spPr>
        <p:style>
          <a:lnRef idx="0"/>
          <a:fillRef idx="0"/>
          <a:effectRef idx="0"/>
          <a:fontRef idx="minor"/>
        </p:style>
      </p:sp>
      <p:sp>
        <p:nvSpPr>
          <p:cNvPr id="60" name="TextShape 6"/>
          <p:cNvSpPr txBox="1"/>
          <p:nvPr/>
        </p:nvSpPr>
        <p:spPr>
          <a:xfrm>
            <a:off x="1080000" y="1656000"/>
            <a:ext cx="7416000" cy="1882080"/>
          </a:xfrm>
          <a:prstGeom prst="rect">
            <a:avLst/>
          </a:prstGeom>
          <a:noFill/>
          <a:ln>
            <a:noFill/>
          </a:ln>
        </p:spPr>
        <p:txBody>
          <a:bodyPr lIns="90000" rIns="90000" tIns="45000" bIns="45000">
            <a:noAutofit/>
          </a:bodyPr>
          <a:p>
            <a:r>
              <a:rPr b="0" lang="sv-SE" sz="1800" spc="-1" strike="noStrike">
                <a:latin typeface="Arial"/>
              </a:rPr>
              <a:t>Security and privacy topics require a consistent, robust, and continuous method of making amendments or changes in the IEEE 802.11 standard, comparable with the ongoing work of TG Maintenance but acting on its own initiative rather than as a result of input from other TGs. This presentation considers different ways of achieving systematic, timely and binding security and privacy enhancements to IEEE 802.11 network technologies.</a:t>
            </a:r>
            <a:endParaRPr b="0" lang="sv-SE" sz="18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1" name="CustomShape 1"/>
          <p:cNvSpPr/>
          <p:nvPr/>
        </p:nvSpPr>
        <p:spPr>
          <a:xfrm>
            <a:off x="696960" y="332640"/>
            <a:ext cx="966960" cy="275760"/>
          </a:xfrm>
          <a:prstGeom prst="rect">
            <a:avLst/>
          </a:prstGeom>
          <a:noFill/>
          <a:ln>
            <a:noFill/>
          </a:ln>
        </p:spPr>
        <p:style>
          <a:lnRef idx="0"/>
          <a:fillRef idx="0"/>
          <a:effectRef idx="0"/>
          <a:fontRef idx="minor"/>
        </p:style>
        <p:txBody>
          <a:bodyPr lIns="0" rIns="0" tIns="0" bIns="0" anchor="b">
            <a:noAutofit/>
          </a:bodyPr>
          <a:p>
            <a:pPr>
              <a:lnSpc>
                <a:spcPct val="100000"/>
              </a:lnSpc>
              <a:spcBef>
                <a:spcPts val="360"/>
              </a:spcBef>
            </a:pPr>
            <a:r>
              <a:rPr b="1" lang="sv-SE" sz="1800" spc="-1" strike="noStrike">
                <a:solidFill>
                  <a:srgbClr val="000000"/>
                </a:solidFill>
                <a:latin typeface="Times New Roman"/>
                <a:ea typeface="DejaVu Sans"/>
              </a:rPr>
              <a:t>July 2020</a:t>
            </a:r>
            <a:endParaRPr b="0" lang="sv-SE" sz="1800" spc="-1" strike="noStrike">
              <a:latin typeface="Arial"/>
            </a:endParaRPr>
          </a:p>
        </p:txBody>
      </p:sp>
      <p:sp>
        <p:nvSpPr>
          <p:cNvPr id="62" name="CustomShape 2"/>
          <p:cNvSpPr/>
          <p:nvPr/>
        </p:nvSpPr>
        <p:spPr>
          <a:xfrm>
            <a:off x="5472000" y="6475320"/>
            <a:ext cx="3070800" cy="183600"/>
          </a:xfrm>
          <a:prstGeom prst="rect">
            <a:avLst/>
          </a:prstGeom>
          <a:noFill/>
          <a:ln>
            <a:noFill/>
          </a:ln>
        </p:spPr>
        <p:style>
          <a:lnRef idx="0"/>
          <a:fillRef idx="0"/>
          <a:effectRef idx="0"/>
          <a:fontRef idx="minor"/>
        </p:style>
        <p:txBody>
          <a:bodyPr lIns="0" rIns="0" tIns="0" bIns="0">
            <a:noAutofit/>
          </a:bodyPr>
          <a:p>
            <a:pPr algn="r">
              <a:lnSpc>
                <a:spcPct val="100000"/>
              </a:lnSpc>
              <a:spcBef>
                <a:spcPts val="241"/>
              </a:spcBef>
            </a:pPr>
            <a:r>
              <a:rPr b="0" lang="sv-SE" sz="1200" spc="-1" strike="noStrike">
                <a:solidFill>
                  <a:srgbClr val="000000"/>
                </a:solidFill>
                <a:latin typeface="Times New Roman"/>
                <a:ea typeface="DejaVu Sans"/>
              </a:rPr>
              <a:t>Amelia Andersdotter (self)</a:t>
            </a:r>
            <a:endParaRPr b="0" lang="sv-SE" sz="1200" spc="-1" strike="noStrike">
              <a:latin typeface="Arial"/>
            </a:endParaRPr>
          </a:p>
        </p:txBody>
      </p:sp>
      <p:sp>
        <p:nvSpPr>
          <p:cNvPr id="63" name="CustomShape 3"/>
          <p:cNvSpPr/>
          <p:nvPr/>
        </p:nvSpPr>
        <p:spPr>
          <a:xfrm>
            <a:off x="4344840" y="6475320"/>
            <a:ext cx="529200" cy="181440"/>
          </a:xfrm>
          <a:prstGeom prst="rect">
            <a:avLst/>
          </a:prstGeom>
          <a:noFill/>
          <a:ln>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DejaVu Sans"/>
              </a:rPr>
              <a:t>Slide </a:t>
            </a:r>
            <a:fld id="{3ED4C70C-5C7A-42C8-A351-5C3BCA34F47B}" type="slidenum">
              <a:rPr b="0" lang="sv-SE" sz="1200" spc="-1" strike="noStrike">
                <a:solidFill>
                  <a:srgbClr val="000000"/>
                </a:solidFill>
                <a:latin typeface="Times New Roman"/>
                <a:ea typeface="DejaVu Sans"/>
              </a:rPr>
              <a:t>&lt;number&gt;</a:t>
            </a:fld>
            <a:endParaRPr b="0" lang="sv-SE" sz="1200" spc="-1" strike="noStrike">
              <a:latin typeface="Arial"/>
            </a:endParaRPr>
          </a:p>
        </p:txBody>
      </p:sp>
      <p:sp>
        <p:nvSpPr>
          <p:cNvPr id="64" name="CustomShape 4"/>
          <p:cNvSpPr/>
          <p:nvPr/>
        </p:nvSpPr>
        <p:spPr>
          <a:xfrm>
            <a:off x="251640" y="525240"/>
            <a:ext cx="8712000" cy="5278680"/>
          </a:xfrm>
          <a:prstGeom prst="rect">
            <a:avLst/>
          </a:prstGeom>
          <a:noFill/>
          <a:ln>
            <a:noFill/>
          </a:ln>
        </p:spPr>
        <p:style>
          <a:lnRef idx="0"/>
          <a:fillRef idx="0"/>
          <a:effectRef idx="0"/>
          <a:fontRef idx="minor"/>
        </p:style>
        <p:txBody>
          <a:bodyPr lIns="92160" rIns="92160" tIns="46080" bIns="46080">
            <a:noAutofit/>
          </a:bodyPr>
          <a:p>
            <a:pPr algn="ctr">
              <a:lnSpc>
                <a:spcPct val="100000"/>
              </a:lnSpc>
            </a:pPr>
            <a:r>
              <a:rPr b="1" lang="sv-SE" sz="2800" spc="-1" strike="noStrike">
                <a:solidFill>
                  <a:srgbClr val="000000"/>
                </a:solidFill>
                <a:latin typeface="Times New Roman"/>
                <a:ea typeface="DejaVu Sans"/>
              </a:rPr>
              <a:t>Problem outline</a:t>
            </a:r>
            <a:endParaRPr b="0" lang="sv-SE" sz="2800" spc="-1" strike="noStrike">
              <a:latin typeface="Arial"/>
            </a:endParaRPr>
          </a:p>
          <a:p>
            <a:pPr>
              <a:lnSpc>
                <a:spcPct val="100000"/>
              </a:lnSpc>
            </a:pPr>
            <a:endParaRPr b="0" lang="sv-SE" sz="2800" spc="-1" strike="noStrike">
              <a:latin typeface="Arial"/>
            </a:endParaRPr>
          </a:p>
          <a:p>
            <a:pPr>
              <a:lnSpc>
                <a:spcPct val="100000"/>
              </a:lnSpc>
            </a:pPr>
            <a:r>
              <a:rPr b="1" lang="sv-SE" sz="1800" spc="-1" strike="noStrike">
                <a:solidFill>
                  <a:srgbClr val="000000"/>
                </a:solidFill>
                <a:latin typeface="Times New Roman"/>
                <a:ea typeface="DejaVu Sans"/>
              </a:rPr>
              <a:t>Security and privacy enhancements may require updates to the standard</a:t>
            </a:r>
            <a:endParaRPr b="0" lang="sv-SE" sz="1800" spc="-1" strike="noStrike">
              <a:latin typeface="Arial"/>
            </a:endParaRPr>
          </a:p>
          <a:p>
            <a:pPr>
              <a:lnSpc>
                <a:spcPct val="100000"/>
              </a:lnSpc>
            </a:pPr>
            <a:endParaRPr b="0" lang="sv-SE" sz="1800" spc="-1" strike="noStrike">
              <a:latin typeface="Arial"/>
            </a:endParaRPr>
          </a:p>
          <a:p>
            <a:pPr>
              <a:lnSpc>
                <a:spcPct val="100000"/>
              </a:lnSpc>
            </a:pPr>
            <a:r>
              <a:rPr b="1" lang="sv-SE" sz="1800" spc="-1" strike="noStrike">
                <a:solidFill>
                  <a:srgbClr val="000000"/>
                </a:solidFill>
                <a:latin typeface="Times New Roman"/>
                <a:ea typeface="DejaVu Sans"/>
              </a:rPr>
              <a:t>Security and privacy enhancements are not always foreseeable at the beginning of a standards amendment procedure; problems may be discovered as an amendment is being developed</a:t>
            </a:r>
            <a:endParaRPr b="0" lang="sv-SE" sz="1800" spc="-1" strike="noStrike">
              <a:latin typeface="Arial"/>
            </a:endParaRPr>
          </a:p>
          <a:p>
            <a:pPr>
              <a:lnSpc>
                <a:spcPct val="100000"/>
              </a:lnSpc>
            </a:pPr>
            <a:endParaRPr b="0" lang="sv-SE" sz="1800" spc="-1" strike="noStrike">
              <a:latin typeface="Arial"/>
            </a:endParaRPr>
          </a:p>
          <a:p>
            <a:pPr>
              <a:lnSpc>
                <a:spcPct val="100000"/>
              </a:lnSpc>
            </a:pPr>
            <a:r>
              <a:rPr b="1" lang="sv-SE" sz="1800" spc="-1" strike="noStrike">
                <a:solidFill>
                  <a:srgbClr val="000000"/>
                </a:solidFill>
                <a:latin typeface="Times New Roman"/>
                <a:ea typeface="DejaVu Sans"/>
              </a:rPr>
              <a:t>The existing process of pre-defining the scope of an amendment is not always sufficient to address security and privacy concerns in a timely fashion</a:t>
            </a:r>
            <a:endParaRPr b="0" lang="sv-SE" sz="1800" spc="-1" strike="noStrike">
              <a:latin typeface="Arial"/>
            </a:endParaRPr>
          </a:p>
          <a:p>
            <a:pPr>
              <a:lnSpc>
                <a:spcPct val="100000"/>
              </a:lnSpc>
            </a:pPr>
            <a:endParaRPr b="0" lang="sv-SE" sz="1800" spc="-1" strike="noStrike">
              <a:latin typeface="Arial"/>
            </a:endParaRPr>
          </a:p>
          <a:p>
            <a:pPr>
              <a:lnSpc>
                <a:spcPct val="100000"/>
              </a:lnSpc>
            </a:pPr>
            <a:r>
              <a:rPr b="1" lang="sv-SE" sz="1800" spc="-1" strike="noStrike">
                <a:solidFill>
                  <a:srgbClr val="000000"/>
                </a:solidFill>
                <a:latin typeface="Times New Roman"/>
                <a:ea typeface="DejaVu Sans"/>
              </a:rPr>
              <a:t>Different models can be envisaged to ensure the timely remedy of security and privacy considerations within the IEEE 802.11 standard:</a:t>
            </a:r>
            <a:endParaRPr b="0" lang="sv-SE" sz="1800" spc="-1" strike="noStrike">
              <a:latin typeface="Arial"/>
            </a:endParaRPr>
          </a:p>
          <a:p>
            <a:pPr>
              <a:lnSpc>
                <a:spcPct val="100000"/>
              </a:lnSpc>
            </a:pPr>
            <a:endParaRPr b="0" lang="sv-SE" sz="1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5" name="CustomShape 1"/>
          <p:cNvSpPr/>
          <p:nvPr/>
        </p:nvSpPr>
        <p:spPr>
          <a:xfrm>
            <a:off x="696960" y="332640"/>
            <a:ext cx="966960" cy="275760"/>
          </a:xfrm>
          <a:prstGeom prst="rect">
            <a:avLst/>
          </a:prstGeom>
          <a:noFill/>
          <a:ln>
            <a:noFill/>
          </a:ln>
        </p:spPr>
        <p:style>
          <a:lnRef idx="0"/>
          <a:fillRef idx="0"/>
          <a:effectRef idx="0"/>
          <a:fontRef idx="minor"/>
        </p:style>
        <p:txBody>
          <a:bodyPr lIns="0" rIns="0" tIns="0" bIns="0" anchor="b">
            <a:noAutofit/>
          </a:bodyPr>
          <a:p>
            <a:pPr>
              <a:lnSpc>
                <a:spcPct val="100000"/>
              </a:lnSpc>
              <a:spcBef>
                <a:spcPts val="360"/>
              </a:spcBef>
            </a:pPr>
            <a:r>
              <a:rPr b="1" lang="sv-SE" sz="1800" spc="-1" strike="noStrike">
                <a:solidFill>
                  <a:srgbClr val="000000"/>
                </a:solidFill>
                <a:latin typeface="Times New Roman"/>
                <a:ea typeface="DejaVu Sans"/>
              </a:rPr>
              <a:t>July 2020</a:t>
            </a:r>
            <a:endParaRPr b="0" lang="sv-SE" sz="1800" spc="-1" strike="noStrike">
              <a:latin typeface="Arial"/>
            </a:endParaRPr>
          </a:p>
        </p:txBody>
      </p:sp>
      <p:sp>
        <p:nvSpPr>
          <p:cNvPr id="66" name="CustomShape 2"/>
          <p:cNvSpPr/>
          <p:nvPr/>
        </p:nvSpPr>
        <p:spPr>
          <a:xfrm>
            <a:off x="5472000" y="6475320"/>
            <a:ext cx="3070800" cy="183600"/>
          </a:xfrm>
          <a:prstGeom prst="rect">
            <a:avLst/>
          </a:prstGeom>
          <a:noFill/>
          <a:ln>
            <a:noFill/>
          </a:ln>
        </p:spPr>
        <p:style>
          <a:lnRef idx="0"/>
          <a:fillRef idx="0"/>
          <a:effectRef idx="0"/>
          <a:fontRef idx="minor"/>
        </p:style>
        <p:txBody>
          <a:bodyPr lIns="0" rIns="0" tIns="0" bIns="0">
            <a:noAutofit/>
          </a:bodyPr>
          <a:p>
            <a:pPr algn="r">
              <a:lnSpc>
                <a:spcPct val="100000"/>
              </a:lnSpc>
              <a:spcBef>
                <a:spcPts val="241"/>
              </a:spcBef>
            </a:pPr>
            <a:r>
              <a:rPr b="0" lang="sv-SE" sz="1200" spc="-1" strike="noStrike">
                <a:solidFill>
                  <a:srgbClr val="000000"/>
                </a:solidFill>
                <a:latin typeface="Times New Roman"/>
                <a:ea typeface="DejaVu Sans"/>
              </a:rPr>
              <a:t>Amelia Andersdotter (self)</a:t>
            </a:r>
            <a:endParaRPr b="0" lang="sv-SE" sz="1200" spc="-1" strike="noStrike">
              <a:latin typeface="Arial"/>
            </a:endParaRPr>
          </a:p>
        </p:txBody>
      </p:sp>
      <p:sp>
        <p:nvSpPr>
          <p:cNvPr id="67" name="CustomShape 3"/>
          <p:cNvSpPr/>
          <p:nvPr/>
        </p:nvSpPr>
        <p:spPr>
          <a:xfrm>
            <a:off x="4344840" y="6475320"/>
            <a:ext cx="529200" cy="181440"/>
          </a:xfrm>
          <a:prstGeom prst="rect">
            <a:avLst/>
          </a:prstGeom>
          <a:noFill/>
          <a:ln>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DejaVu Sans"/>
              </a:rPr>
              <a:t>Slide </a:t>
            </a:r>
            <a:fld id="{7A230AC5-BDF5-419D-8F09-99194A72BC90}" type="slidenum">
              <a:rPr b="0" lang="sv-SE" sz="1200" spc="-1" strike="noStrike">
                <a:solidFill>
                  <a:srgbClr val="000000"/>
                </a:solidFill>
                <a:latin typeface="Times New Roman"/>
                <a:ea typeface="DejaVu Sans"/>
              </a:rPr>
              <a:t>&lt;number&gt;</a:t>
            </a:fld>
            <a:endParaRPr b="0" lang="sv-SE" sz="1200" spc="-1" strike="noStrike">
              <a:latin typeface="Arial"/>
            </a:endParaRPr>
          </a:p>
        </p:txBody>
      </p:sp>
      <p:sp>
        <p:nvSpPr>
          <p:cNvPr id="68" name="CustomShape 4"/>
          <p:cNvSpPr/>
          <p:nvPr/>
        </p:nvSpPr>
        <p:spPr>
          <a:xfrm>
            <a:off x="251640" y="525240"/>
            <a:ext cx="8712000" cy="5278680"/>
          </a:xfrm>
          <a:prstGeom prst="rect">
            <a:avLst/>
          </a:prstGeom>
          <a:noFill/>
          <a:ln>
            <a:noFill/>
          </a:ln>
        </p:spPr>
        <p:style>
          <a:lnRef idx="0"/>
          <a:fillRef idx="0"/>
          <a:effectRef idx="0"/>
          <a:fontRef idx="minor"/>
        </p:style>
        <p:txBody>
          <a:bodyPr lIns="92160" rIns="92160" tIns="46080" bIns="46080">
            <a:noAutofit/>
          </a:bodyPr>
          <a:p>
            <a:pPr algn="ctr">
              <a:lnSpc>
                <a:spcPct val="100000"/>
              </a:lnSpc>
            </a:pPr>
            <a:r>
              <a:rPr b="1" lang="sv-SE" sz="2800" spc="-1" strike="noStrike">
                <a:solidFill>
                  <a:srgbClr val="000000"/>
                </a:solidFill>
                <a:latin typeface="Times New Roman"/>
                <a:ea typeface="DejaVu Sans"/>
              </a:rPr>
              <a:t>Problem outline </a:t>
            </a:r>
            <a:r>
              <a:rPr b="1" lang="sv-SE" sz="2800" spc="-1" strike="noStrike">
                <a:solidFill>
                  <a:srgbClr val="000000"/>
                </a:solidFill>
                <a:latin typeface="Times New Roman"/>
                <a:ea typeface="DejaVu Sans"/>
              </a:rPr>
              <a:t>(continuation)</a:t>
            </a:r>
            <a:endParaRPr b="0" lang="sv-SE" sz="2800" spc="-1" strike="noStrike">
              <a:latin typeface="Arial"/>
            </a:endParaRPr>
          </a:p>
          <a:p>
            <a:pPr>
              <a:lnSpc>
                <a:spcPct val="100000"/>
              </a:lnSpc>
            </a:pPr>
            <a:endParaRPr b="0" lang="sv-SE" sz="2800" spc="-1" strike="noStrike">
              <a:latin typeface="Arial"/>
            </a:endParaRPr>
          </a:p>
          <a:p>
            <a:pPr marL="216000" indent="-216000">
              <a:lnSpc>
                <a:spcPct val="100000"/>
              </a:lnSpc>
              <a:buClr>
                <a:srgbClr val="000000"/>
              </a:buClr>
              <a:buFont typeface="Wingdings" charset="2"/>
              <a:buChar char=""/>
            </a:pPr>
            <a:r>
              <a:rPr b="1" lang="sv-SE" sz="1800" spc="-1" strike="noStrike">
                <a:solidFill>
                  <a:srgbClr val="000000"/>
                </a:solidFill>
                <a:latin typeface="Times New Roman"/>
                <a:ea typeface="DejaVu Sans"/>
              </a:rPr>
              <a:t>Defining one or several </a:t>
            </a:r>
            <a:r>
              <a:rPr b="1" lang="sv-SE" sz="1800" spc="-1" strike="noStrike">
                <a:solidFill>
                  <a:srgbClr val="000000"/>
                </a:solidFill>
                <a:latin typeface="Times New Roman"/>
                <a:ea typeface="DejaVu Sans"/>
              </a:rPr>
              <a:t>PARs for known, missing </a:t>
            </a:r>
            <a:r>
              <a:rPr b="1" lang="sv-SE" sz="1800" spc="-1" strike="noStrike">
                <a:solidFill>
                  <a:srgbClr val="000000"/>
                </a:solidFill>
                <a:latin typeface="Times New Roman"/>
                <a:ea typeface="DejaVu Sans"/>
              </a:rPr>
              <a:t>security or privacy </a:t>
            </a:r>
            <a:r>
              <a:rPr b="1" lang="sv-SE" sz="1800" spc="-1" strike="noStrike">
                <a:solidFill>
                  <a:srgbClr val="000000"/>
                </a:solidFill>
                <a:latin typeface="Times New Roman"/>
                <a:ea typeface="DejaVu Sans"/>
              </a:rPr>
              <a:t>features, for instance in </a:t>
            </a:r>
            <a:r>
              <a:rPr b="1" lang="sv-SE" sz="1800" spc="-1" strike="noStrike">
                <a:solidFill>
                  <a:srgbClr val="000000"/>
                </a:solidFill>
                <a:latin typeface="Times New Roman"/>
                <a:ea typeface="DejaVu Sans"/>
              </a:rPr>
              <a:t>the work of RCM SG.</a:t>
            </a:r>
            <a:endParaRPr b="0" lang="sv-SE" sz="1800" spc="-1" strike="noStrike">
              <a:latin typeface="Arial"/>
            </a:endParaRPr>
          </a:p>
          <a:p>
            <a:pPr lvl="1" marL="432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Ongoing PAR </a:t>
            </a:r>
            <a:r>
              <a:rPr b="0" lang="sv-SE" sz="1800" spc="-1" strike="noStrike">
                <a:solidFill>
                  <a:srgbClr val="000000"/>
                </a:solidFill>
                <a:latin typeface="Times New Roman"/>
                <a:ea typeface="DejaVu Sans"/>
              </a:rPr>
              <a:t>development in RCM SG </a:t>
            </a:r>
            <a:r>
              <a:rPr b="0" lang="sv-SE" sz="1800" spc="-1" strike="noStrike">
                <a:solidFill>
                  <a:srgbClr val="000000"/>
                </a:solidFill>
                <a:latin typeface="Times New Roman"/>
                <a:ea typeface="DejaVu Sans"/>
              </a:rPr>
              <a:t>could be a test case</a:t>
            </a:r>
            <a:endParaRPr b="0" lang="sv-SE" sz="1800" spc="-1" strike="noStrike">
              <a:latin typeface="Arial"/>
            </a:endParaRPr>
          </a:p>
          <a:p>
            <a:pPr marL="216000" indent="-216000">
              <a:lnSpc>
                <a:spcPct val="100000"/>
              </a:lnSpc>
              <a:buClr>
                <a:srgbClr val="000000"/>
              </a:buClr>
              <a:buFont typeface="Wingdings" charset="2"/>
              <a:buChar char=""/>
            </a:pPr>
            <a:r>
              <a:rPr b="1" lang="sv-SE" sz="1800" spc="-1" strike="noStrike">
                <a:solidFill>
                  <a:srgbClr val="000000"/>
                </a:solidFill>
                <a:latin typeface="Times New Roman"/>
                <a:ea typeface="DejaVu Sans"/>
              </a:rPr>
              <a:t>A standing committee </a:t>
            </a:r>
            <a:r>
              <a:rPr b="1" lang="sv-SE" sz="1800" spc="-1" strike="noStrike">
                <a:solidFill>
                  <a:srgbClr val="000000"/>
                </a:solidFill>
                <a:latin typeface="Times New Roman"/>
                <a:ea typeface="DejaVu Sans"/>
              </a:rPr>
              <a:t>(SC) as defined by the </a:t>
            </a:r>
            <a:r>
              <a:rPr b="1" lang="sv-SE" sz="1800" spc="-1" strike="noStrike">
                <a:solidFill>
                  <a:srgbClr val="000000"/>
                </a:solidFill>
                <a:latin typeface="Times New Roman"/>
                <a:ea typeface="DejaVu Sans"/>
              </a:rPr>
              <a:t>802.11 Operations </a:t>
            </a:r>
            <a:r>
              <a:rPr b="1" lang="sv-SE" sz="1800" spc="-1" strike="noStrike">
                <a:solidFill>
                  <a:srgbClr val="000000"/>
                </a:solidFill>
                <a:latin typeface="Times New Roman"/>
                <a:ea typeface="DejaVu Sans"/>
              </a:rPr>
              <a:t>Manual section 6</a:t>
            </a:r>
            <a:endParaRPr b="0" lang="sv-SE" sz="1800" spc="-1" strike="noStrike">
              <a:latin typeface="Arial"/>
            </a:endParaRPr>
          </a:p>
          <a:p>
            <a:pPr lvl="1" marL="432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Cannot introduce </a:t>
            </a:r>
            <a:r>
              <a:rPr b="0" lang="sv-SE" sz="1800" spc="-1" strike="noStrike">
                <a:solidFill>
                  <a:srgbClr val="000000"/>
                </a:solidFill>
                <a:latin typeface="Times New Roman"/>
                <a:ea typeface="DejaVu Sans"/>
              </a:rPr>
              <a:t>amendments to the </a:t>
            </a:r>
            <a:r>
              <a:rPr b="0" lang="sv-SE" sz="1800" spc="-1" strike="noStrike">
                <a:solidFill>
                  <a:srgbClr val="000000"/>
                </a:solidFill>
                <a:latin typeface="Times New Roman"/>
                <a:ea typeface="DejaVu Sans"/>
              </a:rPr>
              <a:t>standard on its own</a:t>
            </a:r>
            <a:endParaRPr b="0" lang="sv-SE" sz="1800" spc="-1" strike="noStrike">
              <a:latin typeface="Arial"/>
            </a:endParaRPr>
          </a:p>
          <a:p>
            <a:pPr lvl="1" marL="432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Is limited to giving </a:t>
            </a:r>
            <a:r>
              <a:rPr b="0" lang="sv-SE" sz="1800" spc="-1" strike="noStrike">
                <a:solidFill>
                  <a:srgbClr val="000000"/>
                </a:solidFill>
                <a:latin typeface="Times New Roman"/>
                <a:ea typeface="DejaVu Sans"/>
              </a:rPr>
              <a:t>recommendations to task </a:t>
            </a:r>
            <a:r>
              <a:rPr b="0" lang="sv-SE" sz="1800" spc="-1" strike="noStrike">
                <a:solidFill>
                  <a:srgbClr val="000000"/>
                </a:solidFill>
                <a:latin typeface="Times New Roman"/>
                <a:ea typeface="DejaVu Sans"/>
              </a:rPr>
              <a:t>groups on the resolution </a:t>
            </a:r>
            <a:r>
              <a:rPr b="0" lang="sv-SE" sz="1800" spc="-1" strike="noStrike">
                <a:solidFill>
                  <a:srgbClr val="000000"/>
                </a:solidFill>
                <a:latin typeface="Times New Roman"/>
                <a:ea typeface="DejaVu Sans"/>
              </a:rPr>
              <a:t>of security and privacy </a:t>
            </a:r>
            <a:r>
              <a:rPr b="0" lang="sv-SE" sz="1800" spc="-1" strike="noStrike">
                <a:solidFill>
                  <a:srgbClr val="000000"/>
                </a:solidFill>
                <a:latin typeface="Times New Roman"/>
                <a:ea typeface="DejaVu Sans"/>
              </a:rPr>
              <a:t>issues detected by or </a:t>
            </a:r>
            <a:r>
              <a:rPr b="0" lang="sv-SE" sz="1800" spc="-1" strike="noStrike">
                <a:solidFill>
                  <a:srgbClr val="000000"/>
                </a:solidFill>
                <a:latin typeface="Times New Roman"/>
                <a:ea typeface="DejaVu Sans"/>
              </a:rPr>
              <a:t>raised in the SC</a:t>
            </a:r>
            <a:endParaRPr b="0" lang="sv-SE" sz="1800" spc="-1" strike="noStrike">
              <a:latin typeface="Arial"/>
            </a:endParaRPr>
          </a:p>
          <a:p>
            <a:pPr lvl="1" marL="432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Introduces an additional, </a:t>
            </a:r>
            <a:r>
              <a:rPr b="0" lang="sv-SE" sz="1800" spc="-1" strike="noStrike">
                <a:solidFill>
                  <a:srgbClr val="000000"/>
                </a:solidFill>
                <a:latin typeface="Times New Roman"/>
                <a:ea typeface="DejaVu Sans"/>
              </a:rPr>
              <a:t>administrative step </a:t>
            </a:r>
            <a:r>
              <a:rPr b="0" lang="sv-SE" sz="1800" spc="-1" strike="noStrike">
                <a:solidFill>
                  <a:srgbClr val="000000"/>
                </a:solidFill>
                <a:latin typeface="Times New Roman"/>
                <a:ea typeface="DejaVu Sans"/>
              </a:rPr>
              <a:t>between the discovery of </a:t>
            </a:r>
            <a:r>
              <a:rPr b="0" lang="sv-SE" sz="1800" spc="-1" strike="noStrike">
                <a:solidFill>
                  <a:srgbClr val="000000"/>
                </a:solidFill>
                <a:latin typeface="Times New Roman"/>
                <a:ea typeface="DejaVu Sans"/>
              </a:rPr>
              <a:t>a security or privacy </a:t>
            </a:r>
            <a:r>
              <a:rPr b="0" lang="sv-SE" sz="1800" spc="-1" strike="noStrike">
                <a:solidFill>
                  <a:srgbClr val="000000"/>
                </a:solidFill>
                <a:latin typeface="Times New Roman"/>
                <a:ea typeface="DejaVu Sans"/>
              </a:rPr>
              <a:t>concern and its timely </a:t>
            </a:r>
            <a:r>
              <a:rPr b="0" lang="sv-SE" sz="1800" spc="-1" strike="noStrike">
                <a:solidFill>
                  <a:srgbClr val="000000"/>
                </a:solidFill>
                <a:latin typeface="Times New Roman"/>
                <a:ea typeface="DejaVu Sans"/>
              </a:rPr>
              <a:t>resolution</a:t>
            </a:r>
            <a:endParaRPr b="0" lang="sv-SE" sz="1800" spc="-1" strike="noStrike">
              <a:latin typeface="Arial"/>
            </a:endParaRPr>
          </a:p>
          <a:p>
            <a:pPr lvl="1" marL="432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However, also enables </a:t>
            </a:r>
            <a:r>
              <a:rPr b="0" lang="sv-SE" sz="1800" spc="-1" strike="noStrike">
                <a:solidFill>
                  <a:srgbClr val="000000"/>
                </a:solidFill>
                <a:latin typeface="Times New Roman"/>
                <a:ea typeface="DejaVu Sans"/>
              </a:rPr>
              <a:t>the continuous and </a:t>
            </a:r>
            <a:r>
              <a:rPr b="0" lang="sv-SE" sz="1800" spc="-1" strike="noStrike">
                <a:solidFill>
                  <a:srgbClr val="000000"/>
                </a:solidFill>
                <a:latin typeface="Times New Roman"/>
                <a:ea typeface="DejaVu Sans"/>
              </a:rPr>
              <a:t>systematic monitoring of </a:t>
            </a:r>
            <a:r>
              <a:rPr b="0" lang="sv-SE" sz="1800" spc="-1" strike="noStrike">
                <a:solidFill>
                  <a:srgbClr val="000000"/>
                </a:solidFill>
                <a:latin typeface="Times New Roman"/>
                <a:ea typeface="DejaVu Sans"/>
              </a:rPr>
              <a:t>security and privacy </a:t>
            </a:r>
            <a:r>
              <a:rPr b="0" lang="sv-SE" sz="1800" spc="-1" strike="noStrike">
                <a:solidFill>
                  <a:srgbClr val="000000"/>
                </a:solidFill>
                <a:latin typeface="Times New Roman"/>
                <a:ea typeface="DejaVu Sans"/>
              </a:rPr>
              <a:t>issues</a:t>
            </a:r>
            <a:endParaRPr b="0" lang="sv-SE" sz="1800" spc="-1" strike="noStrike">
              <a:latin typeface="Arial"/>
            </a:endParaRPr>
          </a:p>
          <a:p>
            <a:pPr marL="216000" indent="-216000">
              <a:lnSpc>
                <a:spcPct val="100000"/>
              </a:lnSpc>
              <a:buClr>
                <a:srgbClr val="000000"/>
              </a:buClr>
              <a:buFont typeface="Wingdings" charset="2"/>
              <a:buChar char=""/>
            </a:pPr>
            <a:r>
              <a:rPr b="1" lang="sv-SE" sz="1800" spc="-1" strike="noStrike">
                <a:solidFill>
                  <a:srgbClr val="000000"/>
                </a:solidFill>
                <a:latin typeface="Times New Roman"/>
                <a:ea typeface="DejaVu Sans"/>
              </a:rPr>
              <a:t>A Task Group (TG) as </a:t>
            </a:r>
            <a:r>
              <a:rPr b="1" lang="sv-SE" sz="1800" spc="-1" strike="noStrike">
                <a:solidFill>
                  <a:srgbClr val="000000"/>
                </a:solidFill>
                <a:latin typeface="Times New Roman"/>
                <a:ea typeface="DejaVu Sans"/>
              </a:rPr>
              <a:t>defined by the 802.11 </a:t>
            </a:r>
            <a:r>
              <a:rPr b="1" lang="sv-SE" sz="1800" spc="-1" strike="noStrike">
                <a:solidFill>
                  <a:srgbClr val="000000"/>
                </a:solidFill>
                <a:latin typeface="Times New Roman"/>
                <a:ea typeface="DejaVu Sans"/>
              </a:rPr>
              <a:t>Operations Manual </a:t>
            </a:r>
            <a:r>
              <a:rPr b="1" lang="sv-SE" sz="1800" spc="-1" strike="noStrike">
                <a:solidFill>
                  <a:srgbClr val="000000"/>
                </a:solidFill>
                <a:latin typeface="Times New Roman"/>
                <a:ea typeface="DejaVu Sans"/>
              </a:rPr>
              <a:t>section 4, similar to TGm</a:t>
            </a:r>
            <a:endParaRPr b="0" lang="sv-SE" sz="1800" spc="-1" strike="noStrike">
              <a:latin typeface="Arial"/>
            </a:endParaRPr>
          </a:p>
          <a:p>
            <a:pPr lvl="1" marL="432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Could perform similar </a:t>
            </a:r>
            <a:r>
              <a:rPr b="0" lang="sv-SE" sz="1800" spc="-1" strike="noStrike">
                <a:solidFill>
                  <a:srgbClr val="000000"/>
                </a:solidFill>
                <a:latin typeface="Times New Roman"/>
                <a:ea typeface="DejaVu Sans"/>
              </a:rPr>
              <a:t>functions to a Security </a:t>
            </a:r>
            <a:r>
              <a:rPr b="0" lang="sv-SE" sz="1800" spc="-1" strike="noStrike">
                <a:solidFill>
                  <a:srgbClr val="000000"/>
                </a:solidFill>
                <a:latin typeface="Times New Roman"/>
                <a:ea typeface="DejaVu Sans"/>
              </a:rPr>
              <a:t>and Privacy SC</a:t>
            </a:r>
            <a:endParaRPr b="0" lang="sv-SE" sz="1800" spc="-1" strike="noStrike">
              <a:latin typeface="Arial"/>
            </a:endParaRPr>
          </a:p>
          <a:p>
            <a:pPr lvl="1" marL="432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Would be empowered to </a:t>
            </a:r>
            <a:r>
              <a:rPr b="0" lang="sv-SE" sz="1800" spc="-1" strike="noStrike">
                <a:solidFill>
                  <a:srgbClr val="000000"/>
                </a:solidFill>
                <a:latin typeface="Times New Roman"/>
                <a:ea typeface="DejaVu Sans"/>
              </a:rPr>
              <a:t>create amendments to </a:t>
            </a:r>
            <a:r>
              <a:rPr b="0" lang="sv-SE" sz="1800" spc="-1" strike="noStrike">
                <a:solidFill>
                  <a:srgbClr val="000000"/>
                </a:solidFill>
                <a:latin typeface="Times New Roman"/>
                <a:ea typeface="DejaVu Sans"/>
              </a:rPr>
              <a:t>the standard </a:t>
            </a:r>
            <a:endParaRPr b="0" lang="sv-SE" sz="1800" spc="-1" strike="noStrike">
              <a:latin typeface="Arial"/>
            </a:endParaRPr>
          </a:p>
          <a:p>
            <a:pPr lvl="1" marL="432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Avoids the additional, </a:t>
            </a:r>
            <a:r>
              <a:rPr b="0" lang="sv-SE" sz="1800" spc="-1" strike="noStrike">
                <a:solidFill>
                  <a:srgbClr val="000000"/>
                </a:solidFill>
                <a:latin typeface="Times New Roman"/>
                <a:ea typeface="DejaVu Sans"/>
              </a:rPr>
              <a:t>administrative step of </a:t>
            </a:r>
            <a:r>
              <a:rPr b="0" lang="sv-SE" sz="1800" spc="-1" strike="noStrike">
                <a:solidFill>
                  <a:srgbClr val="000000"/>
                </a:solidFill>
                <a:latin typeface="Times New Roman"/>
                <a:ea typeface="DejaVu Sans"/>
              </a:rPr>
              <a:t>providing </a:t>
            </a:r>
            <a:r>
              <a:rPr b="0" lang="sv-SE" sz="1800" spc="-1" strike="noStrike">
                <a:solidFill>
                  <a:srgbClr val="000000"/>
                </a:solidFill>
                <a:latin typeface="Times New Roman"/>
                <a:ea typeface="DejaVu Sans"/>
              </a:rPr>
              <a:t>recommendations to </a:t>
            </a:r>
            <a:r>
              <a:rPr b="0" lang="sv-SE" sz="1800" spc="-1" strike="noStrike">
                <a:solidFill>
                  <a:srgbClr val="000000"/>
                </a:solidFill>
                <a:latin typeface="Times New Roman"/>
                <a:ea typeface="DejaVu Sans"/>
              </a:rPr>
              <a:t>actual task groups</a:t>
            </a:r>
            <a:endParaRPr b="0" lang="sv-SE" sz="18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9" name="CustomShape 1"/>
          <p:cNvSpPr/>
          <p:nvPr/>
        </p:nvSpPr>
        <p:spPr>
          <a:xfrm>
            <a:off x="696960" y="332640"/>
            <a:ext cx="966960" cy="275760"/>
          </a:xfrm>
          <a:prstGeom prst="rect">
            <a:avLst/>
          </a:prstGeom>
          <a:noFill/>
          <a:ln>
            <a:noFill/>
          </a:ln>
        </p:spPr>
        <p:style>
          <a:lnRef idx="0"/>
          <a:fillRef idx="0"/>
          <a:effectRef idx="0"/>
          <a:fontRef idx="minor"/>
        </p:style>
        <p:txBody>
          <a:bodyPr lIns="0" rIns="0" tIns="0" bIns="0" anchor="b">
            <a:noAutofit/>
          </a:bodyPr>
          <a:p>
            <a:pPr>
              <a:lnSpc>
                <a:spcPct val="100000"/>
              </a:lnSpc>
              <a:spcBef>
                <a:spcPts val="360"/>
              </a:spcBef>
            </a:pPr>
            <a:r>
              <a:rPr b="1" lang="sv-SE" sz="1800" spc="-1" strike="noStrike">
                <a:solidFill>
                  <a:srgbClr val="000000"/>
                </a:solidFill>
                <a:latin typeface="Times New Roman"/>
                <a:ea typeface="DejaVu Sans"/>
              </a:rPr>
              <a:t>July 2020</a:t>
            </a:r>
            <a:endParaRPr b="0" lang="sv-SE" sz="1800" spc="-1" strike="noStrike">
              <a:latin typeface="Arial"/>
            </a:endParaRPr>
          </a:p>
        </p:txBody>
      </p:sp>
      <p:sp>
        <p:nvSpPr>
          <p:cNvPr id="70" name="CustomShape 2"/>
          <p:cNvSpPr/>
          <p:nvPr/>
        </p:nvSpPr>
        <p:spPr>
          <a:xfrm>
            <a:off x="5472000" y="6475320"/>
            <a:ext cx="3070800" cy="183600"/>
          </a:xfrm>
          <a:prstGeom prst="rect">
            <a:avLst/>
          </a:prstGeom>
          <a:noFill/>
          <a:ln>
            <a:noFill/>
          </a:ln>
        </p:spPr>
        <p:style>
          <a:lnRef idx="0"/>
          <a:fillRef idx="0"/>
          <a:effectRef idx="0"/>
          <a:fontRef idx="minor"/>
        </p:style>
        <p:txBody>
          <a:bodyPr lIns="0" rIns="0" tIns="0" bIns="0">
            <a:noAutofit/>
          </a:bodyPr>
          <a:p>
            <a:pPr algn="r">
              <a:lnSpc>
                <a:spcPct val="100000"/>
              </a:lnSpc>
              <a:spcBef>
                <a:spcPts val="241"/>
              </a:spcBef>
            </a:pPr>
            <a:r>
              <a:rPr b="0" lang="sv-SE" sz="1200" spc="-1" strike="noStrike">
                <a:solidFill>
                  <a:srgbClr val="000000"/>
                </a:solidFill>
                <a:latin typeface="Times New Roman"/>
                <a:ea typeface="DejaVu Sans"/>
              </a:rPr>
              <a:t>Amelia Andersdotter (self)</a:t>
            </a:r>
            <a:endParaRPr b="0" lang="sv-SE" sz="1200" spc="-1" strike="noStrike">
              <a:latin typeface="Arial"/>
            </a:endParaRPr>
          </a:p>
        </p:txBody>
      </p:sp>
      <p:sp>
        <p:nvSpPr>
          <p:cNvPr id="71" name="CustomShape 3"/>
          <p:cNvSpPr/>
          <p:nvPr/>
        </p:nvSpPr>
        <p:spPr>
          <a:xfrm>
            <a:off x="4344840" y="6475320"/>
            <a:ext cx="529200" cy="181440"/>
          </a:xfrm>
          <a:prstGeom prst="rect">
            <a:avLst/>
          </a:prstGeom>
          <a:noFill/>
          <a:ln>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DejaVu Sans"/>
              </a:rPr>
              <a:t>Slide </a:t>
            </a:r>
            <a:fld id="{340CDC2A-2C93-4D5D-8DCE-78ABF9E26D8C}" type="slidenum">
              <a:rPr b="0" lang="sv-SE" sz="1200" spc="-1" strike="noStrike">
                <a:solidFill>
                  <a:srgbClr val="000000"/>
                </a:solidFill>
                <a:latin typeface="Times New Roman"/>
                <a:ea typeface="DejaVu Sans"/>
              </a:rPr>
              <a:t>&lt;number&gt;</a:t>
            </a:fld>
            <a:endParaRPr b="0" lang="sv-SE" sz="1200" spc="-1" strike="noStrike">
              <a:latin typeface="Arial"/>
            </a:endParaRPr>
          </a:p>
        </p:txBody>
      </p:sp>
      <p:sp>
        <p:nvSpPr>
          <p:cNvPr id="72" name="CustomShape 4"/>
          <p:cNvSpPr/>
          <p:nvPr/>
        </p:nvSpPr>
        <p:spPr>
          <a:xfrm>
            <a:off x="251640" y="525240"/>
            <a:ext cx="8712000" cy="5278680"/>
          </a:xfrm>
          <a:prstGeom prst="rect">
            <a:avLst/>
          </a:prstGeom>
          <a:noFill/>
          <a:ln>
            <a:noFill/>
          </a:ln>
        </p:spPr>
        <p:style>
          <a:lnRef idx="0"/>
          <a:fillRef idx="0"/>
          <a:effectRef idx="0"/>
          <a:fontRef idx="minor"/>
        </p:style>
        <p:txBody>
          <a:bodyPr lIns="92160" rIns="92160" tIns="46080" bIns="46080">
            <a:noAutofit/>
          </a:bodyPr>
          <a:p>
            <a:pPr algn="ctr">
              <a:lnSpc>
                <a:spcPct val="100000"/>
              </a:lnSpc>
            </a:pPr>
            <a:r>
              <a:rPr b="1" lang="sv-SE" sz="2800" spc="-1" strike="noStrike">
                <a:solidFill>
                  <a:srgbClr val="000000"/>
                </a:solidFill>
                <a:latin typeface="Times New Roman"/>
                <a:ea typeface="DejaVu Sans"/>
              </a:rPr>
              <a:t>Current security and privacy work in TGs</a:t>
            </a:r>
            <a:endParaRPr b="0" lang="sv-SE" sz="2800" spc="-1" strike="noStrike">
              <a:latin typeface="Arial"/>
            </a:endParaRPr>
          </a:p>
          <a:p>
            <a:pPr>
              <a:lnSpc>
                <a:spcPct val="100000"/>
              </a:lnSpc>
            </a:pPr>
            <a:endParaRPr b="0" lang="sv-SE" sz="2800" spc="-1" strike="noStrike">
              <a:latin typeface="Arial"/>
            </a:endParaRPr>
          </a:p>
          <a:p>
            <a:pPr marL="216000" indent="-216000">
              <a:lnSpc>
                <a:spcPct val="100000"/>
              </a:lnSpc>
              <a:buClr>
                <a:srgbClr val="000000"/>
              </a:buClr>
              <a:buFont typeface="Wingdings" charset="2"/>
              <a:buChar char=""/>
            </a:pPr>
            <a:r>
              <a:rPr b="1" lang="sv-SE" sz="1800" spc="-1" strike="noStrike">
                <a:solidFill>
                  <a:srgbClr val="000000"/>
                </a:solidFill>
                <a:latin typeface="Times New Roman"/>
                <a:ea typeface="DejaVu Sans"/>
              </a:rPr>
              <a:t>Currently, security and privacy modifications may be inserted into the standard in an ad hoc fashion</a:t>
            </a:r>
            <a:endParaRPr b="0" lang="sv-SE" sz="1800" spc="-1" strike="noStrike">
              <a:latin typeface="Arial"/>
            </a:endParaRPr>
          </a:p>
          <a:p>
            <a:pPr lvl="1" marL="432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TGM frequently discusses security and privacy topics and resolutions, including when they do not arise from the work of other task groups but, e.g., are brought to the WG:s attention by external parties (such as security researchers)</a:t>
            </a:r>
            <a:endParaRPr b="0" lang="sv-SE" sz="1800" spc="-1" strike="noStrike">
              <a:latin typeface="Arial"/>
            </a:endParaRPr>
          </a:p>
          <a:p>
            <a:pPr lvl="2" marL="648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Procedurally, this seems accepted by everyone involved, but </a:t>
            </a:r>
            <a:r>
              <a:rPr b="0" i="1" lang="sv-SE" sz="1800" spc="-1" strike="noStrike">
                <a:solidFill>
                  <a:srgbClr val="000000"/>
                </a:solidFill>
                <a:latin typeface="Times New Roman"/>
                <a:ea typeface="DejaVu Sans"/>
              </a:rPr>
              <a:t>could be argued to go above and beyond the actual mandate</a:t>
            </a:r>
            <a:r>
              <a:rPr b="0" lang="sv-SE" sz="1800" spc="-1" strike="noStrike">
                <a:solidFill>
                  <a:srgbClr val="000000"/>
                </a:solidFill>
                <a:latin typeface="Times New Roman"/>
                <a:ea typeface="DejaVu Sans"/>
              </a:rPr>
              <a:t> of TGM</a:t>
            </a:r>
            <a:endParaRPr b="0" lang="sv-SE" sz="1800" spc="-1" strike="noStrike">
              <a:latin typeface="Arial"/>
            </a:endParaRPr>
          </a:p>
          <a:p>
            <a:pPr lvl="2" marL="648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Again procedurally, it </a:t>
            </a:r>
            <a:r>
              <a:rPr b="0" i="1" lang="sv-SE" sz="1800" spc="-1" strike="noStrike">
                <a:solidFill>
                  <a:srgbClr val="000000"/>
                </a:solidFill>
                <a:latin typeface="Times New Roman"/>
                <a:ea typeface="DejaVu Sans"/>
              </a:rPr>
              <a:t>introduces a barrier</a:t>
            </a:r>
            <a:r>
              <a:rPr b="0" lang="sv-SE" sz="1800" spc="-1" strike="noStrike">
                <a:solidFill>
                  <a:srgbClr val="000000"/>
                </a:solidFill>
                <a:latin typeface="Times New Roman"/>
                <a:ea typeface="DejaVu Sans"/>
              </a:rPr>
              <a:t> between the IEEE 802.11 community and external privacy and security researchers that may otherwise be able to bring important insights to the community</a:t>
            </a:r>
            <a:endParaRPr b="0" lang="sv-SE" sz="1800" spc="-1" strike="noStrike">
              <a:latin typeface="Arial"/>
            </a:endParaRPr>
          </a:p>
          <a:p>
            <a:pPr lvl="1" marL="432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Task groups may raise security and privacy topics and resolutions at their own initiatives (e.g. LMR discussions in TGZ or MAC randomization discussions in TGAQ).</a:t>
            </a:r>
            <a:endParaRPr b="0" lang="sv-SE" sz="1800" spc="-1" strike="noStrike">
              <a:latin typeface="Arial"/>
            </a:endParaRPr>
          </a:p>
          <a:p>
            <a:pPr lvl="2" marL="648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In principle desirable and future initiatives in this area should not impede such work</a:t>
            </a:r>
            <a:endParaRPr b="0" lang="sv-SE" sz="18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3" name="CustomShape 1"/>
          <p:cNvSpPr/>
          <p:nvPr/>
        </p:nvSpPr>
        <p:spPr>
          <a:xfrm>
            <a:off x="696960" y="332640"/>
            <a:ext cx="966960" cy="275760"/>
          </a:xfrm>
          <a:prstGeom prst="rect">
            <a:avLst/>
          </a:prstGeom>
          <a:noFill/>
          <a:ln>
            <a:noFill/>
          </a:ln>
        </p:spPr>
        <p:style>
          <a:lnRef idx="0"/>
          <a:fillRef idx="0"/>
          <a:effectRef idx="0"/>
          <a:fontRef idx="minor"/>
        </p:style>
        <p:txBody>
          <a:bodyPr lIns="0" rIns="0" tIns="0" bIns="0" anchor="b">
            <a:noAutofit/>
          </a:bodyPr>
          <a:p>
            <a:pPr>
              <a:lnSpc>
                <a:spcPct val="100000"/>
              </a:lnSpc>
              <a:spcBef>
                <a:spcPts val="360"/>
              </a:spcBef>
            </a:pPr>
            <a:r>
              <a:rPr b="1" lang="sv-SE" sz="1800" spc="-1" strike="noStrike">
                <a:solidFill>
                  <a:srgbClr val="000000"/>
                </a:solidFill>
                <a:latin typeface="Times New Roman"/>
                <a:ea typeface="DejaVu Sans"/>
              </a:rPr>
              <a:t>July 2020</a:t>
            </a:r>
            <a:endParaRPr b="0" lang="sv-SE" sz="1800" spc="-1" strike="noStrike">
              <a:latin typeface="Arial"/>
            </a:endParaRPr>
          </a:p>
        </p:txBody>
      </p:sp>
      <p:sp>
        <p:nvSpPr>
          <p:cNvPr id="74" name="CustomShape 2"/>
          <p:cNvSpPr/>
          <p:nvPr/>
        </p:nvSpPr>
        <p:spPr>
          <a:xfrm>
            <a:off x="5472000" y="6475320"/>
            <a:ext cx="3070800" cy="183600"/>
          </a:xfrm>
          <a:prstGeom prst="rect">
            <a:avLst/>
          </a:prstGeom>
          <a:noFill/>
          <a:ln>
            <a:noFill/>
          </a:ln>
        </p:spPr>
        <p:style>
          <a:lnRef idx="0"/>
          <a:fillRef idx="0"/>
          <a:effectRef idx="0"/>
          <a:fontRef idx="minor"/>
        </p:style>
        <p:txBody>
          <a:bodyPr lIns="0" rIns="0" tIns="0" bIns="0">
            <a:noAutofit/>
          </a:bodyPr>
          <a:p>
            <a:pPr algn="r">
              <a:lnSpc>
                <a:spcPct val="100000"/>
              </a:lnSpc>
              <a:spcBef>
                <a:spcPts val="241"/>
              </a:spcBef>
            </a:pPr>
            <a:r>
              <a:rPr b="0" lang="sv-SE" sz="1200" spc="-1" strike="noStrike">
                <a:solidFill>
                  <a:srgbClr val="000000"/>
                </a:solidFill>
                <a:latin typeface="Times New Roman"/>
                <a:ea typeface="DejaVu Sans"/>
              </a:rPr>
              <a:t>Amelia Andersdotter (self)</a:t>
            </a:r>
            <a:endParaRPr b="0" lang="sv-SE" sz="1200" spc="-1" strike="noStrike">
              <a:latin typeface="Arial"/>
            </a:endParaRPr>
          </a:p>
        </p:txBody>
      </p:sp>
      <p:sp>
        <p:nvSpPr>
          <p:cNvPr id="75" name="CustomShape 3"/>
          <p:cNvSpPr/>
          <p:nvPr/>
        </p:nvSpPr>
        <p:spPr>
          <a:xfrm>
            <a:off x="4344840" y="6475320"/>
            <a:ext cx="529200" cy="181440"/>
          </a:xfrm>
          <a:prstGeom prst="rect">
            <a:avLst/>
          </a:prstGeom>
          <a:noFill/>
          <a:ln>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DejaVu Sans"/>
              </a:rPr>
              <a:t>Slide </a:t>
            </a:r>
            <a:fld id="{34BC1FEA-6A43-404C-B00A-EF4721E48697}" type="slidenum">
              <a:rPr b="0" lang="sv-SE" sz="1200" spc="-1" strike="noStrike">
                <a:solidFill>
                  <a:srgbClr val="000000"/>
                </a:solidFill>
                <a:latin typeface="Times New Roman"/>
                <a:ea typeface="DejaVu Sans"/>
              </a:rPr>
              <a:t>&lt;number&gt;</a:t>
            </a:fld>
            <a:endParaRPr b="0" lang="sv-SE" sz="1200" spc="-1" strike="noStrike">
              <a:latin typeface="Arial"/>
            </a:endParaRPr>
          </a:p>
        </p:txBody>
      </p:sp>
      <p:sp>
        <p:nvSpPr>
          <p:cNvPr id="76" name="CustomShape 4"/>
          <p:cNvSpPr/>
          <p:nvPr/>
        </p:nvSpPr>
        <p:spPr>
          <a:xfrm>
            <a:off x="251640" y="525240"/>
            <a:ext cx="8712000" cy="5278680"/>
          </a:xfrm>
          <a:prstGeom prst="rect">
            <a:avLst/>
          </a:prstGeom>
          <a:noFill/>
          <a:ln>
            <a:noFill/>
          </a:ln>
        </p:spPr>
        <p:style>
          <a:lnRef idx="0"/>
          <a:fillRef idx="0"/>
          <a:effectRef idx="0"/>
          <a:fontRef idx="minor"/>
        </p:style>
        <p:txBody>
          <a:bodyPr lIns="92160" rIns="92160" tIns="46080" bIns="46080">
            <a:noAutofit/>
          </a:bodyPr>
          <a:p>
            <a:pPr algn="ctr">
              <a:lnSpc>
                <a:spcPct val="100000"/>
              </a:lnSpc>
            </a:pPr>
            <a:r>
              <a:rPr b="1" lang="sv-SE" sz="2800" spc="-1" strike="noStrike">
                <a:solidFill>
                  <a:srgbClr val="000000"/>
                </a:solidFill>
                <a:latin typeface="Times New Roman"/>
                <a:ea typeface="DejaVu Sans"/>
              </a:rPr>
              <a:t>A security and privacy maintenance PAR</a:t>
            </a:r>
            <a:endParaRPr b="0" lang="sv-SE" sz="2800" spc="-1" strike="noStrike">
              <a:latin typeface="Arial"/>
            </a:endParaRPr>
          </a:p>
          <a:p>
            <a:pPr>
              <a:lnSpc>
                <a:spcPct val="100000"/>
              </a:lnSpc>
            </a:pPr>
            <a:endParaRPr b="0" lang="sv-SE" sz="2800" spc="-1" strike="noStrike">
              <a:latin typeface="Arial"/>
            </a:endParaRPr>
          </a:p>
          <a:p>
            <a:pPr marL="216000" indent="-216000">
              <a:lnSpc>
                <a:spcPct val="100000"/>
              </a:lnSpc>
              <a:buClr>
                <a:srgbClr val="000000"/>
              </a:buClr>
              <a:buFont typeface="Wingdings" charset="2"/>
              <a:buChar char=""/>
            </a:pPr>
            <a:r>
              <a:rPr b="1" lang="sv-SE" sz="1800" spc="-1" strike="noStrike">
                <a:solidFill>
                  <a:srgbClr val="000000"/>
                </a:solidFill>
                <a:latin typeface="Times New Roman"/>
                <a:ea typeface="DejaVu Sans"/>
              </a:rPr>
              <a:t>Idea: let’s set up a TG-SPM </a:t>
            </a:r>
            <a:endParaRPr b="0" lang="sv-SE" sz="1800" spc="-1" strike="noStrike">
              <a:latin typeface="Arial"/>
            </a:endParaRPr>
          </a:p>
          <a:p>
            <a:pPr lvl="1" marL="432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A security and privacy maintenance task group that deals with</a:t>
            </a:r>
            <a:endParaRPr b="0" lang="sv-SE" sz="1800" spc="-1" strike="noStrike">
              <a:latin typeface="Arial"/>
            </a:endParaRPr>
          </a:p>
          <a:p>
            <a:pPr lvl="2" marL="648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Security and privacy maintenance topics that are currently dealt with in TGM</a:t>
            </a:r>
            <a:endParaRPr b="0" lang="sv-SE" sz="1800" spc="-1" strike="noStrike">
              <a:latin typeface="Arial"/>
            </a:endParaRPr>
          </a:p>
          <a:p>
            <a:pPr lvl="2" marL="648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Emerging security and privacy maintenance topics</a:t>
            </a:r>
            <a:endParaRPr b="0" lang="sv-SE" sz="1800" spc="-1" strike="noStrike">
              <a:latin typeface="Arial"/>
            </a:endParaRPr>
          </a:p>
          <a:p>
            <a:pPr lvl="2" marL="648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Data privacy services as isolated subprojects</a:t>
            </a:r>
            <a:endParaRPr b="0" lang="sv-SE" sz="1800" spc="-1" strike="noStrike">
              <a:latin typeface="Arial"/>
            </a:endParaRPr>
          </a:p>
          <a:p>
            <a:pPr marL="216000" indent="-216000">
              <a:lnSpc>
                <a:spcPct val="100000"/>
              </a:lnSpc>
              <a:buClr>
                <a:srgbClr val="000000"/>
              </a:buClr>
              <a:buFont typeface="Wingdings" charset="2"/>
              <a:buChar char=""/>
            </a:pPr>
            <a:r>
              <a:rPr b="0" lang="sv-SE" sz="1800" spc="-1" strike="noStrike">
                <a:solidFill>
                  <a:srgbClr val="000000"/>
                </a:solidFill>
                <a:latin typeface="Times New Roman"/>
                <a:ea typeface="DejaVu Sans"/>
              </a:rPr>
              <a:t>Purpose of a TG-SPM</a:t>
            </a:r>
            <a:endParaRPr b="0" lang="sv-SE" sz="1800" spc="-1" strike="noStrike">
              <a:latin typeface="Arial"/>
            </a:endParaRPr>
          </a:p>
          <a:p>
            <a:pPr lvl="1" marL="432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To be able to define standards amendments independently of other task groups, ensuring the timely inclusion of security and privacy amendments to the standard</a:t>
            </a:r>
            <a:endParaRPr b="0" lang="sv-SE" sz="1800" spc="-1" strike="noStrike">
              <a:latin typeface="Arial"/>
            </a:endParaRPr>
          </a:p>
          <a:p>
            <a:pPr marL="216000" indent="-216000">
              <a:lnSpc>
                <a:spcPct val="100000"/>
              </a:lnSpc>
              <a:buClr>
                <a:srgbClr val="000000"/>
              </a:buClr>
              <a:buFont typeface="Wingdings" charset="2"/>
              <a:buChar char=""/>
            </a:pPr>
            <a:r>
              <a:rPr b="0" lang="sv-SE" sz="1800" spc="-1" strike="noStrike">
                <a:solidFill>
                  <a:srgbClr val="000000"/>
                </a:solidFill>
                <a:latin typeface="Times New Roman"/>
                <a:ea typeface="DejaVu Sans"/>
              </a:rPr>
              <a:t>Procedural basis for such a group</a:t>
            </a:r>
            <a:endParaRPr b="0" lang="sv-SE" sz="1800" spc="-1" strike="noStrike">
              <a:latin typeface="Arial"/>
            </a:endParaRPr>
          </a:p>
          <a:p>
            <a:pPr lvl="1" marL="432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TGM already exists, and its PAR is generic – a TG-SPM PAR could be similar</a:t>
            </a:r>
            <a:endParaRPr b="0" lang="sv-SE" sz="1800" spc="-1" strike="noStrike">
              <a:latin typeface="Arial"/>
            </a:endParaRPr>
          </a:p>
          <a:p>
            <a:pPr lvl="1" marL="432000" indent="-216000">
              <a:lnSpc>
                <a:spcPct val="100000"/>
              </a:lnSpc>
              <a:buClr>
                <a:srgbClr val="000000"/>
              </a:buClr>
              <a:buSzPct val="45000"/>
              <a:buFont typeface="Wingdings" charset="2"/>
              <a:buChar char=""/>
            </a:pPr>
            <a:r>
              <a:rPr b="1" lang="sv-SE" sz="1800" spc="-1" strike="noStrike">
                <a:solidFill>
                  <a:srgbClr val="000000"/>
                </a:solidFill>
                <a:latin typeface="Times New Roman"/>
                <a:ea typeface="DejaVu Sans"/>
              </a:rPr>
              <a:t>Challenge:</a:t>
            </a:r>
            <a:r>
              <a:rPr b="0" lang="sv-SE" sz="1800" spc="-1" strike="noStrike">
                <a:solidFill>
                  <a:srgbClr val="000000"/>
                </a:solidFill>
                <a:latin typeface="Times New Roman"/>
                <a:ea typeface="DejaVu Sans"/>
              </a:rPr>
              <a:t> subprojects would need to be specifically defined or enumerated, perhaps by continuous and ongoing PAR updates. It is likely that separate CSDs are needed for every subproject. </a:t>
            </a:r>
            <a:endParaRPr b="0" lang="sv-SE" sz="1800" spc="-1" strike="noStrike">
              <a:latin typeface="Arial"/>
            </a:endParaRPr>
          </a:p>
          <a:p>
            <a:pPr lvl="1" marL="432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Could make use of the purpose of a TG to produce ”</a:t>
            </a:r>
            <a:r>
              <a:rPr b="0" i="1" lang="sv-SE" sz="1800" spc="-1" strike="noStrike">
                <a:solidFill>
                  <a:srgbClr val="000000"/>
                </a:solidFill>
                <a:latin typeface="Times New Roman"/>
                <a:ea typeface="DejaVu Sans"/>
              </a:rPr>
              <a:t>supplements</a:t>
            </a:r>
            <a:r>
              <a:rPr b="0" lang="sv-SE" sz="1800" spc="-1" strike="noStrike">
                <a:solidFill>
                  <a:srgbClr val="000000"/>
                </a:solidFill>
                <a:latin typeface="Times New Roman"/>
                <a:ea typeface="DejaVu Sans"/>
              </a:rPr>
              <a:t>” or ”</a:t>
            </a:r>
            <a:r>
              <a:rPr b="0" i="1" lang="sv-SE" sz="1800" spc="-1" strike="noStrike">
                <a:solidFill>
                  <a:srgbClr val="000000"/>
                </a:solidFill>
                <a:latin typeface="Times New Roman"/>
                <a:ea typeface="DejaVu Sans"/>
              </a:rPr>
              <a:t>portions of a draft standard</a:t>
            </a:r>
            <a:r>
              <a:rPr b="0" lang="sv-SE" sz="1800" spc="-1" strike="noStrike">
                <a:solidFill>
                  <a:srgbClr val="000000"/>
                </a:solidFill>
                <a:latin typeface="Times New Roman"/>
                <a:ea typeface="DejaVu Sans"/>
              </a:rPr>
              <a:t>” in Operations Manual section 4.1:</a:t>
            </a:r>
            <a:endParaRPr b="0" lang="sv-SE" sz="1800" spc="-1" strike="noStrike">
              <a:latin typeface="Arial"/>
            </a:endParaRPr>
          </a:p>
          <a:p>
            <a:pPr lvl="1" marL="432000" indent="-216000">
              <a:lnSpc>
                <a:spcPct val="100000"/>
              </a:lnSpc>
              <a:buClr>
                <a:srgbClr val="000000"/>
              </a:buClr>
              <a:buSzPct val="45000"/>
              <a:buFont typeface="Wingdings" charset="2"/>
              <a:buChar char=""/>
            </a:pPr>
            <a:r>
              <a:rPr b="0" lang="sv-SE" sz="1800" spc="-1" strike="noStrike">
                <a:solidFill>
                  <a:srgbClr val="000000"/>
                </a:solidFill>
                <a:latin typeface="Times New Roman"/>
                <a:ea typeface="DejaVu Sans"/>
              </a:rPr>
              <a:t>One main PAR to establish the TG-SPM which specifically allows the TG to produce ”sub-PARs” for standards amendment projects for the TG-SPM. ”Sub-PARs” would follow the same procedures as an SG-created PAR.</a:t>
            </a:r>
            <a:endParaRPr b="0" lang="sv-SE" sz="18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7" name="CustomShape 1"/>
          <p:cNvSpPr/>
          <p:nvPr/>
        </p:nvSpPr>
        <p:spPr>
          <a:xfrm>
            <a:off x="696960" y="332640"/>
            <a:ext cx="966960" cy="275760"/>
          </a:xfrm>
          <a:prstGeom prst="rect">
            <a:avLst/>
          </a:prstGeom>
          <a:noFill/>
          <a:ln>
            <a:noFill/>
          </a:ln>
        </p:spPr>
        <p:style>
          <a:lnRef idx="0"/>
          <a:fillRef idx="0"/>
          <a:effectRef idx="0"/>
          <a:fontRef idx="minor"/>
        </p:style>
        <p:txBody>
          <a:bodyPr lIns="0" rIns="0" tIns="0" bIns="0" anchor="b">
            <a:noAutofit/>
          </a:bodyPr>
          <a:p>
            <a:pPr>
              <a:lnSpc>
                <a:spcPct val="100000"/>
              </a:lnSpc>
              <a:spcBef>
                <a:spcPts val="360"/>
              </a:spcBef>
            </a:pPr>
            <a:r>
              <a:rPr b="1" lang="sv-SE" sz="1800" spc="-1" strike="noStrike">
                <a:solidFill>
                  <a:srgbClr val="000000"/>
                </a:solidFill>
                <a:latin typeface="Times New Roman"/>
                <a:ea typeface="DejaVu Sans"/>
              </a:rPr>
              <a:t>July 2020</a:t>
            </a:r>
            <a:endParaRPr b="0" lang="sv-SE" sz="1800" spc="-1" strike="noStrike">
              <a:latin typeface="Arial"/>
            </a:endParaRPr>
          </a:p>
        </p:txBody>
      </p:sp>
      <p:sp>
        <p:nvSpPr>
          <p:cNvPr id="78" name="CustomShape 2"/>
          <p:cNvSpPr/>
          <p:nvPr/>
        </p:nvSpPr>
        <p:spPr>
          <a:xfrm>
            <a:off x="5472000" y="6475320"/>
            <a:ext cx="3070800" cy="183600"/>
          </a:xfrm>
          <a:prstGeom prst="rect">
            <a:avLst/>
          </a:prstGeom>
          <a:noFill/>
          <a:ln>
            <a:noFill/>
          </a:ln>
        </p:spPr>
        <p:style>
          <a:lnRef idx="0"/>
          <a:fillRef idx="0"/>
          <a:effectRef idx="0"/>
          <a:fontRef idx="minor"/>
        </p:style>
        <p:txBody>
          <a:bodyPr lIns="0" rIns="0" tIns="0" bIns="0">
            <a:noAutofit/>
          </a:bodyPr>
          <a:p>
            <a:pPr algn="r">
              <a:lnSpc>
                <a:spcPct val="100000"/>
              </a:lnSpc>
              <a:spcBef>
                <a:spcPts val="241"/>
              </a:spcBef>
            </a:pPr>
            <a:r>
              <a:rPr b="0" lang="sv-SE" sz="1200" spc="-1" strike="noStrike">
                <a:solidFill>
                  <a:srgbClr val="000000"/>
                </a:solidFill>
                <a:latin typeface="Times New Roman"/>
                <a:ea typeface="DejaVu Sans"/>
              </a:rPr>
              <a:t>Amelia Andersdotter (self)</a:t>
            </a:r>
            <a:endParaRPr b="0" lang="sv-SE" sz="1200" spc="-1" strike="noStrike">
              <a:latin typeface="Arial"/>
            </a:endParaRPr>
          </a:p>
        </p:txBody>
      </p:sp>
      <p:sp>
        <p:nvSpPr>
          <p:cNvPr id="79" name="CustomShape 3"/>
          <p:cNvSpPr/>
          <p:nvPr/>
        </p:nvSpPr>
        <p:spPr>
          <a:xfrm>
            <a:off x="4344840" y="6475320"/>
            <a:ext cx="529200" cy="181440"/>
          </a:xfrm>
          <a:prstGeom prst="rect">
            <a:avLst/>
          </a:prstGeom>
          <a:noFill/>
          <a:ln>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DejaVu Sans"/>
              </a:rPr>
              <a:t>Slide </a:t>
            </a:r>
            <a:fld id="{18AA7D3F-B928-40A5-B1EA-E7D33A5A612A}" type="slidenum">
              <a:rPr b="0" lang="sv-SE" sz="1200" spc="-1" strike="noStrike">
                <a:solidFill>
                  <a:srgbClr val="000000"/>
                </a:solidFill>
                <a:latin typeface="Times New Roman"/>
                <a:ea typeface="DejaVu Sans"/>
              </a:rPr>
              <a:t>&lt;number&gt;</a:t>
            </a:fld>
            <a:endParaRPr b="0" lang="sv-SE" sz="1200" spc="-1" strike="noStrike">
              <a:latin typeface="Arial"/>
            </a:endParaRPr>
          </a:p>
        </p:txBody>
      </p:sp>
      <p:sp>
        <p:nvSpPr>
          <p:cNvPr id="80" name="CustomShape 4"/>
          <p:cNvSpPr/>
          <p:nvPr/>
        </p:nvSpPr>
        <p:spPr>
          <a:xfrm>
            <a:off x="251640" y="525240"/>
            <a:ext cx="8712000" cy="5278680"/>
          </a:xfrm>
          <a:prstGeom prst="rect">
            <a:avLst/>
          </a:prstGeom>
          <a:noFill/>
          <a:ln>
            <a:noFill/>
          </a:ln>
        </p:spPr>
        <p:style>
          <a:lnRef idx="0"/>
          <a:fillRef idx="0"/>
          <a:effectRef idx="0"/>
          <a:fontRef idx="minor"/>
        </p:style>
        <p:txBody>
          <a:bodyPr lIns="92160" rIns="92160" tIns="46080" bIns="46080">
            <a:noAutofit/>
          </a:bodyPr>
          <a:p>
            <a:pPr algn="ctr">
              <a:lnSpc>
                <a:spcPct val="100000"/>
              </a:lnSpc>
            </a:pPr>
            <a:endParaRPr b="0" lang="sv-SE" sz="1400" spc="-1" strike="noStrike">
              <a:latin typeface="Arial"/>
            </a:endParaRPr>
          </a:p>
          <a:p>
            <a:pPr algn="ctr">
              <a:lnSpc>
                <a:spcPct val="100000"/>
              </a:lnSpc>
            </a:pPr>
            <a:r>
              <a:rPr b="1" lang="sv-SE" sz="2400" spc="-1" strike="noStrike">
                <a:solidFill>
                  <a:srgbClr val="000000"/>
                </a:solidFill>
                <a:latin typeface="Times New Roman"/>
                <a:ea typeface="DejaVu Sans"/>
              </a:rPr>
              <a:t>Current TGM PAR (2017-03-28):</a:t>
            </a:r>
            <a:endParaRPr b="0" lang="sv-SE" sz="2400" spc="-1" strike="noStrike">
              <a:latin typeface="Arial"/>
            </a:endParaRPr>
          </a:p>
          <a:p>
            <a:pPr>
              <a:lnSpc>
                <a:spcPct val="100000"/>
              </a:lnSpc>
            </a:pPr>
            <a:endParaRPr b="0" lang="sv-SE" sz="2400" spc="-1" strike="noStrike">
              <a:latin typeface="Arial"/>
            </a:endParaRPr>
          </a:p>
          <a:p>
            <a:pPr>
              <a:lnSpc>
                <a:spcPct val="100000"/>
              </a:lnSpc>
            </a:pPr>
            <a:r>
              <a:rPr b="0" lang="sv-SE" sz="1400" spc="-1" strike="noStrike">
                <a:solidFill>
                  <a:srgbClr val="000000"/>
                </a:solidFill>
                <a:latin typeface="Times New Roman"/>
                <a:ea typeface="DejaVu Sans"/>
                <a:hlinkClick r:id="rId1"/>
              </a:rPr>
              <a:t>http://www.ieee802.org/11/PARs/P802.11REVmd.pdf</a:t>
            </a:r>
            <a:r>
              <a:rPr b="0" lang="sv-SE" sz="1400" spc="-1" strike="noStrike">
                <a:solidFill>
                  <a:srgbClr val="000000"/>
                </a:solidFill>
                <a:latin typeface="Times New Roman"/>
                <a:ea typeface="DejaVu Sans"/>
              </a:rPr>
              <a:t> </a:t>
            </a:r>
            <a:endParaRPr b="0" lang="sv-SE" sz="1400" spc="-1" strike="noStrike">
              <a:latin typeface="Arial"/>
            </a:endParaRPr>
          </a:p>
          <a:p>
            <a:pPr>
              <a:lnSpc>
                <a:spcPct val="100000"/>
              </a:lnSpc>
            </a:pPr>
            <a:endParaRPr b="0" lang="sv-SE" sz="1400" spc="-1" strike="noStrike">
              <a:latin typeface="Arial"/>
            </a:endParaRPr>
          </a:p>
          <a:p>
            <a:pPr>
              <a:lnSpc>
                <a:spcPct val="100000"/>
              </a:lnSpc>
            </a:pPr>
            <a:r>
              <a:rPr b="1" lang="sv-SE" sz="1400" spc="-1" strike="noStrike">
                <a:solidFill>
                  <a:srgbClr val="000000"/>
                </a:solidFill>
                <a:latin typeface="Times New Roman"/>
                <a:ea typeface="DejaVu Sans"/>
              </a:rPr>
              <a:t>5.2 Scope:</a:t>
            </a:r>
            <a:r>
              <a:rPr b="0" lang="sv-SE" sz="1400" spc="-1" strike="noStrike">
                <a:solidFill>
                  <a:srgbClr val="000000"/>
                </a:solidFill>
                <a:latin typeface="Times New Roman"/>
                <a:ea typeface="DejaVu Sans"/>
              </a:rPr>
              <a:t> The scope of this standard is to define one medium access control (MAC) and several physical layer (PHY) specifications for wireless connectivity for fixed, portable, and moving stations (STAs) within a local area.</a:t>
            </a:r>
            <a:endParaRPr b="0" lang="sv-SE" sz="1400" spc="-1" strike="noStrike">
              <a:latin typeface="Arial"/>
            </a:endParaRPr>
          </a:p>
          <a:p>
            <a:pPr>
              <a:lnSpc>
                <a:spcPct val="100000"/>
              </a:lnSpc>
            </a:pPr>
            <a:endParaRPr b="0" lang="sv-SE" sz="1400" spc="-1" strike="noStrike">
              <a:latin typeface="Arial"/>
            </a:endParaRPr>
          </a:p>
          <a:p>
            <a:pPr>
              <a:lnSpc>
                <a:spcPct val="100000"/>
              </a:lnSpc>
            </a:pPr>
            <a:r>
              <a:rPr b="1" lang="sv-SE" sz="1400" spc="-1" strike="noStrike">
                <a:solidFill>
                  <a:srgbClr val="000000"/>
                </a:solidFill>
                <a:latin typeface="Times New Roman"/>
                <a:ea typeface="DejaVu Sans"/>
              </a:rPr>
              <a:t>[[[NOTE: above is a very generic text]]]]</a:t>
            </a:r>
            <a:endParaRPr b="0" lang="sv-SE" sz="1400" spc="-1" strike="noStrike">
              <a:latin typeface="Arial"/>
            </a:endParaRPr>
          </a:p>
          <a:p>
            <a:pPr>
              <a:lnSpc>
                <a:spcPct val="100000"/>
              </a:lnSpc>
            </a:pPr>
            <a:endParaRPr b="0" lang="sv-SE" sz="1400" spc="-1" strike="noStrike">
              <a:latin typeface="Arial"/>
            </a:endParaRPr>
          </a:p>
          <a:p>
            <a:pPr>
              <a:lnSpc>
                <a:spcPct val="100000"/>
              </a:lnSpc>
            </a:pPr>
            <a:r>
              <a:rPr b="1" lang="sv-SE" sz="1400" spc="-1" strike="noStrike">
                <a:solidFill>
                  <a:srgbClr val="000000"/>
                </a:solidFill>
                <a:latin typeface="Times New Roman"/>
                <a:ea typeface="DejaVu Sans"/>
              </a:rPr>
              <a:t>5.4 Purpose:</a:t>
            </a:r>
            <a:r>
              <a:rPr b="0" lang="sv-SE" sz="1400" spc="-1" strike="noStrike">
                <a:solidFill>
                  <a:srgbClr val="000000"/>
                </a:solidFill>
                <a:latin typeface="Times New Roman"/>
                <a:ea typeface="DejaVu Sans"/>
              </a:rPr>
              <a:t> The purpose of this standard is to provide wireless connectivity for fixed, portable, and moving stations within a local area. This standard also offers regulatory bodies a means of standardizing access to one or more frequency bands for the purpose of local area communication.</a:t>
            </a:r>
            <a:endParaRPr b="0" lang="sv-SE" sz="1400" spc="-1" strike="noStrike">
              <a:latin typeface="Arial"/>
            </a:endParaRPr>
          </a:p>
          <a:p>
            <a:pPr>
              <a:lnSpc>
                <a:spcPct val="100000"/>
              </a:lnSpc>
            </a:pPr>
            <a:endParaRPr b="0" lang="sv-SE" sz="1400" spc="-1" strike="noStrike">
              <a:latin typeface="Arial"/>
            </a:endParaRPr>
          </a:p>
          <a:p>
            <a:pPr>
              <a:lnSpc>
                <a:spcPct val="100000"/>
              </a:lnSpc>
            </a:pPr>
            <a:r>
              <a:rPr b="1" lang="sv-SE" sz="1400" spc="-1" strike="noStrike">
                <a:solidFill>
                  <a:srgbClr val="000000"/>
                </a:solidFill>
                <a:latin typeface="Times New Roman"/>
                <a:ea typeface="DejaVu Sans"/>
              </a:rPr>
              <a:t>[[[NOTE: above is a very generic text]]]]</a:t>
            </a:r>
            <a:endParaRPr b="0" lang="sv-SE" sz="1400" spc="-1" strike="noStrike">
              <a:latin typeface="Arial"/>
            </a:endParaRPr>
          </a:p>
          <a:p>
            <a:pPr>
              <a:lnSpc>
                <a:spcPct val="100000"/>
              </a:lnSpc>
            </a:pPr>
            <a:endParaRPr b="0" lang="sv-SE" sz="1400" spc="-1" strike="noStrike">
              <a:latin typeface="Arial"/>
            </a:endParaRPr>
          </a:p>
          <a:p>
            <a:pPr>
              <a:lnSpc>
                <a:spcPct val="100000"/>
              </a:lnSpc>
            </a:pPr>
            <a:r>
              <a:rPr b="1" lang="sv-SE" sz="1400" spc="-1" strike="noStrike">
                <a:solidFill>
                  <a:srgbClr val="000000"/>
                </a:solidFill>
                <a:latin typeface="Times New Roman"/>
                <a:ea typeface="DejaVu Sans"/>
              </a:rPr>
              <a:t>5.5 Need for the Project:</a:t>
            </a:r>
            <a:r>
              <a:rPr b="0" lang="sv-SE" sz="1400" spc="-1" strike="noStrike">
                <a:solidFill>
                  <a:srgbClr val="000000"/>
                </a:solidFill>
                <a:latin typeface="Times New Roman"/>
                <a:ea typeface="DejaVu Sans"/>
              </a:rPr>
              <a:t> The reason for this project is to incorporate accumulated maintenance changes (editorial and technical corrections) into 802.11-2016, and roll up of approved amendments to the standard. The approved amendments as of the filing of the revision PAR include IEEE 802.11ah-2016 and IEEE 802.11ai-2016. Seven additional amendments are currently under development.</a:t>
            </a:r>
            <a:endParaRPr b="0" lang="sv-SE" sz="1400" spc="-1" strike="noStrike">
              <a:latin typeface="Arial"/>
            </a:endParaRPr>
          </a:p>
          <a:p>
            <a:pPr>
              <a:lnSpc>
                <a:spcPct val="100000"/>
              </a:lnSpc>
            </a:pPr>
            <a:endParaRPr b="0" lang="sv-SE" sz="1400" spc="-1" strike="noStrike">
              <a:latin typeface="Arial"/>
            </a:endParaRPr>
          </a:p>
          <a:p>
            <a:pPr>
              <a:lnSpc>
                <a:spcPct val="100000"/>
              </a:lnSpc>
            </a:pPr>
            <a:r>
              <a:rPr b="1" lang="sv-SE" sz="1400" spc="-1" strike="noStrike">
                <a:solidFill>
                  <a:srgbClr val="000000"/>
                </a:solidFill>
                <a:latin typeface="Times New Roman"/>
                <a:ea typeface="DejaVu Sans"/>
              </a:rPr>
              <a:t>[[[[NOTE: this is where the limitation of the task group’s work is actually done – i.e. rather than being in the scope or purpose of the PAR, </a:t>
            </a:r>
            <a:r>
              <a:rPr b="1" i="1" lang="sv-SE" sz="1400" spc="-1" strike="noStrike">
                <a:solidFill>
                  <a:srgbClr val="000000"/>
                </a:solidFill>
                <a:latin typeface="Times New Roman"/>
                <a:ea typeface="DejaVu Sans"/>
              </a:rPr>
              <a:t>limitation is accomplished through clarifying the projects’ need</a:t>
            </a:r>
            <a:r>
              <a:rPr b="1" lang="sv-SE" sz="1400" spc="-1" strike="noStrike">
                <a:solidFill>
                  <a:srgbClr val="000000"/>
                </a:solidFill>
                <a:latin typeface="Times New Roman"/>
                <a:ea typeface="DejaVu Sans"/>
              </a:rPr>
              <a:t>]]]</a:t>
            </a:r>
            <a:endParaRPr b="0" lang="sv-SE" sz="1400" spc="-1" strike="noStrike">
              <a:latin typeface="Arial"/>
            </a:endParaRPr>
          </a:p>
          <a:p>
            <a:pPr>
              <a:lnSpc>
                <a:spcPct val="100000"/>
              </a:lnSpc>
            </a:pPr>
            <a:endParaRPr b="0" lang="sv-SE" sz="14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1" name="CustomShape 1"/>
          <p:cNvSpPr/>
          <p:nvPr/>
        </p:nvSpPr>
        <p:spPr>
          <a:xfrm>
            <a:off x="696960" y="332640"/>
            <a:ext cx="966960" cy="275760"/>
          </a:xfrm>
          <a:prstGeom prst="rect">
            <a:avLst/>
          </a:prstGeom>
          <a:noFill/>
          <a:ln>
            <a:noFill/>
          </a:ln>
        </p:spPr>
        <p:style>
          <a:lnRef idx="0"/>
          <a:fillRef idx="0"/>
          <a:effectRef idx="0"/>
          <a:fontRef idx="minor"/>
        </p:style>
        <p:txBody>
          <a:bodyPr lIns="0" rIns="0" tIns="0" bIns="0" anchor="b">
            <a:noAutofit/>
          </a:bodyPr>
          <a:p>
            <a:pPr>
              <a:lnSpc>
                <a:spcPct val="100000"/>
              </a:lnSpc>
              <a:spcBef>
                <a:spcPts val="360"/>
              </a:spcBef>
            </a:pPr>
            <a:r>
              <a:rPr b="1" lang="sv-SE" sz="1800" spc="-1" strike="noStrike">
                <a:solidFill>
                  <a:srgbClr val="000000"/>
                </a:solidFill>
                <a:latin typeface="Times New Roman"/>
                <a:ea typeface="DejaVu Sans"/>
              </a:rPr>
              <a:t>July 2020</a:t>
            </a:r>
            <a:endParaRPr b="0" lang="sv-SE" sz="1800" spc="-1" strike="noStrike">
              <a:latin typeface="Arial"/>
            </a:endParaRPr>
          </a:p>
        </p:txBody>
      </p:sp>
      <p:sp>
        <p:nvSpPr>
          <p:cNvPr id="82" name="CustomShape 2"/>
          <p:cNvSpPr/>
          <p:nvPr/>
        </p:nvSpPr>
        <p:spPr>
          <a:xfrm>
            <a:off x="5472000" y="6475320"/>
            <a:ext cx="3070800" cy="183600"/>
          </a:xfrm>
          <a:prstGeom prst="rect">
            <a:avLst/>
          </a:prstGeom>
          <a:noFill/>
          <a:ln>
            <a:noFill/>
          </a:ln>
        </p:spPr>
        <p:style>
          <a:lnRef idx="0"/>
          <a:fillRef idx="0"/>
          <a:effectRef idx="0"/>
          <a:fontRef idx="minor"/>
        </p:style>
        <p:txBody>
          <a:bodyPr lIns="0" rIns="0" tIns="0" bIns="0">
            <a:noAutofit/>
          </a:bodyPr>
          <a:p>
            <a:pPr algn="r">
              <a:lnSpc>
                <a:spcPct val="100000"/>
              </a:lnSpc>
              <a:spcBef>
                <a:spcPts val="241"/>
              </a:spcBef>
            </a:pPr>
            <a:r>
              <a:rPr b="0" lang="sv-SE" sz="1200" spc="-1" strike="noStrike">
                <a:solidFill>
                  <a:srgbClr val="000000"/>
                </a:solidFill>
                <a:latin typeface="Times New Roman"/>
                <a:ea typeface="DejaVu Sans"/>
              </a:rPr>
              <a:t>Amelia Andersdotter (self)</a:t>
            </a:r>
            <a:endParaRPr b="0" lang="sv-SE" sz="1200" spc="-1" strike="noStrike">
              <a:latin typeface="Arial"/>
            </a:endParaRPr>
          </a:p>
        </p:txBody>
      </p:sp>
      <p:sp>
        <p:nvSpPr>
          <p:cNvPr id="83" name="CustomShape 3"/>
          <p:cNvSpPr/>
          <p:nvPr/>
        </p:nvSpPr>
        <p:spPr>
          <a:xfrm>
            <a:off x="4344840" y="6475320"/>
            <a:ext cx="529200" cy="181440"/>
          </a:xfrm>
          <a:prstGeom prst="rect">
            <a:avLst/>
          </a:prstGeom>
          <a:noFill/>
          <a:ln>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DejaVu Sans"/>
              </a:rPr>
              <a:t>Slide </a:t>
            </a:r>
            <a:fld id="{CE786D5C-9955-4C0A-ADC4-1BFD673B92E4}" type="slidenum">
              <a:rPr b="0" lang="sv-SE" sz="1200" spc="-1" strike="noStrike">
                <a:solidFill>
                  <a:srgbClr val="000000"/>
                </a:solidFill>
                <a:latin typeface="Times New Roman"/>
                <a:ea typeface="DejaVu Sans"/>
              </a:rPr>
              <a:t>&lt;number&gt;</a:t>
            </a:fld>
            <a:endParaRPr b="0" lang="sv-SE" sz="1200" spc="-1" strike="noStrike">
              <a:latin typeface="Arial"/>
            </a:endParaRPr>
          </a:p>
        </p:txBody>
      </p:sp>
      <p:sp>
        <p:nvSpPr>
          <p:cNvPr id="84" name="CustomShape 4"/>
          <p:cNvSpPr/>
          <p:nvPr/>
        </p:nvSpPr>
        <p:spPr>
          <a:xfrm>
            <a:off x="251640" y="525240"/>
            <a:ext cx="8712000" cy="5278680"/>
          </a:xfrm>
          <a:prstGeom prst="rect">
            <a:avLst/>
          </a:prstGeom>
          <a:noFill/>
          <a:ln>
            <a:noFill/>
          </a:ln>
        </p:spPr>
        <p:style>
          <a:lnRef idx="0"/>
          <a:fillRef idx="0"/>
          <a:effectRef idx="0"/>
          <a:fontRef idx="minor"/>
        </p:style>
        <p:txBody>
          <a:bodyPr lIns="92160" rIns="92160" tIns="46080" bIns="46080">
            <a:noAutofit/>
          </a:bodyPr>
          <a:p>
            <a:pPr algn="ctr">
              <a:lnSpc>
                <a:spcPct val="100000"/>
              </a:lnSpc>
            </a:pPr>
            <a:endParaRPr b="0" lang="sv-SE" sz="1400" spc="-1" strike="noStrike">
              <a:latin typeface="Arial"/>
            </a:endParaRPr>
          </a:p>
          <a:p>
            <a:pPr algn="ctr">
              <a:lnSpc>
                <a:spcPct val="100000"/>
              </a:lnSpc>
            </a:pPr>
            <a:r>
              <a:rPr b="1" lang="sv-SE" sz="2400" spc="-1" strike="noStrike">
                <a:solidFill>
                  <a:srgbClr val="000000"/>
                </a:solidFill>
                <a:latin typeface="Times New Roman"/>
                <a:ea typeface="DejaVu Sans"/>
              </a:rPr>
              <a:t>Potential consequences for a TG-SPM PAR:</a:t>
            </a:r>
            <a:endParaRPr b="0" lang="sv-SE" sz="2400" spc="-1" strike="noStrike">
              <a:latin typeface="Arial"/>
            </a:endParaRPr>
          </a:p>
          <a:p>
            <a:pPr>
              <a:lnSpc>
                <a:spcPct val="100000"/>
              </a:lnSpc>
            </a:pPr>
            <a:endParaRPr b="0" lang="sv-SE" sz="2400" spc="-1" strike="noStrike">
              <a:latin typeface="Arial"/>
            </a:endParaRPr>
          </a:p>
          <a:p>
            <a:pPr>
              <a:lnSpc>
                <a:spcPct val="100000"/>
              </a:lnSpc>
            </a:pPr>
            <a:r>
              <a:rPr b="1" lang="sv-SE" sz="1400" spc="-1" strike="noStrike">
                <a:solidFill>
                  <a:srgbClr val="000000"/>
                </a:solidFill>
                <a:latin typeface="Times New Roman"/>
                <a:ea typeface="DejaVu Sans"/>
              </a:rPr>
              <a:t>5.2 Scope:</a:t>
            </a:r>
            <a:r>
              <a:rPr b="0" lang="sv-SE" sz="1400" spc="-1" strike="noStrike">
                <a:solidFill>
                  <a:srgbClr val="000000"/>
                </a:solidFill>
                <a:latin typeface="Times New Roman"/>
                <a:ea typeface="DejaVu Sans"/>
              </a:rPr>
              <a:t> Could be made generic, i.e. ”The continuous and timely assessment of security and privacy applicability to the IEEE 802.11 standard or IEEE 802.11 standard amendments under development or formation.”</a:t>
            </a:r>
            <a:endParaRPr b="0" lang="sv-SE" sz="1400" spc="-1" strike="noStrike">
              <a:latin typeface="Arial"/>
            </a:endParaRPr>
          </a:p>
          <a:p>
            <a:pPr>
              <a:lnSpc>
                <a:spcPct val="100000"/>
              </a:lnSpc>
            </a:pPr>
            <a:endParaRPr b="0" lang="sv-SE" sz="1400" spc="-1" strike="noStrike">
              <a:latin typeface="Arial"/>
            </a:endParaRPr>
          </a:p>
          <a:p>
            <a:pPr>
              <a:lnSpc>
                <a:spcPct val="100000"/>
              </a:lnSpc>
            </a:pPr>
            <a:r>
              <a:rPr b="1" lang="sv-SE" sz="1400" spc="-1" strike="noStrike">
                <a:solidFill>
                  <a:srgbClr val="000000"/>
                </a:solidFill>
                <a:latin typeface="Times New Roman"/>
                <a:ea typeface="DejaVu Sans"/>
              </a:rPr>
              <a:t>5.4 Purpose:</a:t>
            </a:r>
            <a:r>
              <a:rPr b="0" lang="sv-SE" sz="1400" spc="-1" strike="noStrike">
                <a:solidFill>
                  <a:srgbClr val="000000"/>
                </a:solidFill>
                <a:latin typeface="Times New Roman"/>
                <a:ea typeface="DejaVu Sans"/>
              </a:rPr>
              <a:t> </a:t>
            </a:r>
            <a:r>
              <a:rPr b="0" lang="sv-SE" sz="1400" spc="-1" strike="noStrike">
                <a:solidFill>
                  <a:srgbClr val="000000"/>
                </a:solidFill>
                <a:latin typeface="Times New Roman"/>
                <a:ea typeface="DejaVu Sans"/>
              </a:rPr>
              <a:t>Could be made generic, i.e. ”ensure the timely inclusion of security and privacy enhancements into the IEEE 802.11 standard or, in cooperation with other task groups, IEEE 802.11 standard amendments under development.”</a:t>
            </a:r>
            <a:endParaRPr b="0" lang="sv-SE" sz="1400" spc="-1" strike="noStrike">
              <a:latin typeface="Arial"/>
            </a:endParaRPr>
          </a:p>
          <a:p>
            <a:pPr>
              <a:lnSpc>
                <a:spcPct val="100000"/>
              </a:lnSpc>
            </a:pPr>
            <a:endParaRPr b="0" lang="sv-SE" sz="1400" spc="-1" strike="noStrike">
              <a:latin typeface="Arial"/>
            </a:endParaRPr>
          </a:p>
          <a:p>
            <a:pPr>
              <a:lnSpc>
                <a:spcPct val="100000"/>
              </a:lnSpc>
            </a:pPr>
            <a:r>
              <a:rPr b="1" lang="sv-SE" sz="1400" spc="-1" strike="noStrike">
                <a:solidFill>
                  <a:srgbClr val="000000"/>
                </a:solidFill>
                <a:latin typeface="Times New Roman"/>
                <a:ea typeface="DejaVu Sans"/>
              </a:rPr>
              <a:t>5.5 Need for the Project:</a:t>
            </a:r>
            <a:r>
              <a:rPr b="0" lang="sv-SE" sz="1400" spc="-1" strike="noStrike">
                <a:solidFill>
                  <a:srgbClr val="000000"/>
                </a:solidFill>
                <a:latin typeface="Times New Roman"/>
                <a:ea typeface="DejaVu Sans"/>
              </a:rPr>
              <a:t> This is where limitation of the TG’s activities would occur. </a:t>
            </a:r>
            <a:endParaRPr b="0" lang="sv-SE" sz="1400" spc="-1" strike="noStrike">
              <a:latin typeface="Arial"/>
            </a:endParaRPr>
          </a:p>
          <a:p>
            <a:pPr>
              <a:lnSpc>
                <a:spcPct val="100000"/>
              </a:lnSpc>
            </a:pPr>
            <a:endParaRPr b="0" lang="sv-SE" sz="1400" spc="-1" strike="noStrike">
              <a:latin typeface="Arial"/>
            </a:endParaRPr>
          </a:p>
          <a:p>
            <a:pPr>
              <a:lnSpc>
                <a:spcPct val="100000"/>
              </a:lnSpc>
            </a:pPr>
            <a:r>
              <a:rPr b="0" lang="sv-SE" sz="1400" spc="-1" strike="noStrike">
                <a:solidFill>
                  <a:srgbClr val="000000"/>
                </a:solidFill>
                <a:latin typeface="Times New Roman"/>
                <a:ea typeface="DejaVu Sans"/>
              </a:rPr>
              <a:t>It could e.g. consist in</a:t>
            </a:r>
            <a:endParaRPr b="0" lang="sv-SE" sz="1400" spc="-1" strike="noStrike">
              <a:latin typeface="Arial"/>
            </a:endParaRPr>
          </a:p>
          <a:p>
            <a:pPr>
              <a:lnSpc>
                <a:spcPct val="100000"/>
              </a:lnSpc>
            </a:pPr>
            <a:endParaRPr b="0" lang="sv-SE" sz="1400" spc="-1" strike="noStrike">
              <a:latin typeface="Arial"/>
            </a:endParaRPr>
          </a:p>
          <a:p>
            <a:pPr marL="216000" indent="-216000">
              <a:lnSpc>
                <a:spcPct val="100000"/>
              </a:lnSpc>
              <a:buClr>
                <a:srgbClr val="000000"/>
              </a:buClr>
              <a:buFont typeface="Wingdings" charset="2"/>
              <a:buChar char=""/>
            </a:pPr>
            <a:r>
              <a:rPr b="0" lang="sv-SE" sz="1400" spc="-1" strike="noStrike">
                <a:solidFill>
                  <a:srgbClr val="000000"/>
                </a:solidFill>
                <a:latin typeface="Times New Roman"/>
                <a:ea typeface="DejaVu Sans"/>
              </a:rPr>
              <a:t>Providing an interface between security and privacy researchers with the IEEE 802.11 community</a:t>
            </a:r>
            <a:endParaRPr b="0" lang="sv-SE" sz="1400" spc="-1" strike="noStrike">
              <a:latin typeface="Arial"/>
            </a:endParaRPr>
          </a:p>
          <a:p>
            <a:pPr marL="216000" indent="-216000">
              <a:lnSpc>
                <a:spcPct val="100000"/>
              </a:lnSpc>
              <a:buClr>
                <a:srgbClr val="000000"/>
              </a:buClr>
              <a:buFont typeface="Wingdings" charset="2"/>
              <a:buChar char=""/>
            </a:pPr>
            <a:r>
              <a:rPr b="0" lang="sv-SE" sz="1400" spc="-1" strike="noStrike">
                <a:solidFill>
                  <a:srgbClr val="000000"/>
                </a:solidFill>
                <a:latin typeface="Times New Roman"/>
                <a:ea typeface="DejaVu Sans"/>
              </a:rPr>
              <a:t>Incorporate maintenance changes into the standard that are necessary to satisfy security and privacy concerns</a:t>
            </a:r>
            <a:endParaRPr b="0" lang="sv-SE" sz="1400" spc="-1" strike="noStrike">
              <a:latin typeface="Arial"/>
            </a:endParaRPr>
          </a:p>
          <a:p>
            <a:pPr marL="216000" indent="-216000">
              <a:lnSpc>
                <a:spcPct val="100000"/>
              </a:lnSpc>
              <a:buClr>
                <a:srgbClr val="000000"/>
              </a:buClr>
              <a:buFont typeface="Wingdings" charset="2"/>
              <a:buChar char=""/>
            </a:pPr>
            <a:r>
              <a:rPr b="0" lang="sv-SE" sz="1400" spc="-1" strike="noStrike">
                <a:solidFill>
                  <a:srgbClr val="000000"/>
                </a:solidFill>
                <a:latin typeface="Times New Roman"/>
                <a:ea typeface="DejaVu Sans"/>
              </a:rPr>
              <a:t>Ensure the establishment of specific standards project under the wings of the TG in cases where new features need to be introduced in the standard that go beyond mere maintenance items</a:t>
            </a:r>
            <a:endParaRPr b="0" lang="sv-SE" sz="1400" spc="-1" strike="noStrike">
              <a:latin typeface="Arial"/>
            </a:endParaRPr>
          </a:p>
          <a:p>
            <a:pPr marL="216000" indent="-216000">
              <a:lnSpc>
                <a:spcPct val="100000"/>
              </a:lnSpc>
              <a:buClr>
                <a:srgbClr val="000000"/>
              </a:buClr>
              <a:buFont typeface="Wingdings" charset="2"/>
              <a:buChar char=""/>
            </a:pPr>
            <a:endParaRPr b="0" lang="sv-SE" sz="1400" spc="-1" strike="noStrike">
              <a:latin typeface="Arial"/>
            </a:endParaRPr>
          </a:p>
          <a:p>
            <a:pPr marL="216000" indent="-216000">
              <a:lnSpc>
                <a:spcPct val="100000"/>
              </a:lnSpc>
              <a:buClr>
                <a:srgbClr val="000000"/>
              </a:buClr>
              <a:buFont typeface="Wingdings" charset="2"/>
              <a:buChar char=""/>
            </a:pPr>
            <a:endParaRPr b="0" lang="sv-SE" sz="1400" spc="-1" strike="noStrike">
              <a:latin typeface="Arial"/>
            </a:endParaRPr>
          </a:p>
          <a:p>
            <a:pPr marL="216000" indent="-216000">
              <a:lnSpc>
                <a:spcPct val="100000"/>
              </a:lnSpc>
              <a:buClr>
                <a:srgbClr val="000000"/>
              </a:buClr>
              <a:buFont typeface="Wingdings" charset="2"/>
              <a:buChar char=""/>
            </a:pPr>
            <a:r>
              <a:rPr b="0" lang="sv-SE" sz="1400" spc="-1" strike="noStrike">
                <a:solidFill>
                  <a:srgbClr val="000000"/>
                </a:solidFill>
                <a:latin typeface="Times New Roman"/>
                <a:ea typeface="DejaVu Sans"/>
              </a:rPr>
              <a:t>To be resolved: interfacing with other task groups in the IEEE 802.11 WG: what is a practical way for this do be done? </a:t>
            </a:r>
            <a:endParaRPr b="0" lang="sv-SE" sz="1400" spc="-1" strike="noStrike">
              <a:latin typeface="Arial"/>
            </a:endParaRPr>
          </a:p>
          <a:p>
            <a:pPr>
              <a:lnSpc>
                <a:spcPct val="100000"/>
              </a:lnSpc>
            </a:pPr>
            <a:endParaRPr b="0" lang="sv-SE" sz="1400" spc="-1" strike="noStrike">
              <a:latin typeface="Arial"/>
            </a:endParaRPr>
          </a:p>
          <a:p>
            <a:pPr>
              <a:lnSpc>
                <a:spcPct val="100000"/>
              </a:lnSpc>
            </a:pPr>
            <a:endParaRPr b="0" lang="sv-SE" sz="14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16317</TotalTime>
  <Application>LibreOffice/6.4.4.2$Linux_X86_64 LibreOffice_project/40$Build-2</Application>
  <Words>107</Words>
  <Paragraphs>38</Paragraphs>
  <Company>Qualcomm</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2004-12-02T14:01:45Z</dcterms:created>
  <dc:creator>jlansfor@qti.qualcomm.com</dc:creator>
  <dc:description/>
  <dc:language>sv-SE</dc:language>
  <cp:lastModifiedBy>Amelia Andersdotter</cp:lastModifiedBy>
  <cp:lastPrinted>1998-02-10T13:28:06Z</cp:lastPrinted>
  <dcterms:modified xsi:type="dcterms:W3CDTF">2020-07-03T05:37:39Z</dcterms:modified>
  <cp:revision>827</cp:revision>
  <dc:subject/>
  <dc:title>WNG Closing Report 2016-</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Qualcomm</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3</vt:i4>
  </property>
  <property fmtid="{D5CDD505-2E9C-101B-9397-08002B2CF9AE}" pid="9" name="PresentationFormat">
    <vt:lpwstr>On-screen Show (4:3)</vt:lpwstr>
  </property>
  <property fmtid="{D5CDD505-2E9C-101B-9397-08002B2CF9AE}" pid="10" name="ScaleCrop">
    <vt:bool>0</vt:bool>
  </property>
  <property fmtid="{D5CDD505-2E9C-101B-9397-08002B2CF9AE}" pid="11" name="ShareDoc">
    <vt:bool>0</vt:bool>
  </property>
  <property fmtid="{D5CDD505-2E9C-101B-9397-08002B2CF9AE}" pid="12" name="Slides">
    <vt:i4>3</vt:i4>
  </property>
</Properties>
</file>