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425" r:id="rId10"/>
    <p:sldId id="426" r:id="rId11"/>
    <p:sldId id="388" r:id="rId12"/>
    <p:sldId id="435" r:id="rId13"/>
    <p:sldId id="427" r:id="rId14"/>
    <p:sldId id="428" r:id="rId15"/>
    <p:sldId id="380" r:id="rId16"/>
    <p:sldId id="390" r:id="rId17"/>
    <p:sldId id="407" r:id="rId18"/>
    <p:sldId id="416" r:id="rId19"/>
    <p:sldId id="429" r:id="rId20"/>
    <p:sldId id="430" r:id="rId21"/>
    <p:sldId id="431" r:id="rId22"/>
    <p:sldId id="432" r:id="rId23"/>
    <p:sldId id="433" r:id="rId24"/>
    <p:sldId id="43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EAEAEA"/>
    <a:srgbClr val="F2DCDB"/>
    <a:srgbClr val="FFCCCC"/>
    <a:srgbClr val="33CCCC"/>
    <a:srgbClr val="9966FF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802.11-20/0985r6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3" name="Document" r:id="rId5" imgW="9369461" imgH="4458500" progId="Word.Document.8">
                  <p:embed/>
                </p:oleObj>
              </mc:Choice>
              <mc:Fallback>
                <p:oleObj name="Document" r:id="rId5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Applicable and Useful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11be, </a:t>
            </a:r>
            <a:r>
              <a:rPr lang="en-US" altLang="ko-KR" dirty="0" smtClean="0"/>
              <a:t>considering multi-segment </a:t>
            </a:r>
            <a:r>
              <a:rPr lang="en-US" altLang="ko-KR" dirty="0"/>
              <a:t>EHT-SIG </a:t>
            </a:r>
            <a:r>
              <a:rPr lang="en-US" altLang="ko-KR" dirty="0" smtClean="0"/>
              <a:t>or </a:t>
            </a:r>
            <a:r>
              <a:rPr lang="en-US" altLang="ko-KR" dirty="0"/>
              <a:t>A-PPDU </a:t>
            </a:r>
            <a:r>
              <a:rPr lang="en-US" altLang="ko-KR" dirty="0" smtClean="0"/>
              <a:t>structure, the following case can be considered</a:t>
            </a:r>
            <a:r>
              <a:rPr lang="en-US" altLang="ko-KR" dirty="0"/>
              <a:t> </a:t>
            </a:r>
            <a:r>
              <a:rPr lang="en-US" altLang="ko-KR" dirty="0" smtClean="0"/>
              <a:t>[2].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BW </a:t>
            </a:r>
            <a:r>
              <a:rPr lang="en-US" altLang="ko-KR" sz="1400" dirty="0"/>
              <a:t>field in U-SIG can be different across different </a:t>
            </a:r>
            <a:r>
              <a:rPr lang="en-US" altLang="ko-KR" sz="1400" dirty="0" smtClean="0"/>
              <a:t>segments and 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carries </a:t>
            </a:r>
            <a:r>
              <a:rPr lang="en-US" altLang="ko-KR" sz="1400" dirty="0"/>
              <a:t>the information of its </a:t>
            </a:r>
            <a:r>
              <a:rPr lang="en-US" altLang="ko-KR" sz="1400" dirty="0" smtClean="0"/>
              <a:t>BW.</a:t>
            </a:r>
          </a:p>
          <a:p>
            <a:pPr lvl="1"/>
            <a:r>
              <a:rPr lang="en-US" altLang="ko-KR" sz="1400" dirty="0" smtClean="0"/>
              <a:t>In this case, CCs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don’t contain the information of </a:t>
            </a:r>
            <a:r>
              <a:rPr lang="en-US" altLang="ko-KR" sz="1400" dirty="0"/>
              <a:t>996+484 RU Allocation subfield. </a:t>
            </a:r>
            <a:r>
              <a:rPr lang="en-US" altLang="ko-KR" sz="1400" dirty="0" smtClean="0"/>
              <a:t>Therefore, RU </a:t>
            </a:r>
            <a:r>
              <a:rPr lang="en-US" altLang="ko-KR" sz="1400" dirty="0"/>
              <a:t>Allocation subfields 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</a:t>
            </a:r>
            <a:r>
              <a:rPr lang="en-US" altLang="ko-KR" sz="1400" dirty="0"/>
              <a:t>corresponding to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portion of </a:t>
            </a:r>
            <a:r>
              <a:rPr lang="en-US" altLang="ko-KR" sz="1400" dirty="0" smtClean="0"/>
              <a:t>MRU of 996+484 </a:t>
            </a:r>
            <a:r>
              <a:rPr lang="en-US" altLang="ko-KR" sz="1400" dirty="0"/>
              <a:t>should be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zero users (for both RU Allocation subfields</a:t>
            </a:r>
            <a:r>
              <a:rPr lang="en-US" altLang="ko-KR" sz="1400" dirty="0" smtClean="0"/>
              <a:t>) in order to indicate the </a:t>
            </a:r>
            <a:r>
              <a:rPr lang="en-US" altLang="ko-KR" sz="1400" dirty="0"/>
              <a:t>exact information of </a:t>
            </a:r>
            <a:r>
              <a:rPr lang="en-US" altLang="ko-KR" sz="1400" dirty="0" smtClean="0"/>
              <a:t>indices of </a:t>
            </a:r>
            <a:r>
              <a:rPr lang="en-US" altLang="ko-KR" sz="1400" dirty="0"/>
              <a:t>data and pilot tones </a:t>
            </a:r>
            <a:r>
              <a:rPr lang="en-US" altLang="ko-KR" sz="1400" dirty="0" smtClean="0"/>
              <a:t>in lower 40MHz of 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6670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6670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0386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CC11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386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13" name="직사각형 12"/>
          <p:cNvSpPr/>
          <p:nvPr/>
        </p:nvSpPr>
        <p:spPr bwMode="auto">
          <a:xfrm>
            <a:off x="40386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CC11</a:t>
            </a:r>
            <a:endParaRPr lang="ko-KR" altLang="en-US" sz="1000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6670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L-preamble+U-SIG2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6670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26670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26670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40386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CC21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40386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0386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CC21</a:t>
            </a:r>
            <a:endParaRPr lang="ko-KR" altLang="en-US" sz="1000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40386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2100093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2 RU Allocation subfields per CC</a:t>
            </a:r>
            <a:endParaRPr lang="ko-KR" altLang="en-US" b="1" dirty="0"/>
          </a:p>
        </p:txBody>
      </p:sp>
      <p:sp>
        <p:nvSpPr>
          <p:cNvPr id="41" name="왼쪽 중괄호 40"/>
          <p:cNvSpPr/>
          <p:nvPr/>
        </p:nvSpPr>
        <p:spPr bwMode="auto">
          <a:xfrm>
            <a:off x="2362200" y="2347275"/>
            <a:ext cx="228600" cy="2206143"/>
          </a:xfrm>
          <a:prstGeom prst="leftBrace">
            <a:avLst>
              <a:gd name="adj1" fmla="val 78703"/>
              <a:gd name="adj2" fmla="val 7568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왼쪽 중괄호 41"/>
          <p:cNvSpPr/>
          <p:nvPr/>
        </p:nvSpPr>
        <p:spPr bwMode="auto">
          <a:xfrm>
            <a:off x="2133600" y="2347275"/>
            <a:ext cx="228600" cy="1035074"/>
          </a:xfrm>
          <a:prstGeom prst="leftBrace">
            <a:avLst>
              <a:gd name="adj1" fmla="val 78703"/>
              <a:gd name="adj2" fmla="val 515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75526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BW=80MHz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990600" y="386803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BW=160MHz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553418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4 RU Allocation subfields per CC</a:t>
            </a:r>
            <a:endParaRPr lang="ko-KR" altLang="en-US" b="1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5791200" y="234727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900" dirty="0" smtClean="0"/>
              <a:t>Data STA1</a:t>
            </a:r>
            <a:endParaRPr kumimoji="0" lang="ko-K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91200" y="246060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STA2</a:t>
            </a:r>
            <a:endParaRPr lang="ko-KR" altLang="en-US" sz="900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5791200" y="261170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STA3</a:t>
            </a:r>
            <a:endParaRPr lang="ko-KR" altLang="en-US" sz="900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791200" y="272503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STA4</a:t>
            </a:r>
            <a:endParaRPr lang="ko-KR" altLang="en-US" sz="900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5791200" y="2883699"/>
            <a:ext cx="1371600" cy="1669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altLang="ko-KR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91400" y="2347275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STA1-4 parking in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91400" y="3745694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STA5 parking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 bwMode="auto">
          <a:xfrm>
            <a:off x="5867400" y="2923481"/>
            <a:ext cx="1219200" cy="3974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484RU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5867400" y="3580232"/>
            <a:ext cx="1219200" cy="929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996RU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109453" y="3324049"/>
            <a:ext cx="7072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STA5</a:t>
            </a:r>
          </a:p>
        </p:txBody>
      </p:sp>
    </p:spTree>
    <p:extLst>
      <p:ext uri="{BB962C8B-B14F-4D97-AF65-F5344CB8AC3E}">
        <p14:creationId xmlns:p14="http://schemas.microsoft.com/office/powerpoint/2010/main" val="103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Propose to have following</a:t>
            </a:r>
          </a:p>
          <a:p>
            <a:pPr lvl="1"/>
            <a:r>
              <a:rPr lang="en-GB" u="sng" dirty="0" smtClean="0"/>
              <a:t>Unassigned</a:t>
            </a:r>
            <a:r>
              <a:rPr lang="en-GB" dirty="0" smtClean="0"/>
              <a:t> </a:t>
            </a:r>
            <a:r>
              <a:rPr lang="en-GB" dirty="0"/>
              <a:t>RU 242</a:t>
            </a:r>
            <a:endParaRPr lang="en-US" dirty="0"/>
          </a:p>
          <a:p>
            <a:pPr lvl="1"/>
            <a:r>
              <a:rPr lang="en-GB" u="sng" dirty="0"/>
              <a:t>Punctured</a:t>
            </a:r>
            <a:r>
              <a:rPr lang="en-GB" dirty="0"/>
              <a:t> RU 242</a:t>
            </a:r>
            <a:endParaRPr lang="en-US" dirty="0"/>
          </a:p>
          <a:p>
            <a:pPr lvl="1"/>
            <a:r>
              <a:rPr lang="en-GB" dirty="0"/>
              <a:t>RU xxx with zero user fields, </a:t>
            </a:r>
            <a:r>
              <a:rPr lang="en-GB" u="sng" dirty="0"/>
              <a:t>but not unallocated</a:t>
            </a:r>
            <a:endParaRPr lang="en-US" dirty="0"/>
          </a:p>
          <a:p>
            <a:pPr lvl="1"/>
            <a:r>
              <a:rPr lang="en-US" u="sng" dirty="0"/>
              <a:t>STA ID 2046 is indicating unallocated RU for 106-tone or smaller RU.</a:t>
            </a:r>
            <a:endParaRPr lang="en-US" dirty="0"/>
          </a:p>
          <a:p>
            <a:pPr lvl="1"/>
            <a:r>
              <a:rPr lang="en-US" u="sng" dirty="0"/>
              <a:t>Note1: For equal or larger than 242-tone RU, STA ID 2046 shall not be used to indicated unallocated RU instead unassigned RU 242 shall be used.</a:t>
            </a:r>
            <a:endParaRPr lang="en-US" dirty="0"/>
          </a:p>
          <a:p>
            <a:pPr lvl="1"/>
            <a:r>
              <a:rPr lang="en-US" u="sng" dirty="0"/>
              <a:t>Note2: Punctured RU 242 shall be used when the preamble portion of corresponding 20MHz is punctured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Need to cover following three cases for 242</a:t>
            </a:r>
          </a:p>
          <a:p>
            <a:pPr lvl="1"/>
            <a:r>
              <a:rPr lang="en-US" dirty="0"/>
              <a:t>242 zero user: assigned to large size MRU including 242 tone RU, e.g. 242+484</a:t>
            </a:r>
          </a:p>
          <a:p>
            <a:pPr lvl="1"/>
            <a:r>
              <a:rPr lang="en-US" dirty="0"/>
              <a:t>242 unassigned: data not assigned, zero energy, but preamble is not punctured</a:t>
            </a:r>
          </a:p>
          <a:p>
            <a:pPr lvl="1"/>
            <a:r>
              <a:rPr lang="en-US" dirty="0"/>
              <a:t>242 punctured: data not assigned, zero energy, and preamble is also punctured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588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dirty="0"/>
              <a:t>Add two entries in the RU Allocation subfield table to indicate that </a:t>
            </a:r>
          </a:p>
          <a:p>
            <a:pPr lvl="2"/>
            <a:r>
              <a:rPr lang="en-US" dirty="0" smtClean="0"/>
              <a:t>Punctured </a:t>
            </a:r>
            <a:r>
              <a:rPr lang="en-US" dirty="0"/>
              <a:t>242-tone RU</a:t>
            </a:r>
          </a:p>
          <a:p>
            <a:pPr lvl="2"/>
            <a:r>
              <a:rPr lang="en-US" dirty="0" smtClean="0"/>
              <a:t>Unassigned </a:t>
            </a:r>
            <a:r>
              <a:rPr lang="en-US" dirty="0"/>
              <a:t>242-tone RU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“242-tone RU empty (with zero users)” to “242-tone RU; contributes zero User fields to the User Specific field in the same EHT-SIG content channel as this RU Allocation subfield and is not unallocated”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following</a:t>
            </a:r>
          </a:p>
          <a:p>
            <a:pPr lvl="2"/>
            <a:r>
              <a:rPr lang="en-US" dirty="0" smtClean="0"/>
              <a:t>STA </a:t>
            </a:r>
            <a:r>
              <a:rPr lang="en-US" dirty="0"/>
              <a:t>ID 2046 is indicating unallocated RU for </a:t>
            </a:r>
            <a:r>
              <a:rPr lang="en-US" dirty="0" smtClean="0"/>
              <a:t>smaller than 242-tone RU.</a:t>
            </a:r>
          </a:p>
          <a:p>
            <a:pPr lvl="2"/>
            <a:r>
              <a:rPr lang="en-US" dirty="0"/>
              <a:t>Whether </a:t>
            </a:r>
            <a:r>
              <a:rPr lang="en-US" dirty="0" smtClean="0"/>
              <a:t>STA </a:t>
            </a:r>
            <a:r>
              <a:rPr lang="en-US" dirty="0"/>
              <a:t>ID 2046 </a:t>
            </a:r>
            <a:r>
              <a:rPr lang="en-US" dirty="0" smtClean="0"/>
              <a:t>can be </a:t>
            </a:r>
            <a:r>
              <a:rPr lang="en-US" dirty="0"/>
              <a:t>used to indicated unallocated RU for equal or larger than 242-tone </a:t>
            </a:r>
            <a:r>
              <a:rPr lang="en-US" dirty="0" smtClean="0"/>
              <a:t>RU or not is TBD</a:t>
            </a:r>
          </a:p>
          <a:p>
            <a:pPr lvl="2"/>
            <a:r>
              <a:rPr lang="en-US" dirty="0" smtClean="0"/>
              <a:t>Note: </a:t>
            </a:r>
            <a:r>
              <a:rPr lang="en-US" dirty="0"/>
              <a:t>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62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</a:t>
            </a:r>
            <a:r>
              <a:rPr lang="en-US" altLang="ko-KR" dirty="0" smtClean="0"/>
              <a:t>is not </a:t>
            </a:r>
            <a:r>
              <a:rPr lang="en-US" altLang="ko-KR" dirty="0" smtClean="0"/>
              <a:t>unallocated’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or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not unallocated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or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not unallocated</a:t>
            </a:r>
            <a:r>
              <a:rPr lang="en-US" altLang="ko-KR" dirty="0" smtClean="0"/>
              <a:t>’ 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00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802.11-20/0964r3</a:t>
            </a:r>
            <a:r>
              <a:rPr lang="en-US" altLang="ko-KR" b="0" dirty="0"/>
              <a:t>, Bandwidth Indication for EHT </a:t>
            </a:r>
            <a:r>
              <a:rPr lang="en-US" altLang="ko-KR" b="0" dirty="0" smtClean="0"/>
              <a:t>PPDU.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05373"/>
              </p:ext>
            </p:extLst>
          </p:nvPr>
        </p:nvGraphicFramePr>
        <p:xfrm>
          <a:off x="685800" y="1295400"/>
          <a:ext cx="7848598" cy="5207190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600" b="0" i="0" u="none" strike="noStrike" dirty="0">
                        <a:solidFill>
                          <a:srgbClr val="9C0006"/>
                        </a:solidFill>
                        <a:effectLst/>
                        <a:latin typeface="맑은 고딕"/>
                      </a:endParaRP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53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two entries </a:t>
            </a:r>
            <a:r>
              <a:rPr lang="en-US" altLang="ko-KR" dirty="0"/>
              <a:t>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Punctured 242-tone RU</a:t>
            </a:r>
          </a:p>
          <a:p>
            <a:pPr lvl="2"/>
            <a:r>
              <a:rPr lang="en-US" altLang="ko-KR" dirty="0" smtClean="0"/>
              <a:t>Unassigned 242-tone RU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</a:t>
            </a:r>
            <a:r>
              <a:rPr lang="en-US" altLang="ko-KR" dirty="0" smtClean="0"/>
              <a:t>unallocated”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unallocated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unallocated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Add following notes</a:t>
            </a:r>
          </a:p>
          <a:p>
            <a:pPr lvl="2"/>
            <a:r>
              <a:rPr lang="en-US" altLang="ko-KR" dirty="0"/>
              <a:t>Note1: For equal or larger than 242-tone RU, STA ID 2046 shall not be used to indicated unallocated RU instead unassigned RU 242 shall be used.</a:t>
            </a:r>
          </a:p>
          <a:p>
            <a:pPr lvl="2"/>
            <a:r>
              <a:rPr lang="en-US" altLang="ko-KR" dirty="0"/>
              <a:t>Note2: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94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8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0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37"/>
              </p:ext>
            </p:extLst>
          </p:nvPr>
        </p:nvGraphicFramePr>
        <p:xfrm>
          <a:off x="914400" y="5524500"/>
          <a:ext cx="7772402" cy="996588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600" dirty="0"/>
              <a:t>For </a:t>
            </a:r>
            <a:r>
              <a:rPr lang="en-US" altLang="ko-KR" sz="1600" dirty="0" smtClean="0"/>
              <a:t>the entry 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600" u="sng" dirty="0">
                <a:solidFill>
                  <a:srgbClr val="FF0000"/>
                </a:solidFill>
              </a:rPr>
              <a:t>RU or 484-tone 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6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entry </a:t>
            </a:r>
            <a:r>
              <a:rPr lang="en-US" altLang="ko-KR" sz="1600" dirty="0" smtClean="0"/>
              <a:t>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600" u="sng" dirty="0">
                <a:solidFill>
                  <a:srgbClr val="FF0000"/>
                </a:solidFill>
              </a:rPr>
              <a:t>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 smtClean="0">
                <a:solidFill>
                  <a:srgbClr val="000000"/>
                </a:solidFill>
              </a:rPr>
              <a:t>the </a:t>
            </a:r>
            <a:r>
              <a:rPr lang="en-US" altLang="ko-KR" sz="16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6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600" dirty="0">
                <a:solidFill>
                  <a:srgbClr val="000000"/>
                </a:solidFill>
              </a:rPr>
              <a:t>, and 2×996 can </a:t>
            </a:r>
            <a:r>
              <a:rPr lang="en-US" altLang="ko-KR" sz="16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6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6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600" dirty="0" smtClean="0"/>
              <a:t>Appendix</a:t>
            </a:r>
            <a:r>
              <a:rPr lang="en-US" altLang="ko-KR" sz="16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sz="1400" dirty="0" smtClean="0"/>
              <a:t>One user is assigned in MRU of 996+484.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0910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</a:t>
            </a:r>
            <a:r>
              <a:rPr lang="en-US" altLang="ko-KR" dirty="0" smtClean="0"/>
              <a:t>Content 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updated </a:t>
            </a:r>
            <a:r>
              <a:rPr lang="en-US" altLang="ko-KR" dirty="0" smtClean="0"/>
              <a:t>slide, </a:t>
            </a:r>
            <a:r>
              <a:rPr lang="en-US" altLang="ko-KR" dirty="0"/>
              <a:t>we </a:t>
            </a:r>
            <a:r>
              <a:rPr lang="en-US" altLang="ko-KR" dirty="0" smtClean="0"/>
              <a:t>further </a:t>
            </a:r>
            <a:r>
              <a:rPr lang="en-US" altLang="ko-KR" dirty="0"/>
              <a:t>address </a:t>
            </a:r>
            <a:r>
              <a:rPr lang="en-US" altLang="ko-KR" dirty="0" smtClean="0"/>
              <a:t>the </a:t>
            </a:r>
            <a:r>
              <a:rPr lang="en-US" altLang="ko-KR" dirty="0"/>
              <a:t>necessity of the proposed </a:t>
            </a:r>
            <a:r>
              <a:rPr lang="en-US" altLang="ko-KR" dirty="0" smtClean="0"/>
              <a:t>zero user indication </a:t>
            </a:r>
            <a:r>
              <a:rPr lang="en-US" altLang="ko-KR" dirty="0"/>
              <a:t>method </a:t>
            </a:r>
            <a:r>
              <a:rPr lang="en-US" altLang="ko-KR" dirty="0" smtClean="0"/>
              <a:t>for large-size </a:t>
            </a:r>
            <a:r>
              <a:rPr lang="en-US" altLang="ko-KR" dirty="0"/>
              <a:t>MRUs </a:t>
            </a:r>
            <a:r>
              <a:rPr lang="en-US" altLang="ko-KR" dirty="0" smtClean="0"/>
              <a:t>by introducing  an applicable </a:t>
            </a:r>
            <a:r>
              <a:rPr lang="en-US" altLang="ko-KR" dirty="0"/>
              <a:t>and </a:t>
            </a:r>
            <a:r>
              <a:rPr lang="en-US" altLang="ko-KR" dirty="0" smtClean="0"/>
              <a:t>useful scenario in EHT.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2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163576</TotalTime>
  <Words>4931</Words>
  <Application>Microsoft Office PowerPoint</Application>
  <PresentationFormat>On-screen Show (4:3)</PresentationFormat>
  <Paragraphs>1108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Updated Content (Rev2) </vt:lpstr>
      <vt:lpstr>Applicable and Useful Scenario</vt:lpstr>
      <vt:lpstr>Summary</vt:lpstr>
      <vt:lpstr>SP #1 Explain</vt:lpstr>
      <vt:lpstr>Straw Poll #1</vt:lpstr>
      <vt:lpstr>Straw Poll #2</vt:lpstr>
      <vt:lpstr>Reference</vt:lpstr>
      <vt:lpstr>Appendix</vt:lpstr>
      <vt:lpstr>Example of RU Allocation Subfield Table</vt:lpstr>
      <vt:lpstr>Example of RU Allocation Subfield Table (Cont’d)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3344</cp:revision>
  <cp:lastPrinted>1998-02-10T13:28:06Z</cp:lastPrinted>
  <dcterms:created xsi:type="dcterms:W3CDTF">2007-05-21T21:00:37Z</dcterms:created>
  <dcterms:modified xsi:type="dcterms:W3CDTF">2020-08-27T23:22:49Z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