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377" r:id="rId3"/>
    <p:sldId id="421" r:id="rId4"/>
    <p:sldId id="409" r:id="rId5"/>
    <p:sldId id="413" r:id="rId6"/>
    <p:sldId id="408" r:id="rId7"/>
    <p:sldId id="412" r:id="rId8"/>
    <p:sldId id="418" r:id="rId9"/>
    <p:sldId id="425" r:id="rId10"/>
    <p:sldId id="426" r:id="rId11"/>
    <p:sldId id="388" r:id="rId12"/>
    <p:sldId id="419" r:id="rId13"/>
    <p:sldId id="381" r:id="rId14"/>
    <p:sldId id="424" r:id="rId15"/>
    <p:sldId id="422" r:id="rId16"/>
    <p:sldId id="423" r:id="rId17"/>
    <p:sldId id="415" r:id="rId18"/>
    <p:sldId id="380" r:id="rId19"/>
    <p:sldId id="390" r:id="rId20"/>
    <p:sldId id="407" r:id="rId21"/>
    <p:sldId id="416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CC"/>
    <a:srgbClr val="EAEAEA"/>
    <a:srgbClr val="F2DCDB"/>
    <a:srgbClr val="FFCCCC"/>
    <a:srgbClr val="33CCCC"/>
    <a:srgbClr val="9966FF"/>
    <a:srgbClr val="FFC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9548" autoAdjust="0"/>
  </p:normalViewPr>
  <p:slideViewPr>
    <p:cSldViewPr>
      <p:cViewPr varScale="1">
        <p:scale>
          <a:sx n="112" d="100"/>
          <a:sy n="112" d="100"/>
        </p:scale>
        <p:origin x="-20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802.11-20/0985r2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in EHT-SIG Follow up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01174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08" name="Document" r:id="rId4" imgW="9369461" imgH="4458500" progId="Word.Document.8">
                  <p:embed/>
                </p:oleObj>
              </mc:Choice>
              <mc:Fallback>
                <p:oleObj name="Document" r:id="rId4" imgW="9369461" imgH="445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Applicable and Useful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11be, </a:t>
            </a:r>
            <a:r>
              <a:rPr lang="en-US" altLang="ko-KR" dirty="0" smtClean="0"/>
              <a:t>considering multi-segment </a:t>
            </a:r>
            <a:r>
              <a:rPr lang="en-US" altLang="ko-KR" dirty="0"/>
              <a:t>EHT-SIG </a:t>
            </a:r>
            <a:r>
              <a:rPr lang="en-US" altLang="ko-KR" dirty="0" smtClean="0"/>
              <a:t>or </a:t>
            </a:r>
            <a:r>
              <a:rPr lang="en-US" altLang="ko-KR" dirty="0"/>
              <a:t>A-PPDU </a:t>
            </a:r>
            <a:r>
              <a:rPr lang="en-US" altLang="ko-KR" dirty="0" smtClean="0"/>
              <a:t>structure, the following case can be considered</a:t>
            </a:r>
            <a:r>
              <a:rPr lang="en-US" altLang="ko-KR" dirty="0"/>
              <a:t> </a:t>
            </a:r>
            <a:r>
              <a:rPr lang="en-US" altLang="ko-KR" dirty="0" smtClean="0"/>
              <a:t>[2].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BW </a:t>
            </a:r>
            <a:r>
              <a:rPr lang="en-US" altLang="ko-KR" sz="1400" dirty="0"/>
              <a:t>field in U-SIG can be different across different </a:t>
            </a:r>
            <a:r>
              <a:rPr lang="en-US" altLang="ko-KR" sz="1400" dirty="0" smtClean="0"/>
              <a:t>segments and the </a:t>
            </a:r>
            <a:r>
              <a:rPr lang="en-US" altLang="ko-KR" sz="1400" dirty="0"/>
              <a:t>content channels per each 80MHz </a:t>
            </a:r>
            <a:r>
              <a:rPr lang="en-US" altLang="ko-KR" sz="1400" dirty="0" smtClean="0"/>
              <a:t>carries </a:t>
            </a:r>
            <a:r>
              <a:rPr lang="en-US" altLang="ko-KR" sz="1400" dirty="0"/>
              <a:t>the information of its </a:t>
            </a:r>
            <a:r>
              <a:rPr lang="en-US" altLang="ko-KR" sz="1400" dirty="0" smtClean="0"/>
              <a:t>BW.</a:t>
            </a:r>
          </a:p>
          <a:p>
            <a:pPr lvl="1"/>
            <a:r>
              <a:rPr lang="en-US" altLang="ko-KR" sz="1400" dirty="0" smtClean="0"/>
              <a:t>In this case, CCs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don’t contain the information of </a:t>
            </a:r>
            <a:r>
              <a:rPr lang="en-US" altLang="ko-KR" sz="1400" dirty="0"/>
              <a:t>996+484 RU Allocation subfield. </a:t>
            </a:r>
            <a:r>
              <a:rPr lang="en-US" altLang="ko-KR" sz="1400" dirty="0" smtClean="0"/>
              <a:t>Therefore, RU </a:t>
            </a:r>
            <a:r>
              <a:rPr lang="en-US" altLang="ko-KR" sz="1400" dirty="0"/>
              <a:t>Allocation subfields 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</a:t>
            </a:r>
            <a:r>
              <a:rPr lang="en-US" altLang="ko-KR" sz="1400" dirty="0"/>
              <a:t>corresponding to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portion of </a:t>
            </a:r>
            <a:r>
              <a:rPr lang="en-US" altLang="ko-KR" sz="1400" dirty="0" smtClean="0"/>
              <a:t>MRU of 996+484 </a:t>
            </a:r>
            <a:r>
              <a:rPr lang="en-US" altLang="ko-KR" sz="1400" dirty="0"/>
              <a:t>should be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zero users (for both RU Allocation subfields</a:t>
            </a:r>
            <a:r>
              <a:rPr lang="en-US" altLang="ko-KR" sz="1400" dirty="0" smtClean="0"/>
              <a:t>) in order to indicate the </a:t>
            </a:r>
            <a:r>
              <a:rPr lang="en-US" altLang="ko-KR" sz="1400" dirty="0"/>
              <a:t>exact information of </a:t>
            </a:r>
            <a:r>
              <a:rPr lang="en-US" altLang="ko-KR" sz="1400" dirty="0" smtClean="0"/>
              <a:t>indices of </a:t>
            </a:r>
            <a:r>
              <a:rPr lang="en-US" altLang="ko-KR" sz="1400" dirty="0"/>
              <a:t>data and pilot tones </a:t>
            </a:r>
            <a:r>
              <a:rPr lang="en-US" altLang="ko-KR" sz="1400" dirty="0" smtClean="0"/>
              <a:t>in lower 40MHz of 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6670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6670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6670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26670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0386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CC11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0386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13" name="직사각형 12"/>
          <p:cNvSpPr/>
          <p:nvPr/>
        </p:nvSpPr>
        <p:spPr bwMode="auto">
          <a:xfrm>
            <a:off x="40386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CC11</a:t>
            </a:r>
            <a:endParaRPr lang="ko-KR" altLang="en-US" sz="1000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40386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26670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L-preamble+U-SIG2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26670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6" name="직사각형 25"/>
          <p:cNvSpPr/>
          <p:nvPr/>
        </p:nvSpPr>
        <p:spPr bwMode="auto">
          <a:xfrm>
            <a:off x="26670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26670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8" name="직사각형 27"/>
          <p:cNvSpPr/>
          <p:nvPr/>
        </p:nvSpPr>
        <p:spPr bwMode="auto">
          <a:xfrm>
            <a:off x="40386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CC21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40386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30" name="직사각형 29"/>
          <p:cNvSpPr/>
          <p:nvPr/>
        </p:nvSpPr>
        <p:spPr bwMode="auto">
          <a:xfrm>
            <a:off x="40386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CC21</a:t>
            </a:r>
            <a:endParaRPr lang="ko-KR" altLang="en-US" sz="1000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40386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2100093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2 RU Allocation subfields per CC</a:t>
            </a:r>
            <a:endParaRPr lang="ko-KR" altLang="en-US" b="1" dirty="0"/>
          </a:p>
        </p:txBody>
      </p:sp>
      <p:sp>
        <p:nvSpPr>
          <p:cNvPr id="41" name="왼쪽 중괄호 40"/>
          <p:cNvSpPr/>
          <p:nvPr/>
        </p:nvSpPr>
        <p:spPr bwMode="auto">
          <a:xfrm>
            <a:off x="2362200" y="2347275"/>
            <a:ext cx="228600" cy="2206143"/>
          </a:xfrm>
          <a:prstGeom prst="leftBrace">
            <a:avLst>
              <a:gd name="adj1" fmla="val 78703"/>
              <a:gd name="adj2" fmla="val 7568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왼쪽 중괄호 41"/>
          <p:cNvSpPr/>
          <p:nvPr/>
        </p:nvSpPr>
        <p:spPr bwMode="auto">
          <a:xfrm>
            <a:off x="2133600" y="2347275"/>
            <a:ext cx="228600" cy="1035074"/>
          </a:xfrm>
          <a:prstGeom prst="leftBrace">
            <a:avLst>
              <a:gd name="adj1" fmla="val 78703"/>
              <a:gd name="adj2" fmla="val 5159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275526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BW=80MHz</a:t>
            </a:r>
            <a:endParaRPr lang="ko-KR" alt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990600" y="386803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BW=160MHz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4553418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4 RU Allocation subfields per CC</a:t>
            </a:r>
            <a:endParaRPr lang="ko-KR" altLang="en-US" b="1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5791200" y="234727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900" dirty="0" smtClean="0"/>
              <a:t>Data STA1</a:t>
            </a:r>
            <a:endParaRPr kumimoji="0" lang="ko-K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91200" y="246060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STA2</a:t>
            </a:r>
            <a:endParaRPr lang="ko-KR" altLang="en-US" sz="900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5791200" y="261170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STA3</a:t>
            </a:r>
            <a:endParaRPr lang="ko-KR" altLang="en-US" sz="900" dirty="0"/>
          </a:p>
        </p:txBody>
      </p:sp>
      <p:sp>
        <p:nvSpPr>
          <p:cNvPr id="49" name="직사각형 48"/>
          <p:cNvSpPr/>
          <p:nvPr/>
        </p:nvSpPr>
        <p:spPr bwMode="auto">
          <a:xfrm>
            <a:off x="5791200" y="272503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STA4</a:t>
            </a:r>
            <a:endParaRPr lang="ko-KR" altLang="en-US" sz="900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5791200" y="2883699"/>
            <a:ext cx="1371600" cy="1669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altLang="ko-KR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7391400" y="2347275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STA1-4 parking in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391400" y="3745694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STA5 parking in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 bwMode="auto">
          <a:xfrm>
            <a:off x="5867400" y="2923481"/>
            <a:ext cx="1219200" cy="39743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484RU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5867400" y="3580232"/>
            <a:ext cx="1219200" cy="929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996RU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109453" y="3324049"/>
            <a:ext cx="7072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STA5</a:t>
            </a:r>
          </a:p>
        </p:txBody>
      </p:sp>
    </p:spTree>
    <p:extLst>
      <p:ext uri="{BB962C8B-B14F-4D97-AF65-F5344CB8AC3E}">
        <p14:creationId xmlns:p14="http://schemas.microsoft.com/office/powerpoint/2010/main" val="10355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e introduced the way to </a:t>
            </a:r>
            <a:r>
              <a:rPr lang="en-US" altLang="ko-KR" dirty="0"/>
              <a:t>reduce the entries overhead in RU Allocation subfield </a:t>
            </a:r>
            <a:r>
              <a:rPr lang="en-US" altLang="ko-KR" dirty="0" smtClean="0"/>
              <a:t>table by merging </a:t>
            </a:r>
            <a:r>
              <a:rPr lang="en-US" altLang="ko-KR" dirty="0"/>
              <a:t>the values for MRU combinations </a:t>
            </a:r>
            <a:r>
              <a:rPr lang="en-US" altLang="ko-KR" dirty="0" smtClean="0"/>
              <a:t>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</a:p>
          <a:p>
            <a:pPr lvl="1"/>
            <a:r>
              <a:rPr lang="en-US" altLang="ko-KR" dirty="0" smtClean="0"/>
              <a:t>Also, we discussed the </a:t>
            </a:r>
            <a:r>
              <a:rPr lang="en-US" altLang="ko-KR" dirty="0"/>
              <a:t>required entries to indicate the zero </a:t>
            </a:r>
            <a:r>
              <a:rPr lang="en-US" altLang="ko-KR" dirty="0" smtClean="0"/>
              <a:t>users.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Then, we can design 8-bit </a:t>
            </a:r>
            <a:r>
              <a:rPr lang="en-US" altLang="ko-KR" dirty="0"/>
              <a:t>RU Allocation subfield table which is included in </a:t>
            </a:r>
            <a:r>
              <a:rPr lang="en-US" altLang="ko-KR" dirty="0" smtClean="0"/>
              <a:t>Appendix.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for the OFDMA </a:t>
            </a:r>
            <a:r>
              <a:rPr lang="en-US" altLang="ko-KR" sz="2200" dirty="0" smtClean="0"/>
              <a:t>transmission, </a:t>
            </a:r>
            <a:r>
              <a:rPr lang="en-US" altLang="ko-KR" sz="2200" dirty="0"/>
              <a:t>large-size </a:t>
            </a:r>
            <a:r>
              <a:rPr lang="en-US" altLang="ko-KR" sz="2200" dirty="0" smtClean="0"/>
              <a:t>MRU of 2x996+484 </a:t>
            </a:r>
            <a:r>
              <a:rPr lang="en-US" altLang="ko-KR" sz="2200" dirty="0"/>
              <a:t>is not supported in 320MHz?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18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support that </a:t>
            </a:r>
            <a:r>
              <a:rPr lang="en-US" altLang="ko-KR" dirty="0" smtClean="0"/>
              <a:t>the values</a:t>
            </a:r>
            <a:r>
              <a:rPr lang="en-US" altLang="ko-KR" dirty="0"/>
              <a:t> </a:t>
            </a:r>
            <a:r>
              <a:rPr lang="en-US" altLang="ko-KR" dirty="0" smtClean="0"/>
              <a:t>of RU </a:t>
            </a:r>
            <a:r>
              <a:rPr lang="en-US" altLang="ko-KR" dirty="0"/>
              <a:t>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for MRU combinations of </a:t>
            </a:r>
            <a:r>
              <a:rPr lang="en-US" altLang="ko-KR" dirty="0" smtClean="0"/>
              <a:t>2×996+484 are unified with the some of values of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for </a:t>
            </a:r>
            <a:r>
              <a:rPr lang="en-US" altLang="ko-KR" dirty="0"/>
              <a:t>MRU combinations of 3×996+484 and </a:t>
            </a:r>
            <a:r>
              <a:rPr lang="en-US" altLang="ko-KR" dirty="0" smtClean="0"/>
              <a:t>3×996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table?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18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altLang="ko-KR" dirty="0" smtClean="0"/>
              <a:t>Add </a:t>
            </a:r>
            <a:r>
              <a:rPr lang="en-US" altLang="ko-KR" dirty="0"/>
              <a:t>an entry in the RU </a:t>
            </a:r>
            <a:r>
              <a:rPr lang="en-US" altLang="ko-KR" dirty="0" smtClean="0"/>
              <a:t>Allocation subfield table </a:t>
            </a:r>
            <a:r>
              <a:rPr lang="en-US" altLang="ko-KR" dirty="0"/>
              <a:t>to indicate that 242-tone RU is punctured</a:t>
            </a:r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“242-tone RU empty (with zero users)” to “242-tone RU; contributes zero User fields to the User Specific field in the same EHT-SIG content channel as this RU Allocation subfield and is not punctured”</a:t>
            </a:r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altLang="ko-KR" u="sng" dirty="0"/>
              <a:t>and is not punctured</a:t>
            </a:r>
            <a:r>
              <a:rPr lang="en-US" altLang="ko-KR" dirty="0"/>
              <a:t>”</a:t>
            </a:r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altLang="ko-KR" u="sng" dirty="0" smtClean="0"/>
              <a:t>and </a:t>
            </a:r>
            <a:r>
              <a:rPr lang="en-US" altLang="ko-KR" u="sng" dirty="0"/>
              <a:t>is not punctured</a:t>
            </a:r>
            <a:r>
              <a:rPr lang="en-US" altLang="ko-KR" dirty="0"/>
              <a:t>”</a:t>
            </a:r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365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use one entry of “242-tone RU or 484-tone RU; contributes zero User fields to the User Specific field in the same EHT-SIG content channel as this RU Allocation </a:t>
            </a:r>
            <a:r>
              <a:rPr lang="en-US" altLang="ko-KR" dirty="0"/>
              <a:t>subfield and is not punctured” </a:t>
            </a:r>
            <a:r>
              <a:rPr lang="en-US" altLang="ko-KR" dirty="0" smtClean="0"/>
              <a:t>by merging two entries </a:t>
            </a:r>
            <a:r>
              <a:rPr lang="en-US" altLang="ko-KR" dirty="0"/>
              <a:t>of “242-tone </a:t>
            </a:r>
            <a:r>
              <a:rPr lang="en-US" altLang="ko-KR" dirty="0" smtClean="0"/>
              <a:t>RU; </a:t>
            </a:r>
            <a:r>
              <a:rPr lang="en-US" altLang="ko-KR" dirty="0"/>
              <a:t>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and </a:t>
            </a:r>
            <a:r>
              <a:rPr lang="en-US" altLang="ko-KR" dirty="0" smtClean="0"/>
              <a:t>“484-tone </a:t>
            </a:r>
            <a:r>
              <a:rPr lang="en-US" altLang="ko-KR" dirty="0"/>
              <a:t>RU; 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in the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table?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360024"/>
              </p:ext>
            </p:extLst>
          </p:nvPr>
        </p:nvGraphicFramePr>
        <p:xfrm>
          <a:off x="990600" y="4648200"/>
          <a:ext cx="7429504" cy="716280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371148"/>
              </p:ext>
            </p:extLst>
          </p:nvPr>
        </p:nvGraphicFramePr>
        <p:xfrm>
          <a:off x="990600" y="5897880"/>
          <a:ext cx="7429504" cy="462915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or 484-tone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아래쪽 화살표 11"/>
          <p:cNvSpPr/>
          <p:nvPr/>
        </p:nvSpPr>
        <p:spPr bwMode="auto">
          <a:xfrm>
            <a:off x="4343400" y="5440680"/>
            <a:ext cx="533400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RU Allocation subfield corresponding to </a:t>
            </a:r>
            <a:r>
              <a:rPr lang="en-US" altLang="ko-KR" dirty="0" smtClean="0"/>
              <a:t>RU484 </a:t>
            </a:r>
            <a:r>
              <a:rPr lang="en-US" altLang="ko-KR" dirty="0"/>
              <a:t>or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484+242, 996+484, 2×996+484, and 3×996+484 </a:t>
            </a:r>
            <a:r>
              <a:rPr lang="en-US" altLang="ko-KR" dirty="0" smtClean="0"/>
              <a:t>is set </a:t>
            </a:r>
            <a:r>
              <a:rPr lang="en-US" altLang="ko-KR" dirty="0"/>
              <a:t>to </a:t>
            </a:r>
            <a:r>
              <a:rPr lang="en-US" altLang="ko-KR" dirty="0" smtClean="0"/>
              <a:t>x (TBD)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x is a value corresponding to the </a:t>
            </a:r>
            <a:r>
              <a:rPr lang="en-US" altLang="ko-KR" dirty="0"/>
              <a:t>entry of ‘242-tone </a:t>
            </a:r>
            <a:r>
              <a:rPr lang="en-US" altLang="ko-KR" dirty="0" smtClean="0"/>
              <a:t>RU or 484-tone RU; </a:t>
            </a:r>
            <a:r>
              <a:rPr lang="en-US" altLang="ko-KR" dirty="0"/>
              <a:t>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RU Allocation subfield corresponding to RU996 in large-size MRU combinations of 996+484, 2×996+484, 3×996+484, 3×996, and 2×996 is </a:t>
            </a:r>
            <a:r>
              <a:rPr lang="en-US" altLang="ko-KR" dirty="0" smtClean="0"/>
              <a:t>set </a:t>
            </a:r>
            <a:r>
              <a:rPr lang="en-US" altLang="ko-KR" dirty="0"/>
              <a:t>to y</a:t>
            </a:r>
            <a:r>
              <a:rPr lang="en-US" altLang="ko-KR" dirty="0" smtClean="0"/>
              <a:t>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y </a:t>
            </a:r>
            <a:r>
              <a:rPr lang="en-US" altLang="ko-KR" dirty="0"/>
              <a:t>is a value corresponding to the entry of </a:t>
            </a:r>
            <a:r>
              <a:rPr lang="en-US" altLang="ko-KR" dirty="0" smtClean="0"/>
              <a:t>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7373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punctured’ </a:t>
            </a:r>
            <a:r>
              <a:rPr lang="en-US" altLang="ko-KR" dirty="0" smtClean="0"/>
              <a:t>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094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802.11-20/0566r34,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 802.11-20/0964r3</a:t>
            </a:r>
            <a:r>
              <a:rPr lang="en-US" altLang="ko-KR" b="0" dirty="0"/>
              <a:t>, Bandwidth Indication for EHT </a:t>
            </a:r>
            <a:r>
              <a:rPr lang="en-US" altLang="ko-KR" b="0" dirty="0" smtClean="0"/>
              <a:t>PPDU.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Many motions and SPs on large-size MRUs have been passed [1].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</a:t>
            </a:r>
            <a:r>
              <a:rPr lang="en-US" altLang="ko-KR" sz="1600" dirty="0" smtClean="0"/>
              <a:t>) 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</a:t>
            </a:r>
            <a:r>
              <a:rPr lang="en-US" altLang="ko-KR" sz="1400" dirty="0" smtClean="0"/>
              <a:t>MHz, primary </a:t>
            </a:r>
            <a:r>
              <a:rPr lang="en-US" altLang="ko-KR" sz="1400" dirty="0"/>
              <a:t>160 MHz and secondary 160 MHz in 320 MHz/160 MHz + 160 MHz</a:t>
            </a:r>
          </a:p>
          <a:p>
            <a:pPr lvl="1"/>
            <a:r>
              <a:rPr lang="en-US" altLang="ko-KR" sz="1600" dirty="0" smtClean="0"/>
              <a:t>Mandatory large-size MRU combinations (e.g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2x996+484 in BW 240MHz,  3x996+484 in BW 320MHz, etc.).  </a:t>
            </a:r>
          </a:p>
          <a:p>
            <a:pPr lvl="1"/>
            <a:r>
              <a:rPr lang="en-US" altLang="ko-KR" sz="1600" dirty="0" smtClean="0"/>
              <a:t>But</a:t>
            </a:r>
            <a:r>
              <a:rPr lang="en-US" altLang="ko-KR" sz="1600" dirty="0"/>
              <a:t>, w</a:t>
            </a:r>
            <a:r>
              <a:rPr lang="en-US" altLang="ko-KR" sz="1600" dirty="0" smtClean="0"/>
              <a:t>hether </a:t>
            </a:r>
            <a:r>
              <a:rPr lang="en-US" altLang="ko-KR" sz="1600" dirty="0"/>
              <a:t>2x996+484 is </a:t>
            </a:r>
            <a:r>
              <a:rPr lang="en-US" altLang="ko-KR" sz="1600" dirty="0" smtClean="0"/>
              <a:t>supported in 320MHz </a:t>
            </a:r>
            <a:r>
              <a:rPr lang="en-US" altLang="ko-KR" sz="1600" dirty="0"/>
              <a:t>is not clear in the </a:t>
            </a:r>
            <a:r>
              <a:rPr lang="en-US" altLang="ko-KR" sz="1600" dirty="0" smtClean="0"/>
              <a:t>SFD</a:t>
            </a:r>
            <a:endParaRPr lang="en-US" altLang="ko-KR" sz="700" dirty="0"/>
          </a:p>
          <a:p>
            <a:r>
              <a:rPr lang="en-US" altLang="ko-KR" sz="1800" dirty="0" smtClean="0"/>
              <a:t>Also, during the TGbe PHY conference calls, the many SPs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RU Allocation subfield table </a:t>
            </a:r>
            <a:r>
              <a:rPr lang="en-US" altLang="ko-KR" sz="1800" dirty="0"/>
              <a:t>were </a:t>
            </a:r>
            <a:r>
              <a:rPr lang="en-US" altLang="ko-KR" sz="1800" dirty="0" smtClean="0"/>
              <a:t>passed.</a:t>
            </a:r>
          </a:p>
          <a:p>
            <a:pPr lvl="1"/>
            <a:r>
              <a:rPr lang="en-US" altLang="ko-KR" sz="1600" dirty="0" smtClean="0"/>
              <a:t>E.g., many entries in RU Allocation subfield table for the mapping from the TBD-bit RU Allocation subfield to the RU assignment were determined.</a:t>
            </a:r>
            <a:endParaRPr lang="en-US" altLang="ko-KR" sz="500" dirty="0" smtClean="0"/>
          </a:p>
          <a:p>
            <a:pPr lvl="1"/>
            <a:r>
              <a:rPr lang="en-US" altLang="ko-KR" sz="1600" dirty="0" smtClean="0"/>
              <a:t>But, there are </a:t>
            </a:r>
            <a:r>
              <a:rPr lang="en-US" altLang="ko-KR" sz="1600" dirty="0"/>
              <a:t>concerns on overhead of RU Allocation subfield </a:t>
            </a:r>
            <a:r>
              <a:rPr lang="en-US" altLang="ko-KR" sz="1600" dirty="0" smtClean="0"/>
              <a:t>table for 11be.</a:t>
            </a:r>
            <a:endParaRPr lang="en-US" altLang="ko-KR" sz="700" dirty="0" smtClean="0"/>
          </a:p>
          <a:p>
            <a:r>
              <a:rPr lang="en-US" altLang="ko-KR" sz="1800" dirty="0" smtClean="0"/>
              <a:t>In this contribution, we discuss how to reduce the entries overhead in RU Allocation subfield table by considering the supported large-size MRU combinations and address the </a:t>
            </a:r>
            <a:r>
              <a:rPr lang="en-US" altLang="ko-KR" sz="1800" dirty="0"/>
              <a:t>required entries </a:t>
            </a:r>
            <a:r>
              <a:rPr lang="en-US" altLang="ko-KR" sz="1800" dirty="0" smtClean="0"/>
              <a:t>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zero users.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 of RU Allocation Subfield Table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366"/>
              </p:ext>
            </p:extLst>
          </p:nvPr>
        </p:nvGraphicFramePr>
        <p:xfrm>
          <a:off x="685800" y="1295400"/>
          <a:ext cx="7848598" cy="5065854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Example of RU </a:t>
            </a:r>
            <a:r>
              <a:rPr lang="en-US" altLang="ko-KR" sz="2400" dirty="0" smtClean="0"/>
              <a:t>Allocation </a:t>
            </a:r>
            <a:r>
              <a:rPr lang="en-US" altLang="ko-KR" sz="2400" dirty="0"/>
              <a:t>Subfield Table (Cont’d)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05373"/>
              </p:ext>
            </p:extLst>
          </p:nvPr>
        </p:nvGraphicFramePr>
        <p:xfrm>
          <a:off x="685800" y="1295400"/>
          <a:ext cx="7848598" cy="5207190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    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242-tone RU or 484-tone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600" b="0" i="0" u="none" strike="noStrike" dirty="0">
                        <a:solidFill>
                          <a:srgbClr val="9C0006"/>
                        </a:solidFill>
                        <a:effectLst/>
                        <a:latin typeface="맑은 고딕"/>
                      </a:endParaRP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53-55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56-63(00111y2y1y0)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64-71(01000y2y1y0)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72-79(01001y2y1y0)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80-87(01010y2y1y0)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2xRU996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88-95(01011y2y1y0)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1 - [empty-RU242 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96-103(01100y2y1y0)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2 - [RU242 empty-RU242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104-111(01101y2y1y0)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3 -  [RU484 empty-RU242 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112-119(01110y2y1y0)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4 -  [RU484 RU242 empty-RU242]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128-135(10000y2y1y0)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2 - [RU484 empty-RU484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136-143(10001y2y1y0)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3 - [RU996 empty-RU484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144-151(10010y2y1y0)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4 - [RU996 RU484 empty-RU484]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1 - [empty-RU484 RU484 RU996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2 - [RU484 empty-RU484 RU996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3 - [RU996 RU996 empty-RU484 RU484]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4 - [RU996 RU996 RU484 empty-RU484]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5 - [RU996 empty-RU484 RU484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6 - [RU996 RU484 empty-RU484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200-255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56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1 - [empty-RU484 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2 - [RU484 empty-RU484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3 - [RU996 empty-RU484 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4 - [RU996 RU484 empty-RU484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5 - [RU996 RU996 empty-RU484 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6 - [RU996 RU996 RU484 empty-RU484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200-207(11001y2y1y0)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7 - [RU996 RU996 RU996 empty-RU484 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208-215(11010y2y1y0)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8 - [RU996 RU996 RU996 RU484 empty-RU484]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216-223(11011y2y1y0)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1 - [empty-RU996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224-231(11100y2y1y0)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2 - [RU996 empty-RU996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232-239(11101y2y1y0)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3 - [RU996 RU996 empty-RU996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240-247(11110y2y1y0)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4 - [RU996 RU996 RU996 empty-RU996]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248-255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Large-size MRU Combinations in 240MHz and 320MHz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11be SFD [1], there are the following passed motions and SPs. </a:t>
            </a:r>
          </a:p>
          <a:p>
            <a:pPr lvl="1"/>
            <a:r>
              <a:rPr lang="en-US" altLang="ko-KR" sz="1600" dirty="0"/>
              <a:t>For 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(996+484)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MHz</a:t>
            </a:r>
          </a:p>
          <a:p>
            <a:pPr lvl="2"/>
            <a:r>
              <a:rPr lang="en-US" altLang="ko-KR" sz="1400" dirty="0" smtClean="0"/>
              <a:t>Primary </a:t>
            </a:r>
            <a:r>
              <a:rPr lang="en-US" altLang="ko-KR" sz="1400" dirty="0"/>
              <a:t>160 MHz and secondary 160 MHz in 320 MHz/160 MHz + 160 MHz 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the OFDMA transmission in 320/160+160 MHz, for one STA large-size RU aggregation is allowed only within primary 160 MHz or secondary 160 MHz, </a:t>
            </a:r>
            <a:r>
              <a:rPr lang="en-US" altLang="ko-KR" sz="1600" dirty="0" smtClean="0"/>
              <a:t>respectively</a:t>
            </a:r>
          </a:p>
          <a:p>
            <a:pPr lvl="2"/>
            <a:r>
              <a:rPr lang="en-US" altLang="ko-KR" sz="1400" dirty="0" smtClean="0"/>
              <a:t>Note </a:t>
            </a:r>
            <a:r>
              <a:rPr lang="en-US" altLang="ko-KR" sz="1400" dirty="0"/>
              <a:t>that primary 160 MHz is composed of primary 80 MHz and secondary 80 MHz and secondary 160 MHz is 160 MHz channel other than the primary 160 MHz in </a:t>
            </a:r>
            <a:r>
              <a:rPr lang="en-US" altLang="ko-KR" sz="1400" dirty="0" smtClean="0"/>
              <a:t>320/160+160 </a:t>
            </a:r>
            <a:r>
              <a:rPr lang="en-US" altLang="ko-KR" sz="1400" dirty="0" err="1" smtClean="0"/>
              <a:t>MHz</a:t>
            </a:r>
            <a:r>
              <a:rPr lang="en-US" altLang="ko-KR" sz="1300" dirty="0" err="1" smtClean="0"/>
              <a:t>.</a:t>
            </a:r>
            <a:endParaRPr lang="en-US" altLang="ko-KR" sz="1300" dirty="0"/>
          </a:p>
          <a:p>
            <a:pPr lvl="1"/>
            <a:r>
              <a:rPr lang="en-US" altLang="ko-KR" sz="1600" dirty="0" smtClean="0"/>
              <a:t>802.11be supports </a:t>
            </a:r>
            <a:r>
              <a:rPr lang="en-US" altLang="ko-KR" sz="1600" dirty="0"/>
              <a:t>the following mandatory RU </a:t>
            </a:r>
            <a:r>
              <a:rPr lang="en-US" altLang="ko-KR" sz="1600" dirty="0" smtClean="0"/>
              <a:t>combinations for large-size RUs.</a:t>
            </a:r>
          </a:p>
          <a:p>
            <a:endParaRPr lang="en-US" altLang="ko-KR" sz="1800" dirty="0"/>
          </a:p>
          <a:p>
            <a:endParaRPr lang="en-US" altLang="ko-KR" sz="1400" dirty="0" smtClean="0"/>
          </a:p>
          <a:p>
            <a:endParaRPr lang="en-US" altLang="ko-KR" sz="1050" dirty="0"/>
          </a:p>
          <a:p>
            <a:endParaRPr lang="en-US" altLang="ko-KR" sz="1200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245162"/>
              </p:ext>
            </p:extLst>
          </p:nvPr>
        </p:nvGraphicFramePr>
        <p:xfrm>
          <a:off x="1981200" y="5172075"/>
          <a:ext cx="5410200" cy="1152525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167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BW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Mandatory in OFDMA for: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484+242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996+484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2×996+484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MHz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3×996+484, 3×996 (any 3)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sz="2200" dirty="0"/>
              <a:t>Large-size MRU Combinations in 240MHz and </a:t>
            </a:r>
            <a:r>
              <a:rPr lang="en-US" altLang="ko-KR" sz="2200" dirty="0" smtClean="0"/>
              <a:t>320MHz (cont’d)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</a:t>
            </a:r>
            <a:r>
              <a:rPr lang="en-US" altLang="ko-KR" sz="1800" dirty="0"/>
              <a:t>is definitely defined in the SFD that 484+242, 996+484, 3x996+484, 3x996 , </a:t>
            </a:r>
            <a:r>
              <a:rPr lang="en-US" altLang="ko-KR" sz="1800" dirty="0" smtClean="0"/>
              <a:t>2x996 combinations are supported in 320MHz. </a:t>
            </a:r>
            <a:r>
              <a:rPr lang="en-US" altLang="ko-KR" sz="1800" dirty="0"/>
              <a:t>But, it is </a:t>
            </a:r>
            <a:r>
              <a:rPr lang="en-US" altLang="ko-KR" sz="1800" dirty="0" smtClean="0"/>
              <a:t>not </a:t>
            </a:r>
            <a:r>
              <a:rPr lang="en-US" altLang="ko-KR" sz="1800" dirty="0"/>
              <a:t>clear whether 2x996+484 is supported for OFDMA transmission in 320MHz. 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For the OFDMA transmission in </a:t>
            </a:r>
            <a:r>
              <a:rPr lang="en-US" altLang="ko-KR" sz="1800" dirty="0" smtClean="0"/>
              <a:t>320 </a:t>
            </a:r>
            <a:r>
              <a:rPr lang="en-US" altLang="ko-KR" sz="1800" dirty="0"/>
              <a:t>MHz, </a:t>
            </a:r>
            <a:r>
              <a:rPr lang="en-US" altLang="ko-KR" sz="1800" dirty="0" smtClean="0"/>
              <a:t>large-size MRU of 2x996+484 may be </a:t>
            </a:r>
            <a:r>
              <a:rPr lang="en-US" altLang="ko-KR" sz="1800" dirty="0"/>
              <a:t>allowed </a:t>
            </a:r>
            <a:r>
              <a:rPr lang="en-US" altLang="ko-KR" sz="1800" dirty="0" smtClean="0"/>
              <a:t>within 240 </a:t>
            </a:r>
            <a:r>
              <a:rPr lang="en-US" altLang="ko-KR" sz="1800" dirty="0"/>
              <a:t>MHz which is composed of </a:t>
            </a:r>
            <a:r>
              <a:rPr lang="en-US" altLang="ko-KR" sz="1800" dirty="0" smtClean="0"/>
              <a:t>three adjacent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segments.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But, we </a:t>
            </a:r>
            <a:r>
              <a:rPr lang="en-US" altLang="ko-KR" sz="1800" dirty="0"/>
              <a:t>don’t know whether </a:t>
            </a:r>
            <a:r>
              <a:rPr lang="en-US" altLang="ko-KR" sz="1800" dirty="0" smtClean="0"/>
              <a:t>the inclusion </a:t>
            </a:r>
            <a:r>
              <a:rPr lang="en-US" altLang="ko-KR" sz="1800" dirty="0"/>
              <a:t>of 2x996+484 </a:t>
            </a:r>
            <a:r>
              <a:rPr lang="en-US" altLang="ko-KR" sz="1800" dirty="0" smtClean="0"/>
              <a:t>in 320MHz is </a:t>
            </a:r>
            <a:r>
              <a:rPr lang="en-US" altLang="ko-KR" sz="1800" dirty="0"/>
              <a:t>really valuable to </a:t>
            </a:r>
            <a:r>
              <a:rPr lang="en-US" altLang="ko-KR" sz="1800" dirty="0" smtClean="0"/>
              <a:t>increase the size of RU </a:t>
            </a:r>
            <a:r>
              <a:rPr lang="en-US" altLang="ko-KR" sz="1800" dirty="0"/>
              <a:t>Allocation subfield </a:t>
            </a:r>
            <a:r>
              <a:rPr lang="en-US" altLang="ko-KR" sz="1800" dirty="0" smtClean="0"/>
              <a:t>table.</a:t>
            </a:r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Therefore, we think that MRU </a:t>
            </a:r>
            <a:r>
              <a:rPr lang="en-US" altLang="ko-KR" sz="1800" dirty="0"/>
              <a:t>combinations of 2×996+484 can be supported only in 240MHz PPDU while MRU combinations of 3×996+484 and 3×996 can be supported only in 320MHz PPDU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4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RU Allocation Subfield Values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the above-mentioned aspect is agreed, we propose </a:t>
            </a:r>
            <a:r>
              <a:rPr lang="en-US" altLang="ko-KR" sz="1600" dirty="0"/>
              <a:t>to merge the values for MRU combinations of 2×996+484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RU Allocation subfield table with the values for MRU combinations of 3×996+484 and 3×996 in RU Allocation subfield </a:t>
            </a:r>
            <a:r>
              <a:rPr lang="en-US" altLang="ko-KR" sz="1600" dirty="0" smtClean="0"/>
              <a:t>table for a </a:t>
            </a:r>
            <a:r>
              <a:rPr lang="en-US" altLang="ko-KR" sz="1600" dirty="0"/>
              <a:t>decrease in the number of entries for RU Allocation subfield table, which may reduce the bit-width of RU Allocation subfield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following table shows an example of RU Allocation subfield table for large-size </a:t>
            </a:r>
            <a:r>
              <a:rPr lang="en-US" altLang="ko-KR" sz="1600" dirty="0" smtClean="0"/>
              <a:t>MRU combinations in 240/320MHz </a:t>
            </a:r>
            <a:r>
              <a:rPr lang="en-US" altLang="ko-KR" sz="1600" dirty="0"/>
              <a:t>PPDU</a:t>
            </a:r>
            <a:r>
              <a:rPr lang="en-US" altLang="ko-KR" sz="1600" dirty="0" smtClean="0"/>
              <a:t>.</a:t>
            </a:r>
          </a:p>
          <a:p>
            <a:endParaRPr lang="en-US" altLang="ko-KR" sz="14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/>
          </a:p>
          <a:p>
            <a:endParaRPr lang="en-US" altLang="ko-KR" sz="1100" dirty="0" smtClean="0"/>
          </a:p>
          <a:p>
            <a:pPr lvl="1"/>
            <a:r>
              <a:rPr lang="en-US" altLang="ko-KR" sz="1400" dirty="0" smtClean="0"/>
              <a:t>48 entries can be saved compared </a:t>
            </a:r>
            <a:r>
              <a:rPr lang="en-US" altLang="ko-KR" sz="1400" dirty="0"/>
              <a:t>to the case </a:t>
            </a:r>
            <a:r>
              <a:rPr lang="en-US" altLang="ko-KR" sz="1400" dirty="0" smtClean="0"/>
              <a:t>that merging the values of RU Allocation subfield is not considered.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68467"/>
              </p:ext>
            </p:extLst>
          </p:nvPr>
        </p:nvGraphicFramePr>
        <p:xfrm>
          <a:off x="933450" y="3274385"/>
          <a:ext cx="7772400" cy="2754940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562642"/>
                <a:gridCol w="598072"/>
                <a:gridCol w="598072"/>
                <a:gridCol w="598072"/>
                <a:gridCol w="598072"/>
                <a:gridCol w="598072"/>
                <a:gridCol w="598072"/>
                <a:gridCol w="598072"/>
                <a:gridCol w="598829"/>
                <a:gridCol w="529257"/>
                <a:gridCol w="752168"/>
              </a:tblGrid>
              <a:tr h="202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b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</a:br>
                      <a:r>
                        <a:rPr lang="en-US" sz="6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(B7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B6 B5 B4 B3 B2 B1 B0)</a:t>
                      </a:r>
                      <a:endParaRPr lang="ko-KR" sz="9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#1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#2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#3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#4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#5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#6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#7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#8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#9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BW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Number of entries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empty-RU484 RU484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RU484 empty-RU484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200-255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56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320MHz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empty-RU484 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RU484 empty-RU484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200-207(11001y2y1y0)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7 -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208-215(11010y2y1y0)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8 -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216-223(11011y2y1y0)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1 - [empty-RU996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224-231(11100y2y1y0)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2 - [RU996 empty-RU996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232-239(11101y2y1y0)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240-247(11110y2y1y0)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248-255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RU </a:t>
            </a:r>
            <a:r>
              <a:rPr lang="en-US" altLang="ko-KR" dirty="0"/>
              <a:t>that </a:t>
            </a:r>
            <a:r>
              <a:rPr lang="en-US" altLang="ko-KR" dirty="0" smtClean="0"/>
              <a:t>is </a:t>
            </a:r>
            <a:r>
              <a:rPr lang="en-US" altLang="ko-KR" dirty="0"/>
              <a:t>not allocated to a user </a:t>
            </a:r>
            <a:r>
              <a:rPr lang="en-US" altLang="ko-KR" dirty="0" smtClean="0"/>
              <a:t>should be also indicated in EHT.</a:t>
            </a:r>
          </a:p>
          <a:p>
            <a:endParaRPr lang="en-US" altLang="ko-KR" sz="16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both small-size and large-size RU or MRU</a:t>
            </a:r>
          </a:p>
          <a:p>
            <a:pPr lvl="1"/>
            <a:r>
              <a:rPr lang="en-US" altLang="ko-KR" dirty="0" smtClean="0"/>
              <a:t>As in 11ax, the STA-ID related information may be </a:t>
            </a:r>
            <a:r>
              <a:rPr lang="en-US" altLang="ko-KR" dirty="0"/>
              <a:t>set to </a:t>
            </a:r>
            <a:r>
              <a:rPr lang="en-US" altLang="ko-KR" dirty="0" smtClean="0"/>
              <a:t>a determined value to indicate the zero users in 11be. </a:t>
            </a:r>
            <a:r>
              <a:rPr lang="en-US" altLang="ko-KR" dirty="0"/>
              <a:t>(e.g., The STA-ID subfield in the HE-SIG-B User field is set to 2046 in </a:t>
            </a:r>
            <a:r>
              <a:rPr lang="en-US" altLang="ko-KR" dirty="0" smtClean="0"/>
              <a:t>11ax.)</a:t>
            </a:r>
          </a:p>
          <a:p>
            <a:pPr lvl="1"/>
            <a:endParaRPr lang="en-US" altLang="ko-KR" sz="14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small-size RU or MRU</a:t>
            </a:r>
          </a:p>
          <a:p>
            <a:pPr lvl="1"/>
            <a:r>
              <a:rPr lang="en-US" altLang="ko-KR" dirty="0" smtClean="0"/>
              <a:t>As in 11ax, the RU Allocation subfield is set to a value corresponding to the entry including the punctured small-size RU or MRU to indicate the zero users in 11be.  </a:t>
            </a:r>
          </a:p>
          <a:p>
            <a:pPr lvl="1"/>
            <a:r>
              <a:rPr lang="en-US" altLang="ko-KR" dirty="0" smtClean="0"/>
              <a:t>E.g., if the RU Allocation subfield is set to a value indicating the following entry, it means that there is no user in the middle 26-tone RU.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41320"/>
              </p:ext>
            </p:extLst>
          </p:nvPr>
        </p:nvGraphicFramePr>
        <p:xfrm>
          <a:off x="1371600" y="5829300"/>
          <a:ext cx="6896107" cy="419100"/>
        </p:xfrm>
        <a:graphic>
          <a:graphicData uri="http://schemas.openxmlformats.org/drawingml/2006/table">
            <a:tbl>
              <a:tblPr/>
              <a:tblGrid>
                <a:gridCol w="1173805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1047621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</a:t>
            </a:r>
            <a:r>
              <a:rPr lang="en-US" altLang="ko-KR" dirty="0"/>
              <a:t>RU or MRU</a:t>
            </a:r>
          </a:p>
          <a:p>
            <a:pPr lvl="1"/>
            <a:r>
              <a:rPr lang="en-US" altLang="ko-KR" dirty="0"/>
              <a:t>In 11ax, the following </a:t>
            </a:r>
            <a:r>
              <a:rPr lang="en-US" altLang="ko-KR" dirty="0" smtClean="0"/>
              <a:t>three </a:t>
            </a:r>
            <a:r>
              <a:rPr lang="en-US" altLang="ko-KR" dirty="0"/>
              <a:t>entries can be used to indicate the zero </a:t>
            </a:r>
            <a:r>
              <a:rPr lang="en-US" altLang="ko-KR" dirty="0" smtClean="0"/>
              <a:t>users for large-size RU.</a:t>
            </a:r>
          </a:p>
          <a:p>
            <a:pPr lvl="1"/>
            <a:endParaRPr lang="en-US" altLang="ko-KR" sz="2400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11be, one more entry of ‘</a:t>
            </a:r>
            <a:r>
              <a:rPr lang="en-US" altLang="ko-KR" b="1" u="sng" dirty="0" smtClean="0"/>
              <a:t>242-tone RU; contributes zero User fields to the User Specific field</a:t>
            </a:r>
            <a:r>
              <a:rPr lang="en-US" altLang="ko-KR" dirty="0" smtClean="0"/>
              <a:t>’ to indicate the zero users for MRU combinations of 484+242 is required. But, we don’t need to differentiate this new entry from the entry </a:t>
            </a:r>
            <a:r>
              <a:rPr lang="en-US" altLang="ko-KR" dirty="0"/>
              <a:t>of ‘</a:t>
            </a:r>
            <a:r>
              <a:rPr lang="en-US" altLang="ko-KR" b="1" u="sng" dirty="0"/>
              <a:t>484-tone RU; contributes zero User fields to the User Specific </a:t>
            </a:r>
            <a:r>
              <a:rPr lang="en-US" altLang="ko-KR" b="1" u="sng" dirty="0" smtClean="0"/>
              <a:t>field</a:t>
            </a:r>
            <a:r>
              <a:rPr lang="en-US" altLang="ko-KR" dirty="0" smtClean="0"/>
              <a:t>’ because 242-tone RU and 484-tone RU have the same indices of data and pilot tones in 11be [1].</a:t>
            </a:r>
            <a:endParaRPr lang="en-US" altLang="ko-KR" dirty="0"/>
          </a:p>
          <a:p>
            <a:pPr lvl="1"/>
            <a:r>
              <a:rPr lang="en-US" altLang="ko-KR" dirty="0" smtClean="0"/>
              <a:t>Therefore, we propose to use the following only </a:t>
            </a:r>
            <a:r>
              <a:rPr lang="en-US" altLang="ko-KR" dirty="0"/>
              <a:t>three entries i</a:t>
            </a:r>
            <a:r>
              <a:rPr lang="en-US" altLang="ko-KR" dirty="0" smtClean="0"/>
              <a:t>n order </a:t>
            </a:r>
            <a:r>
              <a:rPr lang="en-US" altLang="ko-KR" dirty="0"/>
              <a:t>to indicate the zero users for large-size </a:t>
            </a:r>
            <a:r>
              <a:rPr lang="en-US" altLang="ko-KR" dirty="0" smtClean="0"/>
              <a:t>RU or MRU in 11be.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57984"/>
              </p:ext>
            </p:extLst>
          </p:nvPr>
        </p:nvGraphicFramePr>
        <p:xfrm>
          <a:off x="914400" y="2466719"/>
          <a:ext cx="7772402" cy="733681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28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B6 B5 B4 B3 B2 B1 B0)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(01110001)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 (01110010)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 (01110011)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44737"/>
              </p:ext>
            </p:extLst>
          </p:nvPr>
        </p:nvGraphicFramePr>
        <p:xfrm>
          <a:off x="914400" y="5524500"/>
          <a:ext cx="7772402" cy="996588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7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 or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Details for Zero </a:t>
            </a:r>
            <a:r>
              <a:rPr lang="en-US" altLang="ko-KR" sz="2400" dirty="0"/>
              <a:t>User Indication </a:t>
            </a:r>
            <a:r>
              <a:rPr lang="en-US" altLang="ko-KR" sz="2400" dirty="0" smtClean="0"/>
              <a:t>in Large-size MRUs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sz="1600" dirty="0"/>
              <a:t>For </a:t>
            </a:r>
            <a:r>
              <a:rPr lang="en-US" altLang="ko-KR" sz="1600" dirty="0" smtClean="0"/>
              <a:t>the entry 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242-tone </a:t>
            </a:r>
            <a:r>
              <a:rPr lang="en-US" altLang="ko-KR" sz="1600" u="sng" dirty="0">
                <a:solidFill>
                  <a:srgbClr val="FF0000"/>
                </a:solidFill>
              </a:rPr>
              <a:t>RU or 484-tone 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RU484 or RU242 in large-size </a:t>
            </a:r>
            <a:r>
              <a:rPr lang="en-US" altLang="ko-KR" sz="1600" dirty="0">
                <a:solidFill>
                  <a:srgbClr val="000000"/>
                </a:solidFill>
              </a:rPr>
              <a:t>MRU combinations of 484+242, 996+484, 2×996+484, and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 can be set to a value of this entry in RU Allocation subfield table to indicate the zero users. 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entry </a:t>
            </a:r>
            <a:r>
              <a:rPr lang="en-US" altLang="ko-KR" sz="1600" dirty="0" smtClean="0"/>
              <a:t>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996-tone </a:t>
            </a:r>
            <a:r>
              <a:rPr lang="en-US" altLang="ko-KR" sz="1600" u="sng" dirty="0">
                <a:solidFill>
                  <a:srgbClr val="FF0000"/>
                </a:solidFill>
              </a:rPr>
              <a:t>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 smtClean="0">
                <a:solidFill>
                  <a:srgbClr val="000000"/>
                </a:solidFill>
              </a:rPr>
              <a:t>the </a:t>
            </a:r>
            <a:r>
              <a:rPr lang="en-US" altLang="ko-KR" sz="1600" dirty="0">
                <a:solidFill>
                  <a:srgbClr val="000000"/>
                </a:solidFill>
              </a:rPr>
              <a:t>RU Allocation subfield 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RU996 in </a:t>
            </a:r>
            <a:r>
              <a:rPr lang="en-US" altLang="ko-KR" sz="1600" dirty="0">
                <a:solidFill>
                  <a:srgbClr val="000000"/>
                </a:solidFill>
              </a:rPr>
              <a:t>large-size MRU combinations of 996+484, 2×996+484,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3×996+484, 3×996</a:t>
            </a:r>
            <a:r>
              <a:rPr lang="en-US" altLang="ko-KR" sz="1600" dirty="0">
                <a:solidFill>
                  <a:srgbClr val="000000"/>
                </a:solidFill>
              </a:rPr>
              <a:t>, and 2×996 can </a:t>
            </a:r>
            <a:r>
              <a:rPr lang="en-US" altLang="ko-KR" sz="1600" dirty="0" smtClean="0">
                <a:solidFill>
                  <a:srgbClr val="000000"/>
                </a:solidFill>
              </a:rPr>
              <a:t>be set to a value </a:t>
            </a:r>
            <a:r>
              <a:rPr lang="en-US" altLang="ko-KR" sz="1600" dirty="0">
                <a:solidFill>
                  <a:srgbClr val="000000"/>
                </a:solidFill>
              </a:rPr>
              <a:t>of this entry in RU Allocation subfield table to indicate the zero users. </a:t>
            </a:r>
          </a:p>
          <a:p>
            <a:r>
              <a:rPr lang="en-US" altLang="ko-KR" sz="1600" dirty="0" smtClean="0">
                <a:solidFill>
                  <a:srgbClr val="000000"/>
                </a:solidFill>
              </a:rPr>
              <a:t>Example (based on the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able in </a:t>
            </a:r>
            <a:r>
              <a:rPr lang="en-US" altLang="ko-KR" sz="1600" dirty="0" smtClean="0"/>
              <a:t>Appendix</a:t>
            </a:r>
            <a:r>
              <a:rPr lang="en-US" altLang="ko-KR" sz="1600" dirty="0" smtClean="0">
                <a:solidFill>
                  <a:srgbClr val="000000"/>
                </a:solidFill>
              </a:rPr>
              <a:t>)</a:t>
            </a:r>
          </a:p>
          <a:p>
            <a:pPr marL="685800" lvl="2" indent="-342900"/>
            <a:r>
              <a:rPr lang="en-US" altLang="ko-KR" sz="1400" dirty="0" smtClean="0"/>
              <a:t>One user is assigned in MRU of 996+484.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60910"/>
              </p:ext>
            </p:extLst>
          </p:nvPr>
        </p:nvGraphicFramePr>
        <p:xfrm>
          <a:off x="838201" y="5772150"/>
          <a:ext cx="7658099" cy="685800"/>
        </p:xfrm>
        <a:graphic>
          <a:graphicData uri="http://schemas.openxmlformats.org/drawingml/2006/table">
            <a:tbl>
              <a:tblPr/>
              <a:tblGrid>
                <a:gridCol w="1248539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929883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51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52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996-tone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사다리꼴 7"/>
          <p:cNvSpPr/>
          <p:nvPr/>
        </p:nvSpPr>
        <p:spPr bwMode="auto">
          <a:xfrm>
            <a:off x="5295900" y="4953000"/>
            <a:ext cx="3009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996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2324100" y="4953000"/>
            <a:ext cx="1485900" cy="257175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사다리꼴 9"/>
          <p:cNvSpPr/>
          <p:nvPr/>
        </p:nvSpPr>
        <p:spPr bwMode="auto">
          <a:xfrm>
            <a:off x="3801533" y="4953000"/>
            <a:ext cx="1485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" y="5253335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Value of RU Allocation subfield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324099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084916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20583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120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581400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325657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6086474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838950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7599767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Updated </a:t>
            </a:r>
            <a:r>
              <a:rPr lang="en-US" altLang="ko-KR" dirty="0" smtClean="0"/>
              <a:t>Content </a:t>
            </a:r>
            <a:r>
              <a:rPr lang="en-US" altLang="ko-KR" dirty="0" smtClean="0"/>
              <a:t>(Rev2)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updated </a:t>
            </a:r>
            <a:r>
              <a:rPr lang="en-US" altLang="ko-KR" dirty="0" smtClean="0"/>
              <a:t>slide, </a:t>
            </a:r>
            <a:r>
              <a:rPr lang="en-US" altLang="ko-KR" dirty="0"/>
              <a:t>we </a:t>
            </a:r>
            <a:r>
              <a:rPr lang="en-US" altLang="ko-KR" dirty="0" smtClean="0"/>
              <a:t>further </a:t>
            </a:r>
            <a:r>
              <a:rPr lang="en-US" altLang="ko-KR" dirty="0"/>
              <a:t>address </a:t>
            </a:r>
            <a:r>
              <a:rPr lang="en-US" altLang="ko-KR" dirty="0" smtClean="0"/>
              <a:t>the </a:t>
            </a:r>
            <a:r>
              <a:rPr lang="en-US" altLang="ko-KR" dirty="0"/>
              <a:t>necessity of the proposed </a:t>
            </a:r>
            <a:r>
              <a:rPr lang="en-US" altLang="ko-KR" dirty="0" smtClean="0"/>
              <a:t>zero user indication </a:t>
            </a:r>
            <a:r>
              <a:rPr lang="en-US" altLang="ko-KR" dirty="0"/>
              <a:t>method </a:t>
            </a:r>
            <a:r>
              <a:rPr lang="en-US" altLang="ko-KR" dirty="0" smtClean="0"/>
              <a:t>for large-size </a:t>
            </a:r>
            <a:r>
              <a:rPr lang="en-US" altLang="ko-KR" dirty="0"/>
              <a:t>MRUs </a:t>
            </a:r>
            <a:r>
              <a:rPr lang="en-US" altLang="ko-KR" dirty="0" smtClean="0"/>
              <a:t>by introducing  an applicable </a:t>
            </a:r>
            <a:r>
              <a:rPr lang="en-US" altLang="ko-KR" dirty="0"/>
              <a:t>and </a:t>
            </a:r>
            <a:r>
              <a:rPr lang="en-US" altLang="ko-KR" dirty="0" smtClean="0"/>
              <a:t>useful scenario in EHT.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2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163457</TotalTime>
  <Words>4225</Words>
  <Application>Microsoft Office PowerPoint</Application>
  <PresentationFormat>화면 슬라이드 쇼(4:3)</PresentationFormat>
  <Paragraphs>1048</Paragraphs>
  <Slides>21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RU Allocation Subfield Design in EHT-SIG Follow up  </vt:lpstr>
      <vt:lpstr>Introduction</vt:lpstr>
      <vt:lpstr>Large-size MRU Combinations in 240MHz and 320MHz</vt:lpstr>
      <vt:lpstr>Large-size MRU Combinations in 240MHz and 320MHz (cont’d)</vt:lpstr>
      <vt:lpstr>Unified RU Allocation Subfield Values</vt:lpstr>
      <vt:lpstr>Zero User Indication</vt:lpstr>
      <vt:lpstr>Zero User Indication (cont’d)</vt:lpstr>
      <vt:lpstr>Details for Zero User Indication in Large-size MRUs</vt:lpstr>
      <vt:lpstr>Updated Content (Rev2) </vt:lpstr>
      <vt:lpstr>Applicable and Useful Scenario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</vt:lpstr>
      <vt:lpstr>Appendix</vt:lpstr>
      <vt:lpstr>Example of RU Allocation Subfield Table</vt:lpstr>
      <vt:lpstr>Example of RU Allocation Subfield Table (Cont’d)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김명진(mj1108.kim)</cp:lastModifiedBy>
  <cp:revision>3340</cp:revision>
  <cp:lastPrinted>1998-02-10T13:28:06Z</cp:lastPrinted>
  <dcterms:created xsi:type="dcterms:W3CDTF">2007-05-21T21:00:37Z</dcterms:created>
  <dcterms:modified xsi:type="dcterms:W3CDTF">2020-08-06T05:20:46Z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