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69" r:id="rId2"/>
    <p:sldId id="377" r:id="rId3"/>
    <p:sldId id="421" r:id="rId4"/>
    <p:sldId id="409" r:id="rId5"/>
    <p:sldId id="413" r:id="rId6"/>
    <p:sldId id="408" r:id="rId7"/>
    <p:sldId id="412" r:id="rId8"/>
    <p:sldId id="418" r:id="rId9"/>
    <p:sldId id="388" r:id="rId10"/>
    <p:sldId id="419" r:id="rId11"/>
    <p:sldId id="381" r:id="rId12"/>
    <p:sldId id="424" r:id="rId13"/>
    <p:sldId id="422" r:id="rId14"/>
    <p:sldId id="423" r:id="rId15"/>
    <p:sldId id="415" r:id="rId16"/>
    <p:sldId id="380" r:id="rId17"/>
    <p:sldId id="390" r:id="rId18"/>
    <p:sldId id="407" r:id="rId19"/>
    <p:sldId id="416" r:id="rId2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EAEAEA"/>
    <a:srgbClr val="F2DCDB"/>
    <a:srgbClr val="FFCCCC"/>
    <a:srgbClr val="33CCCC"/>
    <a:srgbClr val="9966FF"/>
    <a:srgbClr val="FFCC99"/>
    <a:srgbClr val="FFC000"/>
    <a:srgbClr val="C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747" autoAdjust="0"/>
    <p:restoredTop sz="99548" autoAdjust="0"/>
  </p:normalViewPr>
  <p:slideViewPr>
    <p:cSldViewPr>
      <p:cViewPr>
        <p:scale>
          <a:sx n="100" d="100"/>
          <a:sy n="100" d="100"/>
        </p:scale>
        <p:origin x="-2400" y="-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858" y="-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802.11-yy/0371r0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98223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3671" y="6475413"/>
            <a:ext cx="16302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802.11-20/0985r1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z="2600" dirty="0"/>
              <a:t>RU </a:t>
            </a:r>
            <a:r>
              <a:rPr lang="en-US" sz="2600" dirty="0" smtClean="0"/>
              <a:t>Allocation Subfield Design in EHT-SIG Follow up 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2020-07-01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7601174"/>
              </p:ext>
            </p:extLst>
          </p:nvPr>
        </p:nvGraphicFramePr>
        <p:xfrm>
          <a:off x="520700" y="2752725"/>
          <a:ext cx="7905750" cy="3711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78" name="Document" r:id="rId4" imgW="9369461" imgH="4458500" progId="Word.Document.8">
                  <p:embed/>
                </p:oleObj>
              </mc:Choice>
              <mc:Fallback>
                <p:oleObj name="Document" r:id="rId4" imgW="9369461" imgH="44585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752725"/>
                        <a:ext cx="7905750" cy="37115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200" dirty="0"/>
              <a:t>Do you support that for the OFDMA </a:t>
            </a:r>
            <a:r>
              <a:rPr lang="en-US" altLang="ko-KR" sz="2200" dirty="0" smtClean="0"/>
              <a:t>transmission, </a:t>
            </a:r>
            <a:r>
              <a:rPr lang="en-US" altLang="ko-KR" sz="2200" dirty="0"/>
              <a:t>large-size </a:t>
            </a:r>
            <a:r>
              <a:rPr lang="en-US" altLang="ko-KR" sz="2200" dirty="0" smtClean="0"/>
              <a:t>MRU of 2x996+484 </a:t>
            </a:r>
            <a:r>
              <a:rPr lang="en-US" altLang="ko-KR" sz="2200" dirty="0"/>
              <a:t>is not supported in 320MHz?</a:t>
            </a:r>
          </a:p>
          <a:p>
            <a:endParaRPr lang="en-US" altLang="ko-KR" sz="2200" dirty="0"/>
          </a:p>
          <a:p>
            <a:pPr lvl="1"/>
            <a:endParaRPr lang="en-US" altLang="ko-KR" sz="2000" dirty="0" smtClean="0"/>
          </a:p>
          <a:p>
            <a:pPr lvl="1"/>
            <a:endParaRPr lang="en-US" altLang="ko-KR" sz="1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081823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</a:t>
            </a:r>
            <a:r>
              <a:rPr lang="en-US" altLang="ko-KR" dirty="0"/>
              <a:t>you support that </a:t>
            </a:r>
            <a:r>
              <a:rPr lang="en-US" altLang="ko-KR" dirty="0" smtClean="0"/>
              <a:t>the values</a:t>
            </a:r>
            <a:r>
              <a:rPr lang="en-US" altLang="ko-KR" dirty="0"/>
              <a:t> </a:t>
            </a:r>
            <a:r>
              <a:rPr lang="en-US" altLang="ko-KR" dirty="0" smtClean="0"/>
              <a:t>of RU </a:t>
            </a:r>
            <a:r>
              <a:rPr lang="en-US" altLang="ko-KR" dirty="0"/>
              <a:t>Allocation subfield</a:t>
            </a:r>
            <a:r>
              <a:rPr lang="en-US" altLang="ko-KR" dirty="0" smtClean="0"/>
              <a:t> </a:t>
            </a:r>
            <a:r>
              <a:rPr lang="en-US" altLang="ko-KR" dirty="0"/>
              <a:t>for MRU combinations of </a:t>
            </a:r>
            <a:r>
              <a:rPr lang="en-US" altLang="ko-KR" dirty="0" smtClean="0"/>
              <a:t>2×996+484 are unified with the some of values of </a:t>
            </a:r>
            <a:r>
              <a:rPr lang="en-US" altLang="ko-KR" dirty="0"/>
              <a:t>RU Allocation subfield </a:t>
            </a:r>
            <a:r>
              <a:rPr lang="en-US" altLang="ko-KR" dirty="0" smtClean="0"/>
              <a:t>for </a:t>
            </a:r>
            <a:r>
              <a:rPr lang="en-US" altLang="ko-KR" dirty="0"/>
              <a:t>MRU combinations of 3×996+484 and </a:t>
            </a:r>
            <a:r>
              <a:rPr lang="en-US" altLang="ko-KR" dirty="0" smtClean="0"/>
              <a:t>3×996 in </a:t>
            </a:r>
            <a:r>
              <a:rPr lang="en-US" altLang="ko-KR" dirty="0"/>
              <a:t>RU Allocation subfield </a:t>
            </a:r>
            <a:r>
              <a:rPr lang="en-US" altLang="ko-KR" dirty="0" smtClean="0"/>
              <a:t>table?</a:t>
            </a:r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041865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 </a:t>
            </a:r>
            <a:r>
              <a:rPr lang="en-US" altLang="ko-KR" dirty="0"/>
              <a:t>you agree to:</a:t>
            </a:r>
          </a:p>
          <a:p>
            <a:pPr lvl="1"/>
            <a:r>
              <a:rPr lang="en-US" altLang="ko-KR" dirty="0" smtClean="0"/>
              <a:t>Add </a:t>
            </a:r>
            <a:r>
              <a:rPr lang="en-US" altLang="ko-KR" dirty="0"/>
              <a:t>an entry in the RU </a:t>
            </a:r>
            <a:r>
              <a:rPr lang="en-US" altLang="ko-KR" dirty="0" smtClean="0"/>
              <a:t>Allocation subfield table </a:t>
            </a:r>
            <a:r>
              <a:rPr lang="en-US" altLang="ko-KR" dirty="0"/>
              <a:t>to indicate that 242-tone RU is punctured</a:t>
            </a:r>
          </a:p>
          <a:p>
            <a:pPr lvl="1"/>
            <a:r>
              <a:rPr lang="en-US" altLang="ko-KR" dirty="0" smtClean="0"/>
              <a:t>Modify </a:t>
            </a:r>
            <a:r>
              <a:rPr lang="en-US" altLang="ko-KR" dirty="0"/>
              <a:t>the existing entry “242-tone RU empty (with zero users)” to “242-tone RU; contributes zero User fields to the User Specific field in the same EHT-SIG content channel as this RU Allocation subfield and is not punctured”</a:t>
            </a:r>
          </a:p>
          <a:p>
            <a:pPr lvl="1"/>
            <a:r>
              <a:rPr lang="en-US" altLang="ko-KR" dirty="0" smtClean="0"/>
              <a:t>Modify </a:t>
            </a:r>
            <a:r>
              <a:rPr lang="en-US" altLang="ko-KR" dirty="0"/>
              <a:t>the existing entry “484-tone RU; contributes zero User fields to the User Specific field in the same EHT-SIG content channel as this RU Allocation subfield” to “484-tone RU; contributes zero User fields to the User Specific field in the same EHT-SIG content channel as this RU Allocation subfield </a:t>
            </a:r>
            <a:r>
              <a:rPr lang="en-US" altLang="ko-KR" u="sng" dirty="0"/>
              <a:t>and is not punctured</a:t>
            </a:r>
            <a:r>
              <a:rPr lang="en-US" altLang="ko-KR" dirty="0"/>
              <a:t>”</a:t>
            </a:r>
          </a:p>
          <a:p>
            <a:pPr lvl="1"/>
            <a:r>
              <a:rPr lang="en-US" altLang="ko-KR" dirty="0" smtClean="0"/>
              <a:t>Modify </a:t>
            </a:r>
            <a:r>
              <a:rPr lang="en-US" altLang="ko-KR" dirty="0"/>
              <a:t>the existing entry “996-tone RU; contributes zero User fields to the User Specific field in the same EHT-SIG content channel as this RU Allocation subfield and is not punctured” to “996-tone RU; contributes zero User fields to the User Specific field in the same EHT-SIG content channel as this RU Allocation subfield </a:t>
            </a:r>
            <a:r>
              <a:rPr lang="en-US" altLang="ko-KR" u="sng" dirty="0" smtClean="0"/>
              <a:t>and </a:t>
            </a:r>
            <a:r>
              <a:rPr lang="en-US" altLang="ko-KR" u="sng" dirty="0"/>
              <a:t>is not punctured</a:t>
            </a:r>
            <a:r>
              <a:rPr lang="en-US" altLang="ko-KR" dirty="0"/>
              <a:t>”</a:t>
            </a:r>
          </a:p>
          <a:p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936506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#4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support to use one entry of “242-tone RU or 484-tone RU; contributes zero User fields to the User Specific field in the same EHT-SIG content channel as this RU Allocation </a:t>
            </a:r>
            <a:r>
              <a:rPr lang="en-US" altLang="ko-KR" dirty="0"/>
              <a:t>subfield and is not punctured” </a:t>
            </a:r>
            <a:r>
              <a:rPr lang="en-US" altLang="ko-KR" dirty="0" smtClean="0"/>
              <a:t>by merging two entries </a:t>
            </a:r>
            <a:r>
              <a:rPr lang="en-US" altLang="ko-KR" dirty="0"/>
              <a:t>of “242-tone </a:t>
            </a:r>
            <a:r>
              <a:rPr lang="en-US" altLang="ko-KR" dirty="0" smtClean="0"/>
              <a:t>RU; </a:t>
            </a:r>
            <a:r>
              <a:rPr lang="en-US" altLang="ko-KR" dirty="0"/>
              <a:t>contributes zero User fields to the User Specific field in </a:t>
            </a:r>
            <a:r>
              <a:rPr lang="en-US" altLang="ko-KR" dirty="0" smtClean="0"/>
              <a:t>the same </a:t>
            </a:r>
            <a:r>
              <a:rPr lang="en-US" altLang="ko-KR" dirty="0"/>
              <a:t>EHT-SIG content channel as this RU Allocation subfield and is not punctured” and </a:t>
            </a:r>
            <a:r>
              <a:rPr lang="en-US" altLang="ko-KR" dirty="0" smtClean="0"/>
              <a:t>“484-tone </a:t>
            </a:r>
            <a:r>
              <a:rPr lang="en-US" altLang="ko-KR" dirty="0"/>
              <a:t>RU; contributes zero User fields to the User Specific field in </a:t>
            </a:r>
            <a:r>
              <a:rPr lang="en-US" altLang="ko-KR" dirty="0" smtClean="0"/>
              <a:t>the same </a:t>
            </a:r>
            <a:r>
              <a:rPr lang="en-US" altLang="ko-KR" dirty="0"/>
              <a:t>EHT-SIG content channel as this RU Allocation subfield and is not punctured” in the RU </a:t>
            </a:r>
            <a:r>
              <a:rPr lang="en-US" altLang="ko-KR" dirty="0" smtClean="0"/>
              <a:t>Allocation </a:t>
            </a:r>
            <a:r>
              <a:rPr lang="en-US" altLang="ko-KR" dirty="0"/>
              <a:t>subfield </a:t>
            </a:r>
            <a:r>
              <a:rPr lang="en-US" altLang="ko-KR" dirty="0" smtClean="0"/>
              <a:t>table?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0360024"/>
              </p:ext>
            </p:extLst>
          </p:nvPr>
        </p:nvGraphicFramePr>
        <p:xfrm>
          <a:off x="990600" y="4648200"/>
          <a:ext cx="7429504" cy="716280"/>
        </p:xfrm>
        <a:graphic>
          <a:graphicData uri="http://schemas.openxmlformats.org/drawingml/2006/table">
            <a:tbl>
              <a:tblPr/>
              <a:tblGrid>
                <a:gridCol w="1264596"/>
                <a:gridCol w="559584"/>
                <a:gridCol w="559584"/>
                <a:gridCol w="559584"/>
                <a:gridCol w="559584"/>
                <a:gridCol w="559584"/>
                <a:gridCol w="559584"/>
                <a:gridCol w="559584"/>
                <a:gridCol w="559584"/>
                <a:gridCol w="559584"/>
                <a:gridCol w="1128652"/>
              </a:tblGrid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Order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Number of entries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TBD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242-tone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RU;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contributes zero User fields to the User Specific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field in the</a:t>
                      </a:r>
                    </a:p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same EHT-SIG content channel as this RU Allocation subfield and is not punctured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TBD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484-tone RU; contributes zero User fields to the User Specific field in the</a:t>
                      </a:r>
                    </a:p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same EHT-SIG content channel as this RU Allocation subfield and is not punctured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3371148"/>
              </p:ext>
            </p:extLst>
          </p:nvPr>
        </p:nvGraphicFramePr>
        <p:xfrm>
          <a:off x="990600" y="5897880"/>
          <a:ext cx="7429504" cy="462915"/>
        </p:xfrm>
        <a:graphic>
          <a:graphicData uri="http://schemas.openxmlformats.org/drawingml/2006/table">
            <a:tbl>
              <a:tblPr/>
              <a:tblGrid>
                <a:gridCol w="1264596"/>
                <a:gridCol w="559584"/>
                <a:gridCol w="559584"/>
                <a:gridCol w="559584"/>
                <a:gridCol w="559584"/>
                <a:gridCol w="559584"/>
                <a:gridCol w="559584"/>
                <a:gridCol w="559584"/>
                <a:gridCol w="559584"/>
                <a:gridCol w="559584"/>
                <a:gridCol w="1128652"/>
              </a:tblGrid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Order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Number of entries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TBD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242-tone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or 484-tone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 RU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;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contributes zero User fields to the User Specific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field in the</a:t>
                      </a:r>
                    </a:p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same EHT-SIG content channel as this RU Allocation subfield and is not punctured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2" name="아래쪽 화살표 11"/>
          <p:cNvSpPr/>
          <p:nvPr/>
        </p:nvSpPr>
        <p:spPr bwMode="auto">
          <a:xfrm>
            <a:off x="4343400" y="5440680"/>
            <a:ext cx="533400" cy="381000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38076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200" dirty="0" smtClean="0"/>
              <a:t>Do </a:t>
            </a:r>
            <a:r>
              <a:rPr lang="en-US" altLang="ko-KR" sz="2200" dirty="0"/>
              <a:t>you agree to add the following </a:t>
            </a:r>
            <a:r>
              <a:rPr lang="en-US" altLang="ko-KR" sz="2200" dirty="0" smtClean="0"/>
              <a:t>text </a:t>
            </a:r>
            <a:r>
              <a:rPr lang="en-US" altLang="ko-KR" sz="2200" dirty="0"/>
              <a:t>to the TGbe </a:t>
            </a:r>
            <a:r>
              <a:rPr lang="en-US" altLang="ko-KR" sz="2200" dirty="0" smtClean="0"/>
              <a:t>SFD?</a:t>
            </a:r>
            <a:endParaRPr lang="en-US" altLang="ko-KR" dirty="0" smtClean="0"/>
          </a:p>
          <a:p>
            <a:pPr lvl="1"/>
            <a:r>
              <a:rPr lang="en-US" altLang="ko-KR" dirty="0"/>
              <a:t>T</a:t>
            </a:r>
            <a:r>
              <a:rPr lang="en-US" altLang="ko-KR" dirty="0" smtClean="0"/>
              <a:t>he </a:t>
            </a:r>
            <a:r>
              <a:rPr lang="en-US" altLang="ko-KR" dirty="0"/>
              <a:t>RU Allocation subfield corresponding to </a:t>
            </a:r>
            <a:r>
              <a:rPr lang="en-US" altLang="ko-KR" dirty="0" smtClean="0"/>
              <a:t>RU484 </a:t>
            </a:r>
            <a:r>
              <a:rPr lang="en-US" altLang="ko-KR" dirty="0"/>
              <a:t>or </a:t>
            </a:r>
            <a:r>
              <a:rPr lang="en-US" altLang="ko-KR" dirty="0" smtClean="0"/>
              <a:t>RU242 </a:t>
            </a:r>
            <a:r>
              <a:rPr lang="en-US" altLang="ko-KR" dirty="0"/>
              <a:t>in large-size MRU combinations of 484+242, 996+484, 2×996+484, and 3×996+484 </a:t>
            </a:r>
            <a:r>
              <a:rPr lang="en-US" altLang="ko-KR" dirty="0" smtClean="0"/>
              <a:t>is set </a:t>
            </a:r>
            <a:r>
              <a:rPr lang="en-US" altLang="ko-KR" dirty="0"/>
              <a:t>to </a:t>
            </a:r>
            <a:r>
              <a:rPr lang="en-US" altLang="ko-KR" dirty="0" smtClean="0"/>
              <a:t>x (TBD) to </a:t>
            </a:r>
            <a:r>
              <a:rPr lang="en-US" altLang="ko-KR" dirty="0"/>
              <a:t>indicate the zero users. 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x is a value corresponding to the </a:t>
            </a:r>
            <a:r>
              <a:rPr lang="en-US" altLang="ko-KR" dirty="0"/>
              <a:t>entry of ‘242-tone </a:t>
            </a:r>
            <a:r>
              <a:rPr lang="en-US" altLang="ko-KR" dirty="0" smtClean="0"/>
              <a:t>RU or 484-tone RU; </a:t>
            </a:r>
            <a:r>
              <a:rPr lang="en-US" altLang="ko-KR" dirty="0"/>
              <a:t>contributes zero User fields to the User Specific field in the same EHT-SIG content channel as this RU Allocation subfield and is not punctured</a:t>
            </a:r>
            <a:r>
              <a:rPr lang="en-US" altLang="ko-KR" dirty="0" smtClean="0"/>
              <a:t>’ in </a:t>
            </a:r>
            <a:r>
              <a:rPr lang="en-US" altLang="ko-KR" dirty="0"/>
              <a:t>RU Allocation subfield </a:t>
            </a:r>
            <a:r>
              <a:rPr lang="en-US" altLang="ko-KR" dirty="0" smtClean="0"/>
              <a:t>table.</a:t>
            </a:r>
            <a:endParaRPr lang="en-US" altLang="ko-KR" dirty="0"/>
          </a:p>
          <a:p>
            <a:pPr lvl="1"/>
            <a:r>
              <a:rPr lang="en-US" altLang="ko-KR" dirty="0" smtClean="0"/>
              <a:t>The </a:t>
            </a:r>
            <a:r>
              <a:rPr lang="en-US" altLang="ko-KR" dirty="0"/>
              <a:t>RU Allocation subfield corresponding to RU996 in large-size MRU combinations of 996+484, 2×996+484, 3×996+484, 3×996, and 2×996 is </a:t>
            </a:r>
            <a:r>
              <a:rPr lang="en-US" altLang="ko-KR" dirty="0" smtClean="0"/>
              <a:t>set </a:t>
            </a:r>
            <a:r>
              <a:rPr lang="en-US" altLang="ko-KR" dirty="0"/>
              <a:t>to y</a:t>
            </a:r>
            <a:r>
              <a:rPr lang="en-US" altLang="ko-KR" dirty="0" smtClean="0"/>
              <a:t> to </a:t>
            </a:r>
            <a:r>
              <a:rPr lang="en-US" altLang="ko-KR" dirty="0"/>
              <a:t>indicate the zero users. 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y </a:t>
            </a:r>
            <a:r>
              <a:rPr lang="en-US" altLang="ko-KR" dirty="0"/>
              <a:t>is a value corresponding to the entry of </a:t>
            </a:r>
            <a:r>
              <a:rPr lang="en-US" altLang="ko-KR" dirty="0" smtClean="0"/>
              <a:t>‘996-tone </a:t>
            </a:r>
            <a:r>
              <a:rPr lang="en-US" altLang="ko-KR" dirty="0"/>
              <a:t>RU; contributes zero User fields to the User Specific field in the same EHT-SIG content channel as this RU Allocation subfield and is not punctured</a:t>
            </a:r>
            <a:r>
              <a:rPr lang="en-US" altLang="ko-KR" dirty="0" smtClean="0"/>
              <a:t>’ </a:t>
            </a:r>
            <a:r>
              <a:rPr lang="en-US" altLang="ko-KR" dirty="0"/>
              <a:t>in RU Allocation subfield table.</a:t>
            </a:r>
          </a:p>
          <a:p>
            <a:pPr lvl="1"/>
            <a:endParaRPr lang="en-US" altLang="ko-KR" dirty="0"/>
          </a:p>
          <a:p>
            <a:pPr lvl="1"/>
            <a:endParaRPr lang="en-US" altLang="ko-KR" sz="1400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#5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77373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200" dirty="0" smtClean="0"/>
              <a:t>Do </a:t>
            </a:r>
            <a:r>
              <a:rPr lang="en-US" altLang="ko-KR" sz="2200" dirty="0"/>
              <a:t>you agree to add the following </a:t>
            </a:r>
            <a:r>
              <a:rPr lang="en-US" altLang="ko-KR" sz="2200" dirty="0" smtClean="0"/>
              <a:t>text </a:t>
            </a:r>
            <a:r>
              <a:rPr lang="en-US" altLang="ko-KR" sz="2200" dirty="0"/>
              <a:t>to the TGbe </a:t>
            </a:r>
            <a:r>
              <a:rPr lang="en-US" altLang="ko-KR" sz="2200" dirty="0" smtClean="0"/>
              <a:t>SFD?</a:t>
            </a:r>
            <a:endParaRPr lang="en-US" altLang="ko-KR" dirty="0" smtClean="0"/>
          </a:p>
          <a:p>
            <a:pPr lvl="1"/>
            <a:r>
              <a:rPr lang="en-US" altLang="ko-KR" dirty="0"/>
              <a:t>The RU Allocation subfield corresponding to </a:t>
            </a:r>
            <a:r>
              <a:rPr lang="en-US" altLang="ko-KR" dirty="0" smtClean="0"/>
              <a:t>RU242 </a:t>
            </a:r>
            <a:r>
              <a:rPr lang="en-US" altLang="ko-KR" dirty="0"/>
              <a:t>in large-size MRU combinations of </a:t>
            </a:r>
            <a:r>
              <a:rPr lang="en-US" altLang="ko-KR" dirty="0" smtClean="0"/>
              <a:t>484+242 is </a:t>
            </a:r>
            <a:r>
              <a:rPr lang="en-US" altLang="ko-KR" dirty="0"/>
              <a:t>set to x (TBD) to indicate the zero users. </a:t>
            </a:r>
          </a:p>
          <a:p>
            <a:pPr lvl="2"/>
            <a:r>
              <a:rPr lang="en-US" altLang="ko-KR" dirty="0"/>
              <a:t>x is a value corresponding to the entry of ‘242-tone RU; contributes zero User fields to the User Specific field in the same EHT-SIG content channel as this RU Allocation subfield and is not punctured</a:t>
            </a:r>
            <a:r>
              <a:rPr lang="en-US" altLang="ko-KR" dirty="0" smtClean="0"/>
              <a:t>’ </a:t>
            </a:r>
            <a:r>
              <a:rPr lang="en-US" altLang="ko-KR" dirty="0"/>
              <a:t>in RU Allocation subfield table.</a:t>
            </a:r>
          </a:p>
          <a:p>
            <a:pPr lvl="1"/>
            <a:r>
              <a:rPr lang="en-US" altLang="ko-KR" dirty="0" smtClean="0"/>
              <a:t>The RU Allocation subfield corresponding to RU484 in large-size MRU combinations of 484+242, 996+484, 2×996+484, and 3×996+484 is set to y (TBD) to indicate the zero users. </a:t>
            </a:r>
          </a:p>
          <a:p>
            <a:pPr lvl="2"/>
            <a:r>
              <a:rPr lang="en-US" altLang="ko-KR" dirty="0" smtClean="0"/>
              <a:t>y is a value corresponding to the entry of ‘484-tone </a:t>
            </a:r>
            <a:r>
              <a:rPr lang="en-US" altLang="ko-KR" dirty="0"/>
              <a:t>RU; contributes zero User fields to the User Specific field in the same EHT-SIG content channel as this RU Allocation subfield and is not punctured</a:t>
            </a:r>
            <a:r>
              <a:rPr lang="en-US" altLang="ko-KR" dirty="0" smtClean="0"/>
              <a:t>’ in RU Allocation subfield table.</a:t>
            </a:r>
          </a:p>
          <a:p>
            <a:pPr lvl="1"/>
            <a:r>
              <a:rPr lang="en-US" altLang="ko-KR" dirty="0" smtClean="0"/>
              <a:t>The RU Allocation subfield corresponding to RU996 in large-size MRU combinations of 996+484, 2×996+484, 3×996+484, 3×996, and 2×996 is set to z to indicate the zero users. </a:t>
            </a:r>
          </a:p>
          <a:p>
            <a:pPr lvl="2"/>
            <a:r>
              <a:rPr lang="en-US" altLang="ko-KR" dirty="0" smtClean="0"/>
              <a:t>z is a value corresponding to the entry of ‘996-tone </a:t>
            </a:r>
            <a:r>
              <a:rPr lang="en-US" altLang="ko-KR" dirty="0"/>
              <a:t>RU; contributes zero User fields to the User Specific field in the same EHT-SIG content channel as this RU Allocation subfield and is not punctured’ </a:t>
            </a:r>
            <a:r>
              <a:rPr lang="en-US" altLang="ko-KR" dirty="0" smtClean="0"/>
              <a:t>in RU Allocation subfield table.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sz="1400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#6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130940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b="0" dirty="0" smtClean="0"/>
              <a:t>[1] 802.11-20/0566r34, </a:t>
            </a:r>
            <a:r>
              <a:rPr lang="en-US" altLang="ko-KR" b="0" dirty="0"/>
              <a:t>Specification Framework for TGbe</a:t>
            </a:r>
            <a:r>
              <a:rPr lang="en-US" altLang="ko-KR" b="0" dirty="0" smtClean="0"/>
              <a:t>.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72710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2209800"/>
            <a:ext cx="7772400" cy="1362075"/>
          </a:xfrm>
        </p:spPr>
        <p:txBody>
          <a:bodyPr/>
          <a:lstStyle/>
          <a:p>
            <a:pPr algn="r"/>
            <a:r>
              <a:rPr lang="en-US" altLang="ko-KR" dirty="0" smtClean="0"/>
              <a:t>Appendix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233328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400" dirty="0" smtClean="0"/>
              <a:t>Example of RU Allocation Subfield Table</a:t>
            </a:r>
            <a:endParaRPr lang="ko-KR" altLang="en-US" sz="2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816366"/>
              </p:ext>
            </p:extLst>
          </p:nvPr>
        </p:nvGraphicFramePr>
        <p:xfrm>
          <a:off x="685800" y="1295400"/>
          <a:ext cx="7848598" cy="5065854"/>
        </p:xfrm>
        <a:graphic>
          <a:graphicData uri="http://schemas.openxmlformats.org/drawingml/2006/table">
            <a:tbl>
              <a:tblPr/>
              <a:tblGrid>
                <a:gridCol w="1354961"/>
                <a:gridCol w="558920"/>
                <a:gridCol w="558920"/>
                <a:gridCol w="558920"/>
                <a:gridCol w="558920"/>
                <a:gridCol w="558920"/>
                <a:gridCol w="558920"/>
                <a:gridCol w="558920"/>
                <a:gridCol w="558920"/>
                <a:gridCol w="558920"/>
                <a:gridCol w="609734"/>
                <a:gridCol w="853623"/>
              </a:tblGrid>
              <a:tr h="779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Allocation subfield </a:t>
                      </a:r>
                      <a:b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sz="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(B7 </a:t>
                      </a:r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B6 B5 B4 B3 B2 B1 B0)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#1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#2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#3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#4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#5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#7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#8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#9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BW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Number of entries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_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26+52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26+52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26+52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26+52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52+26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52+26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52+26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52+26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26+52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52+26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106+26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106+26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106+26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106+26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106+26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26+106 multi-RU</a:t>
                      </a: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9109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400" dirty="0"/>
              <a:t>Example of RU </a:t>
            </a:r>
            <a:r>
              <a:rPr lang="en-US" altLang="ko-KR" sz="2400" dirty="0" smtClean="0"/>
              <a:t>Allocation </a:t>
            </a:r>
            <a:r>
              <a:rPr lang="en-US" altLang="ko-KR" sz="2400" dirty="0"/>
              <a:t>Subfield Table (Cont’d)</a:t>
            </a:r>
            <a:endParaRPr lang="ko-KR" altLang="en-US" sz="2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7126918"/>
              </p:ext>
            </p:extLst>
          </p:nvPr>
        </p:nvGraphicFramePr>
        <p:xfrm>
          <a:off x="685800" y="1295400"/>
          <a:ext cx="7848598" cy="5069112"/>
        </p:xfrm>
        <a:graphic>
          <a:graphicData uri="http://schemas.openxmlformats.org/drawingml/2006/table">
            <a:tbl>
              <a:tblPr/>
              <a:tblGrid>
                <a:gridCol w="1354961"/>
                <a:gridCol w="558920"/>
                <a:gridCol w="558920"/>
                <a:gridCol w="558920"/>
                <a:gridCol w="558920"/>
                <a:gridCol w="558920"/>
                <a:gridCol w="558920"/>
                <a:gridCol w="558920"/>
                <a:gridCol w="558920"/>
                <a:gridCol w="558920"/>
                <a:gridCol w="609734"/>
                <a:gridCol w="853623"/>
              </a:tblGrid>
              <a:tr h="779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Allocation subfield </a:t>
                      </a:r>
                      <a:b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sz="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(B7 </a:t>
                      </a:r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B6 B5 B4 B3 B2 B1 B0)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#1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#2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#3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#4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#5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#7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#8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#9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BW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Number of entries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26+106 multi-RU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26+106 multi-RU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26+106 multi-RU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26+106 multi-RU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26+52 multi-RU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26+106 multi-RU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106+26 multi-RU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52+26 multi-RU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26+52 multi-RU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52+26 multi-RU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52+26 multi-RU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242-tone RU empty (with zero users)       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242-tone RU or 484-tone RU; contributes zero User fields to the User Specific field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996-tone RU; contributes zero User fields to the User Specific field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53-55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Reserved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 smtClean="0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-</a:t>
                      </a:r>
                      <a:r>
                        <a:rPr lang="ko-KR" altLang="en-US" sz="700" b="0" i="0" u="none" strike="noStrike" dirty="0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56-63(00111y2y1y0)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242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64-71(01000y2y1y0)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484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72-79(01001y2y1y0)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996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80-87(01010y2y1y0)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2xRU996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88-95(01011y2y1y0)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RU484+RU242; MRU 1 - [empty-RU242 RU242 RU484]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96-103(01100y2y1y0)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RU484+RU242; MRU 2 - [RU242 empty-RU242 RU484]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104-111(01101y2y1y0)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RU484+RU242; MRU 3 -  [RU484 empty-RU242 RU242]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112-119(01110y2y1y0)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RU484+RU242; MRU 4 -  [RU484 RU242 empty-RU242]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120-127(01111y2y1y0)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RU996+RU484; MRU 1 - [empty-RU484 RU484 RU996]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128-135(10000y2y1y0)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RU996+RU484; MRU 2 - [RU484 empty-RU484 RU996]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136-143(10001y2y1y0)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RU996+RU484; MRU 3 - [RU996 empty-RU484 RU484]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144-151(10010y2y1y0)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RU996+RU484; MRU 4 - [RU996 RU484 empty-RU484]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152-159(10011y2y1y0)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2×RU996+RU484; MRU 1 - [empty-RU484 RU484 RU996 RU996] when BW=240MHz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160-167(10100y2y1y0)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2×RU996+RU484; MRU 2 - [RU484 empty-RU484 RU996 RU996] when BW=240MHz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168-175(10101y2y1y0)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2×RU996+RU484; MRU 3 - [RU996 RU996 empty-RU484 RU484] when BW=240MHz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176-183(10110y2y1y0)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2×RU996+RU484; MRU 4 - [RU996 RU996 RU484 empty-RU484] when BW=240MHz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184-191(10111y2y1y0)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2×RU996+RU484; MRU 5 - [RU996 empty-RU484 RU484 RU996] when BW=240MHz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192-199(11000y2y1y0)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2×RU996+RU484; MRU 6 - [RU996 RU484 empty-RU484 RU996] when BW=240MHz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200-255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Reserved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56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152-159(10011y2y1y0)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3×RU996+RU484; MRU 1 - [empty-RU484 RU484 RU996 RU996 RU996] when BW=320MHz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13"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160-167(10100y2y1y0)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3×RU996+RU484; MRU 2 - [RU484 empty-RU484 RU996 RU996 RU996] when BW=320MHz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168-175(10101y2y1y0)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3×RU996+RU484; MRU 3 - [RU996 empty-RU484 RU484 RU996 RU996] when BW=320MHz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176-183(10110y2y1y0)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3×RU996+RU484; MRU 4 - [RU996 RU484 empty-RU484 RU996 RU996] when BW=320MHz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184-191(10111y2y1y0)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3×RU996+RU484; MRU 5 - [RU996 RU996 empty-RU484 RU484 RU996] when BW=320MHz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192-199(11000y2y1y0)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3×RU996+RU484; MRU 6 - [RU996 RU996 RU484 empty-RU484 RU996] when BW=320MHz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200-207(11001y2y1y0)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3×RU996+RU484; MRU 7 - [RU996 RU996 RU996 empty-RU484 RU484] when BW=320MHz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208-215(11010y2y1y0)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3×RU996+RU484; MRU 8 - [RU996 RU996 RU996 RU484 empty-RU484] when BW=320MHz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216-223(11011y2y1y0)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 (any 3); MRU 1 - [empty-RU996 RU996 RU996 RU996] when BW=320MHz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224-231(11100y2y1y0)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 (any 3); MRU 2 - [RU996 empty-RU996 RU996 RU996] when BW=320MHz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232-239(11101y2y1y0)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 (any 3); MRU 3 - [RU996 RU996 empty-RU996 RU996] when BW=320MHz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240-247(11110y2y1y0)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 (any 3); MRU 4 - [RU996 RU996 RU996 empty-RU996] when BW=320MHz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248-255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Reserved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1997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Many motions and SPs on large-size MRUs have been passed [1].</a:t>
            </a:r>
          </a:p>
          <a:p>
            <a:pPr lvl="1"/>
            <a:r>
              <a:rPr lang="en-US" altLang="ko-KR" sz="1600" dirty="0" smtClean="0"/>
              <a:t>For </a:t>
            </a:r>
            <a:r>
              <a:rPr lang="en-US" altLang="ko-KR" sz="1600" dirty="0"/>
              <a:t>OFDMA, MRUs allowed in 80 MHz PPDU shall be allowed in each 80 MHz segment of 160 MHz/80 MHz + 80 MHz, 240 MHz/160 MHz + 80 MHz and 320 MHz/160 MHz + 160 MHz </a:t>
            </a:r>
            <a:r>
              <a:rPr lang="en-US" altLang="ko-KR" sz="1600" dirty="0" smtClean="0"/>
              <a:t>PPDU.</a:t>
            </a:r>
            <a:endParaRPr lang="en-US" altLang="ko-KR" sz="1600" dirty="0"/>
          </a:p>
          <a:p>
            <a:pPr lvl="1"/>
            <a:r>
              <a:rPr lang="en-US" altLang="ko-KR" sz="1600" dirty="0" smtClean="0"/>
              <a:t>For </a:t>
            </a:r>
            <a:r>
              <a:rPr lang="en-US" altLang="ko-KR" sz="1600" dirty="0"/>
              <a:t>OFDMA, MRUs (996+484</a:t>
            </a:r>
            <a:r>
              <a:rPr lang="en-US" altLang="ko-KR" sz="1600" dirty="0" smtClean="0"/>
              <a:t>) are </a:t>
            </a:r>
            <a:r>
              <a:rPr lang="en-US" altLang="ko-KR" sz="1600" dirty="0"/>
              <a:t>allowed in the following </a:t>
            </a:r>
            <a:r>
              <a:rPr lang="en-US" altLang="ko-KR" sz="1600" dirty="0" smtClean="0"/>
              <a:t>cases:</a:t>
            </a:r>
            <a:endParaRPr lang="en-US" altLang="ko-KR" sz="1600" dirty="0"/>
          </a:p>
          <a:p>
            <a:pPr lvl="2"/>
            <a:r>
              <a:rPr lang="en-US" altLang="ko-KR" sz="1400" dirty="0" smtClean="0"/>
              <a:t>Contiguous </a:t>
            </a:r>
            <a:r>
              <a:rPr lang="en-US" altLang="ko-KR" sz="1400" dirty="0"/>
              <a:t>160 MHz in 240 MHz/160 MHz + 80 </a:t>
            </a:r>
            <a:r>
              <a:rPr lang="en-US" altLang="ko-KR" sz="1400" dirty="0" smtClean="0"/>
              <a:t>MHz, primary </a:t>
            </a:r>
            <a:r>
              <a:rPr lang="en-US" altLang="ko-KR" sz="1400" dirty="0"/>
              <a:t>160 MHz and secondary 160 MHz in 320 MHz/160 MHz + 160 MHz</a:t>
            </a:r>
          </a:p>
          <a:p>
            <a:pPr lvl="1"/>
            <a:r>
              <a:rPr lang="en-US" altLang="ko-KR" sz="1600" dirty="0" smtClean="0"/>
              <a:t>Mandatory large-size MRU combinations (e.g</a:t>
            </a:r>
            <a:r>
              <a:rPr lang="en-US" altLang="ko-KR" sz="1600" dirty="0"/>
              <a:t>., </a:t>
            </a:r>
            <a:r>
              <a:rPr lang="en-US" altLang="ko-KR" sz="1600" dirty="0" smtClean="0"/>
              <a:t>2x996+484 in BW 240MHz,  3x996+484 in BW 320MHz, etc.).  </a:t>
            </a:r>
          </a:p>
          <a:p>
            <a:pPr lvl="1"/>
            <a:r>
              <a:rPr lang="en-US" altLang="ko-KR" sz="1600" dirty="0" smtClean="0"/>
              <a:t>But</a:t>
            </a:r>
            <a:r>
              <a:rPr lang="en-US" altLang="ko-KR" sz="1600" dirty="0"/>
              <a:t>, w</a:t>
            </a:r>
            <a:r>
              <a:rPr lang="en-US" altLang="ko-KR" sz="1600" dirty="0" smtClean="0"/>
              <a:t>hether </a:t>
            </a:r>
            <a:r>
              <a:rPr lang="en-US" altLang="ko-KR" sz="1600" dirty="0"/>
              <a:t>2x996+484 is </a:t>
            </a:r>
            <a:r>
              <a:rPr lang="en-US" altLang="ko-KR" sz="1600" dirty="0" smtClean="0"/>
              <a:t>supported in 320MHz </a:t>
            </a:r>
            <a:r>
              <a:rPr lang="en-US" altLang="ko-KR" sz="1600" dirty="0"/>
              <a:t>is not clear in the </a:t>
            </a:r>
            <a:r>
              <a:rPr lang="en-US" altLang="ko-KR" sz="1600" dirty="0" smtClean="0"/>
              <a:t>SFD</a:t>
            </a:r>
            <a:endParaRPr lang="en-US" altLang="ko-KR" sz="700" dirty="0"/>
          </a:p>
          <a:p>
            <a:r>
              <a:rPr lang="en-US" altLang="ko-KR" sz="1800" dirty="0" smtClean="0"/>
              <a:t>Also, during the TGbe PHY conference calls, the many SPs </a:t>
            </a:r>
            <a:r>
              <a:rPr lang="en-US" altLang="ko-KR" sz="1800" dirty="0"/>
              <a:t>on </a:t>
            </a:r>
            <a:r>
              <a:rPr lang="en-US" altLang="ko-KR" sz="1800" dirty="0" smtClean="0"/>
              <a:t>RU Allocation subfield table </a:t>
            </a:r>
            <a:r>
              <a:rPr lang="en-US" altLang="ko-KR" sz="1800" dirty="0"/>
              <a:t>were </a:t>
            </a:r>
            <a:r>
              <a:rPr lang="en-US" altLang="ko-KR" sz="1800" dirty="0" smtClean="0"/>
              <a:t>passed.</a:t>
            </a:r>
          </a:p>
          <a:p>
            <a:pPr lvl="1"/>
            <a:r>
              <a:rPr lang="en-US" altLang="ko-KR" sz="1600" dirty="0" smtClean="0"/>
              <a:t>E.g., many entries in RU Allocation subfield table for the mapping from the TBD-bit RU Allocation subfield to the RU assignment were determined.</a:t>
            </a:r>
            <a:endParaRPr lang="en-US" altLang="ko-KR" sz="500" dirty="0" smtClean="0"/>
          </a:p>
          <a:p>
            <a:pPr lvl="1"/>
            <a:r>
              <a:rPr lang="en-US" altLang="ko-KR" sz="1600" dirty="0" smtClean="0"/>
              <a:t>But, there are </a:t>
            </a:r>
            <a:r>
              <a:rPr lang="en-US" altLang="ko-KR" sz="1600" dirty="0"/>
              <a:t>concerns on overhead of RU Allocation subfield </a:t>
            </a:r>
            <a:r>
              <a:rPr lang="en-US" altLang="ko-KR" sz="1600" dirty="0" smtClean="0"/>
              <a:t>table for 11be.</a:t>
            </a:r>
            <a:endParaRPr lang="en-US" altLang="ko-KR" sz="700" dirty="0" smtClean="0"/>
          </a:p>
          <a:p>
            <a:r>
              <a:rPr lang="en-US" altLang="ko-KR" sz="1800" dirty="0" smtClean="0"/>
              <a:t>In this contribution, we discuss how to reduce the entries overhead in RU Allocation subfield table by considering the supported large-size MRU combinations and address the </a:t>
            </a:r>
            <a:r>
              <a:rPr lang="en-US" altLang="ko-KR" sz="1800" dirty="0"/>
              <a:t>required entries </a:t>
            </a:r>
            <a:r>
              <a:rPr lang="en-US" altLang="ko-KR" sz="1800" dirty="0" smtClean="0"/>
              <a:t>to indicate </a:t>
            </a:r>
            <a:r>
              <a:rPr lang="en-US" altLang="ko-KR" sz="1800" dirty="0"/>
              <a:t>the </a:t>
            </a:r>
            <a:r>
              <a:rPr lang="en-US" altLang="ko-KR" sz="1800" dirty="0" smtClean="0"/>
              <a:t>zero users.</a:t>
            </a:r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ko-KR" altLang="en-US" sz="18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295791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200" dirty="0" smtClean="0"/>
              <a:t>Large-size MRU Combinations in 240MHz and 320MHz</a:t>
            </a:r>
            <a:endParaRPr lang="ko-KR" altLang="en-US" sz="2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In 11be SFD [1], there are the following passed motions and SPs. </a:t>
            </a:r>
          </a:p>
          <a:p>
            <a:pPr lvl="1"/>
            <a:r>
              <a:rPr lang="en-US" altLang="ko-KR" sz="1600" dirty="0"/>
              <a:t>For OFDMA, MRUs allowed in 80 MHz PPDU shall be allowed in each 80 MHz segment of 160 MHz/80 MHz + 80 MHz, 240 MHz/160 MHz + 80 MHz and 320 MHz/160 MHz + 160 MHz </a:t>
            </a:r>
            <a:r>
              <a:rPr lang="en-US" altLang="ko-KR" sz="1600" dirty="0" smtClean="0"/>
              <a:t>PPDU.</a:t>
            </a:r>
          </a:p>
          <a:p>
            <a:pPr lvl="1"/>
            <a:r>
              <a:rPr lang="en-US" altLang="ko-KR" sz="1600" dirty="0" smtClean="0"/>
              <a:t>For </a:t>
            </a:r>
            <a:r>
              <a:rPr lang="en-US" altLang="ko-KR" sz="1600" dirty="0"/>
              <a:t>OFDMA, MRUs (996+484) </a:t>
            </a:r>
            <a:r>
              <a:rPr lang="en-US" altLang="ko-KR" sz="1600" dirty="0" smtClean="0"/>
              <a:t>are </a:t>
            </a:r>
            <a:r>
              <a:rPr lang="en-US" altLang="ko-KR" sz="1600" dirty="0"/>
              <a:t>allowed in the following </a:t>
            </a:r>
            <a:r>
              <a:rPr lang="en-US" altLang="ko-KR" sz="1600" dirty="0" smtClean="0"/>
              <a:t>cases:</a:t>
            </a:r>
            <a:endParaRPr lang="en-US" altLang="ko-KR" sz="1600" dirty="0"/>
          </a:p>
          <a:p>
            <a:pPr lvl="2"/>
            <a:r>
              <a:rPr lang="en-US" altLang="ko-KR" sz="1400" dirty="0" smtClean="0"/>
              <a:t>Contiguous </a:t>
            </a:r>
            <a:r>
              <a:rPr lang="en-US" altLang="ko-KR" sz="1400" dirty="0"/>
              <a:t>160 MHz in 240 MHz/160 MHz + 80 MHz</a:t>
            </a:r>
          </a:p>
          <a:p>
            <a:pPr lvl="2"/>
            <a:r>
              <a:rPr lang="en-US" altLang="ko-KR" sz="1400" dirty="0" smtClean="0"/>
              <a:t>Primary </a:t>
            </a:r>
            <a:r>
              <a:rPr lang="en-US" altLang="ko-KR" sz="1400" dirty="0"/>
              <a:t>160 MHz and secondary 160 MHz in 320 MHz/160 MHz + 160 MHz </a:t>
            </a:r>
          </a:p>
          <a:p>
            <a:pPr lvl="1"/>
            <a:r>
              <a:rPr lang="en-US" altLang="ko-KR" sz="1600" dirty="0" smtClean="0"/>
              <a:t>For </a:t>
            </a:r>
            <a:r>
              <a:rPr lang="en-US" altLang="ko-KR" sz="1600" dirty="0"/>
              <a:t>the OFDMA transmission in 320/160+160 MHz, for one STA large-size RU aggregation is allowed only within primary 160 MHz or secondary 160 MHz, </a:t>
            </a:r>
            <a:r>
              <a:rPr lang="en-US" altLang="ko-KR" sz="1600" dirty="0" smtClean="0"/>
              <a:t>respectively</a:t>
            </a:r>
          </a:p>
          <a:p>
            <a:pPr lvl="2"/>
            <a:r>
              <a:rPr lang="en-US" altLang="ko-KR" sz="1400" dirty="0" smtClean="0"/>
              <a:t>Note </a:t>
            </a:r>
            <a:r>
              <a:rPr lang="en-US" altLang="ko-KR" sz="1400" dirty="0"/>
              <a:t>that primary 160 MHz is composed of primary 80 MHz and secondary 80 MHz and secondary 160 MHz is 160 MHz channel other than the primary 160 MHz in </a:t>
            </a:r>
            <a:r>
              <a:rPr lang="en-US" altLang="ko-KR" sz="1400" dirty="0" smtClean="0"/>
              <a:t>320/160+160 </a:t>
            </a:r>
            <a:r>
              <a:rPr lang="en-US" altLang="ko-KR" sz="1400" dirty="0" err="1" smtClean="0"/>
              <a:t>MHz</a:t>
            </a:r>
            <a:r>
              <a:rPr lang="en-US" altLang="ko-KR" sz="1300" dirty="0" err="1" smtClean="0"/>
              <a:t>.</a:t>
            </a:r>
            <a:endParaRPr lang="en-US" altLang="ko-KR" sz="1300" dirty="0"/>
          </a:p>
          <a:p>
            <a:pPr lvl="1"/>
            <a:r>
              <a:rPr lang="en-US" altLang="ko-KR" sz="1600" dirty="0" smtClean="0"/>
              <a:t>802.11be supports </a:t>
            </a:r>
            <a:r>
              <a:rPr lang="en-US" altLang="ko-KR" sz="1600" dirty="0"/>
              <a:t>the following mandatory RU </a:t>
            </a:r>
            <a:r>
              <a:rPr lang="en-US" altLang="ko-KR" sz="1600" dirty="0" smtClean="0"/>
              <a:t>combinations for large-size RUs.</a:t>
            </a:r>
          </a:p>
          <a:p>
            <a:endParaRPr lang="en-US" altLang="ko-KR" sz="1800" dirty="0"/>
          </a:p>
          <a:p>
            <a:endParaRPr lang="en-US" altLang="ko-KR" sz="1400" dirty="0" smtClean="0"/>
          </a:p>
          <a:p>
            <a:endParaRPr lang="en-US" altLang="ko-KR" sz="1050" dirty="0"/>
          </a:p>
          <a:p>
            <a:endParaRPr lang="en-US" altLang="ko-KR" sz="1200" dirty="0" smtClean="0"/>
          </a:p>
          <a:p>
            <a:endParaRPr lang="en-US" altLang="ko-KR" dirty="0" smtClean="0"/>
          </a:p>
          <a:p>
            <a:pPr marL="0" indent="0">
              <a:buNone/>
            </a:pPr>
            <a:endParaRPr lang="en-US" altLang="ko-KR" sz="1800" dirty="0" smtClean="0"/>
          </a:p>
          <a:p>
            <a:endParaRPr lang="en-US" altLang="ko-KR" sz="1800" dirty="0" smtClean="0"/>
          </a:p>
          <a:p>
            <a:endParaRPr lang="en-US" altLang="ko-KR" sz="18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12" name="표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0245162"/>
              </p:ext>
            </p:extLst>
          </p:nvPr>
        </p:nvGraphicFramePr>
        <p:xfrm>
          <a:off x="1981200" y="5172075"/>
          <a:ext cx="5410200" cy="1152525"/>
        </p:xfrm>
        <a:graphic>
          <a:graphicData uri="http://schemas.openxmlformats.org/drawingml/2006/table">
            <a:tbl>
              <a:tblPr/>
              <a:tblGrid>
                <a:gridCol w="1803400"/>
                <a:gridCol w="1803400"/>
                <a:gridCol w="1803400"/>
              </a:tblGrid>
              <a:tr h="167641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BW</a:t>
                      </a:r>
                      <a:endParaRPr lang="ko-KR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</a:t>
                      </a:r>
                      <a:endParaRPr lang="ko-KR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Mandatory in OFDMA for:</a:t>
                      </a:r>
                      <a:endParaRPr lang="ko-KR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4384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 MHz</a:t>
                      </a:r>
                      <a:endParaRPr lang="ko-KR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484+242</a:t>
                      </a:r>
                      <a:endParaRPr 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Non-AP STA only</a:t>
                      </a:r>
                      <a:endParaRPr 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4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160 MHz</a:t>
                      </a:r>
                      <a:endParaRPr lang="ko-KR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996+484</a:t>
                      </a:r>
                      <a:endParaRPr 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Non-AP STA only</a:t>
                      </a:r>
                      <a:endParaRPr 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4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240 MHz</a:t>
                      </a:r>
                      <a:endParaRPr lang="ko-KR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2×996+484</a:t>
                      </a:r>
                      <a:endParaRPr lang="ko-KR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Non-AP STA only</a:t>
                      </a:r>
                      <a:endParaRPr 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4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320 MHz</a:t>
                      </a:r>
                      <a:endParaRPr 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3×996+484, 3×996 (any 3)</a:t>
                      </a:r>
                      <a:endParaRPr 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Non-AP STA only</a:t>
                      </a:r>
                      <a:endParaRPr 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4990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0" cy="685800"/>
          </a:xfrm>
        </p:spPr>
        <p:txBody>
          <a:bodyPr/>
          <a:lstStyle/>
          <a:p>
            <a:r>
              <a:rPr lang="en-US" altLang="ko-KR" sz="2200" dirty="0"/>
              <a:t>Large-size MRU Combinations in 240MHz and </a:t>
            </a:r>
            <a:r>
              <a:rPr lang="en-US" altLang="ko-KR" sz="2200" dirty="0" smtClean="0"/>
              <a:t>320MHz (cont’d)</a:t>
            </a:r>
            <a:endParaRPr lang="ko-KR" altLang="en-US" sz="2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It </a:t>
            </a:r>
            <a:r>
              <a:rPr lang="en-US" altLang="ko-KR" sz="1800" dirty="0"/>
              <a:t>is definitely defined in the SFD that 484+242, 996+484, 3x996+484, 3x996 , </a:t>
            </a:r>
            <a:r>
              <a:rPr lang="en-US" altLang="ko-KR" sz="1800" dirty="0" smtClean="0"/>
              <a:t>2x996 combinations are supported in 320MHz. </a:t>
            </a:r>
            <a:r>
              <a:rPr lang="en-US" altLang="ko-KR" sz="1800" dirty="0"/>
              <a:t>But, it is </a:t>
            </a:r>
            <a:r>
              <a:rPr lang="en-US" altLang="ko-KR" sz="1800" dirty="0" smtClean="0"/>
              <a:t>not </a:t>
            </a:r>
            <a:r>
              <a:rPr lang="en-US" altLang="ko-KR" sz="1800" dirty="0"/>
              <a:t>clear whether 2x996+484 is supported for OFDMA transmission in 320MHz. </a:t>
            </a:r>
            <a:endParaRPr lang="en-US" altLang="ko-KR" sz="1800" dirty="0" smtClean="0"/>
          </a:p>
          <a:p>
            <a:endParaRPr lang="en-US" altLang="ko-KR" sz="1800" dirty="0"/>
          </a:p>
          <a:p>
            <a:r>
              <a:rPr lang="en-US" altLang="ko-KR" sz="1800" dirty="0"/>
              <a:t>For the OFDMA transmission in </a:t>
            </a:r>
            <a:r>
              <a:rPr lang="en-US" altLang="ko-KR" sz="1800" dirty="0" smtClean="0"/>
              <a:t>320 </a:t>
            </a:r>
            <a:r>
              <a:rPr lang="en-US" altLang="ko-KR" sz="1800" dirty="0"/>
              <a:t>MHz, </a:t>
            </a:r>
            <a:r>
              <a:rPr lang="en-US" altLang="ko-KR" sz="1800" dirty="0" smtClean="0"/>
              <a:t>large-size MRU of 2x996+484 may be </a:t>
            </a:r>
            <a:r>
              <a:rPr lang="en-US" altLang="ko-KR" sz="1800" dirty="0"/>
              <a:t>allowed </a:t>
            </a:r>
            <a:r>
              <a:rPr lang="en-US" altLang="ko-KR" sz="1800" dirty="0" smtClean="0"/>
              <a:t>within 240 </a:t>
            </a:r>
            <a:r>
              <a:rPr lang="en-US" altLang="ko-KR" sz="1800" dirty="0"/>
              <a:t>MHz which is composed of </a:t>
            </a:r>
            <a:r>
              <a:rPr lang="en-US" altLang="ko-KR" sz="1800" dirty="0" smtClean="0"/>
              <a:t>three adjacent 80 </a:t>
            </a:r>
            <a:r>
              <a:rPr lang="en-US" altLang="ko-KR" sz="1800" dirty="0"/>
              <a:t>MHz </a:t>
            </a:r>
            <a:r>
              <a:rPr lang="en-US" altLang="ko-KR" sz="1800" dirty="0" smtClean="0"/>
              <a:t>segments.</a:t>
            </a:r>
            <a:endParaRPr lang="en-US" altLang="ko-KR" sz="1800" dirty="0"/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But, we </a:t>
            </a:r>
            <a:r>
              <a:rPr lang="en-US" altLang="ko-KR" sz="1800" dirty="0"/>
              <a:t>don’t know whether </a:t>
            </a:r>
            <a:r>
              <a:rPr lang="en-US" altLang="ko-KR" sz="1800" dirty="0" smtClean="0"/>
              <a:t>the inclusion </a:t>
            </a:r>
            <a:r>
              <a:rPr lang="en-US" altLang="ko-KR" sz="1800" dirty="0"/>
              <a:t>of 2x996+484 </a:t>
            </a:r>
            <a:r>
              <a:rPr lang="en-US" altLang="ko-KR" sz="1800" dirty="0" smtClean="0"/>
              <a:t>in 320MHz is </a:t>
            </a:r>
            <a:r>
              <a:rPr lang="en-US" altLang="ko-KR" sz="1800" dirty="0"/>
              <a:t>really valuable to </a:t>
            </a:r>
            <a:r>
              <a:rPr lang="en-US" altLang="ko-KR" sz="1800" dirty="0" smtClean="0"/>
              <a:t>increase the size of RU </a:t>
            </a:r>
            <a:r>
              <a:rPr lang="en-US" altLang="ko-KR" sz="1800" dirty="0"/>
              <a:t>Allocation subfield </a:t>
            </a:r>
            <a:r>
              <a:rPr lang="en-US" altLang="ko-KR" sz="1800" dirty="0" smtClean="0"/>
              <a:t>table.</a:t>
            </a:r>
            <a:endParaRPr lang="en-US" altLang="ko-KR" sz="1800" dirty="0"/>
          </a:p>
          <a:p>
            <a:endParaRPr lang="en-US" altLang="ko-KR" sz="1800" dirty="0"/>
          </a:p>
          <a:p>
            <a:r>
              <a:rPr lang="en-US" altLang="ko-KR" sz="1800" dirty="0" smtClean="0"/>
              <a:t>Therefore, we think that MRU </a:t>
            </a:r>
            <a:r>
              <a:rPr lang="en-US" altLang="ko-KR" sz="1800" dirty="0"/>
              <a:t>combinations of 2×996+484 can be supported only in 240MHz PPDU while MRU combinations of 3×996+484 and 3×996 can be supported only in 320MHz PPDU</a:t>
            </a:r>
            <a:r>
              <a:rPr lang="en-US" altLang="ko-KR" sz="1800" dirty="0" smtClean="0"/>
              <a:t>.</a:t>
            </a:r>
            <a:endParaRPr lang="en-US" altLang="ko-KR" sz="18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914190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Unified RU Allocation Subfield Values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 smtClean="0"/>
              <a:t>If the above-mentioned aspect is agreed, we propose </a:t>
            </a:r>
            <a:r>
              <a:rPr lang="en-US" altLang="ko-KR" sz="1600" dirty="0"/>
              <a:t>to merge the values for MRU combinations of 2×996+484 </a:t>
            </a:r>
            <a:r>
              <a:rPr lang="en-US" altLang="ko-KR" sz="1600" dirty="0" smtClean="0"/>
              <a:t>in </a:t>
            </a:r>
            <a:r>
              <a:rPr lang="en-US" altLang="ko-KR" sz="1600" dirty="0"/>
              <a:t>RU Allocation subfield table with the values for MRU combinations of 3×996+484 and 3×996 in RU Allocation subfield </a:t>
            </a:r>
            <a:r>
              <a:rPr lang="en-US" altLang="ko-KR" sz="1600" dirty="0" smtClean="0"/>
              <a:t>table for a </a:t>
            </a:r>
            <a:r>
              <a:rPr lang="en-US" altLang="ko-KR" sz="1600" dirty="0"/>
              <a:t>decrease in the number of entries for RU Allocation subfield table, which may reduce the bit-width of RU Allocation subfield</a:t>
            </a:r>
            <a:r>
              <a:rPr lang="en-US" altLang="ko-KR" sz="1600" dirty="0" smtClean="0"/>
              <a:t>.</a:t>
            </a:r>
          </a:p>
          <a:p>
            <a:r>
              <a:rPr lang="en-US" altLang="ko-KR" sz="1600" dirty="0" smtClean="0"/>
              <a:t>The </a:t>
            </a:r>
            <a:r>
              <a:rPr lang="en-US" altLang="ko-KR" sz="1600" dirty="0"/>
              <a:t>following table shows an example of RU Allocation subfield table for large-size </a:t>
            </a:r>
            <a:r>
              <a:rPr lang="en-US" altLang="ko-KR" sz="1600" dirty="0" smtClean="0"/>
              <a:t>MRU combinations in 240/320MHz </a:t>
            </a:r>
            <a:r>
              <a:rPr lang="en-US" altLang="ko-KR" sz="1600" dirty="0"/>
              <a:t>PPDU</a:t>
            </a:r>
            <a:r>
              <a:rPr lang="en-US" altLang="ko-KR" sz="1600" dirty="0" smtClean="0"/>
              <a:t>.</a:t>
            </a:r>
          </a:p>
          <a:p>
            <a:endParaRPr lang="en-US" altLang="ko-KR" sz="1400" dirty="0" smtClean="0"/>
          </a:p>
          <a:p>
            <a:endParaRPr lang="en-US" altLang="ko-KR" sz="1600" dirty="0" smtClean="0"/>
          </a:p>
          <a:p>
            <a:endParaRPr lang="en-US" altLang="ko-KR" sz="1600" dirty="0" smtClean="0"/>
          </a:p>
          <a:p>
            <a:endParaRPr lang="en-US" altLang="ko-KR" sz="1600" dirty="0"/>
          </a:p>
          <a:p>
            <a:endParaRPr lang="en-US" altLang="ko-KR" sz="1600" dirty="0" smtClean="0"/>
          </a:p>
          <a:p>
            <a:endParaRPr lang="en-US" altLang="ko-KR" sz="1600" dirty="0"/>
          </a:p>
          <a:p>
            <a:endParaRPr lang="en-US" altLang="ko-KR" sz="1600" dirty="0"/>
          </a:p>
          <a:p>
            <a:endParaRPr lang="en-US" altLang="ko-KR" sz="1600" dirty="0" smtClean="0"/>
          </a:p>
          <a:p>
            <a:endParaRPr lang="en-US" altLang="ko-KR" sz="1400" dirty="0"/>
          </a:p>
          <a:p>
            <a:endParaRPr lang="en-US" altLang="ko-KR" sz="1100" dirty="0" smtClean="0"/>
          </a:p>
          <a:p>
            <a:pPr lvl="1"/>
            <a:r>
              <a:rPr lang="en-US" altLang="ko-KR" sz="1400" dirty="0" smtClean="0"/>
              <a:t>48 entries can be saved compared </a:t>
            </a:r>
            <a:r>
              <a:rPr lang="en-US" altLang="ko-KR" sz="1400" dirty="0"/>
              <a:t>to the case </a:t>
            </a:r>
            <a:r>
              <a:rPr lang="en-US" altLang="ko-KR" sz="1400" dirty="0" smtClean="0"/>
              <a:t>that merging the values of RU Allocation subfield is not considered.</a:t>
            </a:r>
            <a:endParaRPr lang="en-US" altLang="ko-KR" sz="1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2868467"/>
              </p:ext>
            </p:extLst>
          </p:nvPr>
        </p:nvGraphicFramePr>
        <p:xfrm>
          <a:off x="933450" y="3274385"/>
          <a:ext cx="7772400" cy="2754940"/>
        </p:xfrm>
        <a:graphic>
          <a:graphicData uri="http://schemas.openxmlformats.org/drawingml/2006/table">
            <a:tbl>
              <a:tblPr firstRow="1" firstCol="1" bandRow="1"/>
              <a:tblGrid>
                <a:gridCol w="1143000"/>
                <a:gridCol w="562642"/>
                <a:gridCol w="598072"/>
                <a:gridCol w="598072"/>
                <a:gridCol w="598072"/>
                <a:gridCol w="598072"/>
                <a:gridCol w="598072"/>
                <a:gridCol w="598072"/>
                <a:gridCol w="598072"/>
                <a:gridCol w="598829"/>
                <a:gridCol w="529257"/>
                <a:gridCol w="752168"/>
              </a:tblGrid>
              <a:tr h="2021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RU Allocation subfield </a:t>
                      </a:r>
                      <a:br>
                        <a:rPr lang="en-US" sz="7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</a:br>
                      <a:r>
                        <a:rPr lang="en-US" sz="600" b="1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(B7 </a:t>
                      </a:r>
                      <a:r>
                        <a:rPr lang="en-US" sz="6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B6 B5 B4 B3 B2 B1 B0)</a:t>
                      </a:r>
                      <a:endParaRPr lang="ko-KR" sz="900" b="1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#1</a:t>
                      </a:r>
                      <a:endParaRPr lang="ko-KR" sz="1000" b="1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#2</a:t>
                      </a:r>
                      <a:endParaRPr lang="ko-KR" sz="1000" b="1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#3</a:t>
                      </a:r>
                      <a:endParaRPr lang="ko-KR" sz="1000" b="1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#4</a:t>
                      </a:r>
                      <a:endParaRPr lang="ko-KR" sz="1000" b="1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#5</a:t>
                      </a:r>
                      <a:endParaRPr lang="ko-KR" sz="1000" b="1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#6</a:t>
                      </a:r>
                      <a:endParaRPr lang="ko-KR" sz="1000" b="1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#7</a:t>
                      </a:r>
                      <a:endParaRPr lang="ko-KR" sz="1000" b="1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#8</a:t>
                      </a:r>
                      <a:endParaRPr lang="ko-KR" sz="1000" b="1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#9</a:t>
                      </a:r>
                      <a:endParaRPr lang="ko-KR" sz="1000" b="1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BW</a:t>
                      </a:r>
                      <a:endParaRPr lang="ko-KR" sz="1000" b="1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Number of entries</a:t>
                      </a:r>
                      <a:endParaRPr lang="ko-KR" sz="1000" b="1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152-159(10011y2y1y0)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1 - [empty-RU484 RU484 RU996 RU996] when BW=240MHz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b="1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240MHz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160-167(10100y2y1y0)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2 - [RU484 empty-RU484 RU996 RU996] when BW=240MHz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168-175(10101y2y1y0)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3 - [RU996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empty-RU484 RU484] when BW=240MHz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176-183(10110y2y1y0)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4 - [RU996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RU484 empty-RU484] when BW=240MHz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184-191(10111y2y1y0)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5 - [RU996 empty-RU484 RU484 RU996] when BW=240MHz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192-199(11000y2y1y0)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6 - [RU996 RU484 empty-RU484 RU996] when BW=240MHz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200-255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Reserved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56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152-159(10011y2y1y0)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1 - [empty-RU484 RU484 RU996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RU996] when BW=320MHz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1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b="1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320MHz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160-167(10100y2y1y0)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2 - [RU484 empty-RU484 RU996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RU996] when BW=320MHz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168-175(10101y2y1y0)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3 - [RU996 empty-RU484 RU484 RU996 RU996] when BW=320MHz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176-183(10110y2y1y0)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4 - [RU996 RU484 empty-RU484 RU996 RU996] when BW=320MHz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184-191(10111y2y1y0)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5 - [RU996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empty-RU484 RU484 RU996] when BW=320MHz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192-199(11000y2y1y0)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6 - [RU996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RU484 empty-RU484 RU996] when BW=320MHz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200-207(11001y2y1y0)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7 - [RU996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empty-RU484 RU484] when BW=320MHz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208-215(11010y2y1y0)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8 - [RU996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RU484 empty-RU484] when BW=320MHz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216-223(11011y2y1y0)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 (any 3); MRU 1 - [empty-RU996 RU996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RU996] when BW=320MHz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224-231(11100y2y1y0)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 (any 3); MRU 2 - [RU996 empty-RU996 RU996 RU996] when BW=320MHz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232-239(11101y2y1y0)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 (any 3); MRU 3 - [RU996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empty-RU996 RU996] when BW=320MHz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240-247(11110y2y1y0)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 (any 3); MRU 4 - [RU996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empty-RU996] when BW=320MHz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248-255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Reserved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9006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Zero </a:t>
            </a:r>
            <a:r>
              <a:rPr lang="en-US" altLang="ko-KR" dirty="0"/>
              <a:t>User </a:t>
            </a:r>
            <a:r>
              <a:rPr lang="en-US" altLang="ko-KR" dirty="0" smtClean="0"/>
              <a:t>Indication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An RU </a:t>
            </a:r>
            <a:r>
              <a:rPr lang="en-US" altLang="ko-KR" dirty="0"/>
              <a:t>that </a:t>
            </a:r>
            <a:r>
              <a:rPr lang="en-US" altLang="ko-KR" dirty="0" smtClean="0"/>
              <a:t>is </a:t>
            </a:r>
            <a:r>
              <a:rPr lang="en-US" altLang="ko-KR" dirty="0"/>
              <a:t>not allocated to a user </a:t>
            </a:r>
            <a:r>
              <a:rPr lang="en-US" altLang="ko-KR" dirty="0" smtClean="0"/>
              <a:t>should be also indicated in EHT.</a:t>
            </a:r>
          </a:p>
          <a:p>
            <a:endParaRPr lang="en-US" altLang="ko-KR" sz="1600" dirty="0"/>
          </a:p>
          <a:p>
            <a:r>
              <a:rPr lang="en-US" altLang="ko-KR" dirty="0" smtClean="0"/>
              <a:t>For </a:t>
            </a:r>
            <a:r>
              <a:rPr lang="en-US" altLang="ko-KR" dirty="0"/>
              <a:t>both small-size and large-size RU or MRU</a:t>
            </a:r>
          </a:p>
          <a:p>
            <a:pPr lvl="1"/>
            <a:r>
              <a:rPr lang="en-US" altLang="ko-KR" dirty="0" smtClean="0"/>
              <a:t>As in 11ax, the STA-ID related information may be </a:t>
            </a:r>
            <a:r>
              <a:rPr lang="en-US" altLang="ko-KR" dirty="0"/>
              <a:t>set to </a:t>
            </a:r>
            <a:r>
              <a:rPr lang="en-US" altLang="ko-KR" dirty="0" smtClean="0"/>
              <a:t>a determined value to indicate the zero users in 11be. </a:t>
            </a:r>
            <a:r>
              <a:rPr lang="en-US" altLang="ko-KR" dirty="0"/>
              <a:t>(e.g., The STA-ID subfield in the HE-SIG-B User field is set to 2046 in </a:t>
            </a:r>
            <a:r>
              <a:rPr lang="en-US" altLang="ko-KR" dirty="0" smtClean="0"/>
              <a:t>11ax.)</a:t>
            </a:r>
          </a:p>
          <a:p>
            <a:pPr lvl="1"/>
            <a:endParaRPr lang="en-US" altLang="ko-KR" sz="1400" dirty="0"/>
          </a:p>
          <a:p>
            <a:r>
              <a:rPr lang="en-US" altLang="ko-KR" dirty="0" smtClean="0"/>
              <a:t>For </a:t>
            </a:r>
            <a:r>
              <a:rPr lang="en-US" altLang="ko-KR" dirty="0"/>
              <a:t>small-size RU or MRU</a:t>
            </a:r>
          </a:p>
          <a:p>
            <a:pPr lvl="1"/>
            <a:r>
              <a:rPr lang="en-US" altLang="ko-KR" dirty="0" smtClean="0"/>
              <a:t>As in 11ax, the RU Allocation subfield is set to a value corresponding to the entry including the punctured small-size RU or MRU to indicate the zero users in 11be.  </a:t>
            </a:r>
          </a:p>
          <a:p>
            <a:pPr lvl="1"/>
            <a:r>
              <a:rPr lang="en-US" altLang="ko-KR" dirty="0" smtClean="0"/>
              <a:t>E.g., if the RU Allocation subfield is set to a value indicating the following entry, it means that there is no user in the middle 26-tone RU. </a:t>
            </a:r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8141320"/>
              </p:ext>
            </p:extLst>
          </p:nvPr>
        </p:nvGraphicFramePr>
        <p:xfrm>
          <a:off x="1371600" y="5829300"/>
          <a:ext cx="6896107" cy="419100"/>
        </p:xfrm>
        <a:graphic>
          <a:graphicData uri="http://schemas.openxmlformats.org/drawingml/2006/table">
            <a:tbl>
              <a:tblPr/>
              <a:tblGrid>
                <a:gridCol w="1173805"/>
                <a:gridCol w="519409"/>
                <a:gridCol w="519409"/>
                <a:gridCol w="519409"/>
                <a:gridCol w="519409"/>
                <a:gridCol w="519409"/>
                <a:gridCol w="519409"/>
                <a:gridCol w="519409"/>
                <a:gridCol w="519409"/>
                <a:gridCol w="519409"/>
                <a:gridCol w="1047621"/>
              </a:tblGrid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RU Allocation subfield 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Number of entries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TBD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_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3408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Zero </a:t>
            </a:r>
            <a:r>
              <a:rPr lang="en-US" altLang="ko-KR" dirty="0"/>
              <a:t>User </a:t>
            </a:r>
            <a:r>
              <a:rPr lang="en-US" altLang="ko-KR" dirty="0" smtClean="0"/>
              <a:t>Indication (cont’d)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For large-size </a:t>
            </a:r>
            <a:r>
              <a:rPr lang="en-US" altLang="ko-KR" dirty="0"/>
              <a:t>RU or MRU</a:t>
            </a:r>
          </a:p>
          <a:p>
            <a:pPr lvl="1"/>
            <a:r>
              <a:rPr lang="en-US" altLang="ko-KR" dirty="0"/>
              <a:t>In 11ax, the following </a:t>
            </a:r>
            <a:r>
              <a:rPr lang="en-US" altLang="ko-KR" dirty="0" smtClean="0"/>
              <a:t>three </a:t>
            </a:r>
            <a:r>
              <a:rPr lang="en-US" altLang="ko-KR" dirty="0"/>
              <a:t>entries can be used to indicate the zero </a:t>
            </a:r>
            <a:r>
              <a:rPr lang="en-US" altLang="ko-KR" dirty="0" smtClean="0"/>
              <a:t>users for large-size RU.</a:t>
            </a:r>
          </a:p>
          <a:p>
            <a:pPr lvl="1"/>
            <a:endParaRPr lang="en-US" altLang="ko-KR" sz="2400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For 11be, one more entry of ‘</a:t>
            </a:r>
            <a:r>
              <a:rPr lang="en-US" altLang="ko-KR" b="1" u="sng" dirty="0" smtClean="0"/>
              <a:t>242-tone RU; contributes zero User fields to the User Specific field</a:t>
            </a:r>
            <a:r>
              <a:rPr lang="en-US" altLang="ko-KR" dirty="0" smtClean="0"/>
              <a:t>’ to indicate the zero users for MRU combinations of 484+242 is required. But, we don’t need to differentiate this new entry from the entry </a:t>
            </a:r>
            <a:r>
              <a:rPr lang="en-US" altLang="ko-KR" dirty="0"/>
              <a:t>of ‘</a:t>
            </a:r>
            <a:r>
              <a:rPr lang="en-US" altLang="ko-KR" b="1" u="sng" dirty="0"/>
              <a:t>484-tone RU; contributes zero User fields to the User Specific </a:t>
            </a:r>
            <a:r>
              <a:rPr lang="en-US" altLang="ko-KR" b="1" u="sng" dirty="0" smtClean="0"/>
              <a:t>field</a:t>
            </a:r>
            <a:r>
              <a:rPr lang="en-US" altLang="ko-KR" dirty="0" smtClean="0"/>
              <a:t>’ because 242-tone RU and 484-tone RU have the same indices of data and pilot tones in 11be [1].</a:t>
            </a:r>
            <a:endParaRPr lang="en-US" altLang="ko-KR" dirty="0"/>
          </a:p>
          <a:p>
            <a:pPr lvl="1"/>
            <a:r>
              <a:rPr lang="en-US" altLang="ko-KR" dirty="0" smtClean="0"/>
              <a:t>Therefore, we propose to use the following only </a:t>
            </a:r>
            <a:r>
              <a:rPr lang="en-US" altLang="ko-KR" dirty="0"/>
              <a:t>three entries i</a:t>
            </a:r>
            <a:r>
              <a:rPr lang="en-US" altLang="ko-KR" dirty="0" smtClean="0"/>
              <a:t>n order </a:t>
            </a:r>
            <a:r>
              <a:rPr lang="en-US" altLang="ko-KR" dirty="0"/>
              <a:t>to indicate the zero users for large-size </a:t>
            </a:r>
            <a:r>
              <a:rPr lang="en-US" altLang="ko-KR" dirty="0" smtClean="0"/>
              <a:t>RU or MRU in 11be.</a:t>
            </a:r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endParaRPr lang="en-US" altLang="ko-KR" dirty="0"/>
          </a:p>
          <a:p>
            <a:pPr lvl="1"/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9657984"/>
              </p:ext>
            </p:extLst>
          </p:nvPr>
        </p:nvGraphicFramePr>
        <p:xfrm>
          <a:off x="914400" y="2466719"/>
          <a:ext cx="7772402" cy="733681"/>
        </p:xfrm>
        <a:graphic>
          <a:graphicData uri="http://schemas.openxmlformats.org/drawingml/2006/table">
            <a:tbl>
              <a:tblPr/>
              <a:tblGrid>
                <a:gridCol w="1431109"/>
                <a:gridCol w="592183"/>
                <a:gridCol w="592183"/>
                <a:gridCol w="592183"/>
                <a:gridCol w="592183"/>
                <a:gridCol w="592183"/>
                <a:gridCol w="592183"/>
                <a:gridCol w="592183"/>
                <a:gridCol w="592183"/>
                <a:gridCol w="592183"/>
                <a:gridCol w="1011646"/>
              </a:tblGrid>
              <a:tr h="2285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Allocation subfield </a:t>
                      </a:r>
                      <a:b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(B7 B6 B5 B4 B3 B2 B1 B0)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#1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#2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#3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#4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#5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#6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#7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#8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#9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Number of entries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601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113 (01110001)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242-tone RU empty (with zero users)   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01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114 (01110010)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484-tone RU; contributes zero User fields to the User Specific field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01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115 (01110011)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996-tone RU; contributes zero User fields to the User Specific field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748753"/>
              </p:ext>
            </p:extLst>
          </p:nvPr>
        </p:nvGraphicFramePr>
        <p:xfrm>
          <a:off x="914400" y="5524500"/>
          <a:ext cx="7772402" cy="916034"/>
        </p:xfrm>
        <a:graphic>
          <a:graphicData uri="http://schemas.openxmlformats.org/drawingml/2006/table">
            <a:tbl>
              <a:tblPr/>
              <a:tblGrid>
                <a:gridCol w="1431109"/>
                <a:gridCol w="592183"/>
                <a:gridCol w="592183"/>
                <a:gridCol w="592183"/>
                <a:gridCol w="592183"/>
                <a:gridCol w="592183"/>
                <a:gridCol w="592183"/>
                <a:gridCol w="592183"/>
                <a:gridCol w="592183"/>
                <a:gridCol w="592183"/>
                <a:gridCol w="1011646"/>
              </a:tblGrid>
              <a:tr h="2775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Allocation subfield 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#1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#2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#3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#4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#5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#6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#7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#8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#9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Number of entries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1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TBD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242-tone RU empty (with zero users)   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TBD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242-tone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 RU or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484-tone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RU; contributes zero User fields to the User Specific field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TBD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996-tone RU; contributes zero User fields to the User Specific field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2148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400" dirty="0" smtClean="0"/>
              <a:t>Details for Zero </a:t>
            </a:r>
            <a:r>
              <a:rPr lang="en-US" altLang="ko-KR" sz="2400" dirty="0"/>
              <a:t>User Indication </a:t>
            </a:r>
            <a:r>
              <a:rPr lang="en-US" altLang="ko-KR" sz="2400" dirty="0" smtClean="0"/>
              <a:t>in Large-size MRUs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848600" cy="4648200"/>
          </a:xfrm>
        </p:spPr>
        <p:txBody>
          <a:bodyPr/>
          <a:lstStyle/>
          <a:p>
            <a:r>
              <a:rPr lang="en-US" altLang="ko-KR" sz="1800" dirty="0"/>
              <a:t>For </a:t>
            </a:r>
            <a:r>
              <a:rPr lang="en-US" altLang="ko-KR" sz="1800" dirty="0" smtClean="0"/>
              <a:t>the entry of ‘</a:t>
            </a:r>
            <a:r>
              <a:rPr lang="en-US" altLang="ko-KR" sz="1800" u="sng" dirty="0" smtClean="0">
                <a:solidFill>
                  <a:srgbClr val="FF0000"/>
                </a:solidFill>
              </a:rPr>
              <a:t>242-tone </a:t>
            </a:r>
            <a:r>
              <a:rPr lang="en-US" altLang="ko-KR" sz="1800" u="sng" dirty="0">
                <a:solidFill>
                  <a:srgbClr val="FF0000"/>
                </a:solidFill>
              </a:rPr>
              <a:t>RU or 484-tone RU; contributes zero User fields to the User Specific </a:t>
            </a:r>
            <a:r>
              <a:rPr lang="en-US" altLang="ko-KR" sz="1800" u="sng" dirty="0" smtClean="0">
                <a:solidFill>
                  <a:srgbClr val="FF0000"/>
                </a:solidFill>
              </a:rPr>
              <a:t>field</a:t>
            </a:r>
            <a:r>
              <a:rPr lang="en-US" altLang="ko-KR" sz="1800" dirty="0" smtClean="0"/>
              <a:t>’, </a:t>
            </a:r>
            <a:r>
              <a:rPr lang="en-US" altLang="ko-KR" sz="1800" dirty="0">
                <a:solidFill>
                  <a:srgbClr val="000000"/>
                </a:solidFill>
              </a:rPr>
              <a:t>t</a:t>
            </a:r>
            <a:r>
              <a:rPr lang="en-US" altLang="ko-KR" sz="1800" dirty="0" smtClean="0">
                <a:solidFill>
                  <a:srgbClr val="000000"/>
                </a:solidFill>
              </a:rPr>
              <a:t>he RU Allocation subfield </a:t>
            </a:r>
            <a:r>
              <a:rPr lang="en-US" altLang="ko-KR" sz="1800" dirty="0">
                <a:solidFill>
                  <a:srgbClr val="000000"/>
                </a:solidFill>
              </a:rPr>
              <a:t>corresponding to </a:t>
            </a:r>
            <a:r>
              <a:rPr lang="en-US" altLang="ko-KR" sz="1800" dirty="0" smtClean="0">
                <a:solidFill>
                  <a:srgbClr val="000000"/>
                </a:solidFill>
              </a:rPr>
              <a:t>RU484 or RU242 in large-size </a:t>
            </a:r>
            <a:r>
              <a:rPr lang="en-US" altLang="ko-KR" sz="1800" dirty="0">
                <a:solidFill>
                  <a:srgbClr val="000000"/>
                </a:solidFill>
              </a:rPr>
              <a:t>MRU combinations of 484+242, 996+484, 2×996+484, and </a:t>
            </a:r>
            <a:r>
              <a:rPr lang="en-US" altLang="ko-KR" sz="1800" dirty="0" smtClean="0">
                <a:solidFill>
                  <a:srgbClr val="000000"/>
                </a:solidFill>
              </a:rPr>
              <a:t>3×996+484 can be set to a value of this entry in RU Allocation subfield table to indicate the zero users. </a:t>
            </a:r>
          </a:p>
          <a:p>
            <a:r>
              <a:rPr lang="en-US" altLang="ko-KR" sz="1800" dirty="0" smtClean="0"/>
              <a:t>For </a:t>
            </a:r>
            <a:r>
              <a:rPr lang="en-US" altLang="ko-KR" sz="1800" dirty="0"/>
              <a:t>the entry </a:t>
            </a:r>
            <a:r>
              <a:rPr lang="en-US" altLang="ko-KR" sz="1800" dirty="0" smtClean="0"/>
              <a:t>of ‘</a:t>
            </a:r>
            <a:r>
              <a:rPr lang="en-US" altLang="ko-KR" sz="1800" u="sng" dirty="0" smtClean="0">
                <a:solidFill>
                  <a:srgbClr val="FF0000"/>
                </a:solidFill>
              </a:rPr>
              <a:t>996-tone </a:t>
            </a:r>
            <a:r>
              <a:rPr lang="en-US" altLang="ko-KR" sz="1800" u="sng" dirty="0">
                <a:solidFill>
                  <a:srgbClr val="FF0000"/>
                </a:solidFill>
              </a:rPr>
              <a:t>RU; contributes zero User fields to the User Specific </a:t>
            </a:r>
            <a:r>
              <a:rPr lang="en-US" altLang="ko-KR" sz="1800" u="sng" dirty="0" smtClean="0">
                <a:solidFill>
                  <a:srgbClr val="FF0000"/>
                </a:solidFill>
              </a:rPr>
              <a:t>field</a:t>
            </a:r>
            <a:r>
              <a:rPr lang="en-US" altLang="ko-KR" sz="1800" dirty="0" smtClean="0"/>
              <a:t>’, </a:t>
            </a:r>
            <a:r>
              <a:rPr lang="en-US" altLang="ko-KR" sz="1800" dirty="0" smtClean="0">
                <a:solidFill>
                  <a:srgbClr val="000000"/>
                </a:solidFill>
              </a:rPr>
              <a:t>the </a:t>
            </a:r>
            <a:r>
              <a:rPr lang="en-US" altLang="ko-KR" sz="1800" dirty="0">
                <a:solidFill>
                  <a:srgbClr val="000000"/>
                </a:solidFill>
              </a:rPr>
              <a:t>RU Allocation subfield corresponding to </a:t>
            </a:r>
            <a:r>
              <a:rPr lang="en-US" altLang="ko-KR" sz="1800" dirty="0" smtClean="0">
                <a:solidFill>
                  <a:srgbClr val="000000"/>
                </a:solidFill>
              </a:rPr>
              <a:t>RU996 in </a:t>
            </a:r>
            <a:r>
              <a:rPr lang="en-US" altLang="ko-KR" sz="1800" dirty="0">
                <a:solidFill>
                  <a:srgbClr val="000000"/>
                </a:solidFill>
              </a:rPr>
              <a:t>large-size MRU combinations of 996+484, 2×996+484, </a:t>
            </a:r>
            <a:r>
              <a:rPr lang="en-US" altLang="ko-KR" sz="1800" dirty="0" smtClean="0">
                <a:solidFill>
                  <a:srgbClr val="000000"/>
                </a:solidFill>
              </a:rPr>
              <a:t>3×996+484, 3×996</a:t>
            </a:r>
            <a:r>
              <a:rPr lang="en-US" altLang="ko-KR" sz="1800" dirty="0">
                <a:solidFill>
                  <a:srgbClr val="000000"/>
                </a:solidFill>
              </a:rPr>
              <a:t>, and 2×996 can </a:t>
            </a:r>
            <a:r>
              <a:rPr lang="en-US" altLang="ko-KR" sz="1800" dirty="0" smtClean="0">
                <a:solidFill>
                  <a:srgbClr val="000000"/>
                </a:solidFill>
              </a:rPr>
              <a:t>be set to a value </a:t>
            </a:r>
            <a:r>
              <a:rPr lang="en-US" altLang="ko-KR" sz="1800" dirty="0">
                <a:solidFill>
                  <a:srgbClr val="000000"/>
                </a:solidFill>
              </a:rPr>
              <a:t>of this entry in RU Allocation subfield table to indicate the zero users. </a:t>
            </a:r>
          </a:p>
          <a:p>
            <a:r>
              <a:rPr lang="en-US" altLang="ko-KR" sz="1800" dirty="0" smtClean="0">
                <a:solidFill>
                  <a:srgbClr val="000000"/>
                </a:solidFill>
              </a:rPr>
              <a:t>Example (based on the RU Allocation subfield </a:t>
            </a:r>
            <a:r>
              <a:rPr lang="en-US" altLang="ko-KR" sz="1800" dirty="0">
                <a:solidFill>
                  <a:srgbClr val="000000"/>
                </a:solidFill>
              </a:rPr>
              <a:t>t</a:t>
            </a:r>
            <a:r>
              <a:rPr lang="en-US" altLang="ko-KR" sz="1800" dirty="0" smtClean="0">
                <a:solidFill>
                  <a:srgbClr val="000000"/>
                </a:solidFill>
              </a:rPr>
              <a:t>able in </a:t>
            </a:r>
            <a:r>
              <a:rPr lang="en-US" altLang="ko-KR" sz="1800" dirty="0" smtClean="0"/>
              <a:t>Appendix</a:t>
            </a:r>
            <a:r>
              <a:rPr lang="en-US" altLang="ko-KR" sz="1800" dirty="0" smtClean="0">
                <a:solidFill>
                  <a:srgbClr val="000000"/>
                </a:solidFill>
              </a:rPr>
              <a:t>)</a:t>
            </a:r>
          </a:p>
          <a:p>
            <a:pPr marL="685800" lvl="2" indent="-342900"/>
            <a:r>
              <a:rPr lang="en-US" altLang="ko-KR" dirty="0" smtClean="0"/>
              <a:t>One user is assigned in MRU of 996+484.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3346083"/>
              </p:ext>
            </p:extLst>
          </p:nvPr>
        </p:nvGraphicFramePr>
        <p:xfrm>
          <a:off x="838201" y="5772150"/>
          <a:ext cx="7658099" cy="685800"/>
        </p:xfrm>
        <a:graphic>
          <a:graphicData uri="http://schemas.openxmlformats.org/drawingml/2006/table">
            <a:tbl>
              <a:tblPr/>
              <a:tblGrid>
                <a:gridCol w="1248539"/>
                <a:gridCol w="608853"/>
                <a:gridCol w="608853"/>
                <a:gridCol w="608853"/>
                <a:gridCol w="608853"/>
                <a:gridCol w="608853"/>
                <a:gridCol w="608853"/>
                <a:gridCol w="608853"/>
                <a:gridCol w="608853"/>
                <a:gridCol w="608853"/>
                <a:gridCol w="929883"/>
              </a:tblGrid>
              <a:tr h="2476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Allocation subfield </a:t>
                      </a:r>
                      <a:b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 B7 B6 B5 B4 B3 B2 B1 B0)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Number of entries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51</a:t>
                      </a:r>
                      <a:endParaRPr lang="en-US" altLang="ko-KR" sz="800" b="0" i="0" u="none" strike="noStrike" dirty="0">
                        <a:solidFill>
                          <a:schemeClr val="tx1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242-tone RU or 484-tone RU; contributes zero User fields to the User Specific field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52</a:t>
                      </a:r>
                      <a:endParaRPr lang="en-US" altLang="ko-KR" sz="800" b="0" i="0" u="none" strike="noStrike" dirty="0">
                        <a:solidFill>
                          <a:schemeClr val="tx1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996-tone RU; contributes zero User fields to the User Specific field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120-127(01111y2y1y0)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RU996+RU484; MRU 1 - [empty-RU484 RU484 RU996]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사다리꼴 7"/>
          <p:cNvSpPr/>
          <p:nvPr/>
        </p:nvSpPr>
        <p:spPr bwMode="auto">
          <a:xfrm>
            <a:off x="5295900" y="4953000"/>
            <a:ext cx="3009900" cy="257175"/>
          </a:xfrm>
          <a:prstGeom prst="trapezoid">
            <a:avLst/>
          </a:prstGeom>
          <a:solidFill>
            <a:srgbClr val="FF99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996</a:t>
            </a:r>
            <a:endParaRPr kumimoji="0" lang="ko-KR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사다리꼴 8"/>
          <p:cNvSpPr/>
          <p:nvPr/>
        </p:nvSpPr>
        <p:spPr bwMode="auto">
          <a:xfrm>
            <a:off x="2324100" y="4953000"/>
            <a:ext cx="1485900" cy="257175"/>
          </a:xfrm>
          <a:prstGeom prst="trapezoid">
            <a:avLst/>
          </a:prstGeom>
          <a:solidFill>
            <a:srgbClr val="3366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484</a:t>
            </a:r>
            <a:endParaRPr kumimoji="0" lang="ko-KR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사다리꼴 9"/>
          <p:cNvSpPr/>
          <p:nvPr/>
        </p:nvSpPr>
        <p:spPr bwMode="auto">
          <a:xfrm>
            <a:off x="3801533" y="4953000"/>
            <a:ext cx="1485900" cy="257175"/>
          </a:xfrm>
          <a:prstGeom prst="trapezoid">
            <a:avLst/>
          </a:prstGeom>
          <a:solidFill>
            <a:srgbClr val="FF99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484</a:t>
            </a:r>
            <a:endParaRPr kumimoji="0" lang="ko-KR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23900" y="5253335"/>
            <a:ext cx="1485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 smtClean="0"/>
              <a:t>Value of RU Allocation subfield</a:t>
            </a:r>
            <a:endParaRPr lang="ko-KR" altLang="en-US" b="1" dirty="0"/>
          </a:p>
        </p:txBody>
      </p:sp>
      <p:sp>
        <p:nvSpPr>
          <p:cNvPr id="12" name="직사각형 11"/>
          <p:cNvSpPr/>
          <p:nvPr/>
        </p:nvSpPr>
        <p:spPr bwMode="auto">
          <a:xfrm>
            <a:off x="2324099" y="5331767"/>
            <a:ext cx="706033" cy="304800"/>
          </a:xfrm>
          <a:prstGeom prst="rect">
            <a:avLst/>
          </a:prstGeom>
          <a:solidFill>
            <a:srgbClr val="F2DCDB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-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직사각형 12"/>
          <p:cNvSpPr/>
          <p:nvPr/>
        </p:nvSpPr>
        <p:spPr bwMode="auto">
          <a:xfrm>
            <a:off x="3084916" y="5331767"/>
            <a:ext cx="706033" cy="304800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-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직사각형 13"/>
          <p:cNvSpPr/>
          <p:nvPr/>
        </p:nvSpPr>
        <p:spPr bwMode="auto">
          <a:xfrm>
            <a:off x="3820583" y="5331767"/>
            <a:ext cx="706033" cy="304800"/>
          </a:xfrm>
          <a:prstGeom prst="rect">
            <a:avLst/>
          </a:prstGeom>
          <a:solidFill>
            <a:srgbClr val="F2DCDB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120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직사각형 14"/>
          <p:cNvSpPr/>
          <p:nvPr/>
        </p:nvSpPr>
        <p:spPr bwMode="auto">
          <a:xfrm>
            <a:off x="4581400" y="5331767"/>
            <a:ext cx="706033" cy="304800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51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직사각형 15"/>
          <p:cNvSpPr/>
          <p:nvPr/>
        </p:nvSpPr>
        <p:spPr bwMode="auto">
          <a:xfrm>
            <a:off x="5325657" y="5331767"/>
            <a:ext cx="706033" cy="304800"/>
          </a:xfrm>
          <a:prstGeom prst="rect">
            <a:avLst/>
          </a:prstGeom>
          <a:solidFill>
            <a:srgbClr val="F2DCDB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52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직사각형 16"/>
          <p:cNvSpPr/>
          <p:nvPr/>
        </p:nvSpPr>
        <p:spPr bwMode="auto">
          <a:xfrm>
            <a:off x="6086474" y="5331767"/>
            <a:ext cx="706033" cy="304800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52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직사각형 17"/>
          <p:cNvSpPr/>
          <p:nvPr/>
        </p:nvSpPr>
        <p:spPr bwMode="auto">
          <a:xfrm>
            <a:off x="6838950" y="5331767"/>
            <a:ext cx="706033" cy="304800"/>
          </a:xfrm>
          <a:prstGeom prst="rect">
            <a:avLst/>
          </a:prstGeom>
          <a:solidFill>
            <a:srgbClr val="F2DCDB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52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직사각형 18"/>
          <p:cNvSpPr/>
          <p:nvPr/>
        </p:nvSpPr>
        <p:spPr bwMode="auto">
          <a:xfrm>
            <a:off x="7599767" y="5331767"/>
            <a:ext cx="706033" cy="304800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52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3620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this contribution, </a:t>
            </a:r>
          </a:p>
          <a:p>
            <a:pPr lvl="1"/>
            <a:r>
              <a:rPr lang="en-US" altLang="ko-KR" dirty="0"/>
              <a:t>W</a:t>
            </a:r>
            <a:r>
              <a:rPr lang="en-US" altLang="ko-KR" dirty="0" smtClean="0"/>
              <a:t>e introduced the way to </a:t>
            </a:r>
            <a:r>
              <a:rPr lang="en-US" altLang="ko-KR" dirty="0"/>
              <a:t>reduce the entries overhead in RU Allocation subfield </a:t>
            </a:r>
            <a:r>
              <a:rPr lang="en-US" altLang="ko-KR" dirty="0" smtClean="0"/>
              <a:t>table by merging </a:t>
            </a:r>
            <a:r>
              <a:rPr lang="en-US" altLang="ko-KR" dirty="0"/>
              <a:t>the values for MRU combinations </a:t>
            </a:r>
            <a:r>
              <a:rPr lang="en-US" altLang="ko-KR" dirty="0" smtClean="0"/>
              <a:t>in </a:t>
            </a:r>
            <a:r>
              <a:rPr lang="en-US" altLang="ko-KR" dirty="0"/>
              <a:t>RU Allocation subfield </a:t>
            </a:r>
            <a:r>
              <a:rPr lang="en-US" altLang="ko-KR" dirty="0" smtClean="0"/>
              <a:t>table.</a:t>
            </a:r>
          </a:p>
          <a:p>
            <a:pPr lvl="1"/>
            <a:r>
              <a:rPr lang="en-US" altLang="ko-KR" dirty="0" smtClean="0"/>
              <a:t>Also, we discussed the </a:t>
            </a:r>
            <a:r>
              <a:rPr lang="en-US" altLang="ko-KR" dirty="0"/>
              <a:t>required entries to indicate the zero </a:t>
            </a:r>
            <a:r>
              <a:rPr lang="en-US" altLang="ko-KR" dirty="0" smtClean="0"/>
              <a:t>users.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Then, we can design 8-bit </a:t>
            </a:r>
            <a:r>
              <a:rPr lang="en-US" altLang="ko-KR" dirty="0"/>
              <a:t>RU Allocation subfield table which is included in </a:t>
            </a:r>
            <a:r>
              <a:rPr lang="en-US" altLang="ko-KR" dirty="0" smtClean="0"/>
              <a:t>Appendix.</a:t>
            </a:r>
            <a:endParaRPr lang="en-US" altLang="ko-KR" dirty="0"/>
          </a:p>
          <a:p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77746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163252</TotalTime>
  <Words>3898</Words>
  <Application>Microsoft Office PowerPoint</Application>
  <PresentationFormat>화면 슬라이드 쇼(4:3)</PresentationFormat>
  <Paragraphs>987</Paragraphs>
  <Slides>19</Slides>
  <Notes>1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19</vt:i4>
      </vt:variant>
    </vt:vector>
  </HeadingPairs>
  <TitlesOfParts>
    <vt:vector size="21" baseType="lpstr">
      <vt:lpstr>802-11-Submission</vt:lpstr>
      <vt:lpstr>Document</vt:lpstr>
      <vt:lpstr>RU Allocation Subfield Design in EHT-SIG Follow up  </vt:lpstr>
      <vt:lpstr>Introduction</vt:lpstr>
      <vt:lpstr>Large-size MRU Combinations in 240MHz and 320MHz</vt:lpstr>
      <vt:lpstr>Large-size MRU Combinations in 240MHz and 320MHz (cont’d)</vt:lpstr>
      <vt:lpstr>Unified RU Allocation Subfield Values</vt:lpstr>
      <vt:lpstr>Zero User Indication</vt:lpstr>
      <vt:lpstr>Zero User Indication (cont’d)</vt:lpstr>
      <vt:lpstr>Details for Zero User Indication in Large-size MRUs</vt:lpstr>
      <vt:lpstr>Summary</vt:lpstr>
      <vt:lpstr>Straw Poll #1</vt:lpstr>
      <vt:lpstr>Straw Poll #2</vt:lpstr>
      <vt:lpstr>Straw Poll #3</vt:lpstr>
      <vt:lpstr>Straw Poll #4</vt:lpstr>
      <vt:lpstr>Straw Poll #5</vt:lpstr>
      <vt:lpstr>Straw Poll #6</vt:lpstr>
      <vt:lpstr>Reference</vt:lpstr>
      <vt:lpstr>Appendix</vt:lpstr>
      <vt:lpstr>Example of RU Allocation Subfield Table</vt:lpstr>
      <vt:lpstr>Example of RU Allocation Subfield Table (Cont’d)</vt:lpstr>
    </vt:vector>
  </TitlesOfParts>
  <Company>AT&amp;T Labs Research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김명진(mj1108.kim)</cp:lastModifiedBy>
  <cp:revision>3289</cp:revision>
  <cp:lastPrinted>1998-02-10T13:28:06Z</cp:lastPrinted>
  <dcterms:created xsi:type="dcterms:W3CDTF">2007-05-21T21:00:37Z</dcterms:created>
  <dcterms:modified xsi:type="dcterms:W3CDTF">2020-07-31T00:27:59Z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NSCPROP_SA">
    <vt:lpwstr>C:\Users\tianyu.wu\Downloads\11-17-0371-04-00ba-wur-duty-cycle-mode-and-timing-synchronization-follow-up.pptx</vt:lpwstr>
  </property>
</Properties>
</file>