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388" r:id="rId10"/>
    <p:sldId id="419" r:id="rId11"/>
    <p:sldId id="381" r:id="rId12"/>
    <p:sldId id="414" r:id="rId13"/>
    <p:sldId id="415" r:id="rId14"/>
    <p:sldId id="380" r:id="rId15"/>
    <p:sldId id="390" r:id="rId16"/>
    <p:sldId id="407" r:id="rId17"/>
    <p:sldId id="41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F2DCDB"/>
    <a:srgbClr val="FFCCCC"/>
    <a:srgbClr val="33CCCC"/>
    <a:srgbClr val="9966FF"/>
    <a:srgbClr val="FFCC99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47" autoAdjust="0"/>
    <p:restoredTop sz="99548" autoAdjust="0"/>
  </p:normalViewPr>
  <p:slideViewPr>
    <p:cSldViewPr>
      <p:cViewPr>
        <p:scale>
          <a:sx n="100" d="100"/>
          <a:sy n="100" d="100"/>
        </p:scale>
        <p:origin x="-240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50" name="Document" r:id="rId4" imgW="9369461" imgH="4458500" progId="Word.Document.8">
                  <p:embed/>
                </p:oleObj>
              </mc:Choice>
              <mc:Fallback>
                <p:oleObj name="Document" r:id="rId4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</a:t>
            </a:r>
            <a:r>
              <a:rPr lang="en-US" altLang="ko-KR" sz="2200" dirty="0"/>
              <a:t>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18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you support that RU </a:t>
            </a:r>
            <a:r>
              <a:rPr lang="en-US" altLang="ko-KR" sz="2200" dirty="0"/>
              <a:t>allocation subfield includes the following entries to indicate the </a:t>
            </a:r>
            <a:r>
              <a:rPr lang="en-US" altLang="ko-KR" sz="2200" dirty="0" smtClean="0"/>
              <a:t>zero users? </a:t>
            </a:r>
          </a:p>
          <a:p>
            <a:endParaRPr lang="en-US" altLang="ko-KR" sz="2200" dirty="0"/>
          </a:p>
          <a:p>
            <a:endParaRPr lang="en-US" altLang="ko-KR" sz="2200" dirty="0" smtClean="0"/>
          </a:p>
          <a:p>
            <a:endParaRPr lang="en-US" altLang="ko-KR" sz="2200" dirty="0"/>
          </a:p>
          <a:p>
            <a:pPr marL="342900" lvl="2" indent="0">
              <a:buNone/>
            </a:pPr>
            <a:r>
              <a:rPr lang="en-US" altLang="ko-KR" sz="1800" dirty="0" smtClean="0"/>
              <a:t>- Detailed </a:t>
            </a:r>
            <a:r>
              <a:rPr lang="en-US" altLang="ko-KR" sz="1800" dirty="0"/>
              <a:t>descriptions are TBD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44896"/>
              </p:ext>
            </p:extLst>
          </p:nvPr>
        </p:nvGraphicFramePr>
        <p:xfrm>
          <a:off x="990600" y="2438400"/>
          <a:ext cx="7429504" cy="83820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RU484 or RU242 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RU or 484-tone RU; contributes zero User fields to the User Specific field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</a:t>
            </a:r>
            <a:r>
              <a:rPr lang="en-US" altLang="ko-KR" dirty="0"/>
              <a:t>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field’ 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094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26918"/>
              </p:ext>
            </p:extLst>
          </p:nvPr>
        </p:nvGraphicFramePr>
        <p:xfrm>
          <a:off x="685800" y="1295400"/>
          <a:ext cx="7848598" cy="5069112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field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is are allowed in the following cases?:</a:t>
            </a:r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</a:t>
            </a:r>
            <a:r>
              <a:rPr lang="en-US" altLang="ko-KR" sz="1800" dirty="0"/>
              <a:t>3x996 , </a:t>
            </a:r>
            <a:r>
              <a:rPr lang="en-US" altLang="ko-KR" sz="1800" dirty="0" smtClean="0"/>
              <a:t>2x996 </a:t>
            </a:r>
            <a:r>
              <a:rPr lang="en-US" altLang="ko-KR" sz="1800" dirty="0" smtClean="0"/>
              <a:t>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8753"/>
              </p:ext>
            </p:extLst>
          </p:nvPr>
        </p:nvGraphicFramePr>
        <p:xfrm>
          <a:off x="914400" y="5524500"/>
          <a:ext cx="7772402" cy="916034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the entry of ‘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800" u="sng" dirty="0">
                <a:solidFill>
                  <a:srgbClr val="FF0000"/>
                </a:solidFill>
              </a:rPr>
              <a:t>RU or 484-tone RU; contributes zero User fields to the User Specific 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field</a:t>
            </a:r>
            <a:r>
              <a:rPr lang="en-US" altLang="ko-KR" sz="1800" dirty="0" smtClean="0"/>
              <a:t>’, </a:t>
            </a:r>
            <a:r>
              <a:rPr lang="en-US" altLang="ko-KR" sz="1800" dirty="0">
                <a:solidFill>
                  <a:srgbClr val="000000"/>
                </a:solidFill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800" dirty="0">
                <a:solidFill>
                  <a:srgbClr val="000000"/>
                </a:solidFill>
              </a:rPr>
              <a:t>corresponding to </a:t>
            </a:r>
            <a:r>
              <a:rPr lang="en-US" altLang="ko-KR" sz="18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8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8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entry </a:t>
            </a:r>
            <a:r>
              <a:rPr lang="en-US" altLang="ko-KR" sz="1800" dirty="0" smtClean="0"/>
              <a:t>of ‘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800" u="sng" dirty="0">
                <a:solidFill>
                  <a:srgbClr val="FF0000"/>
                </a:solidFill>
              </a:rPr>
              <a:t>RU; contributes zero User fields to the User Specific </a:t>
            </a:r>
            <a:r>
              <a:rPr lang="en-US" altLang="ko-KR" sz="1800" u="sng" dirty="0" smtClean="0">
                <a:solidFill>
                  <a:srgbClr val="FF0000"/>
                </a:solidFill>
              </a:rPr>
              <a:t>field</a:t>
            </a:r>
            <a:r>
              <a:rPr lang="en-US" altLang="ko-KR" sz="1800" dirty="0" smtClean="0"/>
              <a:t>’, </a:t>
            </a:r>
            <a:r>
              <a:rPr lang="en-US" altLang="ko-KR" sz="1800" dirty="0" smtClean="0">
                <a:solidFill>
                  <a:srgbClr val="000000"/>
                </a:solidFill>
              </a:rPr>
              <a:t>the </a:t>
            </a:r>
            <a:r>
              <a:rPr lang="en-US" altLang="ko-KR" sz="18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8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8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800" dirty="0" smtClean="0">
                <a:solidFill>
                  <a:srgbClr val="000000"/>
                </a:solidFill>
              </a:rPr>
              <a:t>3×996+484, </a:t>
            </a:r>
            <a:r>
              <a:rPr lang="en-US" altLang="ko-KR" sz="1800" dirty="0" smtClean="0">
                <a:solidFill>
                  <a:srgbClr val="000000"/>
                </a:solidFill>
              </a:rPr>
              <a:t>3×996</a:t>
            </a:r>
            <a:r>
              <a:rPr lang="en-US" altLang="ko-KR" sz="1800" dirty="0">
                <a:solidFill>
                  <a:srgbClr val="000000"/>
                </a:solidFill>
              </a:rPr>
              <a:t>, and 2×996 </a:t>
            </a:r>
            <a:r>
              <a:rPr lang="en-US" altLang="ko-KR" sz="1800" dirty="0">
                <a:solidFill>
                  <a:srgbClr val="000000"/>
                </a:solidFill>
              </a:rPr>
              <a:t>can </a:t>
            </a:r>
            <a:r>
              <a:rPr lang="en-US" altLang="ko-KR" sz="18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8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8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800" dirty="0">
                <a:solidFill>
                  <a:srgbClr val="000000"/>
                </a:solidFill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800" dirty="0" smtClean="0"/>
              <a:t>Appendix</a:t>
            </a:r>
            <a:r>
              <a:rPr lang="en-US" altLang="ko-KR" sz="18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dirty="0" smtClean="0"/>
              <a:t>One user is assigned in MRU of 996+484.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46083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158362</TotalTime>
  <Words>3263</Words>
  <Application>Microsoft Office PowerPoint</Application>
  <PresentationFormat>화면 슬라이드 쇼(4:3)</PresentationFormat>
  <Paragraphs>945</Paragraphs>
  <Slides>17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Summary</vt:lpstr>
      <vt:lpstr>Straw Poll #1</vt:lpstr>
      <vt:lpstr>Straw Poll #2</vt:lpstr>
      <vt:lpstr>Straw Poll #3</vt:lpstr>
      <vt:lpstr>Straw Poll #4</vt:lpstr>
      <vt:lpstr>Reference</vt:lpstr>
      <vt:lpstr>Appendix</vt:lpstr>
      <vt:lpstr>Example of RU Allocation Subfield Table</vt:lpstr>
      <vt:lpstr>Example of RU Allocation Subfield Table (Cont’d)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3265</cp:revision>
  <cp:lastPrinted>1998-02-10T13:28:06Z</cp:lastPrinted>
  <dcterms:created xsi:type="dcterms:W3CDTF">2007-05-21T21:00:37Z</dcterms:created>
  <dcterms:modified xsi:type="dcterms:W3CDTF">2020-07-08T00:20:02Z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