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20"/>
  </p:notesMasterIdLst>
  <p:handoutMasterIdLst>
    <p:handoutMasterId r:id="rId21"/>
  </p:handoutMasterIdLst>
  <p:sldIdLst>
    <p:sldId id="256" r:id="rId3"/>
    <p:sldId id="375" r:id="rId4"/>
    <p:sldId id="376" r:id="rId5"/>
    <p:sldId id="332" r:id="rId6"/>
    <p:sldId id="337" r:id="rId7"/>
    <p:sldId id="418" r:id="rId8"/>
    <p:sldId id="440" r:id="rId9"/>
    <p:sldId id="338" r:id="rId10"/>
    <p:sldId id="340" r:id="rId11"/>
    <p:sldId id="420" r:id="rId12"/>
    <p:sldId id="421" r:id="rId13"/>
    <p:sldId id="443" r:id="rId14"/>
    <p:sldId id="439" r:id="rId15"/>
    <p:sldId id="419" r:id="rId16"/>
    <p:sldId id="435" r:id="rId17"/>
    <p:sldId id="442" r:id="rId18"/>
    <p:sldId id="382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angdandan (2012)" initials="L(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ABFCF23-3B69-468F-B69F-88F6DE6A72F2}" styleName="中度样式 1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63" autoAdjust="0"/>
    <p:restoredTop sz="96309" autoAdjust="0"/>
  </p:normalViewPr>
  <p:slideViewPr>
    <p:cSldViewPr>
      <p:cViewPr varScale="1">
        <p:scale>
          <a:sx n="112" d="100"/>
          <a:sy n="112" d="100"/>
        </p:scale>
        <p:origin x="2034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1926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</a:t>
            </a:r>
            <a:r>
              <a:rPr lang="en-US" dirty="0" smtClean="0"/>
              <a:t>Doe  </a:t>
            </a:r>
            <a:r>
              <a:rPr lang="en-US" dirty="0"/>
              <a:t>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</a:t>
            </a:r>
            <a:r>
              <a:rPr lang="en-US" dirty="0" smtClean="0"/>
              <a:t>Doe  </a:t>
            </a:r>
            <a:r>
              <a:rPr lang="en-US" dirty="0"/>
              <a:t>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  </a:t>
            </a:r>
            <a:r>
              <a:rPr lang="en-GB" dirty="0" err="1" smtClean="0"/>
              <a:t>etc</a:t>
            </a:r>
            <a:r>
              <a:rPr lang="en-GB" dirty="0" smtClean="0"/>
              <a:t> 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 userDrawn="1"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err="1" smtClean="0"/>
              <a:t>Dandan</a:t>
            </a:r>
            <a:r>
              <a:rPr lang="en-GB" baseline="0" dirty="0" smtClean="0"/>
              <a:t> Liang</a:t>
            </a:r>
            <a:r>
              <a:rPr lang="en-GB" dirty="0" smtClean="0"/>
              <a:t>  et al.  Huawei Technologies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  etc. 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  etc.  Huawei Technologies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  etc.  Huawei Technologies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Shahrnaz</a:t>
            </a:r>
            <a:r>
              <a:rPr lang="en-GB" dirty="0" smtClean="0"/>
              <a:t> </a:t>
            </a:r>
            <a:r>
              <a:rPr lang="en-GB" dirty="0" err="1" smtClean="0"/>
              <a:t>Azizi</a:t>
            </a:r>
            <a:r>
              <a:rPr lang="en-GB" dirty="0" smtClean="0"/>
              <a:t>  etc. 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Shahrnaz</a:t>
            </a:r>
            <a:r>
              <a:rPr lang="en-GB" dirty="0" smtClean="0"/>
              <a:t> </a:t>
            </a:r>
            <a:r>
              <a:rPr lang="en-GB" dirty="0" err="1" smtClean="0"/>
              <a:t>Azizi</a:t>
            </a:r>
            <a:r>
              <a:rPr lang="en-GB" dirty="0" smtClean="0"/>
              <a:t>  etc. 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Shahrnaz</a:t>
            </a:r>
            <a:r>
              <a:rPr lang="en-GB" dirty="0" smtClean="0"/>
              <a:t> </a:t>
            </a:r>
            <a:r>
              <a:rPr lang="en-GB" dirty="0" err="1" smtClean="0"/>
              <a:t>Azizi</a:t>
            </a:r>
            <a:r>
              <a:rPr lang="en-GB" dirty="0" smtClean="0"/>
              <a:t>  etc. 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Shahrnaz</a:t>
            </a:r>
            <a:r>
              <a:rPr lang="en-GB" dirty="0" smtClean="0"/>
              <a:t> </a:t>
            </a:r>
            <a:r>
              <a:rPr lang="en-GB" dirty="0" err="1" smtClean="0"/>
              <a:t>Azizi</a:t>
            </a:r>
            <a:r>
              <a:rPr lang="en-GB" dirty="0" smtClean="0"/>
              <a:t>  etc.  Intel Corporation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</a:t>
            </a:r>
            <a:r>
              <a:rPr lang="en-US" altLang="zh-CN" sz="1800" b="1" dirty="0" smtClean="0">
                <a:solidFill>
                  <a:schemeClr val="tx1"/>
                </a:solidFill>
                <a:effectLst/>
              </a:rPr>
              <a:t>0978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79" descr="d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224588"/>
            <a:ext cx="9150350" cy="636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4" name="Text Box 8"/>
          <p:cNvSpPr txBox="1">
            <a:spLocks noChangeArrowheads="1"/>
          </p:cNvSpPr>
          <p:nvPr/>
        </p:nvSpPr>
        <p:spPr bwMode="auto">
          <a:xfrm>
            <a:off x="755650" y="6451600"/>
            <a:ext cx="268032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80114" bIns="0">
            <a:spAutoFit/>
          </a:bodyPr>
          <a:lstStyle>
            <a:lvl1pPr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>
              <a:buClrTx/>
              <a:buSzTx/>
              <a:buFontTx/>
              <a:buNone/>
              <a:defRPr/>
            </a:pPr>
            <a:r>
              <a:rPr lang="en-US" altLang="zh-CN" sz="1200" dirty="0" smtClean="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t>HUAWEI TECHNOLOGIES CO.  LTD.</a:t>
            </a:r>
          </a:p>
        </p:txBody>
      </p:sp>
      <p:pic>
        <p:nvPicPr>
          <p:cNvPr id="10244" name="Picture 9" descr="8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08875" y="6386513"/>
            <a:ext cx="1311275" cy="31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325438"/>
            <a:ext cx="7632700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0064" rIns="80129" bIns="4006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10248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628775"/>
            <a:ext cx="7632700" cy="419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0142" tIns="40070" rIns="80142" bIns="400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</a:p>
        </p:txBody>
      </p:sp>
      <p:sp>
        <p:nvSpPr>
          <p:cNvPr id="10249" name="Rectangle 15"/>
          <p:cNvSpPr>
            <a:spLocks noChangeArrowheads="1"/>
          </p:cNvSpPr>
          <p:nvPr/>
        </p:nvSpPr>
        <p:spPr bwMode="auto">
          <a:xfrm>
            <a:off x="-1952625" y="692150"/>
            <a:ext cx="1844675" cy="550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英文标题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:32-35pt 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R153 G0 B0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内部使用字体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FrutigerNext LT Medium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外部使用字体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Arial</a:t>
            </a:r>
          </a:p>
          <a:p>
            <a:pPr marL="342900" indent="-342900" algn="r" defTabSz="914400">
              <a:lnSpc>
                <a:spcPct val="7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en-US" altLang="zh-CN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中文标题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:30-32pt 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R153 G0 B0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字体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黑体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英文正文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:20-22pt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子目录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(2-5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级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) :18pt  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黑色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内部使用字体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FrutigerNext LT Regular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外部使用字体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Arial</a:t>
            </a:r>
          </a:p>
          <a:p>
            <a:pPr marL="342900" indent="-342900" algn="r" defTabSz="914400">
              <a:lnSpc>
                <a:spcPct val="7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en-US" altLang="zh-CN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中文正文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:18-20pt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子目录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(2-5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级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):18pt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黑色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字体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细黑体</a:t>
            </a:r>
            <a:r>
              <a:rPr lang="zh-CN" altLang="en-US" sz="1100" b="1">
                <a:solidFill>
                  <a:srgbClr val="FFFFFF"/>
                </a:solidFill>
                <a:latin typeface="Arial" pitchFamily="34" charset="0"/>
                <a:ea typeface="华文细黑" pitchFamily="2" charset="-122"/>
              </a:rPr>
              <a:t> </a:t>
            </a:r>
          </a:p>
        </p:txBody>
      </p:sp>
      <p:grpSp>
        <p:nvGrpSpPr>
          <p:cNvPr id="10250" name="Group 16"/>
          <p:cNvGrpSpPr>
            <a:grpSpLocks/>
          </p:cNvGrpSpPr>
          <p:nvPr/>
        </p:nvGrpSpPr>
        <p:grpSpPr bwMode="auto">
          <a:xfrm>
            <a:off x="9324975" y="3367088"/>
            <a:ext cx="919163" cy="3490912"/>
            <a:chOff x="5839" y="2160"/>
            <a:chExt cx="579" cy="2199"/>
          </a:xfrm>
        </p:grpSpPr>
        <p:sp>
          <p:nvSpPr>
            <p:cNvPr id="10253" name="Rectangle 17"/>
            <p:cNvSpPr>
              <a:spLocks noChangeArrowheads="1"/>
            </p:cNvSpPr>
            <p:nvPr userDrawn="1"/>
          </p:nvSpPr>
          <p:spPr bwMode="auto">
            <a:xfrm>
              <a:off x="5839" y="2160"/>
              <a:ext cx="579" cy="21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1425" tIns="45712" rIns="91425" bIns="45712" anchor="ctr">
              <a:sp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endParaRPr lang="zh-CN" altLang="en-US" sz="1800">
                <a:solidFill>
                  <a:srgbClr val="000000"/>
                </a:solidFill>
                <a:latin typeface="Calibri" pitchFamily="34" charset="0"/>
                <a:ea typeface="宋体" pitchFamily="2" charset="-122"/>
              </a:endParaRPr>
            </a:p>
          </p:txBody>
        </p:sp>
        <p:grpSp>
          <p:nvGrpSpPr>
            <p:cNvPr id="10254" name="Group 18"/>
            <p:cNvGrpSpPr>
              <a:grpSpLocks/>
            </p:cNvGrpSpPr>
            <p:nvPr userDrawn="1"/>
          </p:nvGrpSpPr>
          <p:grpSpPr bwMode="auto">
            <a:xfrm>
              <a:off x="5893" y="2387"/>
              <a:ext cx="466" cy="115"/>
              <a:chOff x="5893" y="2387"/>
              <a:chExt cx="466" cy="115"/>
            </a:xfrm>
          </p:grpSpPr>
          <p:sp>
            <p:nvSpPr>
              <p:cNvPr id="10315" name="Rectangle 19"/>
              <p:cNvSpPr>
                <a:spLocks noChangeArrowheads="1"/>
              </p:cNvSpPr>
              <p:nvPr userDrawn="1"/>
            </p:nvSpPr>
            <p:spPr bwMode="auto">
              <a:xfrm flipV="1">
                <a:off x="6010" y="2387"/>
                <a:ext cx="116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6" name="Rectangle 20"/>
              <p:cNvSpPr>
                <a:spLocks noChangeArrowheads="1"/>
              </p:cNvSpPr>
              <p:nvPr userDrawn="1"/>
            </p:nvSpPr>
            <p:spPr bwMode="auto">
              <a:xfrm flipV="1">
                <a:off x="6126" y="2387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7" name="Rectangle 21"/>
              <p:cNvSpPr>
                <a:spLocks noChangeArrowheads="1"/>
              </p:cNvSpPr>
              <p:nvPr userDrawn="1"/>
            </p:nvSpPr>
            <p:spPr bwMode="auto">
              <a:xfrm flipV="1">
                <a:off x="6242" y="2387"/>
                <a:ext cx="117" cy="115"/>
              </a:xfrm>
              <a:prstGeom prst="rect">
                <a:avLst/>
              </a:prstGeom>
              <a:solidFill>
                <a:srgbClr val="99660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8" name="Rectangle 22"/>
              <p:cNvSpPr>
                <a:spLocks noChangeArrowheads="1"/>
              </p:cNvSpPr>
              <p:nvPr userDrawn="1"/>
            </p:nvSpPr>
            <p:spPr bwMode="auto">
              <a:xfrm flipV="1">
                <a:off x="5893" y="2387"/>
                <a:ext cx="117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5" name="Group 23"/>
            <p:cNvGrpSpPr>
              <a:grpSpLocks/>
            </p:cNvGrpSpPr>
            <p:nvPr userDrawn="1"/>
          </p:nvGrpSpPr>
          <p:grpSpPr bwMode="auto">
            <a:xfrm>
              <a:off x="5893" y="2523"/>
              <a:ext cx="466" cy="115"/>
              <a:chOff x="5893" y="2523"/>
              <a:chExt cx="466" cy="115"/>
            </a:xfrm>
          </p:grpSpPr>
          <p:sp>
            <p:nvSpPr>
              <p:cNvPr id="10311" name="Rectangle 24"/>
              <p:cNvSpPr>
                <a:spLocks noChangeArrowheads="1"/>
              </p:cNvSpPr>
              <p:nvPr userDrawn="1"/>
            </p:nvSpPr>
            <p:spPr bwMode="auto">
              <a:xfrm flipV="1">
                <a:off x="6010" y="2523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2" name="Rectangle 25"/>
              <p:cNvSpPr>
                <a:spLocks noChangeArrowheads="1"/>
              </p:cNvSpPr>
              <p:nvPr userDrawn="1"/>
            </p:nvSpPr>
            <p:spPr bwMode="auto">
              <a:xfrm flipV="1">
                <a:off x="6126" y="2523"/>
                <a:ext cx="116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3" name="Rectangle 26"/>
              <p:cNvSpPr>
                <a:spLocks noChangeArrowheads="1"/>
              </p:cNvSpPr>
              <p:nvPr userDrawn="1"/>
            </p:nvSpPr>
            <p:spPr bwMode="auto">
              <a:xfrm flipV="1">
                <a:off x="6242" y="2523"/>
                <a:ext cx="117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4" name="Rectangle 27"/>
              <p:cNvSpPr>
                <a:spLocks noChangeArrowheads="1"/>
              </p:cNvSpPr>
              <p:nvPr userDrawn="1"/>
            </p:nvSpPr>
            <p:spPr bwMode="auto">
              <a:xfrm flipV="1">
                <a:off x="5893" y="2523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6" name="Group 28"/>
            <p:cNvGrpSpPr>
              <a:grpSpLocks/>
            </p:cNvGrpSpPr>
            <p:nvPr userDrawn="1"/>
          </p:nvGrpSpPr>
          <p:grpSpPr bwMode="auto">
            <a:xfrm>
              <a:off x="5893" y="2659"/>
              <a:ext cx="466" cy="115"/>
              <a:chOff x="5893" y="2659"/>
              <a:chExt cx="466" cy="115"/>
            </a:xfrm>
          </p:grpSpPr>
          <p:sp>
            <p:nvSpPr>
              <p:cNvPr id="10307" name="Rectangle 29"/>
              <p:cNvSpPr>
                <a:spLocks noChangeArrowheads="1"/>
              </p:cNvSpPr>
              <p:nvPr userDrawn="1"/>
            </p:nvSpPr>
            <p:spPr bwMode="auto">
              <a:xfrm flipV="1">
                <a:off x="6010" y="2659"/>
                <a:ext cx="116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8" name="Rectangle 30"/>
              <p:cNvSpPr>
                <a:spLocks noChangeArrowheads="1"/>
              </p:cNvSpPr>
              <p:nvPr userDrawn="1"/>
            </p:nvSpPr>
            <p:spPr bwMode="auto">
              <a:xfrm flipV="1">
                <a:off x="6126" y="2659"/>
                <a:ext cx="116" cy="115"/>
              </a:xfrm>
              <a:prstGeom prst="rect">
                <a:avLst/>
              </a:prstGeom>
              <a:solidFill>
                <a:srgbClr val="0099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9" name="Rectangle 31"/>
              <p:cNvSpPr>
                <a:spLocks noChangeArrowheads="1"/>
              </p:cNvSpPr>
              <p:nvPr userDrawn="1"/>
            </p:nvSpPr>
            <p:spPr bwMode="auto">
              <a:xfrm flipV="1">
                <a:off x="6242" y="2659"/>
                <a:ext cx="117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0" name="Rectangle 32"/>
              <p:cNvSpPr>
                <a:spLocks noChangeArrowheads="1"/>
              </p:cNvSpPr>
              <p:nvPr userDrawn="1"/>
            </p:nvSpPr>
            <p:spPr bwMode="auto">
              <a:xfrm flipV="1">
                <a:off x="5893" y="2659"/>
                <a:ext cx="117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7" name="Group 33"/>
            <p:cNvGrpSpPr>
              <a:grpSpLocks/>
            </p:cNvGrpSpPr>
            <p:nvPr userDrawn="1"/>
          </p:nvGrpSpPr>
          <p:grpSpPr bwMode="auto">
            <a:xfrm>
              <a:off x="5893" y="2251"/>
              <a:ext cx="466" cy="119"/>
              <a:chOff x="5893" y="2251"/>
              <a:chExt cx="466" cy="119"/>
            </a:xfrm>
          </p:grpSpPr>
          <p:sp>
            <p:nvSpPr>
              <p:cNvPr id="10303" name="Rectangle 34"/>
              <p:cNvSpPr>
                <a:spLocks noChangeArrowheads="1"/>
              </p:cNvSpPr>
              <p:nvPr userDrawn="1"/>
            </p:nvSpPr>
            <p:spPr bwMode="auto">
              <a:xfrm flipV="1">
                <a:off x="6126" y="2251"/>
                <a:ext cx="116" cy="119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4" name="Rectangle 35"/>
              <p:cNvSpPr>
                <a:spLocks noChangeArrowheads="1"/>
              </p:cNvSpPr>
              <p:nvPr userDrawn="1"/>
            </p:nvSpPr>
            <p:spPr bwMode="auto">
              <a:xfrm flipV="1">
                <a:off x="6242" y="2251"/>
                <a:ext cx="117" cy="119"/>
              </a:xfrm>
              <a:prstGeom prst="rect">
                <a:avLst/>
              </a:prstGeom>
              <a:solidFill>
                <a:srgbClr val="CC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5" name="Rectangle 36"/>
              <p:cNvSpPr>
                <a:spLocks noChangeArrowheads="1"/>
              </p:cNvSpPr>
              <p:nvPr userDrawn="1"/>
            </p:nvSpPr>
            <p:spPr bwMode="auto">
              <a:xfrm flipV="1">
                <a:off x="5893" y="2251"/>
                <a:ext cx="117" cy="119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6" name="Rectangle 37"/>
              <p:cNvSpPr>
                <a:spLocks noChangeArrowheads="1"/>
              </p:cNvSpPr>
              <p:nvPr userDrawn="1"/>
            </p:nvSpPr>
            <p:spPr bwMode="auto">
              <a:xfrm flipV="1">
                <a:off x="6010" y="2251"/>
                <a:ext cx="116" cy="119"/>
              </a:xfrm>
              <a:prstGeom prst="rect">
                <a:avLst/>
              </a:prstGeom>
              <a:solidFill>
                <a:srgbClr val="66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8" name="Group 38"/>
            <p:cNvGrpSpPr>
              <a:grpSpLocks/>
            </p:cNvGrpSpPr>
            <p:nvPr userDrawn="1"/>
          </p:nvGrpSpPr>
          <p:grpSpPr bwMode="auto">
            <a:xfrm>
              <a:off x="5893" y="2886"/>
              <a:ext cx="466" cy="115"/>
              <a:chOff x="5893" y="2886"/>
              <a:chExt cx="466" cy="115"/>
            </a:xfrm>
          </p:grpSpPr>
          <p:sp>
            <p:nvSpPr>
              <p:cNvPr id="10299" name="Rectangle 39"/>
              <p:cNvSpPr>
                <a:spLocks noChangeArrowheads="1"/>
              </p:cNvSpPr>
              <p:nvPr userDrawn="1"/>
            </p:nvSpPr>
            <p:spPr bwMode="auto">
              <a:xfrm flipV="1">
                <a:off x="6010" y="2886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0" name="Rectangle 40"/>
              <p:cNvSpPr>
                <a:spLocks noChangeArrowheads="1"/>
              </p:cNvSpPr>
              <p:nvPr userDrawn="1"/>
            </p:nvSpPr>
            <p:spPr bwMode="auto">
              <a:xfrm flipV="1">
                <a:off x="6126" y="2886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1" name="Rectangle 41"/>
              <p:cNvSpPr>
                <a:spLocks noChangeArrowheads="1"/>
              </p:cNvSpPr>
              <p:nvPr userDrawn="1"/>
            </p:nvSpPr>
            <p:spPr bwMode="auto">
              <a:xfrm flipV="1">
                <a:off x="6242" y="2886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2" name="Rectangle 42"/>
              <p:cNvSpPr>
                <a:spLocks noChangeArrowheads="1"/>
              </p:cNvSpPr>
              <p:nvPr userDrawn="1"/>
            </p:nvSpPr>
            <p:spPr bwMode="auto">
              <a:xfrm flipV="1">
                <a:off x="5893" y="2886"/>
                <a:ext cx="117" cy="115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9" name="Group 43"/>
            <p:cNvGrpSpPr>
              <a:grpSpLocks/>
            </p:cNvGrpSpPr>
            <p:nvPr userDrawn="1"/>
          </p:nvGrpSpPr>
          <p:grpSpPr bwMode="auto">
            <a:xfrm>
              <a:off x="5893" y="3022"/>
              <a:ext cx="466" cy="115"/>
              <a:chOff x="5893" y="3022"/>
              <a:chExt cx="466" cy="115"/>
            </a:xfrm>
          </p:grpSpPr>
          <p:sp>
            <p:nvSpPr>
              <p:cNvPr id="10295" name="Rectangle 44"/>
              <p:cNvSpPr>
                <a:spLocks noChangeArrowheads="1"/>
              </p:cNvSpPr>
              <p:nvPr userDrawn="1"/>
            </p:nvSpPr>
            <p:spPr bwMode="auto">
              <a:xfrm flipV="1">
                <a:off x="6010" y="3022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6" name="Rectangle 45"/>
              <p:cNvSpPr>
                <a:spLocks noChangeArrowheads="1"/>
              </p:cNvSpPr>
              <p:nvPr userDrawn="1"/>
            </p:nvSpPr>
            <p:spPr bwMode="auto">
              <a:xfrm flipV="1">
                <a:off x="6126" y="3022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7" name="Rectangle 46"/>
              <p:cNvSpPr>
                <a:spLocks noChangeArrowheads="1"/>
              </p:cNvSpPr>
              <p:nvPr userDrawn="1"/>
            </p:nvSpPr>
            <p:spPr bwMode="auto">
              <a:xfrm flipV="1">
                <a:off x="6242" y="3022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8" name="Rectangle 47"/>
              <p:cNvSpPr>
                <a:spLocks noChangeArrowheads="1"/>
              </p:cNvSpPr>
              <p:nvPr userDrawn="1"/>
            </p:nvSpPr>
            <p:spPr bwMode="auto">
              <a:xfrm flipV="1">
                <a:off x="5893" y="3022"/>
                <a:ext cx="117" cy="115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0" name="Group 48"/>
            <p:cNvGrpSpPr>
              <a:grpSpLocks/>
            </p:cNvGrpSpPr>
            <p:nvPr userDrawn="1"/>
          </p:nvGrpSpPr>
          <p:grpSpPr bwMode="auto">
            <a:xfrm>
              <a:off x="5893" y="3158"/>
              <a:ext cx="466" cy="115"/>
              <a:chOff x="5893" y="3158"/>
              <a:chExt cx="466" cy="115"/>
            </a:xfrm>
          </p:grpSpPr>
          <p:sp>
            <p:nvSpPr>
              <p:cNvPr id="10291" name="Rectangle 49"/>
              <p:cNvSpPr>
                <a:spLocks noChangeArrowheads="1"/>
              </p:cNvSpPr>
              <p:nvPr userDrawn="1"/>
            </p:nvSpPr>
            <p:spPr bwMode="auto">
              <a:xfrm flipV="1">
                <a:off x="6010" y="3158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2" name="Rectangle 50"/>
              <p:cNvSpPr>
                <a:spLocks noChangeArrowheads="1"/>
              </p:cNvSpPr>
              <p:nvPr userDrawn="1"/>
            </p:nvSpPr>
            <p:spPr bwMode="auto">
              <a:xfrm flipV="1">
                <a:off x="6126" y="3158"/>
                <a:ext cx="116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3" name="Rectangle 51"/>
              <p:cNvSpPr>
                <a:spLocks noChangeArrowheads="1"/>
              </p:cNvSpPr>
              <p:nvPr userDrawn="1"/>
            </p:nvSpPr>
            <p:spPr bwMode="auto">
              <a:xfrm flipV="1">
                <a:off x="6242" y="3158"/>
                <a:ext cx="117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4" name="Rectangle 52"/>
              <p:cNvSpPr>
                <a:spLocks noChangeArrowheads="1"/>
              </p:cNvSpPr>
              <p:nvPr userDrawn="1"/>
            </p:nvSpPr>
            <p:spPr bwMode="auto">
              <a:xfrm flipV="1">
                <a:off x="5893" y="3158"/>
                <a:ext cx="117" cy="115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1" name="Group 53"/>
            <p:cNvGrpSpPr>
              <a:grpSpLocks/>
            </p:cNvGrpSpPr>
            <p:nvPr userDrawn="1"/>
          </p:nvGrpSpPr>
          <p:grpSpPr bwMode="auto">
            <a:xfrm>
              <a:off x="5893" y="3385"/>
              <a:ext cx="466" cy="115"/>
              <a:chOff x="5893" y="3385"/>
              <a:chExt cx="466" cy="115"/>
            </a:xfrm>
          </p:grpSpPr>
          <p:sp>
            <p:nvSpPr>
              <p:cNvPr id="10287" name="Rectangle 54"/>
              <p:cNvSpPr>
                <a:spLocks noChangeArrowheads="1"/>
              </p:cNvSpPr>
              <p:nvPr userDrawn="1"/>
            </p:nvSpPr>
            <p:spPr bwMode="auto">
              <a:xfrm flipV="1">
                <a:off x="6010" y="3385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8" name="Rectangle 55"/>
              <p:cNvSpPr>
                <a:spLocks noChangeArrowheads="1"/>
              </p:cNvSpPr>
              <p:nvPr userDrawn="1"/>
            </p:nvSpPr>
            <p:spPr bwMode="auto">
              <a:xfrm flipV="1">
                <a:off x="6126" y="3385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9" name="Rectangle 56"/>
              <p:cNvSpPr>
                <a:spLocks noChangeArrowheads="1"/>
              </p:cNvSpPr>
              <p:nvPr userDrawn="1"/>
            </p:nvSpPr>
            <p:spPr bwMode="auto">
              <a:xfrm flipV="1">
                <a:off x="6242" y="3385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0" name="Rectangle 57"/>
              <p:cNvSpPr>
                <a:spLocks noChangeArrowheads="1"/>
              </p:cNvSpPr>
              <p:nvPr userDrawn="1"/>
            </p:nvSpPr>
            <p:spPr bwMode="auto">
              <a:xfrm flipV="1">
                <a:off x="5893" y="3385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2" name="Group 58"/>
            <p:cNvGrpSpPr>
              <a:grpSpLocks/>
            </p:cNvGrpSpPr>
            <p:nvPr userDrawn="1"/>
          </p:nvGrpSpPr>
          <p:grpSpPr bwMode="auto">
            <a:xfrm>
              <a:off x="5893" y="3521"/>
              <a:ext cx="466" cy="115"/>
              <a:chOff x="5893" y="3521"/>
              <a:chExt cx="466" cy="115"/>
            </a:xfrm>
          </p:grpSpPr>
          <p:sp>
            <p:nvSpPr>
              <p:cNvPr id="10283" name="Rectangle 59"/>
              <p:cNvSpPr>
                <a:spLocks noChangeArrowheads="1"/>
              </p:cNvSpPr>
              <p:nvPr userDrawn="1"/>
            </p:nvSpPr>
            <p:spPr bwMode="auto">
              <a:xfrm flipV="1">
                <a:off x="6010" y="3521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4" name="Rectangle 60"/>
              <p:cNvSpPr>
                <a:spLocks noChangeArrowheads="1"/>
              </p:cNvSpPr>
              <p:nvPr userDrawn="1"/>
            </p:nvSpPr>
            <p:spPr bwMode="auto">
              <a:xfrm flipV="1">
                <a:off x="6126" y="3521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5" name="Rectangle 61"/>
              <p:cNvSpPr>
                <a:spLocks noChangeArrowheads="1"/>
              </p:cNvSpPr>
              <p:nvPr userDrawn="1"/>
            </p:nvSpPr>
            <p:spPr bwMode="auto">
              <a:xfrm flipV="1">
                <a:off x="6242" y="3521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6" name="Rectangle 62"/>
              <p:cNvSpPr>
                <a:spLocks noChangeArrowheads="1"/>
              </p:cNvSpPr>
              <p:nvPr userDrawn="1"/>
            </p:nvSpPr>
            <p:spPr bwMode="auto">
              <a:xfrm flipV="1">
                <a:off x="5893" y="3521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3" name="Group 63"/>
            <p:cNvGrpSpPr>
              <a:grpSpLocks/>
            </p:cNvGrpSpPr>
            <p:nvPr userDrawn="1"/>
          </p:nvGrpSpPr>
          <p:grpSpPr bwMode="auto">
            <a:xfrm>
              <a:off x="5893" y="3657"/>
              <a:ext cx="466" cy="115"/>
              <a:chOff x="5893" y="3657"/>
              <a:chExt cx="466" cy="115"/>
            </a:xfrm>
          </p:grpSpPr>
          <p:sp>
            <p:nvSpPr>
              <p:cNvPr id="10279" name="Rectangle 64"/>
              <p:cNvSpPr>
                <a:spLocks noChangeArrowheads="1"/>
              </p:cNvSpPr>
              <p:nvPr userDrawn="1"/>
            </p:nvSpPr>
            <p:spPr bwMode="auto">
              <a:xfrm flipV="1">
                <a:off x="6010" y="3657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0" name="Rectangle 65"/>
              <p:cNvSpPr>
                <a:spLocks noChangeArrowheads="1"/>
              </p:cNvSpPr>
              <p:nvPr userDrawn="1"/>
            </p:nvSpPr>
            <p:spPr bwMode="auto">
              <a:xfrm flipV="1">
                <a:off x="6126" y="3657"/>
                <a:ext cx="116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1" name="Rectangle 66"/>
              <p:cNvSpPr>
                <a:spLocks noChangeArrowheads="1"/>
              </p:cNvSpPr>
              <p:nvPr userDrawn="1"/>
            </p:nvSpPr>
            <p:spPr bwMode="auto">
              <a:xfrm flipV="1">
                <a:off x="6242" y="3657"/>
                <a:ext cx="117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2" name="Rectangle 67"/>
              <p:cNvSpPr>
                <a:spLocks noChangeArrowheads="1"/>
              </p:cNvSpPr>
              <p:nvPr userDrawn="1"/>
            </p:nvSpPr>
            <p:spPr bwMode="auto">
              <a:xfrm flipV="1">
                <a:off x="5893" y="3657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4" name="Group 68"/>
            <p:cNvGrpSpPr>
              <a:grpSpLocks/>
            </p:cNvGrpSpPr>
            <p:nvPr userDrawn="1"/>
          </p:nvGrpSpPr>
          <p:grpSpPr bwMode="auto">
            <a:xfrm>
              <a:off x="5893" y="3884"/>
              <a:ext cx="466" cy="115"/>
              <a:chOff x="5893" y="3884"/>
              <a:chExt cx="466" cy="115"/>
            </a:xfrm>
          </p:grpSpPr>
          <p:sp>
            <p:nvSpPr>
              <p:cNvPr id="10275" name="Rectangle 69"/>
              <p:cNvSpPr>
                <a:spLocks noChangeArrowheads="1"/>
              </p:cNvSpPr>
              <p:nvPr userDrawn="1"/>
            </p:nvSpPr>
            <p:spPr bwMode="auto">
              <a:xfrm flipV="1">
                <a:off x="6010" y="3884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6" name="Rectangle 70"/>
              <p:cNvSpPr>
                <a:spLocks noChangeArrowheads="1"/>
              </p:cNvSpPr>
              <p:nvPr userDrawn="1"/>
            </p:nvSpPr>
            <p:spPr bwMode="auto">
              <a:xfrm flipV="1">
                <a:off x="6126" y="3884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7" name="Rectangle 71"/>
              <p:cNvSpPr>
                <a:spLocks noChangeArrowheads="1"/>
              </p:cNvSpPr>
              <p:nvPr userDrawn="1"/>
            </p:nvSpPr>
            <p:spPr bwMode="auto">
              <a:xfrm flipV="1">
                <a:off x="6242" y="3884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8" name="Rectangle 72"/>
              <p:cNvSpPr>
                <a:spLocks noChangeArrowheads="1"/>
              </p:cNvSpPr>
              <p:nvPr userDrawn="1"/>
            </p:nvSpPr>
            <p:spPr bwMode="auto">
              <a:xfrm flipV="1">
                <a:off x="5893" y="3884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5" name="Group 73"/>
            <p:cNvGrpSpPr>
              <a:grpSpLocks/>
            </p:cNvGrpSpPr>
            <p:nvPr userDrawn="1"/>
          </p:nvGrpSpPr>
          <p:grpSpPr bwMode="auto">
            <a:xfrm>
              <a:off x="5893" y="4026"/>
              <a:ext cx="466" cy="115"/>
              <a:chOff x="5893" y="4026"/>
              <a:chExt cx="466" cy="115"/>
            </a:xfrm>
          </p:grpSpPr>
          <p:sp>
            <p:nvSpPr>
              <p:cNvPr id="10271" name="Rectangle 74"/>
              <p:cNvSpPr>
                <a:spLocks noChangeArrowheads="1"/>
              </p:cNvSpPr>
              <p:nvPr userDrawn="1"/>
            </p:nvSpPr>
            <p:spPr bwMode="auto">
              <a:xfrm flipV="1">
                <a:off x="6010" y="4026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2" name="Rectangle 75"/>
              <p:cNvSpPr>
                <a:spLocks noChangeArrowheads="1"/>
              </p:cNvSpPr>
              <p:nvPr userDrawn="1"/>
            </p:nvSpPr>
            <p:spPr bwMode="auto">
              <a:xfrm flipV="1">
                <a:off x="6126" y="4026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3" name="Rectangle 76"/>
              <p:cNvSpPr>
                <a:spLocks noChangeArrowheads="1"/>
              </p:cNvSpPr>
              <p:nvPr userDrawn="1"/>
            </p:nvSpPr>
            <p:spPr bwMode="auto">
              <a:xfrm flipV="1">
                <a:off x="6242" y="4026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4" name="Rectangle 77"/>
              <p:cNvSpPr>
                <a:spLocks noChangeArrowheads="1"/>
              </p:cNvSpPr>
              <p:nvPr userDrawn="1"/>
            </p:nvSpPr>
            <p:spPr bwMode="auto">
              <a:xfrm flipV="1">
                <a:off x="5893" y="4026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6" name="Group 78"/>
            <p:cNvGrpSpPr>
              <a:grpSpLocks/>
            </p:cNvGrpSpPr>
            <p:nvPr userDrawn="1"/>
          </p:nvGrpSpPr>
          <p:grpSpPr bwMode="auto">
            <a:xfrm>
              <a:off x="5893" y="4167"/>
              <a:ext cx="466" cy="115"/>
              <a:chOff x="5893" y="4167"/>
              <a:chExt cx="466" cy="115"/>
            </a:xfrm>
          </p:grpSpPr>
          <p:sp>
            <p:nvSpPr>
              <p:cNvPr id="10267" name="Rectangle 79"/>
              <p:cNvSpPr>
                <a:spLocks noChangeArrowheads="1"/>
              </p:cNvSpPr>
              <p:nvPr userDrawn="1"/>
            </p:nvSpPr>
            <p:spPr bwMode="auto">
              <a:xfrm flipV="1">
                <a:off x="6010" y="4167"/>
                <a:ext cx="116" cy="115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68" name="Rectangle 80"/>
              <p:cNvSpPr>
                <a:spLocks noChangeArrowheads="1"/>
              </p:cNvSpPr>
              <p:nvPr userDrawn="1"/>
            </p:nvSpPr>
            <p:spPr bwMode="auto">
              <a:xfrm flipV="1">
                <a:off x="6126" y="4167"/>
                <a:ext cx="116" cy="11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69" name="Rectangle 81"/>
              <p:cNvSpPr>
                <a:spLocks noChangeArrowheads="1"/>
              </p:cNvSpPr>
              <p:nvPr userDrawn="1"/>
            </p:nvSpPr>
            <p:spPr bwMode="auto">
              <a:xfrm flipV="1">
                <a:off x="6242" y="4167"/>
                <a:ext cx="117" cy="11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0" name="Rectangle 82"/>
              <p:cNvSpPr>
                <a:spLocks noChangeArrowheads="1"/>
              </p:cNvSpPr>
              <p:nvPr userDrawn="1"/>
            </p:nvSpPr>
            <p:spPr bwMode="auto">
              <a:xfrm flipV="1">
                <a:off x="5893" y="4167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</p:grpSp>
      <p:sp>
        <p:nvSpPr>
          <p:cNvPr id="10251" name="Rectangle 83"/>
          <p:cNvSpPr>
            <a:spLocks noChangeArrowheads="1"/>
          </p:cNvSpPr>
          <p:nvPr/>
        </p:nvSpPr>
        <p:spPr bwMode="auto">
          <a:xfrm>
            <a:off x="9251950" y="1341438"/>
            <a:ext cx="1192213" cy="172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defTabSz="914400">
              <a:lnSpc>
                <a:spcPct val="120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配色参考方案：</a:t>
            </a:r>
          </a:p>
          <a:p>
            <a:pPr defTabSz="914400">
              <a:lnSpc>
                <a:spcPct val="120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建议同一页面内不超过四种颜色，以下是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13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组配色方案，同一页面内只选择一组使用。（仅供参考）</a:t>
            </a:r>
          </a:p>
        </p:txBody>
      </p:sp>
      <p:sp>
        <p:nvSpPr>
          <p:cNvPr id="10252" name="Rectangle 84"/>
          <p:cNvSpPr>
            <a:spLocks noChangeArrowheads="1"/>
          </p:cNvSpPr>
          <p:nvPr/>
        </p:nvSpPr>
        <p:spPr bwMode="auto">
          <a:xfrm>
            <a:off x="9251950" y="7938"/>
            <a:ext cx="1120775" cy="684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defTabSz="914400" eaLnBrk="1" hangingPunct="1">
              <a:lnSpc>
                <a:spcPct val="120000"/>
              </a:lnSpc>
              <a:buClr>
                <a:srgbClr val="777777"/>
              </a:buClr>
              <a:buSzPct val="60000"/>
              <a:buFont typeface="Wingdings" pitchFamily="2" charset="2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客户或者合作伙伴的标志放在右上角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.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79" name="Rectangle 21"/>
          <p:cNvSpPr>
            <a:spLocks noChangeArrowheads="1"/>
          </p:cNvSpPr>
          <p:nvPr/>
        </p:nvSpPr>
        <p:spPr bwMode="auto">
          <a:xfrm>
            <a:off x="3785716" y="6465937"/>
            <a:ext cx="1527487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0082" tIns="0" rIns="80082" bIns="0">
            <a:spAutoFit/>
          </a:bodyPr>
          <a:lstStyle/>
          <a:p>
            <a:pPr defTabSz="801688">
              <a:buClrTx/>
              <a:buSzTx/>
              <a:buFontTx/>
              <a:buNone/>
              <a:defRPr/>
            </a:pPr>
            <a:r>
              <a:rPr lang="en-US" altLang="zh-CN" sz="1200" dirty="0" smtClean="0">
                <a:solidFill>
                  <a:srgbClr val="000000"/>
                </a:solidFill>
                <a:latin typeface="FrutigerNext LT Medium"/>
                <a:ea typeface="华文细黑"/>
              </a:rPr>
              <a:t>Huawei Confidential</a:t>
            </a:r>
            <a:endParaRPr lang="en-US" altLang="zh-CN" sz="1200" dirty="0">
              <a:solidFill>
                <a:srgbClr val="000000"/>
              </a:solidFill>
              <a:latin typeface="FrutigerNext LT Medium"/>
              <a:ea typeface="华文细黑"/>
            </a:endParaRPr>
          </a:p>
        </p:txBody>
      </p:sp>
      <p:sp>
        <p:nvSpPr>
          <p:cNvPr id="81" name="Rectangle 5"/>
          <p:cNvSpPr>
            <a:spLocks noChangeArrowheads="1"/>
          </p:cNvSpPr>
          <p:nvPr/>
        </p:nvSpPr>
        <p:spPr bwMode="auto">
          <a:xfrm>
            <a:off x="6361113" y="6489701"/>
            <a:ext cx="1803399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914400">
              <a:lnSpc>
                <a:spcPct val="85000"/>
              </a:lnSpc>
              <a:buClrTx/>
              <a:buSzTx/>
              <a:buFontTx/>
              <a:buNone/>
            </a:pPr>
            <a:r>
              <a:rPr lang="de-DE" altLang="zh-CN" sz="1200" dirty="0" smtClean="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t> </a:t>
            </a:r>
            <a:fld id="{A4C34F22-587E-473D-9099-376F4F013A30}" type="slidenum">
              <a:rPr lang="de-DE" altLang="zh-CN" sz="120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pPr defTabSz="914400">
                <a:lnSpc>
                  <a:spcPct val="85000"/>
                </a:lnSpc>
                <a:buClrTx/>
                <a:buSzTx/>
                <a:buFontTx/>
                <a:buNone/>
              </a:pPr>
              <a:t>‹#›</a:t>
            </a:fld>
            <a:endParaRPr lang="en-GB" altLang="zh-CN" sz="1200" dirty="0">
              <a:solidFill>
                <a:srgbClr val="000000"/>
              </a:solidFill>
              <a:latin typeface="FrutigerNext LT Bold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9141599"/>
      </p:ext>
    </p:extLst>
  </p:cSld>
  <p:clrMap bg1="lt1" tx1="dk1" bg2="lt2" tx2="dk2" accent1="accent1" accent2="accent2" accent3="accent3" accent4="accent4" accent5="accent5" accent6="accent6" hlink="hlink" folHlink="folHlink"/>
  <p:transition advClick="0" advTm="8000"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Arial" pitchFamily="34" charset="0"/>
          <a:ea typeface="黑体" pitchFamily="49" charset="-122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9pPr>
    </p:titleStyle>
    <p:bodyStyle>
      <a:lvl1pPr marL="342900" indent="-3429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lr>
          <a:srgbClr val="777777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黑体" pitchFamily="49" charset="-122"/>
          <a:cs typeface="+mn-cs"/>
        </a:defRPr>
      </a:lvl1pPr>
      <a:lvl2pPr marL="742950" indent="-28575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SzPct val="50000"/>
        <a:buFont typeface="Wingdings" pitchFamily="2" charset="2"/>
        <a:buChar char="p"/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Font typeface="Arial" pitchFamily="34" charset="0"/>
        <a:buChar char="~"/>
        <a:defRPr sz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1x EHT-LTF Sequences Design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 smtClean="0"/>
              <a:t>Date: 2020-</a:t>
            </a:r>
            <a:r>
              <a:rPr lang="en-US" dirty="0" smtClean="0"/>
              <a:t>06</a:t>
            </a:r>
            <a:r>
              <a:rPr lang="en-US" altLang="zh-CN" dirty="0" smtClean="0"/>
              <a:t>-30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295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378753"/>
              </p:ext>
            </p:extLst>
          </p:nvPr>
        </p:nvGraphicFramePr>
        <p:xfrm>
          <a:off x="1219198" y="2821146"/>
          <a:ext cx="6629400" cy="231140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25880"/>
                <a:gridCol w="1325880"/>
                <a:gridCol w="1691642"/>
                <a:gridCol w="960118"/>
                <a:gridCol w="13258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Affiliations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Phone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err="1" smtClean="0"/>
                        <a:t>Dandan</a:t>
                      </a:r>
                      <a:r>
                        <a:rPr lang="en-US" altLang="zh-CN" sz="1200" dirty="0" smtClean="0"/>
                        <a:t> Liang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r>
                        <a:rPr lang="en-US" sz="1200" dirty="0" smtClean="0"/>
                        <a:t>Huawei</a:t>
                      </a:r>
                      <a:r>
                        <a:rPr lang="en-US" sz="1200" baseline="0" dirty="0" smtClean="0"/>
                        <a:t> Technologies Co., Ltd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Base, </a:t>
                      </a:r>
                      <a:r>
                        <a:rPr lang="en-US" altLang="zh-CN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6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</a:t>
                      </a:r>
                      <a:r>
                        <a:rPr lang="en-US" altLang="zh-CN" sz="1200" dirty="0" smtClean="0"/>
                        <a:t>andan.liang</a:t>
                      </a:r>
                      <a:r>
                        <a:rPr lang="en-US" sz="1200" dirty="0" smtClean="0"/>
                        <a:t>@huawei.com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err="1" smtClean="0"/>
                        <a:t>Chenchen</a:t>
                      </a:r>
                      <a:r>
                        <a:rPr lang="en-US" altLang="zh-CN" sz="1200" dirty="0" smtClean="0"/>
                        <a:t> Liu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Ming </a:t>
                      </a:r>
                      <a:r>
                        <a:rPr lang="en-US" altLang="zh-CN" sz="1200" dirty="0" err="1" smtClean="0"/>
                        <a:t>Gan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Yan Xin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Wei</a:t>
                      </a:r>
                      <a:r>
                        <a:rPr lang="en-US" altLang="zh-CN" sz="1200" baseline="0" dirty="0" smtClean="0"/>
                        <a:t> Lin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P2: </a:t>
            </a:r>
            <a:r>
              <a:rPr lang="en-US" altLang="zh-CN" dirty="0" smtClean="0"/>
              <a:t>320MHz 1x EHT-LTF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2020-06</a:t>
            </a:r>
            <a:endParaRPr lang="en-GB" altLang="zh-CN" dirty="0"/>
          </a:p>
        </p:txBody>
      </p:sp>
      <p:graphicFrame>
        <p:nvGraphicFramePr>
          <p:cNvPr id="7" name="内容占位符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7258691"/>
              </p:ext>
            </p:extLst>
          </p:nvPr>
        </p:nvGraphicFramePr>
        <p:xfrm>
          <a:off x="2095500" y="1569720"/>
          <a:ext cx="5027612" cy="427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3335"/>
                <a:gridCol w="1186155"/>
                <a:gridCol w="898122"/>
              </a:tblGrid>
              <a:tr h="279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Patterns</a:t>
                      </a:r>
                      <a:endParaRPr lang="zh-CN" altLang="en-US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Option 1:</a:t>
                      </a:r>
                    </a:p>
                    <a:p>
                      <a:r>
                        <a:rPr lang="en-US" altLang="zh-CN" sz="900" dirty="0" smtClean="0"/>
                        <a:t>PAPR</a:t>
                      </a:r>
                      <a:r>
                        <a:rPr lang="en-US" altLang="zh-CN" sz="900" baseline="0" dirty="0" smtClean="0"/>
                        <a:t> [dB]</a:t>
                      </a:r>
                      <a:r>
                        <a:rPr lang="en-US" altLang="zh-CN" sz="900" dirty="0" smtClean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9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Option 2: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altLang="zh-CN" sz="9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PAPR [dB] </a:t>
                      </a:r>
                    </a:p>
                  </a:txBody>
                  <a:tcPr anchor="ctr"/>
                </a:tc>
              </a:tr>
              <a:tr h="279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Case1</a:t>
                      </a:r>
                      <a:r>
                        <a:rPr lang="zh-CN" altLang="zh-CN" sz="900" dirty="0" smtClean="0"/>
                        <a:t>：</a:t>
                      </a:r>
                      <a:r>
                        <a:rPr lang="en-US" altLang="zh-CN" sz="900" dirty="0" smtClean="0"/>
                        <a:t>320MHz [1 1 </a:t>
                      </a:r>
                      <a:r>
                        <a:rPr lang="en-US" altLang="zh-CN" sz="900" dirty="0" err="1" smtClean="0"/>
                        <a:t>1</a:t>
                      </a:r>
                      <a:r>
                        <a:rPr lang="en-US" altLang="zh-CN" sz="900" dirty="0" smtClean="0"/>
                        <a:t> </a:t>
                      </a:r>
                      <a:r>
                        <a:rPr lang="en-US" altLang="zh-CN" sz="900" dirty="0" err="1" smtClean="0"/>
                        <a:t>1</a:t>
                      </a:r>
                      <a:r>
                        <a:rPr lang="en-US" altLang="zh-CN" sz="900" dirty="0" smtClean="0"/>
                        <a:t> </a:t>
                      </a:r>
                      <a:r>
                        <a:rPr lang="en-US" altLang="zh-CN" sz="900" dirty="0" err="1" smtClean="0"/>
                        <a:t>1</a:t>
                      </a:r>
                      <a:r>
                        <a:rPr lang="en-US" altLang="zh-CN" sz="900" dirty="0" smtClean="0"/>
                        <a:t> </a:t>
                      </a:r>
                      <a:r>
                        <a:rPr lang="en-US" altLang="zh-CN" sz="900" dirty="0" err="1" smtClean="0"/>
                        <a:t>1</a:t>
                      </a:r>
                      <a:r>
                        <a:rPr lang="en-US" altLang="zh-CN" sz="900" dirty="0" smtClean="0"/>
                        <a:t> </a:t>
                      </a:r>
                      <a:r>
                        <a:rPr lang="en-US" altLang="zh-CN" sz="900" dirty="0" err="1" smtClean="0"/>
                        <a:t>1</a:t>
                      </a:r>
                      <a:r>
                        <a:rPr lang="en-US" altLang="zh-CN" sz="900" dirty="0" smtClean="0"/>
                        <a:t> </a:t>
                      </a:r>
                      <a:r>
                        <a:rPr lang="en-US" altLang="zh-CN" sz="900" dirty="0" err="1" smtClean="0"/>
                        <a:t>1</a:t>
                      </a:r>
                      <a:r>
                        <a:rPr lang="en-US" altLang="zh-CN" sz="900" dirty="0" smtClean="0"/>
                        <a:t> </a:t>
                      </a:r>
                      <a:r>
                        <a:rPr lang="en-US" altLang="zh-CN" sz="900" dirty="0" err="1" smtClean="0"/>
                        <a:t>1</a:t>
                      </a:r>
                      <a:r>
                        <a:rPr lang="en-US" altLang="zh-CN" sz="900" dirty="0" smtClean="0"/>
                        <a:t> </a:t>
                      </a:r>
                      <a:r>
                        <a:rPr lang="en-US" altLang="zh-CN" sz="900" dirty="0" err="1" smtClean="0"/>
                        <a:t>1</a:t>
                      </a:r>
                      <a:r>
                        <a:rPr lang="en-US" altLang="zh-CN" sz="900" dirty="0" smtClean="0"/>
                        <a:t> </a:t>
                      </a:r>
                      <a:r>
                        <a:rPr lang="en-US" altLang="zh-CN" sz="900" dirty="0" err="1" smtClean="0"/>
                        <a:t>1</a:t>
                      </a:r>
                      <a:r>
                        <a:rPr lang="en-US" altLang="zh-CN" sz="900" dirty="0" smtClean="0"/>
                        <a:t> </a:t>
                      </a:r>
                      <a:r>
                        <a:rPr lang="en-US" altLang="zh-CN" sz="900" dirty="0" err="1" smtClean="0"/>
                        <a:t>1</a:t>
                      </a:r>
                      <a:r>
                        <a:rPr lang="en-US" altLang="zh-CN" sz="900" dirty="0" smtClean="0"/>
                        <a:t> </a:t>
                      </a:r>
                      <a:r>
                        <a:rPr lang="en-US" altLang="zh-CN" sz="900" dirty="0" err="1" smtClean="0"/>
                        <a:t>1</a:t>
                      </a:r>
                      <a:r>
                        <a:rPr lang="en-US" altLang="zh-CN" sz="900" dirty="0" smtClean="0"/>
                        <a:t> </a:t>
                      </a:r>
                      <a:r>
                        <a:rPr lang="en-US" altLang="zh-CN" sz="900" dirty="0" err="1" smtClean="0"/>
                        <a:t>1</a:t>
                      </a:r>
                      <a:r>
                        <a:rPr lang="en-US" altLang="zh-CN" sz="900" dirty="0" smtClean="0"/>
                        <a:t> </a:t>
                      </a:r>
                      <a:r>
                        <a:rPr lang="en-US" altLang="zh-CN" sz="900" dirty="0" err="1" smtClean="0"/>
                        <a:t>1</a:t>
                      </a:r>
                      <a:r>
                        <a:rPr lang="en-US" altLang="zh-CN" sz="900" dirty="0" smtClean="0"/>
                        <a:t> </a:t>
                      </a:r>
                      <a:r>
                        <a:rPr lang="en-US" altLang="zh-CN" sz="900" dirty="0" err="1" smtClean="0"/>
                        <a:t>1</a:t>
                      </a:r>
                      <a:r>
                        <a:rPr lang="en-US" altLang="zh-CN" sz="900" dirty="0" smtClean="0"/>
                        <a:t>]</a:t>
                      </a:r>
                      <a:endParaRPr lang="zh-CN" altLang="zh-CN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8.9944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8.9944</a:t>
                      </a:r>
                    </a:p>
                  </a:txBody>
                  <a:tcPr anchor="ctr"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Case2</a:t>
                      </a:r>
                      <a:r>
                        <a:rPr lang="zh-CN" altLang="zh-CN" sz="900" dirty="0" smtClean="0"/>
                        <a:t>：</a:t>
                      </a:r>
                      <a:r>
                        <a:rPr lang="en-US" altLang="zh-CN" sz="900" dirty="0" smtClean="0"/>
                        <a:t>280MHz [0 0 1 1 1 1 1 1 1 1 1 1 1 1 1 1]</a:t>
                      </a:r>
                      <a:endParaRPr lang="zh-CN" altLang="zh-CN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8.0424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8.0424</a:t>
                      </a: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Case3</a:t>
                      </a:r>
                      <a:r>
                        <a:rPr lang="zh-CN" altLang="zh-CN" sz="900" dirty="0" smtClean="0"/>
                        <a:t>：</a:t>
                      </a:r>
                      <a:r>
                        <a:rPr lang="en-US" altLang="zh-CN" sz="900" dirty="0" smtClean="0"/>
                        <a:t>280MHz [1 1 0 0 1 1 1 1 1 1 1 1 1 1 1 1]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8.2230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8.2230</a:t>
                      </a: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Case4</a:t>
                      </a:r>
                      <a:r>
                        <a:rPr lang="zh-CN" altLang="zh-CN" sz="900" dirty="0" smtClean="0"/>
                        <a:t>：</a:t>
                      </a:r>
                      <a:r>
                        <a:rPr lang="en-US" altLang="zh-CN" sz="900" dirty="0" smtClean="0"/>
                        <a:t>280MHz [1 1 1 1 0 0 1 1 1 1 1 1 1 1 1 1]</a:t>
                      </a:r>
                      <a:endParaRPr lang="zh-CN" altLang="zh-CN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8.8837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8.8837</a:t>
                      </a: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Case5</a:t>
                      </a:r>
                      <a:r>
                        <a:rPr lang="zh-CN" altLang="zh-CN" sz="900" dirty="0" smtClean="0"/>
                        <a:t>：</a:t>
                      </a:r>
                      <a:r>
                        <a:rPr lang="en-US" altLang="zh-CN" sz="900" dirty="0" smtClean="0"/>
                        <a:t>280MHz [1 1 1 1 1 1 0 0 1 1 1 1 1 1 1 1]</a:t>
                      </a:r>
                      <a:endParaRPr lang="zh-CN" altLang="zh-CN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8.9778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8.9778</a:t>
                      </a: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Case6</a:t>
                      </a:r>
                      <a:r>
                        <a:rPr lang="zh-CN" altLang="zh-CN" sz="900" dirty="0" smtClean="0"/>
                        <a:t>：</a:t>
                      </a:r>
                      <a:r>
                        <a:rPr lang="en-US" altLang="zh-CN" sz="900" dirty="0" smtClean="0"/>
                        <a:t>280MHz [1 1 1 1 1 1 1 1 0 0 1 1 1 1 1 1]</a:t>
                      </a:r>
                      <a:endParaRPr lang="zh-CN" altLang="zh-CN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9.0837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9.0837</a:t>
                      </a: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Case7</a:t>
                      </a:r>
                      <a:r>
                        <a:rPr lang="zh-CN" altLang="zh-CN" sz="900" dirty="0" smtClean="0"/>
                        <a:t>：</a:t>
                      </a:r>
                      <a:r>
                        <a:rPr lang="en-US" altLang="zh-CN" sz="900" dirty="0" smtClean="0"/>
                        <a:t>280MHz [1 1 1 1 1 1 1 1 1 1 0 0 1 1 1 1]</a:t>
                      </a:r>
                      <a:endParaRPr lang="zh-CN" altLang="zh-CN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8.9009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8.9009</a:t>
                      </a: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en-US" altLang="zh-CN" sz="900" dirty="0" smtClean="0"/>
                        <a:t>Case8</a:t>
                      </a:r>
                      <a:r>
                        <a:rPr lang="zh-CN" altLang="zh-CN" sz="900" dirty="0" smtClean="0"/>
                        <a:t>：</a:t>
                      </a:r>
                      <a:r>
                        <a:rPr lang="en-US" altLang="zh-CN" sz="900" dirty="0" smtClean="0"/>
                        <a:t>280MHz [1 1 1 1 1 1 1 1 1 1 1 1 0 0 1 1]</a:t>
                      </a:r>
                      <a:endParaRPr lang="zh-CN" altLang="zh-CN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8.2149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8.2149</a:t>
                      </a: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Case9</a:t>
                      </a:r>
                      <a:r>
                        <a:rPr lang="zh-CN" altLang="zh-CN" sz="900" dirty="0" smtClean="0"/>
                        <a:t>：</a:t>
                      </a:r>
                      <a:r>
                        <a:rPr lang="en-US" altLang="zh-CN" sz="900" dirty="0" smtClean="0"/>
                        <a:t>280MHz [1 1 1 1 1 1 1 1 1 1 1 1 1 1 0 0]</a:t>
                      </a:r>
                      <a:endParaRPr lang="zh-CN" altLang="zh-CN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8.2885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8.2885</a:t>
                      </a: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Case10: 240MHz [1 1 1 1 0 0 0 0 1 1 1 1 1 1 1 1]</a:t>
                      </a:r>
                      <a:endParaRPr lang="zh-CN" altLang="zh-CN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8.9613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8.9613</a:t>
                      </a: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Case11: 240MHz [1 1 1 1 1 1 1 1 0 0 0 0 1 1 1 1]</a:t>
                      </a:r>
                      <a:endParaRPr lang="zh-CN" altLang="zh-CN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8.9613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8.9613</a:t>
                      </a: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Case12: 240MHz [1 1 1 1 1 1 1 1 1 1 1 1 0 0 0 0]</a:t>
                      </a:r>
                      <a:endParaRPr lang="zh-CN" altLang="zh-CN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7.5154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7.5154</a:t>
                      </a: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Case13: 240MHz [0 0 0 0 1 1 1 1 1 1 1 1 1 1 1 1]</a:t>
                      </a:r>
                      <a:endParaRPr lang="zh-CN" altLang="zh-CN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7.5154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7.5154</a:t>
                      </a: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Worst PAPR [dB]:</a:t>
                      </a:r>
                      <a:endParaRPr lang="zh-CN" altLang="zh-CN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9.0837 [Case 6]</a:t>
                      </a:r>
                      <a:endParaRPr lang="zh-CN" altLang="en-US" sz="90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9.0837 [Case 6]</a:t>
                      </a:r>
                      <a:endParaRPr lang="zh-CN" altLang="en-US" sz="90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455947" y="5847080"/>
            <a:ext cx="8306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Note: </a:t>
            </a:r>
            <a:r>
              <a:rPr lang="en-US" altLang="zh-CN" sz="1200" dirty="0" smtClean="0">
                <a:solidFill>
                  <a:schemeClr val="tx1"/>
                </a:solidFill>
              </a:rPr>
              <a:t>The PAPR value is for the EHT-LTF tones expect pilot tones multiplied by elements of P matrix(up to 16x16). The Worst </a:t>
            </a:r>
            <a:r>
              <a:rPr lang="en-US" altLang="zh-CN" sz="1200" dirty="0">
                <a:solidFill>
                  <a:schemeClr val="tx1"/>
                </a:solidFill>
              </a:rPr>
              <a:t>PAPR is the max PAPR for the </a:t>
            </a:r>
            <a:r>
              <a:rPr lang="en-US" altLang="zh-CN" sz="1200" dirty="0" smtClean="0">
                <a:solidFill>
                  <a:schemeClr val="tx1"/>
                </a:solidFill>
              </a:rPr>
              <a:t>EHT-LTF </a:t>
            </a:r>
            <a:r>
              <a:rPr lang="en-US" altLang="zh-CN" sz="1200" dirty="0">
                <a:solidFill>
                  <a:schemeClr val="tx1"/>
                </a:solidFill>
              </a:rPr>
              <a:t>tones except pilot tones multiplied by elements </a:t>
            </a:r>
            <a:r>
              <a:rPr lang="en-US" altLang="zh-CN" sz="1200" dirty="0" smtClean="0">
                <a:solidFill>
                  <a:schemeClr val="tx1"/>
                </a:solidFill>
              </a:rPr>
              <a:t>of P matrix.</a:t>
            </a:r>
            <a:endParaRPr lang="en-US" altLang="zh-CN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6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6912" y="469900"/>
            <a:ext cx="7770813" cy="1065213"/>
          </a:xfrm>
        </p:spPr>
        <p:txBody>
          <a:bodyPr/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P2: </a:t>
            </a:r>
            <a:r>
              <a:rPr lang="en-US" altLang="zh-CN" dirty="0" smtClean="0"/>
              <a:t>320MHz 1x EHT-LTF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2020-06</a:t>
            </a:r>
            <a:endParaRPr lang="en-GB" altLang="zh-CN" dirty="0"/>
          </a:p>
        </p:txBody>
      </p:sp>
      <p:graphicFrame>
        <p:nvGraphicFramePr>
          <p:cNvPr id="7" name="内容占位符 3"/>
          <p:cNvGraphicFramePr>
            <a:graphicFrameLocks/>
          </p:cNvGraphicFramePr>
          <p:nvPr>
            <p:extLst/>
          </p:nvPr>
        </p:nvGraphicFramePr>
        <p:xfrm>
          <a:off x="304801" y="1371600"/>
          <a:ext cx="3883025" cy="24883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3031"/>
                <a:gridCol w="908693"/>
                <a:gridCol w="991301"/>
              </a:tblGrid>
              <a:tr h="34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Patterns</a:t>
                      </a:r>
                      <a:endParaRPr lang="zh-CN" alt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Option 1:</a:t>
                      </a:r>
                    </a:p>
                    <a:p>
                      <a:r>
                        <a:rPr lang="en-US" altLang="zh-CN" sz="900" dirty="0" smtClean="0"/>
                        <a:t>PAPR</a:t>
                      </a:r>
                      <a:r>
                        <a:rPr lang="en-US" altLang="zh-CN" sz="900" baseline="0" dirty="0" smtClean="0"/>
                        <a:t> [dB]</a:t>
                      </a:r>
                      <a:r>
                        <a:rPr lang="en-US" altLang="zh-CN" sz="900" dirty="0" smtClean="0"/>
                        <a:t> 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Option 2:</a:t>
                      </a:r>
                    </a:p>
                    <a:p>
                      <a:r>
                        <a:rPr lang="en-US" altLang="zh-CN" sz="900" dirty="0" smtClean="0"/>
                        <a:t>PAPR</a:t>
                      </a:r>
                      <a:r>
                        <a:rPr lang="en-US" altLang="zh-CN" sz="900" baseline="0" dirty="0" smtClean="0"/>
                        <a:t> [dB]</a:t>
                      </a:r>
                      <a:r>
                        <a:rPr lang="en-US" altLang="zh-CN" sz="900" dirty="0" smtClean="0"/>
                        <a:t> </a:t>
                      </a:r>
                    </a:p>
                  </a:txBody>
                  <a:tcPr anchor="ctr"/>
                </a:tc>
              </a:tr>
              <a:tr h="2358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Case14: [0 0 1 1 0 0 0 0 1 1 1 1 1 1 1 1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8.2709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8.2709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2358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Case15: [1 1 0 0 0 0 0 0 1 1 1 1 1 1 1 1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8.3622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8.3622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358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Case16: [1 1 1 1 0 0 0 0 0 0 1 1 1 1 1 1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8.7755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8.7755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358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Case17: [1 1 1 1 0 0 0 0 1 1 0 0 1 1 1 1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8.5458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8.5458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358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Case18: [1 1 1 1 0 0 0 0 1 1 1 1 0 0 1 1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8.6197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8.6197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358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 19: [1 1 1 1 0 0 0 0 1 1 1 1 1 1 0 0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8.5826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8.5826</a:t>
                      </a:r>
                    </a:p>
                  </a:txBody>
                  <a:tcPr marL="7620" marR="7620" marT="7620" marB="0" anchor="ctr"/>
                </a:tc>
              </a:tr>
              <a:tr h="2358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 20: [0 0 0 0 0 0 0 0 1 1 1 1 1 1 1 1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8.0064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8.0064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358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 21: [1 1 1 1 0 0 0 0 0 0 0 0 1 1 1 1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8.1480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8.1480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358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Case 22: [1 1 1 1 0 0 0 0 1 1 1 1 0 0 0 0]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8.3072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8.3072</a:t>
                      </a: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graphicFrame>
        <p:nvGraphicFramePr>
          <p:cNvPr id="8" name="内容占位符 3"/>
          <p:cNvGraphicFramePr>
            <a:graphicFrameLocks/>
          </p:cNvGraphicFramePr>
          <p:nvPr>
            <p:extLst/>
          </p:nvPr>
        </p:nvGraphicFramePr>
        <p:xfrm>
          <a:off x="4344988" y="1371600"/>
          <a:ext cx="4385965" cy="2491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9879"/>
                <a:gridCol w="1026389"/>
                <a:gridCol w="1119697"/>
              </a:tblGrid>
              <a:tr h="3629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Patterns</a:t>
                      </a:r>
                      <a:endParaRPr lang="zh-CN" alt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Option 1:</a:t>
                      </a:r>
                    </a:p>
                    <a:p>
                      <a:r>
                        <a:rPr lang="en-US" altLang="zh-CN" sz="900" dirty="0" smtClean="0"/>
                        <a:t>PAPR</a:t>
                      </a:r>
                      <a:r>
                        <a:rPr lang="en-US" altLang="zh-CN" sz="900" baseline="0" dirty="0" smtClean="0"/>
                        <a:t> [dB]</a:t>
                      </a:r>
                      <a:r>
                        <a:rPr lang="en-US" altLang="zh-CN" sz="900" dirty="0" smtClean="0"/>
                        <a:t> 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Option 2:</a:t>
                      </a:r>
                    </a:p>
                    <a:p>
                      <a:r>
                        <a:rPr lang="en-US" altLang="zh-CN" sz="900" dirty="0" smtClean="0"/>
                        <a:t>PAPR</a:t>
                      </a:r>
                      <a:r>
                        <a:rPr lang="en-US" altLang="zh-CN" sz="900" baseline="0" dirty="0" smtClean="0"/>
                        <a:t> [dB]</a:t>
                      </a:r>
                      <a:r>
                        <a:rPr lang="en-US" altLang="zh-CN" sz="900" dirty="0" smtClean="0"/>
                        <a:t> </a:t>
                      </a:r>
                    </a:p>
                  </a:txBody>
                  <a:tcPr anchor="ctr"/>
                </a:tc>
              </a:tr>
              <a:tr h="2361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Case23: [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0 0 1 1 1 1 1 1 0 0 0 0 1 1 1 1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8.5199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8.5199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2361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Case24: [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1 1 0 0 1 1 1 1 0 0 0 0 1 1 1 1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8.4525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8.4525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361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Case25: [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1 1 1 1 0 0 1 1 0 0 0 0 1 1 1 1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8.7406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8.7406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361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Case26: [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1 1 1 1 1 1 0 0 0 0 0 0 1 1 1 1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8.6802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8.6802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361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Case27: [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1 1 1 1 1 1 1 1 0 0 0 0 0 0 1 1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8.1251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8.1251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361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Case28: [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1 1 1 1 1 1 1 1 0 0 0 0 1 1 0 0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8.2758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8.2758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361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Case29: [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0 0 0 0 1 1 1 1 0 0 0 0 1 1 1 1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8.3072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8.3072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361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Case30: [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1 1 1 1 0 0 0 0 0 0 0 0 1 1 1 1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8.1480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8.1480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361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Case31: [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1 1 1 1 1 1 1 1 0 0 0 0 0 0 0 0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8.0064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8.0064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graphicFrame>
        <p:nvGraphicFramePr>
          <p:cNvPr id="9" name="内容占位符 3"/>
          <p:cNvGraphicFramePr>
            <a:graphicFrameLocks/>
          </p:cNvGraphicFramePr>
          <p:nvPr>
            <p:extLst/>
          </p:nvPr>
        </p:nvGraphicFramePr>
        <p:xfrm>
          <a:off x="311210" y="3903684"/>
          <a:ext cx="3883026" cy="2503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3032"/>
                <a:gridCol w="908693"/>
                <a:gridCol w="991301"/>
              </a:tblGrid>
              <a:tr h="2592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Patterns</a:t>
                      </a:r>
                      <a:endParaRPr lang="zh-CN" alt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Option 1:</a:t>
                      </a:r>
                    </a:p>
                    <a:p>
                      <a:r>
                        <a:rPr lang="en-US" altLang="zh-CN" sz="900" dirty="0" smtClean="0"/>
                        <a:t>PAPR</a:t>
                      </a:r>
                      <a:r>
                        <a:rPr lang="en-US" altLang="zh-CN" sz="900" baseline="0" dirty="0" smtClean="0"/>
                        <a:t> [dB]</a:t>
                      </a:r>
                      <a:r>
                        <a:rPr lang="en-US" altLang="zh-CN" sz="900" dirty="0" smtClean="0"/>
                        <a:t> 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Option 2:</a:t>
                      </a:r>
                    </a:p>
                    <a:p>
                      <a:r>
                        <a:rPr lang="en-US" altLang="zh-CN" sz="900" dirty="0" smtClean="0"/>
                        <a:t>PAPR</a:t>
                      </a:r>
                      <a:r>
                        <a:rPr lang="en-US" altLang="zh-CN" sz="900" baseline="0" dirty="0" smtClean="0"/>
                        <a:t> [dB]</a:t>
                      </a:r>
                      <a:r>
                        <a:rPr lang="en-US" altLang="zh-CN" sz="900" dirty="0" smtClean="0"/>
                        <a:t> </a:t>
                      </a:r>
                    </a:p>
                  </a:txBody>
                  <a:tcPr anchor="ctr"/>
                </a:tc>
              </a:tr>
              <a:tr h="23748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Case32: [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0 0 1 1 1 1 1 1 1 1 1 1 0 0 0 0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7.1151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7.1151</a:t>
                      </a:r>
                    </a:p>
                  </a:txBody>
                  <a:tcPr anchor="ctr"/>
                </a:tc>
              </a:tr>
              <a:tr h="23748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Case33: [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1 1 0 0 1 1 1 1 1 1 1 1 0 0 0 0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7.2152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7.2152</a:t>
                      </a:r>
                    </a:p>
                  </a:txBody>
                  <a:tcPr marL="7620" marR="7620" marT="7620" marB="0" anchor="ctr"/>
                </a:tc>
              </a:tr>
              <a:tr h="23748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Case34: [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1 1 1 1 0 0 1 1 1 1 1 1 0 0 0 0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8.2661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8.2661</a:t>
                      </a:r>
                    </a:p>
                  </a:txBody>
                  <a:tcPr marL="7620" marR="7620" marT="7620" marB="0" anchor="ctr"/>
                </a:tc>
              </a:tr>
              <a:tr h="23748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Case35: [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1 1 1 1 1 1 0 0 1 1 1 1 0 0 0 0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7.9758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7.9758</a:t>
                      </a:r>
                    </a:p>
                  </a:txBody>
                  <a:tcPr marL="7620" marR="7620" marT="7620" marB="0" anchor="ctr"/>
                </a:tc>
              </a:tr>
              <a:tr h="23748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Case36: [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1 1 1 1 1 1 1 1 0 0 1 1 0 0 0 0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7.2433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7.2433</a:t>
                      </a:r>
                    </a:p>
                  </a:txBody>
                  <a:tcPr marL="7620" marR="7620" marT="7620" marB="0" anchor="ctr"/>
                </a:tc>
              </a:tr>
              <a:tr h="23748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Case37: [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1 1 1 1 1 1 1 1 1 1 0 0 0 0 0 0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7.0408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7.0408</a:t>
                      </a:r>
                    </a:p>
                  </a:txBody>
                  <a:tcPr marL="7620" marR="7620" marT="7620" marB="0" anchor="ctr"/>
                </a:tc>
              </a:tr>
              <a:tr h="23748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Case38: [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0 0 0 0 1 1 1 1 1 1 1 1 0 0 0 0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8.1480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8.1480</a:t>
                      </a:r>
                    </a:p>
                  </a:txBody>
                  <a:tcPr marL="7620" marR="7620" marT="7620" marB="0" anchor="ctr"/>
                </a:tc>
              </a:tr>
              <a:tr h="23748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Case39: [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1 1 1 1 0 0 0 0 1 1 1 1 0 0 0 0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8.3072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8.3072</a:t>
                      </a:r>
                    </a:p>
                  </a:txBody>
                  <a:tcPr marL="7620" marR="7620" marT="7620" marB="0" anchor="ctr"/>
                </a:tc>
              </a:tr>
              <a:tr h="23748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Case40: [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1 1 1 1 1 1 1 1 0 0 0 0 0 0 0 0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8.0064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8.0064</a:t>
                      </a: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graphicFrame>
        <p:nvGraphicFramePr>
          <p:cNvPr id="10" name="内容占位符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1803236"/>
              </p:ext>
            </p:extLst>
          </p:nvPr>
        </p:nvGraphicFramePr>
        <p:xfrm>
          <a:off x="4344988" y="3903684"/>
          <a:ext cx="4385965" cy="250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9880"/>
                <a:gridCol w="1026388"/>
                <a:gridCol w="1119697"/>
              </a:tblGrid>
              <a:tr h="27401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Patterns</a:t>
                      </a:r>
                      <a:endParaRPr lang="zh-CN" alt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Option 1:</a:t>
                      </a:r>
                    </a:p>
                    <a:p>
                      <a:r>
                        <a:rPr lang="en-US" altLang="zh-CN" sz="900" dirty="0" smtClean="0"/>
                        <a:t>PAPR</a:t>
                      </a:r>
                      <a:r>
                        <a:rPr lang="en-US" altLang="zh-CN" sz="900" baseline="0" dirty="0" smtClean="0"/>
                        <a:t> [dB]</a:t>
                      </a:r>
                      <a:r>
                        <a:rPr lang="en-US" altLang="zh-CN" sz="900" dirty="0" smtClean="0"/>
                        <a:t> 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Option 2:</a:t>
                      </a:r>
                    </a:p>
                    <a:p>
                      <a:r>
                        <a:rPr lang="en-US" altLang="zh-CN" sz="900" dirty="0" smtClean="0"/>
                        <a:t>PAPR</a:t>
                      </a:r>
                      <a:r>
                        <a:rPr lang="en-US" altLang="zh-CN" sz="900" baseline="0" dirty="0" smtClean="0"/>
                        <a:t> [dB]</a:t>
                      </a:r>
                      <a:r>
                        <a:rPr lang="en-US" altLang="zh-CN" sz="900" dirty="0" smtClean="0"/>
                        <a:t> </a:t>
                      </a:r>
                    </a:p>
                  </a:txBody>
                  <a:tcPr anchor="ctr"/>
                </a:tc>
              </a:tr>
              <a:tr h="22834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Case41: [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0 0 0 0 0 0 1 1 1 1 1 1 1 1 1 1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7.2055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7.2055</a:t>
                      </a:r>
                    </a:p>
                  </a:txBody>
                  <a:tcPr anchor="ctr"/>
                </a:tc>
              </a:tr>
              <a:tr h="2101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Case42: [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0 0 0 0 1 1 0 0 1 1 1 1 1 1 1 1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6.9584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6.9584</a:t>
                      </a:r>
                    </a:p>
                  </a:txBody>
                  <a:tcPr marL="7620" marR="7620" marT="7620" marB="0" anchor="ctr"/>
                </a:tc>
              </a:tr>
              <a:tr h="2101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Case43: [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0 0 0 0 1 1 1 1 0 0 1 1 1 1 1 1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8.1436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8.1436</a:t>
                      </a:r>
                    </a:p>
                  </a:txBody>
                  <a:tcPr marL="7620" marR="7620" marT="7620" marB="0" anchor="ctr"/>
                </a:tc>
              </a:tr>
              <a:tr h="2101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Case44: [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0 0 0 0 1 1 1 1 1 1 0 0 1 1 1 1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8.0593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8.0593</a:t>
                      </a:r>
                    </a:p>
                  </a:txBody>
                  <a:tcPr marL="7620" marR="7620" marT="7620" marB="0" anchor="ctr"/>
                </a:tc>
              </a:tr>
              <a:tr h="2101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Case45: [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0 0 0 0 1 1 1 1 1 1 1 1 0 0 1 1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7.5331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7.5331</a:t>
                      </a:r>
                    </a:p>
                  </a:txBody>
                  <a:tcPr marL="7620" marR="7620" marT="7620" marB="0" anchor="ctr"/>
                </a:tc>
              </a:tr>
              <a:tr h="2101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Case46: [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0 0 0 0 1 1 1 1 1 1 1 1 1 1 0 0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6.9584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6.9584</a:t>
                      </a:r>
                    </a:p>
                  </a:txBody>
                  <a:tcPr marL="7620" marR="7620" marT="7620" marB="0" anchor="ctr"/>
                </a:tc>
              </a:tr>
              <a:tr h="2101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Case47: [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0 0 0 0 0 0 0 0 1 1 1 1 1 1 1 1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8.0064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8.0064</a:t>
                      </a:r>
                      <a:endParaRPr lang="en-US" altLang="zh-CN" sz="9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101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Case48: [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0 0 0 0 1 1 1 1 0 0 0 0 1 1 1 1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8.3072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8.3072</a:t>
                      </a:r>
                    </a:p>
                  </a:txBody>
                  <a:tcPr marL="7620" marR="7620" marT="7620" marB="0" anchor="ctr"/>
                </a:tc>
              </a:tr>
              <a:tr h="2101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Case49: [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0 0 0 0 1 1 1 1 1 1 1 1 0 0 0 0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8.1480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8.1480</a:t>
                      </a:r>
                    </a:p>
                  </a:txBody>
                  <a:tcPr marL="7620" marR="7620" marT="7620" marB="0" anchor="ctr"/>
                </a:tc>
              </a:tr>
              <a:tr h="2283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Worst</a:t>
                      </a:r>
                      <a:r>
                        <a:rPr lang="en-US" altLang="zh-CN" sz="900" baseline="0" dirty="0" smtClean="0"/>
                        <a:t> PAPR [dB]:</a:t>
                      </a:r>
                      <a:endParaRPr lang="zh-CN" altLang="en-US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9.0837 [Case 6]</a:t>
                      </a:r>
                      <a:endParaRPr lang="zh-CN" altLang="en-US" sz="90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9.0837 [Case 6]</a:t>
                      </a:r>
                      <a:endParaRPr lang="zh-CN" altLang="en-US" sz="90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734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Simulation Results Discussion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sz="1800" b="0" dirty="0" smtClean="0"/>
              <a:t>Opt. 2 &amp; P1 has the lowest worst PAPR </a:t>
            </a:r>
            <a:r>
              <a:rPr lang="en-US" altLang="zh-CN" sz="1800" b="0" dirty="0" smtClean="0">
                <a:solidFill>
                  <a:schemeClr val="tx1"/>
                </a:solidFill>
              </a:rPr>
              <a:t>(</a:t>
            </a:r>
            <a:r>
              <a:rPr lang="en-US" altLang="zh-CN" sz="1800" b="0" dirty="0" smtClean="0">
                <a:solidFill>
                  <a:srgbClr val="0070C0"/>
                </a:solidFill>
              </a:rPr>
              <a:t>8.36dB</a:t>
            </a:r>
            <a:r>
              <a:rPr lang="en-US" altLang="zh-CN" sz="1800" b="0" dirty="0" smtClean="0">
                <a:solidFill>
                  <a:schemeClr val="tx1"/>
                </a:solidFill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800" b="0" dirty="0" smtClean="0">
                <a:solidFill>
                  <a:schemeClr val="tx1"/>
                </a:solidFill>
              </a:rPr>
              <a:t>Opt.1 &amp; P1, Opt.1 &amp; P2 and Opt.2 &amp; P2 are </a:t>
            </a:r>
            <a:r>
              <a:rPr lang="en-US" altLang="zh-CN" sz="1800" b="0" dirty="0" smtClean="0">
                <a:solidFill>
                  <a:srgbClr val="0070C0"/>
                </a:solidFill>
              </a:rPr>
              <a:t>the same sequence </a:t>
            </a:r>
            <a:r>
              <a:rPr lang="en-US" altLang="zh-CN" sz="1800" b="0" dirty="0" smtClean="0">
                <a:solidFill>
                  <a:schemeClr val="tx1"/>
                </a:solidFill>
              </a:rPr>
              <a:t>(with worst PAPR </a:t>
            </a:r>
            <a:r>
              <a:rPr lang="en-US" altLang="zh-CN" sz="1800" b="0" dirty="0" smtClean="0">
                <a:solidFill>
                  <a:srgbClr val="0070C0"/>
                </a:solidFill>
              </a:rPr>
              <a:t>9.08dB</a:t>
            </a:r>
            <a:r>
              <a:rPr lang="en-US" altLang="zh-CN" sz="1800" b="0" dirty="0" smtClean="0">
                <a:solidFill>
                  <a:schemeClr val="tx1"/>
                </a:solidFill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800" b="0" dirty="0" smtClean="0">
                <a:solidFill>
                  <a:schemeClr val="tx1"/>
                </a:solidFill>
              </a:rPr>
              <a:t>Opt.2 &amp; P1 may need a separated sequence for 240MHz/160MHz+80MHz transmission. Potential 240MHz/160MHz+80MHz 1x EHT-LTF sequences are proposed as: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400" dirty="0">
                <a:solidFill>
                  <a:schemeClr val="tx1"/>
                </a:solidFill>
              </a:rPr>
              <a:t>1x </a:t>
            </a:r>
            <a:r>
              <a:rPr lang="en-US" altLang="zh-CN" sz="1400" dirty="0" smtClean="0">
                <a:solidFill>
                  <a:schemeClr val="tx1"/>
                </a:solidFill>
              </a:rPr>
              <a:t>EHT-LTF = [</a:t>
            </a:r>
            <a:r>
              <a:rPr lang="en-US" altLang="zh-CN" sz="14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400" dirty="0">
                <a:solidFill>
                  <a:schemeClr val="tx1"/>
                </a:solidFill>
              </a:rPr>
              <a:t>LTF</a:t>
            </a:r>
            <a:r>
              <a:rPr lang="en-US" altLang="ko-KR" sz="1400" baseline="-25000" dirty="0">
                <a:solidFill>
                  <a:schemeClr val="tx1"/>
                </a:solidFill>
              </a:rPr>
              <a:t>80MHz_1x</a:t>
            </a:r>
            <a:r>
              <a:rPr lang="en-US" altLang="zh-CN" sz="1400" dirty="0" smtClean="0">
                <a:solidFill>
                  <a:schemeClr val="tx1"/>
                </a:solidFill>
              </a:rPr>
              <a:t>  0</a:t>
            </a:r>
            <a:r>
              <a:rPr lang="en-US" altLang="zh-CN" sz="1400" baseline="-25000" dirty="0" smtClean="0">
                <a:solidFill>
                  <a:schemeClr val="tx1"/>
                </a:solidFill>
              </a:rPr>
              <a:t>23 </a:t>
            </a:r>
            <a:r>
              <a:rPr lang="en-US" altLang="zh-CN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400" dirty="0" smtClean="0">
                <a:solidFill>
                  <a:schemeClr val="tx1"/>
                </a:solidFill>
              </a:rPr>
              <a:t>LTF</a:t>
            </a:r>
            <a:r>
              <a:rPr lang="en-US" altLang="ko-KR" sz="1400" baseline="-25000" dirty="0" smtClean="0">
                <a:solidFill>
                  <a:schemeClr val="tx1"/>
                </a:solidFill>
              </a:rPr>
              <a:t>80MHz_1x</a:t>
            </a:r>
            <a:r>
              <a:rPr lang="en-US" altLang="zh-CN" sz="1400" baseline="-25000" dirty="0" smtClean="0">
                <a:solidFill>
                  <a:schemeClr val="tx1"/>
                </a:solidFill>
              </a:rPr>
              <a:t>  </a:t>
            </a:r>
            <a:r>
              <a:rPr lang="en-US" altLang="zh-CN" sz="1400" dirty="0" smtClean="0">
                <a:solidFill>
                  <a:schemeClr val="tx1"/>
                </a:solidFill>
              </a:rPr>
              <a:t>0</a:t>
            </a:r>
            <a:r>
              <a:rPr lang="en-US" altLang="zh-CN" sz="1400" baseline="-25000" dirty="0" smtClean="0">
                <a:solidFill>
                  <a:schemeClr val="tx1"/>
                </a:solidFill>
              </a:rPr>
              <a:t>23  </a:t>
            </a:r>
            <a:r>
              <a:rPr lang="en-US" altLang="zh-CN" sz="1400" dirty="0">
                <a:solidFill>
                  <a:schemeClr val="tx1"/>
                </a:solidFill>
              </a:rPr>
              <a:t>(</a:t>
            </a:r>
            <a:r>
              <a:rPr lang="en-US" altLang="zh-CN" sz="1400" baseline="-25000" dirty="0">
                <a:solidFill>
                  <a:schemeClr val="tx1"/>
                </a:solidFill>
              </a:rPr>
              <a:t> </a:t>
            </a:r>
            <a:r>
              <a:rPr lang="en-US" altLang="zh-CN" sz="1400" dirty="0">
                <a:solidFill>
                  <a:schemeClr val="tx1"/>
                </a:solidFill>
              </a:rPr>
              <a:t>-1</a:t>
            </a:r>
            <a:r>
              <a:rPr lang="en-US" altLang="zh-CN" sz="1400" dirty="0" smtClean="0">
                <a:solidFill>
                  <a:schemeClr val="tx1"/>
                </a:solidFill>
              </a:rPr>
              <a:t>)*</a:t>
            </a:r>
            <a:r>
              <a:rPr lang="en-US" altLang="zh-CN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400" dirty="0" smtClean="0">
                <a:solidFill>
                  <a:schemeClr val="tx1"/>
                </a:solidFill>
              </a:rPr>
              <a:t>LTF</a:t>
            </a:r>
            <a:r>
              <a:rPr lang="en-US" altLang="ko-KR" sz="1400" baseline="-25000" dirty="0" smtClean="0">
                <a:solidFill>
                  <a:schemeClr val="tx1"/>
                </a:solidFill>
              </a:rPr>
              <a:t>80MHz_1x</a:t>
            </a:r>
            <a:r>
              <a:rPr lang="en-US" altLang="zh-CN" sz="1400" dirty="0" smtClean="0">
                <a:solidFill>
                  <a:schemeClr val="tx1"/>
                </a:solidFill>
              </a:rPr>
              <a:t>], </a:t>
            </a:r>
            <a:r>
              <a:rPr lang="en-US" altLang="zh-CN" sz="1400" dirty="0">
                <a:solidFill>
                  <a:schemeClr val="tx1"/>
                </a:solidFill>
              </a:rPr>
              <a:t>with the worst PAPR – 8.3072dB in C</a:t>
            </a:r>
            <a:r>
              <a:rPr lang="en-US" altLang="zh-CN" sz="1400" dirty="0" smtClean="0">
                <a:solidFill>
                  <a:schemeClr val="tx1"/>
                </a:solidFill>
              </a:rPr>
              <a:t>ase 9,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400" dirty="0">
                <a:solidFill>
                  <a:schemeClr val="tx1"/>
                </a:solidFill>
              </a:rPr>
              <a:t>1x </a:t>
            </a:r>
            <a:r>
              <a:rPr lang="en-US" altLang="zh-CN" sz="1400" dirty="0" smtClean="0">
                <a:solidFill>
                  <a:schemeClr val="tx1"/>
                </a:solidFill>
              </a:rPr>
              <a:t>EHT-LTF = </a:t>
            </a:r>
            <a:r>
              <a:rPr lang="en-US" altLang="zh-CN" sz="1400" dirty="0">
                <a:solidFill>
                  <a:schemeClr val="tx1"/>
                </a:solidFill>
              </a:rPr>
              <a:t>[</a:t>
            </a:r>
            <a:r>
              <a:rPr lang="en-US" altLang="zh-CN" sz="14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400" dirty="0">
                <a:solidFill>
                  <a:schemeClr val="tx1"/>
                </a:solidFill>
              </a:rPr>
              <a:t>LTF</a:t>
            </a:r>
            <a:r>
              <a:rPr lang="en-US" altLang="ko-KR" sz="1400" baseline="-25000" dirty="0">
                <a:solidFill>
                  <a:schemeClr val="tx1"/>
                </a:solidFill>
              </a:rPr>
              <a:t>80MHz_left_1x</a:t>
            </a:r>
            <a:r>
              <a:rPr lang="en-US" altLang="zh-CN" sz="1400" dirty="0">
                <a:solidFill>
                  <a:schemeClr val="tx1"/>
                </a:solidFill>
              </a:rPr>
              <a:t>  0 </a:t>
            </a:r>
            <a:r>
              <a:rPr lang="en-US" altLang="zh-CN" sz="14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400" dirty="0">
                <a:solidFill>
                  <a:schemeClr val="tx1"/>
                </a:solidFill>
              </a:rPr>
              <a:t>LTF</a:t>
            </a:r>
            <a:r>
              <a:rPr lang="en-US" altLang="ko-KR" sz="1400" baseline="-25000" dirty="0">
                <a:solidFill>
                  <a:schemeClr val="tx1"/>
                </a:solidFill>
              </a:rPr>
              <a:t>80MHz_right_1x</a:t>
            </a:r>
            <a:r>
              <a:rPr lang="en-US" altLang="zh-CN" sz="1400" baseline="-25000" dirty="0">
                <a:solidFill>
                  <a:schemeClr val="tx1"/>
                </a:solidFill>
              </a:rPr>
              <a:t>  </a:t>
            </a:r>
            <a:r>
              <a:rPr lang="en-US" altLang="zh-CN" sz="1400" dirty="0">
                <a:solidFill>
                  <a:schemeClr val="tx1"/>
                </a:solidFill>
              </a:rPr>
              <a:t>0</a:t>
            </a:r>
            <a:r>
              <a:rPr lang="en-US" altLang="zh-CN" sz="1400" baseline="-25000" dirty="0">
                <a:solidFill>
                  <a:schemeClr val="tx1"/>
                </a:solidFill>
              </a:rPr>
              <a:t>23 </a:t>
            </a:r>
            <a:r>
              <a:rPr lang="en-US" altLang="zh-CN" sz="14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400" dirty="0">
                <a:solidFill>
                  <a:schemeClr val="tx1"/>
                </a:solidFill>
              </a:rPr>
              <a:t>LTF</a:t>
            </a:r>
            <a:r>
              <a:rPr lang="en-US" altLang="ko-KR" sz="1400" baseline="-25000" dirty="0">
                <a:solidFill>
                  <a:schemeClr val="tx1"/>
                </a:solidFill>
              </a:rPr>
              <a:t>80MHz_left_1x</a:t>
            </a:r>
            <a:r>
              <a:rPr lang="en-US" altLang="zh-CN" sz="1400" dirty="0">
                <a:solidFill>
                  <a:schemeClr val="tx1"/>
                </a:solidFill>
              </a:rPr>
              <a:t>  0 </a:t>
            </a:r>
            <a:r>
              <a:rPr lang="en-US" altLang="zh-CN" sz="14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400" dirty="0">
                <a:solidFill>
                  <a:schemeClr val="tx1"/>
                </a:solidFill>
              </a:rPr>
              <a:t>LTF</a:t>
            </a:r>
            <a:r>
              <a:rPr lang="en-US" altLang="ko-KR" sz="1400" baseline="-25000" dirty="0">
                <a:solidFill>
                  <a:schemeClr val="tx1"/>
                </a:solidFill>
              </a:rPr>
              <a:t>80MHz_right_1x</a:t>
            </a:r>
            <a:r>
              <a:rPr lang="en-US" altLang="zh-CN" sz="1400" baseline="-25000" dirty="0">
                <a:solidFill>
                  <a:schemeClr val="tx1"/>
                </a:solidFill>
              </a:rPr>
              <a:t>   </a:t>
            </a:r>
            <a:r>
              <a:rPr lang="en-US" altLang="zh-CN" sz="1400" dirty="0">
                <a:solidFill>
                  <a:schemeClr val="tx1"/>
                </a:solidFill>
              </a:rPr>
              <a:t>0</a:t>
            </a:r>
            <a:r>
              <a:rPr lang="en-US" altLang="zh-CN" sz="1400" baseline="-25000" dirty="0">
                <a:solidFill>
                  <a:schemeClr val="tx1"/>
                </a:solidFill>
              </a:rPr>
              <a:t>23  </a:t>
            </a:r>
            <a:r>
              <a:rPr lang="en-US" altLang="zh-CN" sz="1400" dirty="0">
                <a:solidFill>
                  <a:schemeClr val="tx1"/>
                </a:solidFill>
              </a:rPr>
              <a:t>(</a:t>
            </a:r>
            <a:r>
              <a:rPr lang="en-US" altLang="zh-CN" sz="1400" baseline="-25000" dirty="0">
                <a:solidFill>
                  <a:schemeClr val="tx1"/>
                </a:solidFill>
              </a:rPr>
              <a:t> </a:t>
            </a:r>
            <a:r>
              <a:rPr lang="en-US" altLang="zh-CN" sz="1400" dirty="0">
                <a:solidFill>
                  <a:schemeClr val="tx1"/>
                </a:solidFill>
              </a:rPr>
              <a:t>-1</a:t>
            </a:r>
            <a:r>
              <a:rPr lang="en-US" altLang="zh-CN" sz="1400" dirty="0" smtClean="0">
                <a:solidFill>
                  <a:schemeClr val="tx1"/>
                </a:solidFill>
              </a:rPr>
              <a:t>)*</a:t>
            </a:r>
            <a:r>
              <a:rPr lang="en-US" altLang="zh-CN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400" dirty="0" smtClean="0">
                <a:solidFill>
                  <a:schemeClr val="tx1"/>
                </a:solidFill>
              </a:rPr>
              <a:t>LTF</a:t>
            </a:r>
            <a:r>
              <a:rPr lang="en-US" altLang="ko-KR" sz="1400" baseline="-25000" dirty="0" smtClean="0">
                <a:solidFill>
                  <a:schemeClr val="tx1"/>
                </a:solidFill>
              </a:rPr>
              <a:t>80MHz_left_1x</a:t>
            </a:r>
            <a:r>
              <a:rPr lang="en-US" altLang="zh-CN" sz="1400" dirty="0" smtClean="0">
                <a:solidFill>
                  <a:schemeClr val="tx1"/>
                </a:solidFill>
              </a:rPr>
              <a:t> </a:t>
            </a:r>
            <a:r>
              <a:rPr lang="en-US" altLang="zh-CN" sz="1400" dirty="0">
                <a:solidFill>
                  <a:schemeClr val="tx1"/>
                </a:solidFill>
              </a:rPr>
              <a:t>0 (</a:t>
            </a:r>
            <a:r>
              <a:rPr lang="en-US" altLang="zh-CN" sz="1400" baseline="-25000" dirty="0">
                <a:solidFill>
                  <a:schemeClr val="tx1"/>
                </a:solidFill>
              </a:rPr>
              <a:t> </a:t>
            </a:r>
            <a:r>
              <a:rPr lang="en-US" altLang="zh-CN" sz="1400" dirty="0">
                <a:solidFill>
                  <a:schemeClr val="tx1"/>
                </a:solidFill>
              </a:rPr>
              <a:t>-1</a:t>
            </a:r>
            <a:r>
              <a:rPr lang="en-US" altLang="zh-CN" sz="1400" dirty="0" smtClean="0">
                <a:solidFill>
                  <a:schemeClr val="tx1"/>
                </a:solidFill>
              </a:rPr>
              <a:t>)*</a:t>
            </a:r>
            <a:r>
              <a:rPr lang="en-US" altLang="zh-CN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400" dirty="0" smtClean="0">
                <a:solidFill>
                  <a:schemeClr val="tx1"/>
                </a:solidFill>
              </a:rPr>
              <a:t>LTF</a:t>
            </a:r>
            <a:r>
              <a:rPr lang="en-US" altLang="ko-KR" sz="1400" baseline="-25000" dirty="0" smtClean="0">
                <a:solidFill>
                  <a:schemeClr val="tx1"/>
                </a:solidFill>
              </a:rPr>
              <a:t>80MHz_right_1x</a:t>
            </a:r>
            <a:r>
              <a:rPr lang="en-US" altLang="zh-CN" sz="1400" baseline="-25000" dirty="0" smtClean="0">
                <a:solidFill>
                  <a:schemeClr val="tx1"/>
                </a:solidFill>
              </a:rPr>
              <a:t> </a:t>
            </a:r>
            <a:r>
              <a:rPr lang="en-US" altLang="zh-CN" sz="1400" dirty="0">
                <a:solidFill>
                  <a:schemeClr val="tx1"/>
                </a:solidFill>
              </a:rPr>
              <a:t>], with the worst PAPR – </a:t>
            </a:r>
            <a:r>
              <a:rPr lang="en-US" altLang="zh-CN" sz="1400" dirty="0" smtClean="0">
                <a:solidFill>
                  <a:schemeClr val="tx1"/>
                </a:solidFill>
              </a:rPr>
              <a:t>8.3072dB in Case 9.</a:t>
            </a:r>
          </a:p>
          <a:p>
            <a:pPr marL="457200" lvl="1" indent="0"/>
            <a:endParaRPr lang="en-US" altLang="zh-CN" sz="1200" dirty="0" smtClean="0">
              <a:solidFill>
                <a:srgbClr val="0070C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sz="1200" dirty="0" smtClean="0">
              <a:solidFill>
                <a:srgbClr val="0070C0"/>
              </a:solidFill>
            </a:endParaRPr>
          </a:p>
          <a:p>
            <a:pPr marL="457200" lvl="1" indent="0"/>
            <a:endParaRPr lang="en-US" altLang="zh-CN" sz="1200" b="0" dirty="0" smtClean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2020-06</a:t>
            </a:r>
            <a:endParaRPr lang="en-GB" altLang="zh-CN" dirty="0"/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8875364"/>
              </p:ext>
            </p:extLst>
          </p:nvPr>
        </p:nvGraphicFramePr>
        <p:xfrm>
          <a:off x="1676430" y="5127192"/>
          <a:ext cx="5789552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0580"/>
                <a:gridCol w="968972"/>
              </a:tblGrid>
              <a:tr h="20821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240MHz 1x EHT-LTF</a:t>
                      </a:r>
                      <a:r>
                        <a:rPr lang="en-US" altLang="zh-CN" sz="1200" baseline="0" dirty="0" smtClean="0"/>
                        <a:t> </a:t>
                      </a:r>
                      <a:r>
                        <a:rPr lang="en-US" altLang="zh-CN" sz="1200" dirty="0" smtClean="0"/>
                        <a:t>Patterns</a:t>
                      </a:r>
                      <a:endParaRPr lang="zh-CN" alt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Note</a:t>
                      </a:r>
                      <a:endParaRPr lang="zh-CN" altLang="en-US" sz="1200" dirty="0"/>
                    </a:p>
                  </a:txBody>
                  <a:tcPr marL="68580" marR="68580" marT="34290" marB="34290"/>
                </a:tc>
              </a:tr>
              <a:tr h="8846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0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Case1: 240MHz [1 1 1 1 1 1 1 1 1 1 1 1]    Case2</a:t>
                      </a:r>
                      <a:r>
                        <a:rPr lang="zh-CN" altLang="en-US" sz="10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CN" sz="10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200MHz [0 0 1 1 1 1 1 1 1 1 1 1]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0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Case3</a:t>
                      </a:r>
                      <a:r>
                        <a:rPr lang="zh-CN" altLang="en-US" sz="10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CN" sz="10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200MHz [1 1 0 0 1 1 1 1 1 1 1 1]  Case4</a:t>
                      </a:r>
                      <a:r>
                        <a:rPr lang="zh-CN" altLang="en-US" sz="10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CN" sz="10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200MHz [1 1 1 1 0 0 1 1 1 1 1 1]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0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Case5</a:t>
                      </a:r>
                      <a:r>
                        <a:rPr lang="zh-CN" altLang="en-US" sz="10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CN" sz="10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200MHz [1 1 1 1 1 1 0 0 1 1 1 1]  Case6</a:t>
                      </a:r>
                      <a:r>
                        <a:rPr lang="zh-CN" altLang="en-US" sz="10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CN" sz="10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200MHz [1 1 1 1 1 1 1 1 0 0 1 1]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0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Case7</a:t>
                      </a:r>
                      <a:r>
                        <a:rPr lang="zh-CN" altLang="en-US" sz="10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CN" sz="10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200MHz [1 1 1 1 1 1 1 1 1 1 0 0]  Case8</a:t>
                      </a:r>
                      <a:r>
                        <a:rPr lang="zh-CN" altLang="en-US" sz="10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CN" sz="10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160MHz [0 0 0 0  1 1 1 1 1 1 1 1]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0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Case9</a:t>
                      </a:r>
                      <a:r>
                        <a:rPr lang="zh-CN" altLang="en-US" sz="10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CN" sz="10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160MHz [1 1 1 1 0 0 0 0 1 1 1 1]  Case10: 160MHz [1 1 1 1 1 1 1 1 0 0 0 0].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“1” stands</a:t>
                      </a:r>
                      <a:r>
                        <a:rPr lang="en-US" altLang="zh-CN" sz="1000" baseline="0" dirty="0" smtClean="0"/>
                        <a:t> for non-punctured 20MHz; “0” stands for punctured 20MHz.</a:t>
                      </a:r>
                      <a:endParaRPr lang="zh-CN" altLang="en-US" sz="10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984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b="0" dirty="0"/>
              <a:t>In this contribution, </a:t>
            </a:r>
            <a:r>
              <a:rPr lang="en-GB" altLang="zh-CN" b="0" dirty="0" smtClean="0"/>
              <a:t>1x </a:t>
            </a:r>
            <a:r>
              <a:rPr lang="en-GB" altLang="zh-CN" b="0" dirty="0"/>
              <a:t>EHT-LTF </a:t>
            </a:r>
            <a:r>
              <a:rPr lang="en-GB" altLang="zh-CN" b="0" dirty="0" smtClean="0"/>
              <a:t>sequences </a:t>
            </a:r>
            <a:r>
              <a:rPr lang="en-GB" altLang="zh-CN" b="0" dirty="0"/>
              <a:t>in</a:t>
            </a:r>
          </a:p>
          <a:p>
            <a:r>
              <a:rPr lang="en-GB" altLang="zh-CN" b="0" dirty="0" smtClean="0"/>
              <a:t>320MHz/160MHz+160MHz </a:t>
            </a:r>
            <a:r>
              <a:rPr lang="en-GB" altLang="zh-CN" b="0" dirty="0"/>
              <a:t>transmission </a:t>
            </a:r>
            <a:r>
              <a:rPr lang="en-GB" altLang="zh-CN" b="0" dirty="0" smtClean="0"/>
              <a:t>are </a:t>
            </a:r>
            <a:r>
              <a:rPr lang="en-GB" altLang="zh-CN" b="0" dirty="0"/>
              <a:t>proposed.</a:t>
            </a:r>
            <a:endParaRPr lang="en-US" altLang="zh-CN" b="0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2020-06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60214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b="0" dirty="0"/>
              <a:t>[</a:t>
            </a:r>
            <a:r>
              <a:rPr lang="en-US" altLang="zh-CN" sz="1600" b="0" dirty="0" smtClean="0"/>
              <a:t>1]</a:t>
            </a:r>
            <a:r>
              <a:rPr lang="en-US" altLang="zh-CN" sz="1600" b="0" dirty="0" err="1" smtClean="0"/>
              <a:t>Dandan</a:t>
            </a:r>
            <a:r>
              <a:rPr lang="en-US" altLang="zh-CN" sz="1600" b="0" dirty="0" smtClean="0"/>
              <a:t> Liang, </a:t>
            </a:r>
            <a:r>
              <a:rPr lang="en-US" altLang="zh-CN" sz="1600" b="0" i="1" dirty="0" smtClean="0"/>
              <a:t>et al</a:t>
            </a:r>
            <a:r>
              <a:rPr lang="en-US" altLang="zh-CN" sz="1600" b="0" dirty="0" smtClean="0"/>
              <a:t>, &lt;EHT-LTFs Sequences Design&gt;, IEEE 802.11-20/0926r0 </a:t>
            </a:r>
          </a:p>
          <a:p>
            <a:r>
              <a:rPr lang="en-US" altLang="zh-CN" sz="1600" b="0" dirty="0" smtClean="0"/>
              <a:t>[2]Edward </a:t>
            </a:r>
            <a:r>
              <a:rPr lang="en-US" altLang="zh-CN" sz="1600" b="0" dirty="0"/>
              <a:t>Au, &lt;IEEE P802.11 Wireless LANs&gt;, IEEE 802.11-20/0566r29</a:t>
            </a:r>
          </a:p>
          <a:p>
            <a:r>
              <a:rPr lang="en-US" altLang="zh-CN" sz="1600" b="0" dirty="0" smtClean="0"/>
              <a:t>[3] </a:t>
            </a:r>
            <a:r>
              <a:rPr lang="en-US" altLang="zh-CN" sz="1600" b="0" dirty="0"/>
              <a:t>&lt;802.11ax Draft&gt;, D6.0.</a:t>
            </a:r>
          </a:p>
          <a:p>
            <a:r>
              <a:rPr lang="en-US" altLang="zh-CN" sz="1600" b="0" dirty="0" smtClean="0"/>
              <a:t>[4] </a:t>
            </a:r>
            <a:r>
              <a:rPr lang="en-US" altLang="zh-CN" sz="1600" b="0" dirty="0" err="1"/>
              <a:t>Jinyoung</a:t>
            </a:r>
            <a:r>
              <a:rPr lang="en-US" altLang="zh-CN" sz="1600" b="0" dirty="0"/>
              <a:t> Chun, </a:t>
            </a:r>
            <a:r>
              <a:rPr lang="en-US" altLang="zh-CN" sz="1600" b="0" i="1" dirty="0"/>
              <a:t>et al</a:t>
            </a:r>
            <a:r>
              <a:rPr lang="en-US" altLang="zh-CN" sz="1600" b="0" dirty="0"/>
              <a:t>, &lt;EHT-LTF sequences in new tone plan&gt;, IEEE 802.11-20/825r1</a:t>
            </a:r>
          </a:p>
          <a:p>
            <a:r>
              <a:rPr lang="en-US" altLang="zh-CN" sz="1600" b="0" dirty="0" smtClean="0"/>
              <a:t>[5] </a:t>
            </a:r>
            <a:r>
              <a:rPr lang="en-US" altLang="zh-CN" sz="1600" b="0" dirty="0"/>
              <a:t>Le Liu, </a:t>
            </a:r>
            <a:r>
              <a:rPr lang="en-US" altLang="zh-CN" sz="1600" b="0" i="1" dirty="0"/>
              <a:t>et al</a:t>
            </a:r>
            <a:r>
              <a:rPr lang="en-US" altLang="zh-CN" sz="1600" b="0" dirty="0"/>
              <a:t>, &lt;HE-LTF Sequence Design&gt;, IEEE </a:t>
            </a:r>
            <a:r>
              <a:rPr lang="en-US" altLang="zh-CN" sz="1600" b="0" dirty="0" smtClean="0"/>
              <a:t>802.11-15/1334</a:t>
            </a:r>
          </a:p>
          <a:p>
            <a:r>
              <a:rPr lang="en-US" altLang="zh-CN" sz="1600" b="0" dirty="0" smtClean="0"/>
              <a:t>[6] Ron </a:t>
            </a:r>
            <a:r>
              <a:rPr lang="en-US" altLang="zh-CN" sz="1600" b="0" dirty="0" err="1" smtClean="0"/>
              <a:t>Porat</a:t>
            </a:r>
            <a:r>
              <a:rPr lang="en-US" altLang="zh-CN" sz="1600" b="0" dirty="0" smtClean="0"/>
              <a:t>, </a:t>
            </a:r>
            <a:r>
              <a:rPr lang="en-US" altLang="zh-CN" sz="1600" b="0" i="1" dirty="0" smtClean="0"/>
              <a:t>et al, </a:t>
            </a:r>
            <a:r>
              <a:rPr lang="en-US" altLang="zh-CN" sz="1600" b="0" dirty="0" smtClean="0"/>
              <a:t>&lt;80MHz OFDMA Tone Plan&gt;, IEEE 802.11-20/0666r2</a:t>
            </a:r>
            <a:endParaRPr lang="en-US" altLang="zh-CN" sz="1600" b="0" dirty="0"/>
          </a:p>
          <a:p>
            <a:r>
              <a:rPr lang="en-US" altLang="zh-CN" dirty="0"/>
              <a:t> 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2020-06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410532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7254" y="1741043"/>
            <a:ext cx="7770813" cy="4113213"/>
          </a:xfrm>
        </p:spPr>
        <p:txBody>
          <a:bodyPr/>
          <a:lstStyle/>
          <a:p>
            <a:r>
              <a:rPr lang="en-US" altLang="zh-CN" dirty="0"/>
              <a:t>Do you support to add to </a:t>
            </a:r>
            <a:r>
              <a:rPr lang="en-US" altLang="zh-CN" dirty="0" smtClean="0"/>
              <a:t>SFD: 320MHz/160MHz+160MHz </a:t>
            </a:r>
            <a:r>
              <a:rPr lang="en-US" altLang="zh-CN" dirty="0"/>
              <a:t>1x EHT-LTF </a:t>
            </a:r>
            <a:r>
              <a:rPr lang="en-US" altLang="zh-CN" dirty="0" smtClean="0"/>
              <a:t>sequence: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2020-06</a:t>
            </a:r>
            <a:endParaRPr lang="en-GB" altLang="zh-CN" dirty="0"/>
          </a:p>
        </p:txBody>
      </p:sp>
      <p:sp>
        <p:nvSpPr>
          <p:cNvPr id="10" name="内容占位符 2"/>
          <p:cNvSpPr txBox="1">
            <a:spLocks/>
          </p:cNvSpPr>
          <p:nvPr/>
        </p:nvSpPr>
        <p:spPr bwMode="auto">
          <a:xfrm>
            <a:off x="738492" y="2590800"/>
            <a:ext cx="7872108" cy="28553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zh-CN" kern="0" dirty="0" smtClean="0"/>
              <a:t>Option 1: </a:t>
            </a:r>
            <a:r>
              <a:rPr lang="en-US" altLang="zh-CN" sz="1600" b="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320MHz </a:t>
            </a:r>
            <a:r>
              <a:rPr lang="en-US" altLang="zh-CN" sz="1600" b="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1x EHT-LTF</a:t>
            </a:r>
            <a:r>
              <a:rPr lang="en-US" altLang="zh-CN" sz="1600" b="0" baseline="-25000" dirty="0"/>
              <a:t>-2036,2036</a:t>
            </a:r>
            <a:r>
              <a:rPr lang="en-US" altLang="zh-CN" sz="1600" b="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= [HE-</a:t>
            </a:r>
            <a:r>
              <a:rPr lang="en-US" altLang="ko-KR" sz="1600" b="0" kern="0" dirty="0" smtClean="0">
                <a:solidFill>
                  <a:schemeClr val="tx1"/>
                </a:solidFill>
              </a:rPr>
              <a:t>LTF</a:t>
            </a:r>
            <a:r>
              <a:rPr lang="en-US" altLang="ko-KR" sz="1600" b="0" kern="0" baseline="-25000" dirty="0" smtClean="0">
                <a:solidFill>
                  <a:schemeClr val="tx1"/>
                </a:solidFill>
              </a:rPr>
              <a:t>80MHz_1x</a:t>
            </a:r>
            <a:r>
              <a:rPr lang="en-US" altLang="zh-CN" sz="1600" b="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0</a:t>
            </a:r>
            <a:r>
              <a:rPr lang="en-US" altLang="zh-CN" sz="1600" b="0" kern="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 </a:t>
            </a:r>
            <a:r>
              <a:rPr lang="en-US" altLang="zh-CN" sz="1600" b="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HE-</a:t>
            </a:r>
            <a:r>
              <a:rPr lang="en-US" altLang="ko-KR" sz="1600" b="0" kern="0" dirty="0" smtClean="0">
                <a:solidFill>
                  <a:schemeClr val="tx1"/>
                </a:solidFill>
              </a:rPr>
              <a:t>LTF</a:t>
            </a:r>
            <a:r>
              <a:rPr lang="en-US" altLang="ko-KR" sz="1600" b="0" kern="0" baseline="-25000" dirty="0" smtClean="0">
                <a:solidFill>
                  <a:schemeClr val="tx1"/>
                </a:solidFill>
              </a:rPr>
              <a:t>80MHz_1x</a:t>
            </a:r>
            <a:r>
              <a:rPr lang="en-US" altLang="zh-CN" sz="1600" b="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0</a:t>
            </a:r>
            <a:r>
              <a:rPr lang="en-US" altLang="zh-CN" sz="1600" b="0" kern="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</a:t>
            </a:r>
            <a:r>
              <a:rPr lang="en-US" altLang="zh-CN" sz="1600" b="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(-1)* HE-</a:t>
            </a:r>
            <a:r>
              <a:rPr lang="en-US" altLang="ko-KR" sz="1600" b="0" kern="0" dirty="0" smtClean="0">
                <a:solidFill>
                  <a:schemeClr val="tx1"/>
                </a:solidFill>
              </a:rPr>
              <a:t>LTF</a:t>
            </a:r>
            <a:r>
              <a:rPr lang="en-US" altLang="ko-KR" sz="1600" b="0" kern="0" baseline="-25000" dirty="0" smtClean="0">
                <a:solidFill>
                  <a:schemeClr val="tx1"/>
                </a:solidFill>
              </a:rPr>
              <a:t>80MHz_1x</a:t>
            </a:r>
            <a:r>
              <a:rPr lang="en-US" altLang="zh-CN" sz="1600" b="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0</a:t>
            </a:r>
            <a:r>
              <a:rPr lang="en-US" altLang="zh-CN" sz="1600" b="0" kern="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  </a:t>
            </a:r>
            <a:r>
              <a:rPr lang="en-US" altLang="zh-CN" sz="1600" b="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(-1)*HE-</a:t>
            </a:r>
            <a:r>
              <a:rPr lang="en-US" altLang="ko-KR" sz="1600" b="0" kern="0" dirty="0" smtClean="0">
                <a:solidFill>
                  <a:schemeClr val="tx1"/>
                </a:solidFill>
              </a:rPr>
              <a:t>LTF</a:t>
            </a:r>
            <a:r>
              <a:rPr lang="en-US" altLang="ko-KR" sz="1600" b="0" kern="0" baseline="-25000" dirty="0" smtClean="0">
                <a:solidFill>
                  <a:schemeClr val="tx1"/>
                </a:solidFill>
              </a:rPr>
              <a:t>80MHz_1x</a:t>
            </a:r>
            <a:r>
              <a:rPr lang="en-US" altLang="zh-CN" sz="1600" b="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];</a:t>
            </a:r>
          </a:p>
          <a:p>
            <a:r>
              <a:rPr lang="en-US" altLang="zh-CN" sz="1600" b="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Coefficient values = [1  1  -1 -1]</a:t>
            </a:r>
            <a:endParaRPr lang="en-US" altLang="zh-CN" sz="1600" kern="0" dirty="0" smtClean="0">
              <a:solidFill>
                <a:schemeClr val="tx1"/>
              </a:solidFill>
            </a:endParaRPr>
          </a:p>
          <a:p>
            <a:r>
              <a:rPr lang="en-US" altLang="zh-CN" kern="0" dirty="0" smtClean="0">
                <a:solidFill>
                  <a:schemeClr val="tx1"/>
                </a:solidFill>
              </a:rPr>
              <a:t>Option 2: </a:t>
            </a:r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320MHz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1x </a:t>
            </a:r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EHT-LTF</a:t>
            </a:r>
            <a:r>
              <a:rPr lang="en-US" altLang="zh-CN" sz="1600" b="0" baseline="-25000" dirty="0"/>
              <a:t>-2036,2036</a:t>
            </a:r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 [HE-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80MHz_left_1x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0  (-1)*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80MHz_right_1x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0</a:t>
            </a:r>
            <a:r>
              <a:rPr lang="en-US" altLang="zh-CN" sz="1600" b="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80MHz_left_1x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0 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80MHz_right_1x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0</a:t>
            </a:r>
            <a:r>
              <a:rPr lang="en-US" altLang="zh-CN" sz="1600" b="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80MHz_left_1x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0 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80MHz_right_1x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0</a:t>
            </a:r>
            <a:r>
              <a:rPr lang="en-US" altLang="zh-CN" sz="1600" b="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(-1)*HE-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80MHz_left_1x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0  (-1)*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80MHz_right_1x</a:t>
            </a:r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];</a:t>
            </a:r>
          </a:p>
          <a:p>
            <a:r>
              <a:rPr lang="en-US" altLang="zh-CN" sz="1600" b="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Coefficient </a:t>
            </a:r>
            <a:r>
              <a:rPr lang="en-US" altLang="zh-CN" sz="1600" b="0" kern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values = [1  -1  1  1  1  1  -1  -1</a:t>
            </a:r>
            <a:r>
              <a:rPr lang="en-US" altLang="zh-CN" sz="1600" b="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</a:t>
            </a:r>
          </a:p>
          <a:p>
            <a:pPr lvl="0" defTabSz="914400" fontAlgn="auto"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kern="0" dirty="0"/>
              <a:t>Option 3: </a:t>
            </a:r>
            <a:r>
              <a:rPr lang="en-US" altLang="zh-CN" sz="1600" b="0" dirty="0">
                <a:solidFill>
                  <a:schemeClr val="tx1"/>
                </a:solidFill>
                <a:ea typeface="宋体" panose="02010600030101010101" pitchFamily="2" charset="-122"/>
              </a:rPr>
              <a:t>320MHz 1x </a:t>
            </a:r>
            <a:r>
              <a:rPr lang="en-US" altLang="zh-CN" sz="1600" b="0" dirty="0" smtClean="0">
                <a:solidFill>
                  <a:schemeClr val="tx1"/>
                </a:solidFill>
                <a:ea typeface="宋体" panose="02010600030101010101" pitchFamily="2" charset="-122"/>
              </a:rPr>
              <a:t>EHT-LTF</a:t>
            </a:r>
            <a:r>
              <a:rPr lang="en-US" altLang="zh-CN" sz="1600" b="0" baseline="-25000" dirty="0"/>
              <a:t>-2036,2036</a:t>
            </a:r>
            <a:r>
              <a:rPr lang="en-US" altLang="zh-CN" sz="1600" b="0" dirty="0" smtClean="0">
                <a:solidFill>
                  <a:schemeClr val="tx1"/>
                </a:solidFill>
                <a:ea typeface="宋体" panose="02010600030101010101" pitchFamily="2" charset="-122"/>
              </a:rPr>
              <a:t> </a:t>
            </a:r>
            <a:r>
              <a:rPr lang="en-US" altLang="zh-CN" sz="1600" b="0" dirty="0">
                <a:solidFill>
                  <a:schemeClr val="tx1"/>
                </a:solidFill>
                <a:ea typeface="宋体" panose="02010600030101010101" pitchFamily="2" charset="-122"/>
              </a:rPr>
              <a:t>= [HE-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80MHz_left_1x</a:t>
            </a:r>
            <a:r>
              <a:rPr lang="en-US" altLang="zh-CN" sz="1600" b="0" dirty="0">
                <a:solidFill>
                  <a:schemeClr val="tx1"/>
                </a:solidFill>
                <a:ea typeface="宋体" panose="02010600030101010101" pitchFamily="2" charset="-122"/>
              </a:rPr>
              <a:t>  0 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80MHz_right_1x</a:t>
            </a:r>
            <a:r>
              <a:rPr lang="en-US" altLang="zh-CN" sz="1600" b="0" dirty="0">
                <a:solidFill>
                  <a:schemeClr val="tx1"/>
                </a:solidFill>
                <a:ea typeface="宋体" panose="02010600030101010101" pitchFamily="2" charset="-122"/>
              </a:rPr>
              <a:t>  0</a:t>
            </a:r>
            <a:r>
              <a:rPr lang="en-US" altLang="zh-CN" sz="1600" b="0" baseline="-25000" dirty="0">
                <a:solidFill>
                  <a:schemeClr val="tx1"/>
                </a:solidFill>
                <a:ea typeface="宋体" panose="02010600030101010101" pitchFamily="2" charset="-122"/>
              </a:rPr>
              <a:t>23</a:t>
            </a:r>
            <a:r>
              <a:rPr lang="en-US" altLang="zh-CN" sz="1600" b="0" dirty="0">
                <a:solidFill>
                  <a:schemeClr val="tx1"/>
                </a:solidFill>
                <a:ea typeface="宋体" panose="02010600030101010101" pitchFamily="2" charset="-122"/>
              </a:rPr>
              <a:t>  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80MHz_left_1x</a:t>
            </a:r>
            <a:r>
              <a:rPr lang="en-US" altLang="zh-CN" sz="1600" b="0" dirty="0">
                <a:solidFill>
                  <a:schemeClr val="tx1"/>
                </a:solidFill>
                <a:ea typeface="宋体" panose="02010600030101010101" pitchFamily="2" charset="-122"/>
              </a:rPr>
              <a:t>  0 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80MHz_right_1x</a:t>
            </a:r>
            <a:r>
              <a:rPr lang="en-US" altLang="zh-CN" sz="1600" b="0" dirty="0">
                <a:solidFill>
                  <a:schemeClr val="tx1"/>
                </a:solidFill>
                <a:ea typeface="宋体" panose="02010600030101010101" pitchFamily="2" charset="-122"/>
              </a:rPr>
              <a:t>  0</a:t>
            </a:r>
            <a:r>
              <a:rPr lang="en-US" altLang="zh-CN" sz="1600" b="0" baseline="-25000" dirty="0">
                <a:solidFill>
                  <a:schemeClr val="tx1"/>
                </a:solidFill>
                <a:ea typeface="宋体" panose="02010600030101010101" pitchFamily="2" charset="-122"/>
              </a:rPr>
              <a:t>23</a:t>
            </a:r>
            <a:r>
              <a:rPr lang="en-US" altLang="zh-CN" sz="1600" b="0" dirty="0">
                <a:solidFill>
                  <a:schemeClr val="tx1"/>
                </a:solidFill>
                <a:ea typeface="宋体" panose="02010600030101010101" pitchFamily="2" charset="-122"/>
              </a:rPr>
              <a:t> (-1)*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80MHz_left_1x</a:t>
            </a:r>
            <a:r>
              <a:rPr lang="en-US" altLang="zh-CN" sz="1600" b="0" dirty="0">
                <a:solidFill>
                  <a:schemeClr val="tx1"/>
                </a:solidFill>
                <a:ea typeface="宋体" panose="02010600030101010101" pitchFamily="2" charset="-122"/>
              </a:rPr>
              <a:t>  0 (-1)*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80MHz_right_1x</a:t>
            </a:r>
            <a:r>
              <a:rPr lang="en-US" altLang="zh-CN" sz="1600" b="0" dirty="0">
                <a:solidFill>
                  <a:schemeClr val="tx1"/>
                </a:solidFill>
                <a:ea typeface="宋体" panose="02010600030101010101" pitchFamily="2" charset="-122"/>
              </a:rPr>
              <a:t>   0</a:t>
            </a:r>
            <a:r>
              <a:rPr lang="en-US" altLang="zh-CN" sz="1600" b="0" baseline="-25000" dirty="0">
                <a:solidFill>
                  <a:schemeClr val="tx1"/>
                </a:solidFill>
                <a:ea typeface="宋体" panose="02010600030101010101" pitchFamily="2" charset="-122"/>
              </a:rPr>
              <a:t>23</a:t>
            </a:r>
            <a:r>
              <a:rPr lang="en-US" altLang="zh-CN" sz="1600" b="0" dirty="0">
                <a:solidFill>
                  <a:schemeClr val="tx1"/>
                </a:solidFill>
                <a:ea typeface="宋体" panose="02010600030101010101" pitchFamily="2" charset="-122"/>
              </a:rPr>
              <a:t>   (-1)*HE-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80MHz_left_1x</a:t>
            </a:r>
            <a:r>
              <a:rPr lang="en-US" altLang="zh-CN" sz="1600" b="0" dirty="0">
                <a:solidFill>
                  <a:schemeClr val="tx1"/>
                </a:solidFill>
                <a:ea typeface="宋体" panose="02010600030101010101" pitchFamily="2" charset="-122"/>
              </a:rPr>
              <a:t>  0  (-1)*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80MHz_right_1x</a:t>
            </a:r>
            <a:r>
              <a:rPr lang="en-US" altLang="zh-CN" sz="1600" b="0" dirty="0">
                <a:solidFill>
                  <a:schemeClr val="tx1"/>
                </a:solidFill>
                <a:ea typeface="宋体" panose="02010600030101010101" pitchFamily="2" charset="-122"/>
              </a:rPr>
              <a:t>];</a:t>
            </a:r>
          </a:p>
          <a:p>
            <a:pPr defTabSz="914400" fontAlgn="auto"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600" b="0" dirty="0">
                <a:solidFill>
                  <a:schemeClr val="tx1"/>
                </a:solidFill>
                <a:ea typeface="宋体" panose="02010600030101010101" pitchFamily="2" charset="-122"/>
              </a:rPr>
              <a:t> </a:t>
            </a:r>
            <a:r>
              <a:rPr lang="en-US" altLang="zh-CN" sz="1600" b="0" dirty="0" smtClean="0">
                <a:solidFill>
                  <a:schemeClr val="tx1"/>
                </a:solidFill>
                <a:ea typeface="宋体" panose="02010600030101010101" pitchFamily="2" charset="-122"/>
              </a:rPr>
              <a:t>      Coefficient </a:t>
            </a:r>
            <a:r>
              <a:rPr lang="en-US" altLang="zh-CN" sz="1600" b="0" dirty="0">
                <a:solidFill>
                  <a:schemeClr val="tx1"/>
                </a:solidFill>
                <a:ea typeface="宋体" panose="02010600030101010101" pitchFamily="2" charset="-122"/>
              </a:rPr>
              <a:t>values = [1  1  1  1  -1  -1  -1  -1]</a:t>
            </a:r>
            <a:endParaRPr lang="en-US" altLang="zh-CN" sz="1600" b="0" dirty="0">
              <a:solidFill>
                <a:schemeClr val="tx1"/>
              </a:solidFill>
            </a:endParaRPr>
          </a:p>
          <a:p>
            <a:endParaRPr lang="en-US" altLang="zh-CN" kern="0" dirty="0"/>
          </a:p>
          <a:p>
            <a:endParaRPr lang="en-US" altLang="zh-CN" sz="1600" b="0" dirty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393416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</a:t>
            </a:r>
            <a:endParaRPr lang="zh-CN" altLang="en-US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8121304"/>
              </p:ext>
            </p:extLst>
          </p:nvPr>
        </p:nvGraphicFramePr>
        <p:xfrm>
          <a:off x="696912" y="1676400"/>
          <a:ext cx="7570862" cy="45870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73493"/>
                <a:gridCol w="700415"/>
                <a:gridCol w="899964"/>
                <a:gridCol w="899964"/>
                <a:gridCol w="732342"/>
                <a:gridCol w="732342"/>
                <a:gridCol w="732342"/>
              </a:tblGrid>
              <a:tr h="408683">
                <a:tc>
                  <a:txBody>
                    <a:bodyPr/>
                    <a:lstStyle/>
                    <a:p>
                      <a:endParaRPr lang="zh-CN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080" marR="49080" marT="24540" marB="24540" anchor="ctr"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320MHz</a:t>
                      </a:r>
                      <a:endParaRPr lang="zh-CN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16327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Patterns</a:t>
                      </a:r>
                      <a:endParaRPr lang="zh-CN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P1</a:t>
                      </a:r>
                      <a:r>
                        <a:rPr lang="en-US" sz="1000" baseline="0" dirty="0" smtClean="0">
                          <a:effectLst/>
                        </a:rPr>
                        <a:t> &amp; </a:t>
                      </a:r>
                      <a:r>
                        <a:rPr lang="en-US" sz="1000" dirty="0" smtClean="0">
                          <a:effectLst/>
                        </a:rPr>
                        <a:t>Option </a:t>
                      </a:r>
                      <a:r>
                        <a:rPr lang="en-US" sz="1000" dirty="0">
                          <a:effectLst/>
                        </a:rPr>
                        <a:t>1:</a:t>
                      </a:r>
                      <a:endParaRPr lang="zh-CN" sz="1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PAPR [dB]</a:t>
                      </a:r>
                      <a:endParaRPr lang="zh-CN" sz="10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P1</a:t>
                      </a:r>
                      <a:r>
                        <a:rPr lang="en-US" sz="1000" baseline="0" dirty="0" smtClean="0">
                          <a:effectLst/>
                        </a:rPr>
                        <a:t> &amp; </a:t>
                      </a:r>
                      <a:r>
                        <a:rPr lang="en-US" sz="1000" dirty="0" smtClean="0">
                          <a:effectLst/>
                        </a:rPr>
                        <a:t>Option </a:t>
                      </a:r>
                      <a:r>
                        <a:rPr lang="en-US" sz="1000" dirty="0">
                          <a:effectLst/>
                        </a:rPr>
                        <a:t>2:</a:t>
                      </a:r>
                      <a:endParaRPr lang="zh-CN" sz="1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PAPR [dB] </a:t>
                      </a:r>
                      <a:endParaRPr lang="zh-CN" sz="10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5255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1ss</a:t>
                      </a:r>
                      <a:endParaRPr lang="zh-CN" sz="10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 matrices</a:t>
                      </a:r>
                      <a:r>
                        <a:rPr lang="en-US" altLang="zh-CN" sz="1000" baseline="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 with +1, -1</a:t>
                      </a:r>
                      <a:endParaRPr lang="zh-CN" sz="10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 matrices</a:t>
                      </a:r>
                      <a:r>
                        <a:rPr lang="en-US" altLang="zh-CN" sz="1000" baseline="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 with +1,-1, w</a:t>
                      </a:r>
                      <a:endParaRPr lang="zh-CN" altLang="zh-CN" sz="10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1ss</a:t>
                      </a:r>
                      <a:endParaRPr lang="zh-CN" sz="10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 matrices</a:t>
                      </a:r>
                      <a:r>
                        <a:rPr lang="en-US" altLang="zh-CN" sz="1000" baseline="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 with +1, -1</a:t>
                      </a:r>
                      <a:endParaRPr lang="zh-CN" sz="10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 matrices</a:t>
                      </a:r>
                      <a:r>
                        <a:rPr lang="en-US" altLang="zh-CN" sz="1000" baseline="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 with +1,-1, w</a:t>
                      </a:r>
                      <a:endParaRPr lang="zh-CN" altLang="zh-CN" sz="10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</a:tr>
              <a:tr h="2229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Case1</a:t>
                      </a:r>
                      <a:r>
                        <a:rPr lang="zh-CN" sz="1000" b="0" dirty="0">
                          <a:solidFill>
                            <a:schemeClr val="tx1"/>
                          </a:solidFill>
                          <a:effectLst/>
                        </a:rPr>
                        <a:t>：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320MHz [1 1 1 1 1 1 1 1 1 1 1 1 1 1 1 1]</a:t>
                      </a:r>
                      <a:endParaRPr lang="zh-CN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8.5362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8.9944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8.9944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6.6917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7.0772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7.2138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</a:tr>
              <a:tr h="2229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Case2</a:t>
                      </a:r>
                      <a:r>
                        <a:rPr lang="zh-CN" sz="1000" b="0" dirty="0">
                          <a:solidFill>
                            <a:schemeClr val="tx1"/>
                          </a:solidFill>
                          <a:effectLst/>
                        </a:rPr>
                        <a:t>：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280MHz [0 0 1 1 1 1 1 1 1 1 1 1 1 1 1 1]</a:t>
                      </a:r>
                      <a:endParaRPr lang="zh-CN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7.5917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7.8585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8.0424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090" marR="4090" marT="409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7.6754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8.085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8.3602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090" marR="4090" marT="4090" marB="0" anchor="ctr"/>
                </a:tc>
              </a:tr>
              <a:tr h="2229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effectLst/>
                        </a:rPr>
                        <a:t>Case3</a:t>
                      </a:r>
                      <a:r>
                        <a:rPr lang="zh-CN" sz="1000" b="0">
                          <a:solidFill>
                            <a:schemeClr val="tx1"/>
                          </a:solidFill>
                          <a:effectLst/>
                        </a:rPr>
                        <a:t>：</a:t>
                      </a:r>
                      <a:r>
                        <a:rPr lang="en-US" sz="1000" b="0">
                          <a:solidFill>
                            <a:schemeClr val="tx1"/>
                          </a:solidFill>
                          <a:effectLst/>
                        </a:rPr>
                        <a:t>280MHz [1 1 0 0 1 1 1 1 1 1 1 1 1 1 1 1]</a:t>
                      </a:r>
                      <a:endParaRPr lang="zh-CN" sz="10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7.869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8.0466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8.2230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090" marR="4090" marT="409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6.8401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7.095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7.1859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090" marR="4090" marT="4090" marB="0" anchor="ctr"/>
                </a:tc>
              </a:tr>
              <a:tr h="2229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Case4</a:t>
                      </a:r>
                      <a:r>
                        <a:rPr lang="zh-CN" sz="1000" b="0" dirty="0">
                          <a:solidFill>
                            <a:schemeClr val="tx1"/>
                          </a:solidFill>
                          <a:effectLst/>
                        </a:rPr>
                        <a:t>：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280MHz [1 1 1 1 0 0 1 1 1 1 1 1 1 1 1 1]</a:t>
                      </a:r>
                      <a:endParaRPr lang="zh-CN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8.5916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8.769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8.8837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090" marR="4090" marT="409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6.4414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8.0696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8.0696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090" marR="4090" marT="4090" marB="0" anchor="ctr"/>
                </a:tc>
              </a:tr>
              <a:tr h="2229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Case5</a:t>
                      </a:r>
                      <a:r>
                        <a:rPr lang="zh-CN" sz="1000" b="0" dirty="0">
                          <a:solidFill>
                            <a:schemeClr val="tx1"/>
                          </a:solidFill>
                          <a:effectLst/>
                        </a:rPr>
                        <a:t>：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280MHz [1 1 1 1 1 1 0 0 1 1 1 1 1 1 1 1]</a:t>
                      </a:r>
                      <a:endParaRPr lang="zh-CN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8.3838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8.7763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8.9778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090" marR="4090" marT="409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5.857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6.5621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6.7074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090" marR="4090" marT="4090" marB="0" anchor="ctr"/>
                </a:tc>
              </a:tr>
              <a:tr h="2229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effectLst/>
                        </a:rPr>
                        <a:t>Case6</a:t>
                      </a:r>
                      <a:r>
                        <a:rPr lang="zh-CN" sz="1000" b="0">
                          <a:solidFill>
                            <a:schemeClr val="tx1"/>
                          </a:solidFill>
                          <a:effectLst/>
                        </a:rPr>
                        <a:t>：</a:t>
                      </a:r>
                      <a:r>
                        <a:rPr lang="en-US" sz="1000" b="0">
                          <a:solidFill>
                            <a:schemeClr val="tx1"/>
                          </a:solidFill>
                          <a:effectLst/>
                        </a:rPr>
                        <a:t>280MHz [1 1 1 1 1 1 1 1 0 0 1 1 1 1 1 1]</a:t>
                      </a:r>
                      <a:endParaRPr lang="zh-CN" sz="10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8.2841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8.382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9.0837</a:t>
                      </a:r>
                      <a:endParaRPr lang="zh-CN" sz="10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090" marR="4090" marT="409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7.4562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8.1376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8.1376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090" marR="4090" marT="4090" marB="0" anchor="ctr"/>
                </a:tc>
              </a:tr>
              <a:tr h="2229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Case7</a:t>
                      </a:r>
                      <a:r>
                        <a:rPr lang="zh-CN" sz="1000" b="0" dirty="0">
                          <a:solidFill>
                            <a:schemeClr val="tx1"/>
                          </a:solidFill>
                          <a:effectLst/>
                        </a:rPr>
                        <a:t>：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280MHz [1 1 1 1 1 1 1 1 1 1 0 0 1 1 1 1]</a:t>
                      </a:r>
                      <a:endParaRPr lang="zh-CN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8.5967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8.9009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8.9009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090" marR="4090" marT="409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6.0188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6.7785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6.7785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090" marR="4090" marT="4090" marB="0" anchor="ctr"/>
                </a:tc>
              </a:tr>
              <a:tr h="2229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effectLst/>
                        </a:rPr>
                        <a:t>Case8</a:t>
                      </a:r>
                      <a:r>
                        <a:rPr lang="zh-CN" sz="1000" b="0">
                          <a:solidFill>
                            <a:schemeClr val="tx1"/>
                          </a:solidFill>
                          <a:effectLst/>
                        </a:rPr>
                        <a:t>：</a:t>
                      </a:r>
                      <a:r>
                        <a:rPr lang="en-US" sz="1000" b="0">
                          <a:solidFill>
                            <a:schemeClr val="tx1"/>
                          </a:solidFill>
                          <a:effectLst/>
                        </a:rPr>
                        <a:t>280MHz [1 1 1 1 1 1 1 1 1 1 1 1 0 0 1 1]</a:t>
                      </a:r>
                      <a:endParaRPr lang="zh-CN" sz="10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7.6949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8.1591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8.2149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090" marR="4090" marT="409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5.9677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7.8276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7.8276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090" marR="4090" marT="4090" marB="0" anchor="ctr"/>
                </a:tc>
              </a:tr>
              <a:tr h="2229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Case9</a:t>
                      </a:r>
                      <a:r>
                        <a:rPr lang="zh-CN" sz="1000" b="0" dirty="0">
                          <a:solidFill>
                            <a:schemeClr val="tx1"/>
                          </a:solidFill>
                          <a:effectLst/>
                        </a:rPr>
                        <a:t>：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280MHz [1 1 1 1 1 1 1 1 1 1 1 1 1 1 0 0]</a:t>
                      </a:r>
                      <a:endParaRPr lang="zh-CN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7.811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8.0114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8.2885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090" marR="4090" marT="409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6.596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7.3592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7.3592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090" marR="4090" marT="4090" marB="0" anchor="ctr"/>
                </a:tc>
              </a:tr>
              <a:tr h="2229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Case10: 240MHz [1 1 1 1 0 0 0 0 1 1 1 1 1 1 1 1]</a:t>
                      </a:r>
                      <a:endParaRPr lang="zh-CN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8.5031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8.9613</a:t>
                      </a:r>
                      <a:endParaRPr lang="zh-CN" sz="10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8.9613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090" marR="4090" marT="409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6.7521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7.7001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8.1866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090" marR="4090" marT="4090" marB="0" anchor="ctr"/>
                </a:tc>
              </a:tr>
              <a:tr h="2229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effectLst/>
                        </a:rPr>
                        <a:t>Case11: 240MHz [1 1 1 1 1 1 1 1 0 0 0 0 1 1 1 1]</a:t>
                      </a:r>
                      <a:endParaRPr lang="zh-CN" sz="10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8.5031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8.9613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8.9613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090" marR="4090" marT="409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7.0361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7.3258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7.4535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090" marR="4090" marT="4090" marB="0" anchor="ctr"/>
                </a:tc>
              </a:tr>
              <a:tr h="2229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Case12: 240MHz [1 1 1 1 1 1 1 1 1 1 1 1 0 0 0 0]</a:t>
                      </a:r>
                      <a:endParaRPr lang="zh-CN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7.0794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7.4069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7.5154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090" marR="4090" marT="409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6.8461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7.8044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8.1341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090" marR="4090" marT="4090" marB="0" anchor="ctr"/>
                </a:tc>
              </a:tr>
              <a:tr h="2229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Case13: 240MHz [0 0 0 0 1 1 1 1 1 1 1 1 1 1 1 1]</a:t>
                      </a:r>
                      <a:endParaRPr lang="zh-CN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7.0794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7.4069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7.5154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090" marR="4090" marT="409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7.0794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7.4069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5113" marR="5113" marT="5113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7.5154</a:t>
                      </a:r>
                      <a:endParaRPr lang="zh-CN" sz="1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090" marR="4090" marT="4090" marB="0" anchor="ctr"/>
                </a:tc>
              </a:tr>
              <a:tr h="4195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Worst PAPR [dB]</a:t>
                      </a:r>
                      <a:endParaRPr lang="zh-CN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8.5967 [Case 7]</a:t>
                      </a:r>
                      <a:endParaRPr lang="zh-CN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</a:rPr>
                        <a:t>8.9944</a:t>
                      </a:r>
                      <a:endParaRPr lang="zh-CN" sz="100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</a:rPr>
                        <a:t>[case 1]</a:t>
                      </a:r>
                      <a:endParaRPr lang="zh-CN" sz="10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090" marR="4090" marT="409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9.0837</a:t>
                      </a:r>
                      <a:endParaRPr lang="zh-CN" sz="1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[Case 6]</a:t>
                      </a:r>
                      <a:endParaRPr lang="zh-CN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7.6754</a:t>
                      </a:r>
                      <a:endParaRPr lang="zh-CN" sz="1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[Case 2]</a:t>
                      </a:r>
                      <a:endParaRPr lang="zh-CN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8.1376</a:t>
                      </a:r>
                      <a:endParaRPr lang="zh-CN" sz="1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[case6]</a:t>
                      </a:r>
                      <a:endParaRPr lang="zh-CN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090" marR="4090" marT="409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8.3602</a:t>
                      </a:r>
                      <a:endParaRPr lang="zh-CN" sz="1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[Case 2]</a:t>
                      </a:r>
                      <a:endParaRPr lang="zh-CN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49080" marR="49080" marT="24540" marB="24540" anchor="ctr"/>
                </a:tc>
              </a:tr>
            </a:tbl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2020-06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13148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Appendix: QAM Data PAPR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2020-06</a:t>
            </a:r>
            <a:endParaRPr lang="en-GB" altLang="zh-CN" dirty="0"/>
          </a:p>
        </p:txBody>
      </p:sp>
      <p:pic>
        <p:nvPicPr>
          <p:cNvPr id="6" name="内容占位符 5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38200" y="1447800"/>
            <a:ext cx="6923088" cy="498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68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This contribution proposes </a:t>
            </a:r>
            <a:r>
              <a:rPr lang="en-US" altLang="zh-CN" dirty="0" smtClean="0"/>
              <a:t>the 1x EHT-LTF </a:t>
            </a:r>
            <a:r>
              <a:rPr lang="en-US" altLang="zh-CN" dirty="0" smtClean="0"/>
              <a:t>sequences</a:t>
            </a:r>
          </a:p>
          <a:p>
            <a:r>
              <a:rPr lang="en-US" altLang="zh-CN" dirty="0" smtClean="0"/>
              <a:t>for </a:t>
            </a:r>
            <a:r>
              <a:rPr lang="en-US" altLang="zh-CN" dirty="0"/>
              <a:t>320/160+160MHz.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2020-06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99146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981200"/>
            <a:ext cx="7770813" cy="4113213"/>
          </a:xfrm>
        </p:spPr>
        <p:txBody>
          <a:bodyPr/>
          <a:lstStyle/>
          <a:p>
            <a:pPr marL="0">
              <a:spcBef>
                <a:spcPts val="0"/>
              </a:spcBef>
            </a:pPr>
            <a:r>
              <a:rPr lang="en-US" altLang="zh-CN" b="0" dirty="0" smtClean="0"/>
              <a:t>In [1], the 320MHz/160MHz+160MHz EHT-LTF sequences has been proposed without considering the punctured 240MHz/160MHz+80MHz transmission.</a:t>
            </a:r>
            <a:br>
              <a:rPr lang="en-US" altLang="zh-CN" b="0" dirty="0" smtClean="0"/>
            </a:br>
            <a:endParaRPr lang="en-US" altLang="zh-CN" b="0" dirty="0" smtClean="0"/>
          </a:p>
          <a:p>
            <a:pPr marL="0">
              <a:spcBef>
                <a:spcPts val="0"/>
              </a:spcBef>
            </a:pPr>
            <a:r>
              <a:rPr lang="en-US" altLang="zh-CN" b="0" dirty="0" smtClean="0"/>
              <a:t>In this contribution</a:t>
            </a:r>
            <a:r>
              <a:rPr lang="en-US" altLang="zh-CN" b="0" dirty="0"/>
              <a:t>, the </a:t>
            </a:r>
            <a:r>
              <a:rPr lang="en-US" altLang="zh-CN" b="0" dirty="0" smtClean="0"/>
              <a:t>320MHz/160MHz+160MHz 1x EHT-LTF sequences are proposed for both</a:t>
            </a:r>
            <a:r>
              <a:rPr lang="en-US" altLang="zh-CN" b="0" i="1" u="sng" dirty="0" smtClean="0"/>
              <a:t> </a:t>
            </a:r>
            <a:r>
              <a:rPr lang="en-US" altLang="zh-CN" b="0" i="1" u="sng" dirty="0" smtClean="0">
                <a:solidFill>
                  <a:schemeClr val="tx1"/>
                </a:solidFill>
              </a:rPr>
              <a:t>with and without considering the punctured</a:t>
            </a:r>
            <a:r>
              <a:rPr lang="en-US" altLang="zh-CN" b="0" i="1" u="sng" dirty="0" smtClean="0">
                <a:solidFill>
                  <a:srgbClr val="0070C0"/>
                </a:solidFill>
              </a:rPr>
              <a:t> </a:t>
            </a:r>
            <a:r>
              <a:rPr lang="en-US" altLang="zh-CN" b="0" i="1" u="sng" dirty="0" smtClean="0"/>
              <a:t>240MHz/160MHz+80MHz transmission</a:t>
            </a:r>
            <a:r>
              <a:rPr lang="en-US" altLang="zh-CN" b="0" dirty="0" smtClean="0"/>
              <a:t>.</a:t>
            </a:r>
          </a:p>
          <a:p>
            <a:pPr marL="0">
              <a:spcBef>
                <a:spcPts val="0"/>
              </a:spcBef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2020-06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57101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3466" y="476706"/>
            <a:ext cx="7770813" cy="1065213"/>
          </a:xfrm>
        </p:spPr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905456"/>
            <a:ext cx="7886700" cy="3263504"/>
          </a:xfrm>
        </p:spPr>
        <p:txBody>
          <a:bodyPr/>
          <a:lstStyle/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pPr marL="0" indent="0"/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>
          <a:xfrm>
            <a:off x="4080669" y="6494463"/>
            <a:ext cx="528637" cy="363537"/>
          </a:xfrm>
        </p:spPr>
        <p:txBody>
          <a:bodyPr/>
          <a:lstStyle/>
          <a:p>
            <a:r>
              <a:rPr lang="en-GB" dirty="0" smtClean="0"/>
              <a:t>Slide 4</a:t>
            </a:r>
            <a:endParaRPr lang="en-GB" dirty="0"/>
          </a:p>
        </p:txBody>
      </p:sp>
      <p:sp>
        <p:nvSpPr>
          <p:cNvPr id="7" name="内容占位符 16"/>
          <p:cNvSpPr txBox="1">
            <a:spLocks/>
          </p:cNvSpPr>
          <p:nvPr/>
        </p:nvSpPr>
        <p:spPr bwMode="auto">
          <a:xfrm>
            <a:off x="712573" y="1718062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>
              <a:spcBef>
                <a:spcPts val="0"/>
              </a:spcBef>
            </a:pPr>
            <a:endParaRPr lang="en-US" kern="0" dirty="0" smtClean="0"/>
          </a:p>
          <a:p>
            <a:pPr marL="0">
              <a:spcBef>
                <a:spcPts val="0"/>
              </a:spcBef>
            </a:pPr>
            <a:endParaRPr lang="en-US" kern="0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290520"/>
              </p:ext>
            </p:extLst>
          </p:nvPr>
        </p:nvGraphicFramePr>
        <p:xfrm>
          <a:off x="448468" y="1347003"/>
          <a:ext cx="8247064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0578"/>
                <a:gridCol w="1695421"/>
                <a:gridCol w="1371600"/>
                <a:gridCol w="1371600"/>
                <a:gridCol w="1272937"/>
                <a:gridCol w="1233446"/>
                <a:gridCol w="711482"/>
              </a:tblGrid>
              <a:tr h="191618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BW</a:t>
                      </a:r>
                      <a:endParaRPr lang="zh-CN" altLang="en-US" sz="10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 1x EHT-LTF Full bandwidth &amp; MRU &amp; Preamble Puncturing Patterns</a:t>
                      </a:r>
                      <a:endParaRPr lang="zh-CN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Note</a:t>
                      </a:r>
                      <a:endParaRPr lang="zh-CN" altLang="en-US" sz="1000" dirty="0"/>
                    </a:p>
                  </a:txBody>
                  <a:tcPr/>
                </a:tc>
              </a:tr>
              <a:tr h="115235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b="1" dirty="0" smtClean="0">
                          <a:solidFill>
                            <a:srgbClr val="0070C0"/>
                          </a:solidFill>
                        </a:rPr>
                        <a:t> P1:</a:t>
                      </a:r>
                    </a:p>
                    <a:p>
                      <a:pPr algn="ctr"/>
                      <a:r>
                        <a:rPr lang="en-US" altLang="zh-CN" sz="900" b="1" dirty="0" smtClean="0">
                          <a:solidFill>
                            <a:srgbClr val="0070C0"/>
                          </a:solidFill>
                        </a:rPr>
                        <a:t>(without</a:t>
                      </a:r>
                      <a:r>
                        <a:rPr lang="en-US" altLang="zh-CN" sz="900" baseline="0" dirty="0" smtClean="0"/>
                        <a:t> punctured 240MHz transmission</a:t>
                      </a:r>
                      <a:r>
                        <a:rPr lang="en-US" altLang="zh-CN" sz="900" b="1" baseline="0" dirty="0" smtClean="0">
                          <a:solidFill>
                            <a:srgbClr val="0070C0"/>
                          </a:solidFill>
                        </a:rPr>
                        <a:t>) [1</a:t>
                      </a:r>
                      <a:r>
                        <a:rPr lang="en-US" altLang="zh-CN" sz="900" b="1" baseline="0" dirty="0" smtClean="0">
                          <a:solidFill>
                            <a:srgbClr val="0070C0"/>
                          </a:solidFill>
                        </a:rPr>
                        <a:t>]</a:t>
                      </a:r>
                      <a:endParaRPr lang="zh-CN" altLang="en-US" sz="900" dirty="0"/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Case1 :</a:t>
                      </a:r>
                      <a:r>
                        <a:rPr lang="en-US" altLang="zh-CN" sz="900" baseline="0" dirty="0" smtClean="0"/>
                        <a:t>  </a:t>
                      </a:r>
                      <a:r>
                        <a:rPr lang="en-US" altLang="zh-CN" sz="900" dirty="0" smtClean="0"/>
                        <a:t>320MHz [1 1 1 1 1 1 1 1 1 1 1 1 1 1 1 1]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dirty="0" smtClean="0"/>
                        <a:t>Case2</a:t>
                      </a:r>
                      <a:r>
                        <a:rPr lang="zh-CN" altLang="en-US" sz="900" b="0" dirty="0" smtClean="0"/>
                        <a:t>：</a:t>
                      </a:r>
                      <a:r>
                        <a:rPr lang="en-US" altLang="zh-CN" sz="900" b="0" dirty="0" smtClean="0"/>
                        <a:t>280MHz [0 0 1 1 1 1 1 1 1 1 1 1 1 1 1 1]  Case3</a:t>
                      </a:r>
                      <a:r>
                        <a:rPr lang="zh-CN" altLang="en-US" sz="900" b="0" dirty="0" smtClean="0"/>
                        <a:t>：</a:t>
                      </a:r>
                      <a:r>
                        <a:rPr lang="en-US" altLang="zh-CN" sz="900" b="0" dirty="0" smtClean="0"/>
                        <a:t>280MHz [1 1 0 0 1 1 1 1 1 1 1 1 1 1 1 1]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dirty="0" smtClean="0"/>
                        <a:t>Case4</a:t>
                      </a:r>
                      <a:r>
                        <a:rPr lang="zh-CN" altLang="en-US" sz="900" b="0" dirty="0" smtClean="0"/>
                        <a:t>：</a:t>
                      </a:r>
                      <a:r>
                        <a:rPr lang="en-US" altLang="zh-CN" sz="900" b="0" dirty="0" smtClean="0"/>
                        <a:t>280MHz [1 1 1 1 0 0 1 1 1 1 1 1 1 1 1 1]  Case5</a:t>
                      </a:r>
                      <a:r>
                        <a:rPr lang="zh-CN" altLang="en-US" sz="900" b="0" dirty="0" smtClean="0"/>
                        <a:t>：</a:t>
                      </a:r>
                      <a:r>
                        <a:rPr lang="en-US" altLang="zh-CN" sz="900" b="0" dirty="0" smtClean="0"/>
                        <a:t>280MHz [1 1 1 1 1 1 0 0 1 1 1 1 1 1 1 1]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dirty="0" smtClean="0"/>
                        <a:t>Case6</a:t>
                      </a:r>
                      <a:r>
                        <a:rPr lang="zh-CN" altLang="en-US" sz="900" b="0" dirty="0" smtClean="0"/>
                        <a:t>：</a:t>
                      </a:r>
                      <a:r>
                        <a:rPr lang="en-US" altLang="zh-CN" sz="900" b="0" dirty="0" smtClean="0"/>
                        <a:t>280MHz [1 1 1 1 1 1 1 1 0 0 1 1 1 1 1 1]  Case7</a:t>
                      </a:r>
                      <a:r>
                        <a:rPr lang="zh-CN" altLang="en-US" sz="900" b="0" dirty="0" smtClean="0"/>
                        <a:t>：</a:t>
                      </a:r>
                      <a:r>
                        <a:rPr lang="en-US" altLang="zh-CN" sz="900" b="0" dirty="0" smtClean="0"/>
                        <a:t>280MHz [1 1 1 1 1 1 1 1 1 1 0 0 1 1 1 1]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dirty="0" smtClean="0"/>
                        <a:t>Case8</a:t>
                      </a:r>
                      <a:r>
                        <a:rPr lang="zh-CN" altLang="en-US" sz="900" b="0" dirty="0" smtClean="0"/>
                        <a:t>：</a:t>
                      </a:r>
                      <a:r>
                        <a:rPr lang="en-US" altLang="zh-CN" sz="900" b="0" dirty="0" smtClean="0"/>
                        <a:t>280MHz [1 1 1 1 1 1 1 1 1 1 1 1 0 0 1 1]  Case9</a:t>
                      </a:r>
                      <a:r>
                        <a:rPr lang="zh-CN" altLang="en-US" sz="900" b="0" dirty="0" smtClean="0"/>
                        <a:t>：</a:t>
                      </a:r>
                      <a:r>
                        <a:rPr lang="en-US" altLang="zh-CN" sz="900" b="0" dirty="0" smtClean="0"/>
                        <a:t>280MHz [1 1 1 1 1 1 1 1 1 1 1 1 1 1 0 0]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dirty="0" smtClean="0">
                          <a:solidFill>
                            <a:schemeClr val="tx1"/>
                          </a:solidFill>
                        </a:rPr>
                        <a:t>Case10: 240MHz [1 1 1 1 0 0 0 0 1 1 1 1 1 1 1 1]  Case11: 240MHz [1 1 1 1 1 1 1 1 0 0 0 0 1 1 1 1]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dirty="0" smtClean="0">
                          <a:solidFill>
                            <a:schemeClr val="tx1"/>
                          </a:solidFill>
                        </a:rPr>
                        <a:t>Case12: 240MHz [1 1 1 1 1 1 1 1 1 1 1 1 0 0 0 0]  Case13: 240MHz [0 0 0 0 1 1 1 1 1 1 1 1 1 1 1 1].</a:t>
                      </a:r>
                      <a:endParaRPr lang="zh-CN" altLang="en-US" sz="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9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altLang="zh-CN" sz="900" dirty="0" smtClean="0"/>
                        <a:t>“1” stands</a:t>
                      </a:r>
                      <a:r>
                        <a:rPr lang="en-US" altLang="zh-CN" sz="900" baseline="0" dirty="0" smtClean="0"/>
                        <a:t> for non-punctured 20MHz; “0” stands for punctured 20MHz.</a:t>
                      </a:r>
                      <a:endParaRPr lang="zh-CN" altLang="en-US" sz="900" dirty="0"/>
                    </a:p>
                  </a:txBody>
                  <a:tcPr/>
                </a:tc>
              </a:tr>
              <a:tr h="287427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b="1" dirty="0" smtClean="0">
                          <a:solidFill>
                            <a:srgbClr val="0070C0"/>
                          </a:solidFill>
                        </a:rPr>
                        <a:t>P2: (with</a:t>
                      </a:r>
                    </a:p>
                    <a:p>
                      <a:pPr algn="ctr"/>
                      <a:r>
                        <a:rPr lang="en-US" altLang="zh-CN" sz="900" baseline="0" dirty="0" smtClean="0"/>
                        <a:t>punctured 240MHz transmission</a:t>
                      </a:r>
                      <a:r>
                        <a:rPr lang="en-US" altLang="zh-CN" sz="900" b="1" dirty="0" smtClean="0">
                          <a:solidFill>
                            <a:srgbClr val="0070C0"/>
                          </a:solidFill>
                        </a:rPr>
                        <a:t>)</a:t>
                      </a:r>
                      <a:endParaRPr lang="zh-CN" altLang="en-US" sz="9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Case1 :</a:t>
                      </a:r>
                      <a:r>
                        <a:rPr lang="en-US" altLang="zh-CN" sz="900" baseline="0" dirty="0" smtClean="0"/>
                        <a:t>  </a:t>
                      </a:r>
                      <a:r>
                        <a:rPr lang="en-US" altLang="zh-CN" sz="900" dirty="0" smtClean="0"/>
                        <a:t>320MHz [1 1 1 1 1 1 1 1 1 1 1 1 1 1 1 1],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dirty="0" smtClean="0"/>
                        <a:t>Case2</a:t>
                      </a:r>
                      <a:r>
                        <a:rPr lang="zh-CN" altLang="en-US" sz="900" b="0" dirty="0" smtClean="0"/>
                        <a:t>：</a:t>
                      </a:r>
                      <a:r>
                        <a:rPr lang="en-US" altLang="zh-CN" sz="900" b="0" dirty="0" smtClean="0"/>
                        <a:t>280MHz [0 0 1 1 1 1 1 1 1 1 1 1 1 1 1 1],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dirty="0" smtClean="0"/>
                        <a:t>Case3</a:t>
                      </a:r>
                      <a:r>
                        <a:rPr lang="zh-CN" altLang="en-US" sz="900" b="0" dirty="0" smtClean="0"/>
                        <a:t>：</a:t>
                      </a:r>
                      <a:r>
                        <a:rPr lang="en-US" altLang="zh-CN" sz="900" b="0" dirty="0" smtClean="0"/>
                        <a:t>280MHz [1 1 0 0 1 1 1 1 1 1 1 1 1 1 1 1],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dirty="0" smtClean="0"/>
                        <a:t>Case4</a:t>
                      </a:r>
                      <a:r>
                        <a:rPr lang="zh-CN" altLang="en-US" sz="900" b="0" dirty="0" smtClean="0"/>
                        <a:t>：</a:t>
                      </a:r>
                      <a:r>
                        <a:rPr lang="en-US" altLang="zh-CN" sz="900" b="0" dirty="0" smtClean="0"/>
                        <a:t>280MHz [1 1 1 1 0 0 1 1 1 1 1 1 1 1 1 1],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dirty="0" smtClean="0"/>
                        <a:t>Case5</a:t>
                      </a:r>
                      <a:r>
                        <a:rPr lang="zh-CN" altLang="en-US" sz="900" b="0" dirty="0" smtClean="0"/>
                        <a:t>：</a:t>
                      </a:r>
                      <a:r>
                        <a:rPr lang="en-US" altLang="zh-CN" sz="900" b="0" dirty="0" smtClean="0"/>
                        <a:t>280MHz [1 1 1 1 1 1 0 0 1 1 1 1 1 1 1 1],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dirty="0" smtClean="0"/>
                        <a:t>Case6</a:t>
                      </a:r>
                      <a:r>
                        <a:rPr lang="zh-CN" altLang="en-US" sz="900" b="0" dirty="0" smtClean="0"/>
                        <a:t>：</a:t>
                      </a:r>
                      <a:r>
                        <a:rPr lang="en-US" altLang="zh-CN" sz="900" b="0" dirty="0" smtClean="0"/>
                        <a:t>280MHz [1 1 1 1 1 1 1 1 0 0 1 1 1 1 1 1],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dirty="0" smtClean="0"/>
                        <a:t>Case7</a:t>
                      </a:r>
                      <a:r>
                        <a:rPr lang="zh-CN" altLang="en-US" sz="900" b="0" dirty="0" smtClean="0"/>
                        <a:t>：</a:t>
                      </a:r>
                      <a:r>
                        <a:rPr lang="en-US" altLang="zh-CN" sz="900" b="0" dirty="0" smtClean="0"/>
                        <a:t>280MHz [1 1 1 1 1 1 1 1 1 1 0 0 1 1 1 1],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dirty="0" smtClean="0"/>
                        <a:t>Case8</a:t>
                      </a:r>
                      <a:r>
                        <a:rPr lang="zh-CN" altLang="en-US" sz="900" b="0" dirty="0" smtClean="0"/>
                        <a:t>：</a:t>
                      </a:r>
                      <a:r>
                        <a:rPr lang="en-US" altLang="zh-CN" sz="900" b="0" dirty="0" smtClean="0"/>
                        <a:t>280MHz [1 1 1 1 1 1 1 1 1 1 1 1 0 0 1 1],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dirty="0" smtClean="0"/>
                        <a:t>Case9</a:t>
                      </a:r>
                      <a:r>
                        <a:rPr lang="zh-CN" altLang="en-US" sz="900" b="0" dirty="0" smtClean="0"/>
                        <a:t>：</a:t>
                      </a:r>
                      <a:r>
                        <a:rPr lang="en-US" altLang="zh-CN" sz="900" b="0" dirty="0" smtClean="0"/>
                        <a:t>280MHz [1 1 1 1 1 1 1 1 1 1 1 1 1 1 0 0],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dirty="0" smtClean="0"/>
                        <a:t>Case10: 240MHz [1 1 1 1 0 0 0 0 1 1 1 1 1 1 1 1],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dirty="0" smtClean="0"/>
                        <a:t>Case11: 240MHz [1 1 1 1 1 1 1 1 0 0 0 0 1 1 1 1],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dirty="0" smtClean="0"/>
                        <a:t>Case12: 240MHz [1 1 1 1 1 1 1 1 1 1 1 1 0 0 0 0],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dirty="0" smtClean="0"/>
                        <a:t>Case13: 240MHz [0 0 0 0 1 1 1 1 1 1 1 1 1 1 1 1].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[based on punctured</a:t>
                      </a:r>
                      <a:r>
                        <a:rPr lang="en-US" altLang="zh-CN" sz="900" baseline="0" dirty="0" smtClean="0"/>
                        <a:t> Case10</a:t>
                      </a:r>
                      <a:r>
                        <a:rPr lang="en-US" altLang="zh-CN" sz="900" dirty="0" smtClean="0"/>
                        <a:t>]: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Case14: 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[0 0 1 1 0 0 0 0 1 1 1 1 1 1 1 1],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Case15: 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 1 0 0 0 0 0 0 1 1 1 1 1 1 1 1],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Case16: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[1 1 1 1 0 0 0 0 0 0 1 1 1 1 1 1],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Case17:</a:t>
                      </a:r>
                      <a:r>
                        <a:rPr lang="en-US" altLang="zh-CN" sz="900" baseline="0" dirty="0" smtClean="0"/>
                        <a:t> 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 1 1 1 0 0 0 0 1 1 0 0 1 1 1 1],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Case18: [1 1 1 1 0 0 0 0 1 1 1 1 0 0 1 1],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Case 19: [1 1 1 1 0 0 0 0 1 1 1 1 1 1 0 0],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Case</a:t>
                      </a:r>
                      <a:r>
                        <a:rPr lang="en-US" altLang="zh-CN" sz="9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20: [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0 0 0 0 0 0 0 0 1 1 1 1 1 1 1 1</a:t>
                      </a:r>
                      <a:r>
                        <a:rPr lang="en-US" altLang="zh-CN" sz="9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Case 21: [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1 1 1 1 0 0 0 0 0 0 0 0 1 1 1 1</a:t>
                      </a:r>
                      <a:r>
                        <a:rPr lang="en-US" altLang="zh-CN" sz="9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Case 22: [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1 1 1 1 0 0 0 0 1 1 1 1 0 0 0 0</a:t>
                      </a:r>
                      <a:r>
                        <a:rPr lang="en-US" altLang="zh-CN" sz="9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[based on punctured</a:t>
                      </a:r>
                      <a:r>
                        <a:rPr lang="en-US" altLang="zh-CN" sz="900" baseline="0" dirty="0" smtClean="0"/>
                        <a:t> Case11</a:t>
                      </a:r>
                      <a:r>
                        <a:rPr lang="en-US" altLang="zh-CN" sz="900" dirty="0" smtClean="0"/>
                        <a:t>]: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Case23: 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0 0 1 1 1 1 1 1 0 0 0 0 1 1 1 1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Case24: 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1 1 0 0 1 1 1 1 0 0 0 0 1 1 1 1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Case25: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[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1 1 1 1 0 0 1 1 0 0 0 0 1 1 1 1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Case26:</a:t>
                      </a:r>
                      <a:r>
                        <a:rPr lang="en-US" altLang="zh-CN" sz="900" baseline="0" dirty="0" smtClean="0"/>
                        <a:t> 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1 1 1 1 1 1 0 0 0 0 0 0 1 1 1 1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Case27: [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1 1 1 1 1 1 1 1 0 0 0 0 0 0 1 1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Case28: [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1 1 1 1 1 1 1 1 0 0 0 0 1 1 0 0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Case29</a:t>
                      </a:r>
                      <a:r>
                        <a:rPr lang="en-US" altLang="zh-CN" sz="9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[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0 0 0 0 1 1 1 1 0 0 0 0 1 1 1 1</a:t>
                      </a:r>
                      <a:r>
                        <a:rPr lang="en-US" altLang="zh-CN" sz="9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Case30: [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1 1 1 1 0 0 0 0 0 0 0 0 1 1 1 1</a:t>
                      </a:r>
                      <a:r>
                        <a:rPr lang="en-US" altLang="zh-CN" sz="9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Case31: [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1 1 1 1 1 1 1 1 0 0 0 0 0 0 0 0</a:t>
                      </a:r>
                      <a:r>
                        <a:rPr lang="en-US" altLang="zh-CN" sz="9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[based on punctured</a:t>
                      </a:r>
                      <a:r>
                        <a:rPr lang="en-US" altLang="zh-CN" sz="900" baseline="0" dirty="0" smtClean="0"/>
                        <a:t> Case12</a:t>
                      </a:r>
                      <a:r>
                        <a:rPr lang="en-US" altLang="zh-CN" sz="900" dirty="0" smtClean="0"/>
                        <a:t>]: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Case32: 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0 0 1 1 1 1 1 1 1 1 1 1 0 0 0 0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Case33: 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1 1 0 0 1 1 1 1 1 1 1 1 0 0 0 0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Case34: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[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1 1 1 1 0 0 1 1 1 1 1 1 0 0 0 0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Case35:</a:t>
                      </a:r>
                      <a:r>
                        <a:rPr lang="en-US" altLang="zh-CN" sz="900" baseline="0" dirty="0" smtClean="0"/>
                        <a:t> 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1 1 1 1 1 1 0 0 1 1 1 1 0 0 0 0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Case36: [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1 1 1 1 1 1 1 1 0 0 1 1 0 0 0 0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Case37: [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1 1 1 1 1 1 1 1 1 1 0 0 0 0 0 0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Case38</a:t>
                      </a:r>
                      <a:r>
                        <a:rPr lang="en-US" altLang="zh-CN" sz="9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[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0 0 0 0 1 1 1 1 1 1 1 1 0 0 0 0</a:t>
                      </a:r>
                      <a:r>
                        <a:rPr lang="en-US" altLang="zh-CN" sz="9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Case39: [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1 1 1 1 0 0 0 0 1 1 1 1 0 0 0 0</a:t>
                      </a:r>
                      <a:r>
                        <a:rPr lang="en-US" altLang="zh-CN" sz="9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Case40: [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1 1 1 1 1 1 1 1 0 0 0 0 0 0 0 0</a:t>
                      </a:r>
                      <a:r>
                        <a:rPr lang="en-US" altLang="zh-CN" sz="9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[based on punctured</a:t>
                      </a:r>
                      <a:r>
                        <a:rPr lang="en-US" altLang="zh-CN" sz="900" baseline="0" dirty="0" smtClean="0"/>
                        <a:t> Case13</a:t>
                      </a:r>
                      <a:r>
                        <a:rPr lang="en-US" altLang="zh-CN" sz="900" dirty="0" smtClean="0"/>
                        <a:t>]: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Case41: 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0 0 0 0 0 0 1 1 1 1 1 1 1 1 1 1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Case42: 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0 0 0 0 1 1 0 0 1 1 1 1 1 1 1 1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Case43: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[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0 0 0 0 1 1 1 1 0 0 1 1 1 1 1 1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Case44:</a:t>
                      </a:r>
                      <a:r>
                        <a:rPr lang="en-US" altLang="zh-CN" sz="900" baseline="0" dirty="0" smtClean="0"/>
                        <a:t> 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0 0 0 0 1 1 1 1 1 1 0 0 1 1 1 1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Case45: [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0 0 0 0 1 1 1 1 1 1 1 1 0 0 1 1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Case46: [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0 0 0 0 1 1 1 1 1 1 1 1 1 1 0 0</a:t>
                      </a: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Case47</a:t>
                      </a:r>
                      <a:r>
                        <a:rPr lang="en-US" altLang="zh-CN" sz="9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[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0 0 0 0 0 0 0 0 1 1 1 1 1 1 1 1</a:t>
                      </a:r>
                      <a:r>
                        <a:rPr lang="en-US" altLang="zh-CN" sz="9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Case48: [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0 0 0 0 1 1 1 1 0 0 0 0 1 1 1 1</a:t>
                      </a:r>
                      <a:r>
                        <a:rPr lang="en-US" altLang="zh-CN" sz="9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Case49: [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0 0 0 0 1 1 1 1 1 1 1 1 0 0 0 0].</a:t>
                      </a:r>
                      <a:endParaRPr lang="en-US" altLang="zh-CN" sz="900" i="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9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545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Design Methods[3-4]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1" y="1981200"/>
            <a:ext cx="7467600" cy="4113213"/>
          </a:xfrm>
        </p:spPr>
        <p:txBody>
          <a:bodyPr/>
          <a:lstStyle/>
          <a:p>
            <a:r>
              <a:rPr lang="en-US" altLang="zh-CN" dirty="0" smtClean="0"/>
              <a:t>Option 1: Based on 80MHz EHT-LTF: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800" b="0" dirty="0" smtClean="0">
                <a:solidFill>
                  <a:schemeClr val="tx1"/>
                </a:solidFill>
              </a:rPr>
              <a:t>Repeating </a:t>
            </a:r>
            <a:r>
              <a:rPr lang="en-US" altLang="zh-CN" sz="1800" b="0" dirty="0" smtClean="0">
                <a:solidFill>
                  <a:schemeClr val="tx1"/>
                </a:solidFill>
              </a:rPr>
              <a:t>11ax </a:t>
            </a:r>
            <a:r>
              <a:rPr lang="en-US" altLang="zh-CN" sz="1800" b="0" dirty="0">
                <a:solidFill>
                  <a:schemeClr val="tx1"/>
                </a:solidFill>
              </a:rPr>
              <a:t>8</a:t>
            </a:r>
            <a:r>
              <a:rPr lang="en-US" altLang="zh-CN" sz="1800" b="0" dirty="0" smtClean="0">
                <a:solidFill>
                  <a:schemeClr val="tx1"/>
                </a:solidFill>
              </a:rPr>
              <a:t>0MHz </a:t>
            </a:r>
            <a:r>
              <a:rPr lang="en-US" altLang="zh-CN" sz="1800" b="0" dirty="0">
                <a:solidFill>
                  <a:schemeClr val="tx1"/>
                </a:solidFill>
              </a:rPr>
              <a:t>LTF sequences and apply </a:t>
            </a:r>
            <a:r>
              <a:rPr lang="en-US" altLang="zh-CN" sz="1800" b="0" dirty="0" smtClean="0">
                <a:solidFill>
                  <a:schemeClr val="tx1"/>
                </a:solidFill>
              </a:rPr>
              <a:t>the coefficient </a:t>
            </a:r>
            <a:r>
              <a:rPr lang="en-US" altLang="zh-CN" sz="1800" b="0" dirty="0">
                <a:solidFill>
                  <a:schemeClr val="tx1"/>
                </a:solidFill>
              </a:rPr>
              <a:t>value on </a:t>
            </a:r>
            <a:r>
              <a:rPr lang="en-US" altLang="zh-CN" sz="1800" b="0" dirty="0" smtClean="0">
                <a:solidFill>
                  <a:schemeClr val="tx1"/>
                </a:solidFill>
              </a:rPr>
              <a:t>each 80MHz [1].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zh-CN" sz="1800" b="0" dirty="0">
              <a:solidFill>
                <a:schemeClr val="tx1"/>
              </a:solidFill>
            </a:endParaRPr>
          </a:p>
          <a:p>
            <a:r>
              <a:rPr lang="en-US" altLang="zh-CN" dirty="0" smtClean="0"/>
              <a:t>Option 2: Based on partial of 80MHz EHT-LTF.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800" b="0" dirty="0"/>
              <a:t>R</a:t>
            </a:r>
            <a:r>
              <a:rPr lang="en-US" altLang="zh-CN" sz="1800" b="0" dirty="0" smtClean="0">
                <a:solidFill>
                  <a:schemeClr val="tx1"/>
                </a:solidFill>
              </a:rPr>
              <a:t>epeating </a:t>
            </a:r>
            <a:r>
              <a:rPr lang="en-US" altLang="zh-CN" sz="1800" b="0" dirty="0">
                <a:solidFill>
                  <a:schemeClr val="tx1"/>
                </a:solidFill>
              </a:rPr>
              <a:t>11ax 80MHz LTF sequences and apply the </a:t>
            </a:r>
            <a:r>
              <a:rPr lang="en-US" altLang="zh-CN" sz="1800" b="0" dirty="0" smtClean="0">
                <a:solidFill>
                  <a:schemeClr val="tx1"/>
                </a:solidFill>
              </a:rPr>
              <a:t>coefficient </a:t>
            </a:r>
            <a:r>
              <a:rPr lang="en-US" altLang="zh-CN" sz="1800" b="0" dirty="0">
                <a:solidFill>
                  <a:schemeClr val="tx1"/>
                </a:solidFill>
              </a:rPr>
              <a:t>value on the </a:t>
            </a:r>
            <a:r>
              <a:rPr lang="en-US" altLang="zh-CN" sz="1800" b="0" dirty="0" smtClean="0">
                <a:solidFill>
                  <a:schemeClr val="tx1"/>
                </a:solidFill>
              </a:rPr>
              <a:t>left - right part of 80MHz LTF [1,4].</a:t>
            </a:r>
          </a:p>
          <a:p>
            <a:endParaRPr lang="en-US" altLang="zh-CN" sz="2000" b="0" dirty="0">
              <a:solidFill>
                <a:schemeClr val="tx1"/>
              </a:solidFill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2020-06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85265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Sequences Design Considerations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sz="1800" b="0" dirty="0" smtClean="0"/>
              <a:t>Optimized the PAPR of all RU </a:t>
            </a:r>
            <a:r>
              <a:rPr lang="en-US" altLang="zh-CN" sz="1800" b="0" dirty="0"/>
              <a:t>or aggregated RU size: page </a:t>
            </a:r>
            <a:r>
              <a:rPr lang="en-US" altLang="zh-CN" sz="1800" b="0" dirty="0" smtClean="0"/>
              <a:t>4.</a:t>
            </a:r>
            <a:endParaRPr lang="en-US" altLang="zh-CN" sz="1800" b="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800" b="0" dirty="0" smtClean="0"/>
              <a:t>Single stream pilot impact [5]: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400" b="0" dirty="0" smtClean="0"/>
              <a:t>Pilot position: passed </a:t>
            </a:r>
            <a:r>
              <a:rPr lang="en-US" altLang="zh-CN" sz="1400" b="0" dirty="0"/>
              <a:t>SPs </a:t>
            </a:r>
            <a:r>
              <a:rPr lang="en-US" altLang="zh-CN" sz="1400" b="0" dirty="0" smtClean="0"/>
              <a:t>[2]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400" dirty="0" smtClean="0"/>
              <a:t>P matrices</a:t>
            </a:r>
            <a:r>
              <a:rPr lang="en-US" altLang="zh-CN" sz="1400" dirty="0" smtClean="0"/>
              <a:t>: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sz="1400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sz="1400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sz="1400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sz="14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400" dirty="0" smtClean="0"/>
              <a:t>The PAPR various is shown in Appendix</a:t>
            </a:r>
            <a:endParaRPr lang="en-US" altLang="zh-CN" sz="1400" b="0" dirty="0"/>
          </a:p>
          <a:p>
            <a:r>
              <a:rPr lang="en-US" altLang="zh-CN" sz="1800" b="0" dirty="0"/>
              <a:t>                           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2020-06</a:t>
            </a:r>
            <a:endParaRPr lang="en-GB" altLang="zh-CN" dirty="0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8225551"/>
              </p:ext>
            </p:extLst>
          </p:nvPr>
        </p:nvGraphicFramePr>
        <p:xfrm>
          <a:off x="722312" y="3808808"/>
          <a:ext cx="1603375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0" name="Equation" r:id="rId3" imgW="1600200" imgH="914400" progId="Equation.DSMT4">
                  <p:embed/>
                </p:oleObj>
              </mc:Choice>
              <mc:Fallback>
                <p:oleObj name="Equation" r:id="rId3" imgW="1600200" imgH="914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12" y="3808808"/>
                        <a:ext cx="1603375" cy="92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6196511"/>
              </p:ext>
            </p:extLst>
          </p:nvPr>
        </p:nvGraphicFramePr>
        <p:xfrm>
          <a:off x="6553200" y="4000888"/>
          <a:ext cx="12477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1" name="Equation" r:id="rId5" imgW="1244520" imgH="482400" progId="Equation.DSMT4">
                  <p:embed/>
                </p:oleObj>
              </mc:Choice>
              <mc:Fallback>
                <p:oleObj name="Equation" r:id="rId5" imgW="124452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4000888"/>
                        <a:ext cx="1247775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6103698"/>
              </p:ext>
            </p:extLst>
          </p:nvPr>
        </p:nvGraphicFramePr>
        <p:xfrm>
          <a:off x="2873375" y="3579813"/>
          <a:ext cx="2943225" cy="140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2" name="Equation" r:id="rId7" imgW="2946240" imgH="1396800" progId="Equation.DSMT4">
                  <p:embed/>
                </p:oleObj>
              </mc:Choice>
              <mc:Fallback>
                <p:oleObj name="Equation" r:id="rId7" imgW="2946240" imgH="1396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3375" y="3579813"/>
                        <a:ext cx="2943225" cy="1400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0275902"/>
              </p:ext>
            </p:extLst>
          </p:nvPr>
        </p:nvGraphicFramePr>
        <p:xfrm>
          <a:off x="3886200" y="5210175"/>
          <a:ext cx="1143000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3" name="Equation" r:id="rId9" imgW="1143000" imgH="203040" progId="Equation.DSMT4">
                  <p:embed/>
                </p:oleObj>
              </mc:Choice>
              <mc:Fallback>
                <p:oleObj name="Equation" r:id="rId9" imgW="11430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5210175"/>
                        <a:ext cx="1143000" cy="2000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6906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Sequences Design Considerations</a:t>
            </a:r>
            <a:endParaRPr lang="zh-CN" altLang="en-US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7789987"/>
              </p:ext>
            </p:extLst>
          </p:nvPr>
        </p:nvGraphicFramePr>
        <p:xfrm>
          <a:off x="681958" y="3048000"/>
          <a:ext cx="8084776" cy="109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9357"/>
                <a:gridCol w="1169137"/>
                <a:gridCol w="918106"/>
                <a:gridCol w="908776"/>
                <a:gridCol w="873880"/>
                <a:gridCol w="873880"/>
                <a:gridCol w="873880"/>
                <a:gridCol w="873880"/>
                <a:gridCol w="873880"/>
              </a:tblGrid>
              <a:tr h="2346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effectLst/>
                        </a:rPr>
                        <a:t>RU type</a:t>
                      </a:r>
                      <a:endParaRPr lang="zh-CN" sz="9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0488" marR="60488" marT="0" marB="0"/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effectLst/>
                        </a:rPr>
                        <a:t>RU index and subcarrier range </a:t>
                      </a:r>
                      <a:r>
                        <a:rPr lang="en-US" sz="900" kern="1400" dirty="0" smtClean="0">
                          <a:effectLst/>
                        </a:rPr>
                        <a:t>for3</a:t>
                      </a:r>
                      <a:r>
                        <a:rPr lang="en-US" altLang="zh-CN" sz="900" kern="1400" dirty="0" smtClean="0">
                          <a:effectLst/>
                        </a:rPr>
                        <a:t> </a:t>
                      </a:r>
                      <a:r>
                        <a:rPr lang="en-US" sz="900" kern="1400" dirty="0" smtClean="0">
                          <a:effectLst/>
                        </a:rPr>
                        <a:t>20MHz</a:t>
                      </a:r>
                      <a:endParaRPr lang="zh-CN" sz="9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0488" marR="60488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9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0488" marR="60488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9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0488" marR="60488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9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0488" marR="60488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9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0488" marR="60488" marT="0" marB="0"/>
                </a:tc>
              </a:tr>
              <a:tr h="45110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effectLst/>
                        </a:rPr>
                        <a:t>484-tone RU</a:t>
                      </a:r>
                      <a:endParaRPr lang="zh-CN" sz="9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0488" marR="604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effectLst/>
                        </a:rPr>
                        <a:t>RU1</a:t>
                      </a:r>
                      <a:endParaRPr lang="zh-CN" sz="9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effectLst/>
                        </a:rPr>
                        <a:t>[-2036:-1795</a:t>
                      </a:r>
                      <a:r>
                        <a:rPr lang="en-US" sz="900" kern="1400" dirty="0" smtClean="0">
                          <a:effectLst/>
                        </a:rPr>
                        <a:t>,</a:t>
                      </a:r>
                      <a:r>
                        <a:rPr lang="en-US" sz="900" kern="1400" baseline="0" dirty="0" smtClean="0">
                          <a:effectLst/>
                        </a:rPr>
                        <a:t>  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400" dirty="0" smtClean="0">
                          <a:effectLst/>
                        </a:rPr>
                        <a:t>-</a:t>
                      </a:r>
                      <a:r>
                        <a:rPr lang="en-US" sz="900" kern="1400" dirty="0">
                          <a:effectLst/>
                        </a:rPr>
                        <a:t>1789:-1548</a:t>
                      </a:r>
                      <a:r>
                        <a:rPr lang="en-US" sz="900" kern="1400" dirty="0" smtClean="0">
                          <a:effectLst/>
                        </a:rPr>
                        <a:t>]</a:t>
                      </a:r>
                      <a:endParaRPr lang="zh-CN" sz="900" kern="100" dirty="0">
                        <a:effectLst/>
                      </a:endParaRPr>
                    </a:p>
                  </a:txBody>
                  <a:tcPr marL="60488" marR="604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effectLst/>
                        </a:rPr>
                        <a:t>RU2</a:t>
                      </a:r>
                      <a:endParaRPr lang="zh-CN" sz="9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effectLst/>
                        </a:rPr>
                        <a:t>[-1524:-1283, </a:t>
                      </a:r>
                      <a:endParaRPr lang="en-US" sz="900" kern="14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400" dirty="0" smtClean="0">
                          <a:effectLst/>
                        </a:rPr>
                        <a:t>-</a:t>
                      </a:r>
                      <a:r>
                        <a:rPr lang="en-US" sz="900" kern="1400" dirty="0">
                          <a:effectLst/>
                        </a:rPr>
                        <a:t>1277:-1036</a:t>
                      </a:r>
                      <a:r>
                        <a:rPr lang="en-US" sz="900" kern="1400" dirty="0" smtClean="0">
                          <a:effectLst/>
                        </a:rPr>
                        <a:t>]</a:t>
                      </a:r>
                      <a:endParaRPr lang="zh-CN" sz="900" kern="100" dirty="0">
                        <a:effectLst/>
                      </a:endParaRPr>
                    </a:p>
                  </a:txBody>
                  <a:tcPr marL="60488" marR="604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effectLst/>
                        </a:rPr>
                        <a:t>RU3</a:t>
                      </a:r>
                      <a:endParaRPr lang="zh-CN" sz="9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effectLst/>
                        </a:rPr>
                        <a:t>[-1012:-771, </a:t>
                      </a:r>
                      <a:endParaRPr lang="en-US" sz="900" kern="14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400" dirty="0" smtClean="0">
                          <a:effectLst/>
                        </a:rPr>
                        <a:t>-</a:t>
                      </a:r>
                      <a:r>
                        <a:rPr lang="en-US" sz="900" kern="1400" dirty="0">
                          <a:effectLst/>
                        </a:rPr>
                        <a:t>765:-524</a:t>
                      </a:r>
                      <a:r>
                        <a:rPr lang="en-US" sz="900" kern="1400" dirty="0" smtClean="0">
                          <a:effectLst/>
                        </a:rPr>
                        <a:t>]</a:t>
                      </a:r>
                      <a:endParaRPr lang="zh-CN" sz="900" kern="100" dirty="0">
                        <a:effectLst/>
                      </a:endParaRPr>
                    </a:p>
                  </a:txBody>
                  <a:tcPr marL="60488" marR="604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effectLst/>
                        </a:rPr>
                        <a:t>RU4</a:t>
                      </a:r>
                      <a:endParaRPr lang="zh-CN" sz="9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effectLst/>
                        </a:rPr>
                        <a:t>[-500:-259, </a:t>
                      </a:r>
                      <a:endParaRPr lang="en-US" sz="900" kern="14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400" dirty="0" smtClean="0">
                          <a:effectLst/>
                        </a:rPr>
                        <a:t>-</a:t>
                      </a:r>
                      <a:r>
                        <a:rPr lang="en-US" sz="900" kern="1400" dirty="0">
                          <a:effectLst/>
                        </a:rPr>
                        <a:t>253:-12</a:t>
                      </a:r>
                      <a:r>
                        <a:rPr lang="en-US" sz="900" kern="1400" dirty="0" smtClean="0">
                          <a:effectLst/>
                        </a:rPr>
                        <a:t>]</a:t>
                      </a:r>
                      <a:endParaRPr lang="zh-CN" sz="900" kern="100" dirty="0">
                        <a:effectLst/>
                      </a:endParaRPr>
                    </a:p>
                  </a:txBody>
                  <a:tcPr marL="60488" marR="604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effectLst/>
                        </a:rPr>
                        <a:t>RU5</a:t>
                      </a:r>
                      <a:endParaRPr lang="zh-CN" sz="9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effectLst/>
                        </a:rPr>
                        <a:t>[12:253, 259:500</a:t>
                      </a:r>
                      <a:r>
                        <a:rPr lang="en-US" sz="900" kern="1400" dirty="0" smtClean="0">
                          <a:effectLst/>
                        </a:rPr>
                        <a:t>]</a:t>
                      </a:r>
                      <a:endParaRPr lang="zh-CN" sz="900" kern="100" dirty="0">
                        <a:effectLst/>
                      </a:endParaRPr>
                    </a:p>
                  </a:txBody>
                  <a:tcPr marL="60488" marR="604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effectLst/>
                        </a:rPr>
                        <a:t>RU6</a:t>
                      </a:r>
                      <a:endParaRPr lang="zh-CN" sz="9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effectLst/>
                        </a:rPr>
                        <a:t>[524:765, 771:1012</a:t>
                      </a:r>
                      <a:r>
                        <a:rPr lang="en-US" sz="900" kern="1400" dirty="0" smtClean="0">
                          <a:effectLst/>
                        </a:rPr>
                        <a:t>]</a:t>
                      </a:r>
                      <a:endParaRPr lang="zh-CN" sz="900" kern="100" dirty="0">
                        <a:effectLst/>
                      </a:endParaRPr>
                    </a:p>
                  </a:txBody>
                  <a:tcPr marL="60488" marR="604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effectLst/>
                        </a:rPr>
                        <a:t>RU7</a:t>
                      </a:r>
                      <a:endParaRPr lang="zh-CN" sz="9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effectLst/>
                        </a:rPr>
                        <a:t>[</a:t>
                      </a:r>
                      <a:r>
                        <a:rPr lang="en-US" sz="900" kern="1400" dirty="0" smtClean="0">
                          <a:effectLst/>
                        </a:rPr>
                        <a:t>1036:1277</a:t>
                      </a:r>
                      <a:r>
                        <a:rPr lang="en-US" sz="900" kern="1400" dirty="0">
                          <a:effectLst/>
                        </a:rPr>
                        <a:t>, 1283:</a:t>
                      </a:r>
                      <a:r>
                        <a:rPr lang="en-US" sz="900" kern="100" dirty="0">
                          <a:effectLst/>
                        </a:rPr>
                        <a:t> </a:t>
                      </a:r>
                      <a:r>
                        <a:rPr lang="en-US" sz="900" kern="1400" dirty="0">
                          <a:effectLst/>
                        </a:rPr>
                        <a:t>1524</a:t>
                      </a:r>
                      <a:r>
                        <a:rPr lang="en-US" sz="900" kern="1400" dirty="0" smtClean="0">
                          <a:effectLst/>
                        </a:rPr>
                        <a:t>]</a:t>
                      </a:r>
                      <a:endParaRPr lang="zh-CN" sz="900" kern="100" dirty="0">
                        <a:effectLst/>
                      </a:endParaRPr>
                    </a:p>
                  </a:txBody>
                  <a:tcPr marL="60488" marR="604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effectLst/>
                        </a:rPr>
                        <a:t>RU8</a:t>
                      </a:r>
                      <a:endParaRPr lang="zh-CN" sz="9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effectLst/>
                        </a:rPr>
                        <a:t>[</a:t>
                      </a:r>
                      <a:r>
                        <a:rPr lang="en-US" sz="900" kern="1400" dirty="0" smtClean="0">
                          <a:effectLst/>
                        </a:rPr>
                        <a:t>1548:1789</a:t>
                      </a:r>
                      <a:r>
                        <a:rPr lang="en-US" sz="900" kern="1400" dirty="0">
                          <a:effectLst/>
                        </a:rPr>
                        <a:t>, 1795:</a:t>
                      </a:r>
                      <a:r>
                        <a:rPr lang="en-US" sz="900" kern="100" dirty="0">
                          <a:effectLst/>
                        </a:rPr>
                        <a:t> </a:t>
                      </a:r>
                      <a:r>
                        <a:rPr lang="en-US" sz="900" kern="1400" dirty="0">
                          <a:effectLst/>
                        </a:rPr>
                        <a:t>2036</a:t>
                      </a:r>
                      <a:r>
                        <a:rPr lang="en-US" sz="900" kern="1400" dirty="0" smtClean="0">
                          <a:effectLst/>
                        </a:rPr>
                        <a:t>]</a:t>
                      </a:r>
                      <a:endParaRPr lang="zh-CN" sz="9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0488" marR="60488" marT="0" marB="0"/>
                </a:tc>
              </a:tr>
              <a:tr h="3975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996-tone</a:t>
                      </a:r>
                      <a:r>
                        <a:rPr lang="en-US" altLang="zh-CN" sz="900" kern="100" baseline="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RU</a:t>
                      </a:r>
                      <a:endParaRPr lang="zh-CN" sz="9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0488" marR="604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RU1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[-2036:-1539,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-1533:-1036]</a:t>
                      </a:r>
                      <a:endParaRPr lang="zh-CN" sz="900" kern="100" dirty="0">
                        <a:effectLst/>
                      </a:endParaRPr>
                    </a:p>
                  </a:txBody>
                  <a:tcPr marL="60488" marR="604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RU2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[-1012:-514,</a:t>
                      </a:r>
                      <a:r>
                        <a:rPr lang="en-US" altLang="zh-CN" sz="900" kern="100" baseline="0" dirty="0" smtClean="0">
                          <a:effectLst/>
                        </a:rPr>
                        <a:t>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900" kern="100" baseline="0" dirty="0" smtClean="0">
                          <a:effectLst/>
                        </a:rPr>
                        <a:t>-508:</a:t>
                      </a:r>
                      <a:r>
                        <a:rPr lang="en-US" altLang="zh-CN" sz="900" kern="100" dirty="0" smtClean="0">
                          <a:effectLst/>
                        </a:rPr>
                        <a:t>-12]</a:t>
                      </a:r>
                      <a:endParaRPr lang="zh-CN" sz="900" kern="100" dirty="0">
                        <a:effectLst/>
                      </a:endParaRPr>
                    </a:p>
                  </a:txBody>
                  <a:tcPr marL="60488" marR="604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RU3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[12:508,</a:t>
                      </a:r>
                      <a:r>
                        <a:rPr lang="en-US" altLang="zh-CN" sz="900" kern="100" baseline="0" dirty="0" smtClean="0">
                          <a:effectLst/>
                        </a:rPr>
                        <a:t> 514:</a:t>
                      </a:r>
                      <a:r>
                        <a:rPr lang="en-US" altLang="zh-CN" sz="900" kern="100" dirty="0" smtClean="0">
                          <a:effectLst/>
                        </a:rPr>
                        <a:t>1012]</a:t>
                      </a:r>
                      <a:endParaRPr lang="zh-CN" sz="900" kern="100" dirty="0">
                        <a:effectLst/>
                      </a:endParaRPr>
                    </a:p>
                  </a:txBody>
                  <a:tcPr marL="60488" marR="604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RU4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[1036:1533,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1539:2036]</a:t>
                      </a:r>
                      <a:endParaRPr lang="zh-CN" sz="900" kern="100" dirty="0">
                        <a:effectLst/>
                      </a:endParaRPr>
                    </a:p>
                  </a:txBody>
                  <a:tcPr marL="60488" marR="604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900" kern="100" dirty="0">
                        <a:effectLst/>
                      </a:endParaRPr>
                    </a:p>
                  </a:txBody>
                  <a:tcPr marL="60488" marR="604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900" kern="100" dirty="0">
                        <a:effectLst/>
                      </a:endParaRPr>
                    </a:p>
                  </a:txBody>
                  <a:tcPr marL="60488" marR="604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900" kern="100" dirty="0">
                        <a:effectLst/>
                      </a:endParaRPr>
                    </a:p>
                  </a:txBody>
                  <a:tcPr marL="60488" marR="604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9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0488" marR="60488" marT="0" marB="0"/>
                </a:tc>
              </a:tr>
            </a:tbl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2020-06</a:t>
            </a:r>
            <a:endParaRPr lang="en-GB" altLang="zh-CN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3749441"/>
              </p:ext>
            </p:extLst>
          </p:nvPr>
        </p:nvGraphicFramePr>
        <p:xfrm>
          <a:off x="681958" y="4332244"/>
          <a:ext cx="8069823" cy="20272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2288"/>
                <a:gridCol w="7547535"/>
              </a:tblGrid>
              <a:tr h="26489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effectLst/>
                        </a:rPr>
                        <a:t>RU type</a:t>
                      </a:r>
                      <a:endParaRPr lang="zh-CN" sz="9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effectLst/>
                        </a:rPr>
                        <a:t>Pilot indices for 320MHz</a:t>
                      </a:r>
                      <a:endParaRPr lang="zh-CN" sz="9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739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effectLst/>
                        </a:rPr>
                        <a:t>484-tone RU</a:t>
                      </a:r>
                      <a:endParaRPr lang="zh-CN" sz="9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{-2030       -2004       -1962       -1936       -1896       -1870       -1828       -1802       -1782       -1756      -1714       -1688       -1648       -1622   -1580    </a:t>
                      </a:r>
                      <a:r>
                        <a:rPr lang="en-US" sz="900" kern="100" dirty="0" smtClean="0">
                          <a:effectLst/>
                        </a:rPr>
                        <a:t>-</a:t>
                      </a:r>
                      <a:r>
                        <a:rPr lang="en-US" sz="900" kern="100" dirty="0">
                          <a:effectLst/>
                        </a:rPr>
                        <a:t>1554},</a:t>
                      </a:r>
                      <a:endParaRPr lang="zh-CN" sz="900" kern="100" dirty="0">
                        <a:effectLst/>
                      </a:endParaRPr>
                    </a:p>
                    <a:p>
                      <a:pPr algn="just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{-1518       -1492       -1450       -1424     -1384       -1358        -1316       -1290       -1270       -1244       -1202       -1176   </a:t>
                      </a:r>
                      <a:r>
                        <a:rPr lang="en-US" sz="900" kern="100" dirty="0" smtClean="0">
                          <a:effectLst/>
                        </a:rPr>
                        <a:t> </a:t>
                      </a:r>
                      <a:r>
                        <a:rPr lang="en-US" sz="900" kern="100" dirty="0">
                          <a:effectLst/>
                        </a:rPr>
                        <a:t>   -1136       -1110   -1068   </a:t>
                      </a:r>
                      <a:r>
                        <a:rPr lang="en-US" sz="900" kern="100" dirty="0" smtClean="0">
                          <a:effectLst/>
                        </a:rPr>
                        <a:t>  </a:t>
                      </a:r>
                      <a:r>
                        <a:rPr lang="en-US" sz="900" kern="100" dirty="0">
                          <a:effectLst/>
                        </a:rPr>
                        <a:t>-1042},</a:t>
                      </a:r>
                      <a:endParaRPr lang="zh-CN" sz="900" kern="100" dirty="0">
                        <a:effectLst/>
                      </a:endParaRPr>
                    </a:p>
                    <a:p>
                      <a:pPr algn="just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{-1006        -980           -938        -912        -872        -846        -804        -778          -758        -732         -690     </a:t>
                      </a:r>
                      <a:r>
                        <a:rPr lang="en-US" sz="900" kern="100" dirty="0" smtClean="0">
                          <a:effectLst/>
                        </a:rPr>
                        <a:t>  </a:t>
                      </a:r>
                      <a:r>
                        <a:rPr lang="en-US" sz="900" kern="100" dirty="0">
                          <a:effectLst/>
                        </a:rPr>
                        <a:t>   -664      </a:t>
                      </a:r>
                      <a:r>
                        <a:rPr lang="en-US" sz="900" kern="100" dirty="0" smtClean="0">
                          <a:effectLst/>
                        </a:rPr>
                        <a:t> </a:t>
                      </a:r>
                      <a:r>
                        <a:rPr lang="en-US" sz="900" kern="100" dirty="0">
                          <a:effectLst/>
                        </a:rPr>
                        <a:t>  -624     </a:t>
                      </a:r>
                      <a:r>
                        <a:rPr lang="en-US" sz="900" kern="100" dirty="0" smtClean="0">
                          <a:effectLst/>
                        </a:rPr>
                        <a:t> </a:t>
                      </a:r>
                      <a:r>
                        <a:rPr lang="en-US" sz="900" kern="100" dirty="0">
                          <a:effectLst/>
                        </a:rPr>
                        <a:t>   -598   </a:t>
                      </a:r>
                      <a:r>
                        <a:rPr lang="en-US" sz="900" kern="100" dirty="0" smtClean="0">
                          <a:effectLst/>
                        </a:rPr>
                        <a:t>  -</a:t>
                      </a:r>
                      <a:r>
                        <a:rPr lang="en-US" sz="900" kern="100" dirty="0">
                          <a:effectLst/>
                        </a:rPr>
                        <a:t>556       -530},</a:t>
                      </a:r>
                      <a:endParaRPr lang="zh-CN" sz="900" kern="100" dirty="0">
                        <a:effectLst/>
                      </a:endParaRPr>
                    </a:p>
                    <a:p>
                      <a:pPr algn="just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{-494     </a:t>
                      </a:r>
                      <a:r>
                        <a:rPr lang="en-US" sz="900" kern="100" dirty="0" smtClean="0">
                          <a:effectLst/>
                        </a:rPr>
                        <a:t>  </a:t>
                      </a:r>
                      <a:r>
                        <a:rPr lang="en-US" sz="900" kern="100" dirty="0">
                          <a:effectLst/>
                        </a:rPr>
                        <a:t>   -468           -426        -400        -360        -334        -292        -266     </a:t>
                      </a:r>
                      <a:r>
                        <a:rPr lang="en-US" sz="900" kern="100" dirty="0" smtClean="0">
                          <a:effectLst/>
                        </a:rPr>
                        <a:t>  </a:t>
                      </a:r>
                      <a:r>
                        <a:rPr lang="en-US" sz="900" kern="100" dirty="0">
                          <a:effectLst/>
                        </a:rPr>
                        <a:t>   -246        -220        -178     </a:t>
                      </a:r>
                      <a:r>
                        <a:rPr lang="en-US" sz="900" kern="100" dirty="0" smtClean="0">
                          <a:effectLst/>
                        </a:rPr>
                        <a:t>   </a:t>
                      </a:r>
                      <a:r>
                        <a:rPr lang="en-US" sz="900" kern="100" dirty="0">
                          <a:effectLst/>
                        </a:rPr>
                        <a:t>   -152  </a:t>
                      </a:r>
                      <a:r>
                        <a:rPr lang="en-US" sz="900" kern="100" dirty="0" smtClean="0">
                          <a:effectLst/>
                        </a:rPr>
                        <a:t>       </a:t>
                      </a:r>
                      <a:r>
                        <a:rPr lang="en-US" sz="900" kern="100" dirty="0">
                          <a:effectLst/>
                        </a:rPr>
                        <a:t>-112        </a:t>
                      </a:r>
                      <a:r>
                        <a:rPr lang="en-US" sz="900" kern="100" dirty="0" smtClean="0">
                          <a:effectLst/>
                        </a:rPr>
                        <a:t>  </a:t>
                      </a:r>
                      <a:r>
                        <a:rPr lang="en-US" sz="900" kern="100" dirty="0">
                          <a:effectLst/>
                        </a:rPr>
                        <a:t>-86       -44        -18},</a:t>
                      </a:r>
                      <a:endParaRPr lang="zh-CN" sz="900" kern="100" dirty="0">
                        <a:effectLst/>
                      </a:endParaRPr>
                    </a:p>
                    <a:p>
                      <a:pPr algn="just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{18        </a:t>
                      </a:r>
                      <a:r>
                        <a:rPr lang="en-US" sz="900" kern="100" dirty="0" smtClean="0">
                          <a:effectLst/>
                        </a:rPr>
                        <a:t>  </a:t>
                      </a:r>
                      <a:r>
                        <a:rPr lang="en-US" sz="900" kern="100" dirty="0">
                          <a:effectLst/>
                        </a:rPr>
                        <a:t> </a:t>
                      </a:r>
                      <a:r>
                        <a:rPr lang="en-US" sz="900" kern="100" dirty="0" smtClean="0">
                          <a:effectLst/>
                        </a:rPr>
                        <a:t> 44</a:t>
                      </a:r>
                      <a:r>
                        <a:rPr lang="en-US" sz="900" kern="100" dirty="0">
                          <a:effectLst/>
                        </a:rPr>
                        <a:t>      </a:t>
                      </a:r>
                      <a:r>
                        <a:rPr lang="en-US" sz="900" kern="100" dirty="0" smtClean="0">
                          <a:effectLst/>
                        </a:rPr>
                        <a:t>  </a:t>
                      </a:r>
                      <a:r>
                        <a:rPr lang="en-US" sz="900" kern="100" dirty="0">
                          <a:effectLst/>
                        </a:rPr>
                        <a:t>    86       </a:t>
                      </a:r>
                      <a:r>
                        <a:rPr lang="en-US" sz="900" kern="100" dirty="0" smtClean="0">
                          <a:effectLst/>
                        </a:rPr>
                        <a:t>     </a:t>
                      </a:r>
                      <a:r>
                        <a:rPr lang="en-US" sz="900" kern="100" dirty="0">
                          <a:effectLst/>
                        </a:rPr>
                        <a:t>112         152         178 </a:t>
                      </a:r>
                      <a:r>
                        <a:rPr lang="en-US" sz="900" kern="100" dirty="0" smtClean="0">
                          <a:effectLst/>
                        </a:rPr>
                        <a:t>       </a:t>
                      </a:r>
                      <a:r>
                        <a:rPr lang="en-US" sz="900" kern="100" dirty="0">
                          <a:effectLst/>
                        </a:rPr>
                        <a:t> </a:t>
                      </a:r>
                      <a:r>
                        <a:rPr lang="en-US" sz="900" kern="100" dirty="0" smtClean="0">
                          <a:effectLst/>
                        </a:rPr>
                        <a:t>  </a:t>
                      </a:r>
                      <a:r>
                        <a:rPr lang="en-US" sz="900" kern="100" dirty="0">
                          <a:effectLst/>
                        </a:rPr>
                        <a:t>220         246         </a:t>
                      </a:r>
                      <a:r>
                        <a:rPr lang="en-US" sz="900" kern="100" dirty="0" smtClean="0">
                          <a:effectLst/>
                        </a:rPr>
                        <a:t> 266</a:t>
                      </a:r>
                      <a:r>
                        <a:rPr lang="en-US" sz="900" kern="100" dirty="0">
                          <a:effectLst/>
                        </a:rPr>
                        <a:t>         292         334 </a:t>
                      </a:r>
                      <a:r>
                        <a:rPr lang="en-US" sz="900" kern="100" dirty="0" smtClean="0">
                          <a:effectLst/>
                        </a:rPr>
                        <a:t>        360</a:t>
                      </a:r>
                      <a:r>
                        <a:rPr lang="en-US" sz="900" kern="100" dirty="0">
                          <a:effectLst/>
                        </a:rPr>
                        <a:t>      </a:t>
                      </a:r>
                      <a:r>
                        <a:rPr lang="en-US" sz="900" kern="100" dirty="0" smtClean="0">
                          <a:effectLst/>
                        </a:rPr>
                        <a:t> </a:t>
                      </a:r>
                      <a:r>
                        <a:rPr lang="en-US" sz="900" kern="100" dirty="0">
                          <a:effectLst/>
                        </a:rPr>
                        <a:t>   400         426         468         494},</a:t>
                      </a:r>
                      <a:endParaRPr lang="zh-CN" sz="900" kern="100" dirty="0">
                        <a:effectLst/>
                      </a:endParaRPr>
                    </a:p>
                    <a:p>
                      <a:pPr algn="just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{530        </a:t>
                      </a:r>
                      <a:r>
                        <a:rPr lang="en-US" sz="900" kern="100" dirty="0" smtClean="0">
                          <a:effectLst/>
                        </a:rPr>
                        <a:t>  </a:t>
                      </a:r>
                      <a:r>
                        <a:rPr lang="en-US" sz="900" kern="100" dirty="0">
                          <a:effectLst/>
                        </a:rPr>
                        <a:t>556      </a:t>
                      </a:r>
                      <a:r>
                        <a:rPr lang="en-US" sz="900" kern="100" dirty="0" smtClean="0">
                          <a:effectLst/>
                        </a:rPr>
                        <a:t> </a:t>
                      </a:r>
                      <a:r>
                        <a:rPr lang="en-US" sz="900" kern="100" dirty="0">
                          <a:effectLst/>
                        </a:rPr>
                        <a:t>   598      </a:t>
                      </a:r>
                      <a:r>
                        <a:rPr lang="en-US" sz="900" kern="100" dirty="0" smtClean="0">
                          <a:effectLst/>
                        </a:rPr>
                        <a:t> </a:t>
                      </a:r>
                      <a:r>
                        <a:rPr lang="en-US" sz="900" kern="100" dirty="0">
                          <a:effectLst/>
                        </a:rPr>
                        <a:t>   624         664         690        </a:t>
                      </a:r>
                      <a:r>
                        <a:rPr lang="en-US" sz="900" kern="100" dirty="0" smtClean="0">
                          <a:effectLst/>
                        </a:rPr>
                        <a:t>   732</a:t>
                      </a:r>
                      <a:r>
                        <a:rPr lang="en-US" sz="900" kern="100" dirty="0">
                          <a:effectLst/>
                        </a:rPr>
                        <a:t>         758        </a:t>
                      </a:r>
                      <a:r>
                        <a:rPr lang="en-US" sz="900" kern="100" dirty="0" smtClean="0">
                          <a:effectLst/>
                        </a:rPr>
                        <a:t>  </a:t>
                      </a:r>
                      <a:r>
                        <a:rPr lang="en-US" sz="900" kern="100" dirty="0">
                          <a:effectLst/>
                        </a:rPr>
                        <a:t>778         804   </a:t>
                      </a:r>
                      <a:r>
                        <a:rPr lang="en-US" sz="900" kern="100" dirty="0" smtClean="0">
                          <a:effectLst/>
                        </a:rPr>
                        <a:t>      846</a:t>
                      </a:r>
                      <a:r>
                        <a:rPr lang="en-US" sz="900" kern="100" dirty="0">
                          <a:effectLst/>
                        </a:rPr>
                        <a:t>         872       </a:t>
                      </a:r>
                      <a:r>
                        <a:rPr lang="en-US" sz="900" kern="100" dirty="0" smtClean="0">
                          <a:effectLst/>
                        </a:rPr>
                        <a:t>   </a:t>
                      </a:r>
                      <a:r>
                        <a:rPr lang="en-US" sz="900" kern="100" dirty="0">
                          <a:effectLst/>
                        </a:rPr>
                        <a:t>912         938         980    </a:t>
                      </a:r>
                      <a:r>
                        <a:rPr lang="en-US" sz="900" kern="100" dirty="0" smtClean="0">
                          <a:effectLst/>
                        </a:rPr>
                        <a:t> </a:t>
                      </a:r>
                      <a:r>
                        <a:rPr lang="en-US" sz="900" kern="100" dirty="0">
                          <a:effectLst/>
                        </a:rPr>
                        <a:t>    1006},</a:t>
                      </a:r>
                      <a:endParaRPr lang="zh-CN" sz="900" kern="100" dirty="0">
                        <a:effectLst/>
                      </a:endParaRPr>
                    </a:p>
                    <a:p>
                      <a:pPr algn="just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{1042        1068        1110        1136 </a:t>
                      </a:r>
                      <a:r>
                        <a:rPr lang="en-US" sz="900" kern="100" dirty="0" smtClean="0">
                          <a:effectLst/>
                        </a:rPr>
                        <a:t>    </a:t>
                      </a:r>
                      <a:r>
                        <a:rPr lang="en-US" sz="900" kern="100" dirty="0">
                          <a:effectLst/>
                        </a:rPr>
                        <a:t>  1176        1202        1244        1270      </a:t>
                      </a:r>
                      <a:r>
                        <a:rPr lang="en-US" sz="900" kern="100" dirty="0" smtClean="0">
                          <a:effectLst/>
                        </a:rPr>
                        <a:t> </a:t>
                      </a:r>
                      <a:r>
                        <a:rPr lang="en-US" sz="900" kern="100" dirty="0">
                          <a:effectLst/>
                        </a:rPr>
                        <a:t>1290       </a:t>
                      </a:r>
                      <a:r>
                        <a:rPr lang="en-US" sz="900" kern="100" dirty="0" smtClean="0">
                          <a:effectLst/>
                        </a:rPr>
                        <a:t>1316</a:t>
                      </a:r>
                      <a:r>
                        <a:rPr lang="en-US" sz="900" kern="100" dirty="0">
                          <a:effectLst/>
                        </a:rPr>
                        <a:t>        1358       </a:t>
                      </a:r>
                      <a:r>
                        <a:rPr lang="en-US" sz="900" kern="100" dirty="0" smtClean="0">
                          <a:effectLst/>
                        </a:rPr>
                        <a:t>1384</a:t>
                      </a:r>
                      <a:r>
                        <a:rPr lang="en-US" sz="900" kern="100" dirty="0">
                          <a:effectLst/>
                        </a:rPr>
                        <a:t>      </a:t>
                      </a:r>
                      <a:r>
                        <a:rPr lang="en-US" sz="900" kern="100" dirty="0" smtClean="0">
                          <a:effectLst/>
                        </a:rPr>
                        <a:t> </a:t>
                      </a:r>
                      <a:r>
                        <a:rPr lang="en-US" sz="900" kern="100" dirty="0">
                          <a:effectLst/>
                        </a:rPr>
                        <a:t>1424       </a:t>
                      </a:r>
                      <a:r>
                        <a:rPr lang="en-US" sz="900" kern="100" dirty="0" smtClean="0">
                          <a:effectLst/>
                        </a:rPr>
                        <a:t>1450</a:t>
                      </a:r>
                      <a:r>
                        <a:rPr lang="en-US" sz="900" kern="100" dirty="0">
                          <a:effectLst/>
                        </a:rPr>
                        <a:t>   </a:t>
                      </a:r>
                      <a:r>
                        <a:rPr lang="en-US" sz="900" kern="100" dirty="0" smtClean="0">
                          <a:effectLst/>
                        </a:rPr>
                        <a:t>    1492</a:t>
                      </a:r>
                      <a:r>
                        <a:rPr lang="en-US" sz="900" kern="100" dirty="0">
                          <a:effectLst/>
                        </a:rPr>
                        <a:t>        1518},</a:t>
                      </a:r>
                      <a:endParaRPr lang="zh-CN" sz="900" kern="100" dirty="0">
                        <a:effectLst/>
                      </a:endParaRPr>
                    </a:p>
                    <a:p>
                      <a:pPr algn="just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{1554        1580        1622        1648     </a:t>
                      </a:r>
                      <a:r>
                        <a:rPr lang="en-US" sz="900" kern="100" dirty="0" smtClean="0">
                          <a:effectLst/>
                        </a:rPr>
                        <a:t> </a:t>
                      </a:r>
                      <a:r>
                        <a:rPr lang="en-US" sz="900" kern="100" dirty="0">
                          <a:effectLst/>
                        </a:rPr>
                        <a:t>1688        1714        1756        1782 </a:t>
                      </a:r>
                      <a:r>
                        <a:rPr lang="en-US" sz="900" kern="100" dirty="0" smtClean="0">
                          <a:effectLst/>
                        </a:rPr>
                        <a:t>      </a:t>
                      </a:r>
                      <a:r>
                        <a:rPr lang="en-US" sz="900" kern="100" dirty="0">
                          <a:effectLst/>
                        </a:rPr>
                        <a:t> 1802      </a:t>
                      </a:r>
                      <a:r>
                        <a:rPr lang="en-US" sz="900" kern="100" dirty="0" smtClean="0">
                          <a:effectLst/>
                        </a:rPr>
                        <a:t> 1828</a:t>
                      </a:r>
                      <a:r>
                        <a:rPr lang="en-US" sz="900" kern="100" dirty="0">
                          <a:effectLst/>
                        </a:rPr>
                        <a:t>        1870       </a:t>
                      </a:r>
                      <a:r>
                        <a:rPr lang="en-US" sz="900" kern="100" dirty="0" smtClean="0">
                          <a:effectLst/>
                        </a:rPr>
                        <a:t>1896</a:t>
                      </a:r>
                      <a:r>
                        <a:rPr lang="en-US" sz="900" kern="100" dirty="0">
                          <a:effectLst/>
                        </a:rPr>
                        <a:t>       1936      </a:t>
                      </a:r>
                      <a:r>
                        <a:rPr lang="en-US" sz="900" kern="100" dirty="0" smtClean="0">
                          <a:effectLst/>
                        </a:rPr>
                        <a:t> </a:t>
                      </a:r>
                      <a:r>
                        <a:rPr lang="en-US" sz="900" kern="100" dirty="0">
                          <a:effectLst/>
                        </a:rPr>
                        <a:t>1962     </a:t>
                      </a:r>
                      <a:r>
                        <a:rPr lang="en-US" sz="900" kern="100" dirty="0" smtClean="0">
                          <a:effectLst/>
                        </a:rPr>
                        <a:t>  </a:t>
                      </a:r>
                      <a:r>
                        <a:rPr lang="en-US" sz="900" kern="100" dirty="0">
                          <a:effectLst/>
                        </a:rPr>
                        <a:t>2004        2030}</a:t>
                      </a:r>
                      <a:endParaRPr lang="zh-CN" sz="9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407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996-tone</a:t>
                      </a:r>
                      <a:r>
                        <a:rPr lang="en-US" altLang="zh-CN" sz="900" kern="100" baseline="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RU</a:t>
                      </a:r>
                      <a:endParaRPr lang="zh-CN" sz="9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{-2004       -1936       -1870       -1802       -1756       -1688       -1622       -1554       -1518       -1450       -1384       -1316       -1270       -1202       -1136       -1068}</a:t>
                      </a:r>
                      <a:r>
                        <a:rPr lang="zh-CN" altLang="en-US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endParaRPr lang="en-US" altLang="zh-CN" sz="900" kern="100" dirty="0" smtClean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{-980   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-912   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-846    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-778   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-732    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-664     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-598    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-530   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-494  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-426   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-360  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-292  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-246 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-178   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-112         -44}</a:t>
                      </a:r>
                      <a:r>
                        <a:rPr lang="zh-CN" altLang="en-US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endParaRPr lang="en-US" altLang="zh-CN" sz="900" kern="100" dirty="0" smtClean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{44         112         178         246         292         360         426         494         530         598         664         732         778         846         912         980}</a:t>
                      </a:r>
                      <a:r>
                        <a:rPr lang="zh-CN" altLang="en-US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endParaRPr lang="en-US" altLang="zh-CN" sz="900" kern="100" dirty="0" smtClean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{1068  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1136  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1202  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 1270      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1316  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1384       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1450       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1518  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1554       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1622       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1688    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1756   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1802  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1870   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1936  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en-US" altLang="zh-CN" sz="90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2004}</a:t>
                      </a:r>
                      <a:endParaRPr lang="zh-CN" sz="9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" name="矩形 9"/>
          <p:cNvSpPr/>
          <p:nvPr/>
        </p:nvSpPr>
        <p:spPr>
          <a:xfrm>
            <a:off x="696912" y="1692286"/>
            <a:ext cx="760888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buFont typeface="Wingdings" panose="05000000000000000000" pitchFamily="2" charset="2"/>
              <a:buChar char="Ø"/>
            </a:pPr>
            <a:r>
              <a:rPr lang="en-US" altLang="zh-CN" sz="1600" dirty="0">
                <a:solidFill>
                  <a:schemeClr val="tx1"/>
                </a:solidFill>
              </a:rPr>
              <a:t>For each 80MHz segment in </a:t>
            </a:r>
            <a:r>
              <a:rPr lang="en-US" altLang="zh-CN" sz="1600" dirty="0" smtClean="0">
                <a:solidFill>
                  <a:schemeClr val="tx1"/>
                </a:solidFill>
              </a:rPr>
              <a:t>320MHz transmission: the </a:t>
            </a:r>
            <a:r>
              <a:rPr lang="en-US" altLang="zh-CN" sz="1600" dirty="0">
                <a:solidFill>
                  <a:schemeClr val="tx1"/>
                </a:solidFill>
              </a:rPr>
              <a:t>80MHz OFDMA tone plan </a:t>
            </a:r>
            <a:r>
              <a:rPr lang="en-US" altLang="zh-CN" sz="1600" dirty="0" smtClean="0">
                <a:solidFill>
                  <a:schemeClr val="tx1"/>
                </a:solidFill>
              </a:rPr>
              <a:t>is used for the punctured and OFDMA scenarios, while the 996 RU tone plan is used for the non-OFDMA and non-punctured scenarios [6].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 sz="1600" dirty="0" smtClean="0">
                <a:solidFill>
                  <a:schemeClr val="tx1"/>
                </a:solidFill>
              </a:rPr>
              <a:t>For 3x996+484 RU combinations, the 996 RU uses 996 RU tone plan and the 484 RU uses 484 RU tone plan, respectively.</a:t>
            </a:r>
          </a:p>
        </p:txBody>
      </p:sp>
    </p:spTree>
    <p:extLst>
      <p:ext uri="{BB962C8B-B14F-4D97-AF65-F5344CB8AC3E}">
        <p14:creationId xmlns:p14="http://schemas.microsoft.com/office/powerpoint/2010/main" val="405625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320MHz 1x EHT-LTF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6913" y="1600200"/>
            <a:ext cx="3875087" cy="1905139"/>
          </a:xfrm>
        </p:spPr>
        <p:txBody>
          <a:bodyPr/>
          <a:lstStyle/>
          <a:p>
            <a:r>
              <a:rPr lang="en-US" altLang="zh-CN" dirty="0" smtClean="0"/>
              <a:t>Option 1: </a:t>
            </a:r>
          </a:p>
          <a:p>
            <a:r>
              <a:rPr lang="en-US" altLang="zh-CN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	</a:t>
            </a:r>
            <a:r>
              <a:rPr lang="en-US" altLang="zh-CN" sz="1800" b="0" dirty="0" smtClean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P1:</a:t>
            </a:r>
            <a:r>
              <a:rPr lang="en-US" altLang="zh-CN" sz="1600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320MHz 1x EHT-LTF</a:t>
            </a:r>
            <a:r>
              <a:rPr lang="en-US" altLang="zh-CN" sz="1600" b="0" baseline="-25000" dirty="0" smtClean="0"/>
              <a:t>-2036,2036</a:t>
            </a:r>
            <a:r>
              <a:rPr lang="en-US" altLang="zh-CN" sz="1600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= [HE-</a:t>
            </a:r>
            <a:r>
              <a:rPr lang="en-US" altLang="ko-KR" sz="1600" b="0" dirty="0" smtClean="0"/>
              <a:t>LTF</a:t>
            </a:r>
            <a:r>
              <a:rPr lang="en-US" altLang="ko-KR" sz="1600" b="0" baseline="-25000" dirty="0" smtClean="0"/>
              <a:t>80MHz_1x</a:t>
            </a:r>
            <a:r>
              <a:rPr lang="en-US" altLang="zh-CN" sz="1600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</a:t>
            </a:r>
            <a:r>
              <a:rPr lang="en-US" altLang="zh-CN" sz="1600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</a:t>
            </a:r>
            <a:r>
              <a:rPr lang="en-US" altLang="zh-CN" sz="1600" b="0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 </a:t>
            </a:r>
            <a:r>
              <a:rPr lang="en-US" altLang="zh-CN" sz="1600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en-US" altLang="zh-CN" sz="1600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/>
              <a:t>LTF</a:t>
            </a:r>
            <a:r>
              <a:rPr lang="en-US" altLang="ko-KR" sz="1600" b="0" baseline="-25000" dirty="0"/>
              <a:t>80MHz_1x</a:t>
            </a:r>
            <a:r>
              <a:rPr lang="en-US" altLang="zh-CN" sz="1600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</a:t>
            </a:r>
            <a:r>
              <a:rPr lang="en-US" altLang="zh-CN" sz="1600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</a:t>
            </a:r>
            <a:r>
              <a:rPr lang="en-US" altLang="zh-CN" sz="1600" b="0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</a:t>
            </a:r>
            <a:r>
              <a:rPr lang="en-US" altLang="zh-CN" sz="1600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1600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en-US" altLang="zh-CN" sz="1600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en-US" altLang="zh-CN" sz="1600" b="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  <a:r>
              <a:rPr lang="en-US" altLang="zh-CN" sz="1600" b="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en-US" altLang="zh-CN" sz="1600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)*</a:t>
            </a:r>
            <a:r>
              <a:rPr lang="en-US" altLang="zh-CN" sz="1600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HE-</a:t>
            </a:r>
            <a:r>
              <a:rPr lang="en-US" altLang="ko-KR" sz="1600" b="0" dirty="0"/>
              <a:t>LTF</a:t>
            </a:r>
            <a:r>
              <a:rPr lang="en-US" altLang="ko-KR" sz="1600" b="0" baseline="-25000" dirty="0"/>
              <a:t>80MHz_1x</a:t>
            </a:r>
            <a:r>
              <a:rPr lang="en-US" altLang="zh-CN" sz="1600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</a:t>
            </a:r>
            <a:r>
              <a:rPr lang="en-US" altLang="zh-CN" sz="1600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</a:t>
            </a:r>
            <a:r>
              <a:rPr lang="en-US" altLang="zh-CN" sz="1600" b="0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  </a:t>
            </a:r>
            <a:r>
              <a:rPr lang="en-US" altLang="zh-CN" sz="1600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en-US" altLang="zh-CN" sz="1600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en-US" altLang="zh-CN" sz="1600" b="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  <a:r>
              <a:rPr lang="en-US" altLang="zh-CN" sz="1600" b="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en-US" altLang="zh-CN" sz="1600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)*HE-</a:t>
            </a:r>
            <a:r>
              <a:rPr lang="en-US" altLang="ko-KR" sz="1600" b="0" dirty="0" smtClean="0"/>
              <a:t>LTF</a:t>
            </a:r>
            <a:r>
              <a:rPr lang="en-US" altLang="ko-KR" sz="1600" b="0" baseline="-25000" dirty="0" smtClean="0"/>
              <a:t>80MHz_1x</a:t>
            </a:r>
            <a:r>
              <a:rPr lang="en-US" altLang="zh-CN" sz="1600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];</a:t>
            </a:r>
          </a:p>
          <a:p>
            <a:r>
              <a:rPr lang="en-US" altLang="zh-CN" sz="1600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Coefficient values = </a:t>
            </a:r>
            <a:r>
              <a:rPr lang="en-US" altLang="zh-CN" sz="1600" b="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[1  1  -1 -1]</a:t>
            </a:r>
            <a:endParaRPr lang="en-US" altLang="zh-CN" sz="1600" dirty="0" smtClean="0">
              <a:solidFill>
                <a:srgbClr val="FF0000"/>
              </a:solidFill>
            </a:endParaRPr>
          </a:p>
          <a:p>
            <a:r>
              <a:rPr lang="en-US" altLang="zh-CN" dirty="0"/>
              <a:t>Option 2: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2020-06</a:t>
            </a:r>
            <a:endParaRPr lang="en-GB" altLang="zh-CN" dirty="0"/>
          </a:p>
        </p:txBody>
      </p:sp>
      <p:sp>
        <p:nvSpPr>
          <p:cNvPr id="6" name="矩形 5"/>
          <p:cNvSpPr/>
          <p:nvPr/>
        </p:nvSpPr>
        <p:spPr>
          <a:xfrm>
            <a:off x="1066800" y="4191000"/>
            <a:ext cx="3278188" cy="2121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600" dirty="0" smtClean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P1: </a:t>
            </a:r>
            <a:r>
              <a:rPr lang="en-US" altLang="zh-CN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320MHz 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1x </a:t>
            </a:r>
            <a:r>
              <a:rPr lang="en-US" altLang="zh-CN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EHT-LTF</a:t>
            </a:r>
            <a:r>
              <a:rPr lang="en-US" altLang="zh-CN" sz="1400" baseline="-25000" dirty="0">
                <a:solidFill>
                  <a:schemeClr val="tx1"/>
                </a:solidFill>
              </a:rPr>
              <a:t>-2036,2036</a:t>
            </a:r>
            <a:r>
              <a:rPr lang="en-US" altLang="zh-CN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= [HE-</a:t>
            </a:r>
            <a:r>
              <a:rPr lang="en-US" altLang="ko-KR" sz="1400" dirty="0" smtClean="0">
                <a:solidFill>
                  <a:schemeClr val="tx1"/>
                </a:solidFill>
              </a:rPr>
              <a:t>LTF</a:t>
            </a:r>
            <a:r>
              <a:rPr lang="en-US" altLang="ko-KR" sz="1400" baseline="-25000" dirty="0" smtClean="0">
                <a:solidFill>
                  <a:schemeClr val="tx1"/>
                </a:solidFill>
              </a:rPr>
              <a:t>80MHz_left_1x</a:t>
            </a:r>
            <a:r>
              <a:rPr lang="en-US" altLang="zh-CN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0  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en-US" altLang="zh-CN" sz="14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  <a:r>
              <a:rPr lang="en-US" altLang="zh-CN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en-US" altLang="zh-CN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)* HE-</a:t>
            </a:r>
            <a:r>
              <a:rPr lang="en-US" altLang="ko-KR" sz="1400" dirty="0" smtClean="0">
                <a:solidFill>
                  <a:schemeClr val="tx1"/>
                </a:solidFill>
              </a:rPr>
              <a:t>LTF</a:t>
            </a:r>
            <a:r>
              <a:rPr lang="en-US" altLang="ko-KR" sz="1400" baseline="-25000" dirty="0" smtClean="0">
                <a:solidFill>
                  <a:schemeClr val="tx1"/>
                </a:solidFill>
              </a:rPr>
              <a:t>80MHz_right_1x</a:t>
            </a:r>
            <a:r>
              <a:rPr lang="en-US" altLang="zh-CN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</a:t>
            </a:r>
            <a:r>
              <a:rPr lang="en-US" altLang="zh-CN" sz="1400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</a:t>
            </a:r>
            <a:r>
              <a:rPr lang="en-US" altLang="zh-CN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HE-</a:t>
            </a:r>
            <a:r>
              <a:rPr lang="en-US" altLang="ko-KR" sz="1400" dirty="0" smtClean="0">
                <a:solidFill>
                  <a:schemeClr val="tx1"/>
                </a:solidFill>
              </a:rPr>
              <a:t>LTF</a:t>
            </a:r>
            <a:r>
              <a:rPr lang="en-US" altLang="ko-KR" sz="1400" baseline="-25000" dirty="0" smtClean="0">
                <a:solidFill>
                  <a:schemeClr val="tx1"/>
                </a:solidFill>
              </a:rPr>
              <a:t>80MHz_left_1x</a:t>
            </a:r>
            <a:r>
              <a:rPr lang="en-US" altLang="zh-CN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0  HE-</a:t>
            </a:r>
            <a:r>
              <a:rPr lang="en-US" altLang="ko-KR" sz="1400" dirty="0" smtClean="0">
                <a:solidFill>
                  <a:schemeClr val="tx1"/>
                </a:solidFill>
              </a:rPr>
              <a:t>LTF</a:t>
            </a:r>
            <a:r>
              <a:rPr lang="en-US" altLang="ko-KR" sz="1400" baseline="-25000" dirty="0" smtClean="0">
                <a:solidFill>
                  <a:schemeClr val="tx1"/>
                </a:solidFill>
              </a:rPr>
              <a:t>80MHz_right_1x</a:t>
            </a:r>
            <a:r>
              <a:rPr lang="en-US" altLang="zh-CN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</a:t>
            </a:r>
            <a:r>
              <a:rPr lang="en-US" altLang="zh-CN" sz="1400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</a:t>
            </a:r>
            <a:r>
              <a:rPr lang="en-US" altLang="zh-CN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HE-</a:t>
            </a:r>
            <a:r>
              <a:rPr lang="en-US" altLang="ko-KR" sz="1400" dirty="0" smtClean="0">
                <a:solidFill>
                  <a:schemeClr val="tx1"/>
                </a:solidFill>
              </a:rPr>
              <a:t>LTF</a:t>
            </a:r>
            <a:r>
              <a:rPr lang="en-US" altLang="ko-KR" sz="1400" baseline="-25000" dirty="0" smtClean="0">
                <a:solidFill>
                  <a:schemeClr val="tx1"/>
                </a:solidFill>
              </a:rPr>
              <a:t>80MHz_left_1x</a:t>
            </a:r>
            <a:r>
              <a:rPr lang="en-US" altLang="zh-CN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0  HE-</a:t>
            </a:r>
            <a:r>
              <a:rPr lang="en-US" altLang="ko-KR" sz="1400" dirty="0" smtClean="0">
                <a:solidFill>
                  <a:schemeClr val="tx1"/>
                </a:solidFill>
              </a:rPr>
              <a:t>LTF</a:t>
            </a:r>
            <a:r>
              <a:rPr lang="en-US" altLang="ko-KR" sz="1400" baseline="-25000" dirty="0" smtClean="0">
                <a:solidFill>
                  <a:schemeClr val="tx1"/>
                </a:solidFill>
              </a:rPr>
              <a:t>80MHz_right_1x</a:t>
            </a:r>
            <a:r>
              <a:rPr lang="en-US" altLang="zh-CN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</a:t>
            </a:r>
            <a:r>
              <a:rPr lang="en-US" altLang="zh-CN" sz="1400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</a:t>
            </a:r>
            <a:r>
              <a:rPr lang="en-US" altLang="zh-CN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en-US" altLang="zh-CN" sz="14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  <a:r>
              <a:rPr lang="en-US" altLang="zh-CN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en-US" altLang="zh-CN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)*HE-</a:t>
            </a:r>
            <a:r>
              <a:rPr lang="en-US" altLang="ko-KR" sz="1400" dirty="0" smtClean="0">
                <a:solidFill>
                  <a:schemeClr val="tx1"/>
                </a:solidFill>
              </a:rPr>
              <a:t>LTF</a:t>
            </a:r>
            <a:r>
              <a:rPr lang="en-US" altLang="ko-KR" sz="1400" baseline="-25000" dirty="0" smtClean="0">
                <a:solidFill>
                  <a:schemeClr val="tx1"/>
                </a:solidFill>
              </a:rPr>
              <a:t>80MHz_left_1x</a:t>
            </a:r>
            <a:r>
              <a:rPr lang="en-US" altLang="zh-CN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0  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en-US" altLang="zh-CN" sz="14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  <a:r>
              <a:rPr lang="en-US" altLang="zh-CN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en-US" altLang="zh-CN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)* 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400" dirty="0">
                <a:solidFill>
                  <a:schemeClr val="tx1"/>
                </a:solidFill>
              </a:rPr>
              <a:t>LTF</a:t>
            </a:r>
            <a:r>
              <a:rPr lang="en-US" altLang="ko-KR" sz="1400" baseline="-25000" dirty="0">
                <a:solidFill>
                  <a:schemeClr val="tx1"/>
                </a:solidFill>
              </a:rPr>
              <a:t>80MHz_right_1x</a:t>
            </a:r>
            <a:r>
              <a:rPr lang="en-US" altLang="zh-CN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];</a:t>
            </a:r>
          </a:p>
          <a:p>
            <a:pPr defTabSz="9144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Coefficient values = </a:t>
            </a:r>
            <a:r>
              <a:rPr lang="en-US" altLang="zh-CN" sz="14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[1  -1  1  1  1  1  -1  -1]</a:t>
            </a:r>
            <a:endParaRPr lang="en-US" altLang="zh-CN" sz="1400" dirty="0">
              <a:solidFill>
                <a:srgbClr val="FF0000"/>
              </a:solidFill>
            </a:endParaRPr>
          </a:p>
          <a:p>
            <a:pPr lvl="0" defTabSz="9144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endParaRPr lang="en-US" altLang="zh-CN" sz="1400" dirty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" name="内容占位符 2"/>
          <p:cNvSpPr txBox="1">
            <a:spLocks/>
          </p:cNvSpPr>
          <p:nvPr/>
        </p:nvSpPr>
        <p:spPr bwMode="auto">
          <a:xfrm>
            <a:off x="4267200" y="1547995"/>
            <a:ext cx="3875087" cy="190513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zh-CN" kern="0" dirty="0" smtClean="0"/>
              <a:t> </a:t>
            </a:r>
          </a:p>
          <a:p>
            <a:r>
              <a:rPr lang="en-US" altLang="zh-CN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	</a:t>
            </a:r>
            <a:r>
              <a:rPr lang="en-US" altLang="zh-CN" sz="1800" b="0" kern="0" dirty="0" smtClean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P2:</a:t>
            </a:r>
            <a:r>
              <a:rPr lang="en-US" altLang="zh-CN" sz="1600" b="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320MHz 1x EHT-LTF</a:t>
            </a:r>
            <a:r>
              <a:rPr lang="en-US" altLang="zh-CN" sz="1600" b="0" baseline="-25000" dirty="0"/>
              <a:t>-2036,2036</a:t>
            </a:r>
            <a:r>
              <a:rPr lang="en-US" altLang="zh-CN" sz="1600" b="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= [HE-</a:t>
            </a:r>
            <a:r>
              <a:rPr lang="en-US" altLang="ko-KR" sz="1600" b="0" kern="0" dirty="0" smtClean="0"/>
              <a:t>LTF</a:t>
            </a:r>
            <a:r>
              <a:rPr lang="en-US" altLang="ko-KR" sz="1600" b="0" kern="0" baseline="-25000" dirty="0" smtClean="0"/>
              <a:t>80MHz_1x</a:t>
            </a:r>
            <a:r>
              <a:rPr lang="en-US" altLang="zh-CN" sz="1600" b="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0</a:t>
            </a:r>
            <a:r>
              <a:rPr lang="en-US" altLang="zh-CN" sz="1600" b="0" kern="0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 </a:t>
            </a:r>
            <a:r>
              <a:rPr lang="en-US" altLang="zh-CN" sz="1600" b="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HE-</a:t>
            </a:r>
            <a:r>
              <a:rPr lang="en-US" altLang="ko-KR" sz="1600" b="0" kern="0" dirty="0" smtClean="0"/>
              <a:t>LTF</a:t>
            </a:r>
            <a:r>
              <a:rPr lang="en-US" altLang="ko-KR" sz="1600" b="0" kern="0" baseline="-25000" dirty="0" smtClean="0"/>
              <a:t>80MHz_1x</a:t>
            </a:r>
            <a:r>
              <a:rPr lang="en-US" altLang="zh-CN" sz="1600" b="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0</a:t>
            </a:r>
            <a:r>
              <a:rPr lang="en-US" altLang="zh-CN" sz="1600" b="0" kern="0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</a:t>
            </a:r>
            <a:r>
              <a:rPr lang="en-US" altLang="zh-CN" sz="1600" b="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(</a:t>
            </a:r>
            <a:r>
              <a:rPr lang="en-US" altLang="zh-CN" sz="1600" b="0" kern="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</a:t>
            </a:r>
            <a:r>
              <a:rPr lang="en-US" altLang="zh-CN" sz="1600" b="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)* HE-</a:t>
            </a:r>
            <a:r>
              <a:rPr lang="en-US" altLang="ko-KR" sz="1600" b="0" kern="0" dirty="0" smtClean="0"/>
              <a:t>LTF</a:t>
            </a:r>
            <a:r>
              <a:rPr lang="en-US" altLang="ko-KR" sz="1600" b="0" kern="0" baseline="-25000" dirty="0" smtClean="0"/>
              <a:t>80MHz_1x</a:t>
            </a:r>
            <a:r>
              <a:rPr lang="en-US" altLang="zh-CN" sz="1600" b="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0</a:t>
            </a:r>
            <a:r>
              <a:rPr lang="en-US" altLang="zh-CN" sz="1600" b="0" kern="0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  </a:t>
            </a:r>
            <a:r>
              <a:rPr lang="en-US" altLang="zh-CN" sz="1600" b="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(</a:t>
            </a:r>
            <a:r>
              <a:rPr lang="en-US" altLang="zh-CN" sz="1600" b="0" kern="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</a:t>
            </a:r>
            <a:r>
              <a:rPr lang="en-US" altLang="zh-CN" sz="1600" b="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)*HE-</a:t>
            </a:r>
            <a:r>
              <a:rPr lang="en-US" altLang="ko-KR" sz="1600" b="0" kern="0" dirty="0" smtClean="0"/>
              <a:t>LTF</a:t>
            </a:r>
            <a:r>
              <a:rPr lang="en-US" altLang="ko-KR" sz="1600" b="0" kern="0" baseline="-25000" dirty="0" smtClean="0"/>
              <a:t>80MHz_1x</a:t>
            </a:r>
            <a:r>
              <a:rPr lang="en-US" altLang="zh-CN" sz="1600" b="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];</a:t>
            </a:r>
          </a:p>
          <a:p>
            <a:r>
              <a:rPr lang="en-US" altLang="zh-CN" sz="1600" b="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Coefficient values = </a:t>
            </a:r>
            <a:r>
              <a:rPr lang="en-US" altLang="zh-CN" sz="1600" b="0" kern="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[1  1  -1 -1]</a:t>
            </a:r>
            <a:endParaRPr lang="en-US" altLang="zh-CN" sz="1600" kern="0" dirty="0" smtClean="0">
              <a:solidFill>
                <a:srgbClr val="FF0000"/>
              </a:solidFill>
            </a:endParaRPr>
          </a:p>
          <a:p>
            <a:endParaRPr lang="zh-CN" altLang="en-US" kern="0" dirty="0"/>
          </a:p>
        </p:txBody>
      </p:sp>
      <p:sp>
        <p:nvSpPr>
          <p:cNvPr id="7" name="矩形 6"/>
          <p:cNvSpPr/>
          <p:nvPr/>
        </p:nvSpPr>
        <p:spPr>
          <a:xfrm>
            <a:off x="4609306" y="4191000"/>
            <a:ext cx="3429000" cy="17594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fontAlgn="auto"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600" dirty="0" smtClean="0">
                <a:solidFill>
                  <a:srgbClr val="0070C0"/>
                </a:solidFill>
                <a:ea typeface="宋体" panose="02010600030101010101" pitchFamily="2" charset="-122"/>
              </a:rPr>
              <a:t>P2: </a:t>
            </a:r>
            <a:r>
              <a:rPr lang="en-US" altLang="zh-CN" sz="1400" dirty="0" smtClean="0">
                <a:solidFill>
                  <a:prstClr val="black"/>
                </a:solidFill>
                <a:ea typeface="宋体" panose="02010600030101010101" pitchFamily="2" charset="-122"/>
              </a:rPr>
              <a:t>320MHz </a:t>
            </a:r>
            <a:r>
              <a:rPr lang="en-US" altLang="zh-CN" sz="1400" dirty="0">
                <a:solidFill>
                  <a:prstClr val="black"/>
                </a:solidFill>
                <a:ea typeface="宋体" panose="02010600030101010101" pitchFamily="2" charset="-122"/>
              </a:rPr>
              <a:t>1x </a:t>
            </a:r>
            <a:r>
              <a:rPr lang="en-US" altLang="zh-CN" sz="1400" dirty="0" smtClean="0">
                <a:solidFill>
                  <a:prstClr val="black"/>
                </a:solidFill>
                <a:ea typeface="宋体" panose="02010600030101010101" pitchFamily="2" charset="-122"/>
              </a:rPr>
              <a:t>EHT-LTF</a:t>
            </a:r>
            <a:r>
              <a:rPr lang="en-US" altLang="zh-CN" sz="1400" baseline="-25000" dirty="0">
                <a:solidFill>
                  <a:schemeClr val="tx1"/>
                </a:solidFill>
              </a:rPr>
              <a:t>-2036,2036</a:t>
            </a:r>
            <a:r>
              <a:rPr lang="en-US" altLang="zh-CN" sz="1400" dirty="0" smtClean="0">
                <a:solidFill>
                  <a:prstClr val="black"/>
                </a:solidFill>
                <a:ea typeface="宋体" panose="02010600030101010101" pitchFamily="2" charset="-122"/>
              </a:rPr>
              <a:t> </a:t>
            </a:r>
            <a:r>
              <a:rPr lang="en-US" altLang="zh-CN" sz="1400" dirty="0">
                <a:solidFill>
                  <a:prstClr val="black"/>
                </a:solidFill>
                <a:ea typeface="宋体" panose="02010600030101010101" pitchFamily="2" charset="-122"/>
              </a:rPr>
              <a:t>= [HE-</a:t>
            </a:r>
            <a:r>
              <a:rPr lang="en-US" altLang="ko-KR" sz="1400" dirty="0">
                <a:solidFill>
                  <a:schemeClr val="tx1"/>
                </a:solidFill>
              </a:rPr>
              <a:t>LTF</a:t>
            </a:r>
            <a:r>
              <a:rPr lang="en-US" altLang="ko-KR" sz="1400" baseline="-25000" dirty="0">
                <a:solidFill>
                  <a:schemeClr val="tx1"/>
                </a:solidFill>
              </a:rPr>
              <a:t>80MHz_left_1x</a:t>
            </a:r>
            <a:r>
              <a:rPr lang="en-US" altLang="zh-CN" sz="1400" dirty="0">
                <a:solidFill>
                  <a:prstClr val="black"/>
                </a:solidFill>
                <a:ea typeface="宋体" panose="02010600030101010101" pitchFamily="2" charset="-122"/>
              </a:rPr>
              <a:t>  0  HE-</a:t>
            </a:r>
            <a:r>
              <a:rPr lang="en-US" altLang="ko-KR" sz="1400" dirty="0">
                <a:solidFill>
                  <a:schemeClr val="tx1"/>
                </a:solidFill>
              </a:rPr>
              <a:t>LTF</a:t>
            </a:r>
            <a:r>
              <a:rPr lang="en-US" altLang="ko-KR" sz="1400" baseline="-25000" dirty="0">
                <a:solidFill>
                  <a:schemeClr val="tx1"/>
                </a:solidFill>
              </a:rPr>
              <a:t>80MHz_right_1x</a:t>
            </a:r>
            <a:r>
              <a:rPr lang="en-US" altLang="zh-CN" sz="1400" dirty="0">
                <a:solidFill>
                  <a:prstClr val="black"/>
                </a:solidFill>
                <a:ea typeface="宋体" panose="02010600030101010101" pitchFamily="2" charset="-122"/>
              </a:rPr>
              <a:t>  0</a:t>
            </a:r>
            <a:r>
              <a:rPr lang="en-US" altLang="zh-CN" sz="1400" baseline="-25000" dirty="0">
                <a:solidFill>
                  <a:prstClr val="black"/>
                </a:solidFill>
                <a:ea typeface="宋体" panose="02010600030101010101" pitchFamily="2" charset="-122"/>
              </a:rPr>
              <a:t>23</a:t>
            </a:r>
            <a:r>
              <a:rPr lang="en-US" altLang="zh-CN" sz="1400" dirty="0">
                <a:solidFill>
                  <a:prstClr val="black"/>
                </a:solidFill>
                <a:ea typeface="宋体" panose="02010600030101010101" pitchFamily="2" charset="-122"/>
              </a:rPr>
              <a:t>   HE-</a:t>
            </a:r>
            <a:r>
              <a:rPr lang="en-US" altLang="ko-KR" sz="1400" dirty="0">
                <a:solidFill>
                  <a:schemeClr val="tx1"/>
                </a:solidFill>
              </a:rPr>
              <a:t>LTF</a:t>
            </a:r>
            <a:r>
              <a:rPr lang="en-US" altLang="ko-KR" sz="1400" baseline="-25000" dirty="0">
                <a:solidFill>
                  <a:schemeClr val="tx1"/>
                </a:solidFill>
              </a:rPr>
              <a:t>80MHz_left_1x</a:t>
            </a:r>
            <a:r>
              <a:rPr lang="en-US" altLang="zh-CN" sz="1400" dirty="0">
                <a:solidFill>
                  <a:prstClr val="black"/>
                </a:solidFill>
                <a:ea typeface="宋体" panose="02010600030101010101" pitchFamily="2" charset="-122"/>
              </a:rPr>
              <a:t>  0  HE-</a:t>
            </a:r>
            <a:r>
              <a:rPr lang="en-US" altLang="ko-KR" sz="1400" dirty="0">
                <a:solidFill>
                  <a:schemeClr val="tx1"/>
                </a:solidFill>
              </a:rPr>
              <a:t>LTF</a:t>
            </a:r>
            <a:r>
              <a:rPr lang="en-US" altLang="ko-KR" sz="1400" baseline="-25000" dirty="0">
                <a:solidFill>
                  <a:schemeClr val="tx1"/>
                </a:solidFill>
              </a:rPr>
              <a:t>80MHz_right_1x</a:t>
            </a:r>
            <a:r>
              <a:rPr lang="en-US" altLang="zh-CN" sz="1400" dirty="0">
                <a:solidFill>
                  <a:prstClr val="black"/>
                </a:solidFill>
                <a:ea typeface="宋体" panose="02010600030101010101" pitchFamily="2" charset="-122"/>
              </a:rPr>
              <a:t>  0</a:t>
            </a:r>
            <a:r>
              <a:rPr lang="en-US" altLang="zh-CN" sz="1400" baseline="-25000" dirty="0">
                <a:solidFill>
                  <a:prstClr val="black"/>
                </a:solidFill>
                <a:ea typeface="宋体" panose="02010600030101010101" pitchFamily="2" charset="-122"/>
              </a:rPr>
              <a:t>23</a:t>
            </a:r>
            <a:r>
              <a:rPr lang="en-US" altLang="zh-CN" sz="1400" dirty="0">
                <a:solidFill>
                  <a:prstClr val="black"/>
                </a:solidFill>
                <a:ea typeface="宋体" panose="02010600030101010101" pitchFamily="2" charset="-122"/>
              </a:rPr>
              <a:t> (</a:t>
            </a:r>
            <a:r>
              <a:rPr lang="en-US" altLang="zh-CN" sz="1400" dirty="0">
                <a:solidFill>
                  <a:srgbClr val="FF0000"/>
                </a:solidFill>
                <a:ea typeface="宋体" panose="02010600030101010101" pitchFamily="2" charset="-122"/>
              </a:rPr>
              <a:t>-1</a:t>
            </a:r>
            <a:r>
              <a:rPr lang="en-US" altLang="zh-CN" sz="1400" dirty="0">
                <a:solidFill>
                  <a:prstClr val="black"/>
                </a:solidFill>
                <a:ea typeface="宋体" panose="02010600030101010101" pitchFamily="2" charset="-122"/>
              </a:rPr>
              <a:t>)* HE-</a:t>
            </a:r>
            <a:r>
              <a:rPr lang="en-US" altLang="ko-KR" sz="1400" dirty="0">
                <a:solidFill>
                  <a:schemeClr val="tx1"/>
                </a:solidFill>
              </a:rPr>
              <a:t>LTF</a:t>
            </a:r>
            <a:r>
              <a:rPr lang="en-US" altLang="ko-KR" sz="1400" baseline="-25000" dirty="0">
                <a:solidFill>
                  <a:schemeClr val="tx1"/>
                </a:solidFill>
              </a:rPr>
              <a:t>80MHz_left_1x</a:t>
            </a:r>
            <a:r>
              <a:rPr lang="en-US" altLang="zh-CN" sz="1400" dirty="0">
                <a:solidFill>
                  <a:prstClr val="black"/>
                </a:solidFill>
                <a:ea typeface="宋体" panose="02010600030101010101" pitchFamily="2" charset="-122"/>
              </a:rPr>
              <a:t>  0 (</a:t>
            </a:r>
            <a:r>
              <a:rPr lang="en-US" altLang="zh-CN" sz="1400" dirty="0">
                <a:solidFill>
                  <a:srgbClr val="FF0000"/>
                </a:solidFill>
                <a:ea typeface="宋体" panose="02010600030101010101" pitchFamily="2" charset="-122"/>
              </a:rPr>
              <a:t>-1</a:t>
            </a:r>
            <a:r>
              <a:rPr lang="en-US" altLang="zh-CN" sz="1400" dirty="0">
                <a:solidFill>
                  <a:prstClr val="black"/>
                </a:solidFill>
                <a:ea typeface="宋体" panose="02010600030101010101" pitchFamily="2" charset="-122"/>
              </a:rPr>
              <a:t>)* HE-</a:t>
            </a:r>
            <a:r>
              <a:rPr lang="en-US" altLang="ko-KR" sz="1400" dirty="0">
                <a:solidFill>
                  <a:schemeClr val="tx1"/>
                </a:solidFill>
              </a:rPr>
              <a:t>LTF</a:t>
            </a:r>
            <a:r>
              <a:rPr lang="en-US" altLang="ko-KR" sz="1400" baseline="-25000" dirty="0">
                <a:solidFill>
                  <a:schemeClr val="tx1"/>
                </a:solidFill>
              </a:rPr>
              <a:t>80MHz_right_1x</a:t>
            </a:r>
            <a:r>
              <a:rPr lang="en-US" altLang="zh-CN" sz="1400" dirty="0">
                <a:solidFill>
                  <a:prstClr val="black"/>
                </a:solidFill>
                <a:ea typeface="宋体" panose="02010600030101010101" pitchFamily="2" charset="-122"/>
              </a:rPr>
              <a:t>   0</a:t>
            </a:r>
            <a:r>
              <a:rPr lang="en-US" altLang="zh-CN" sz="1400" baseline="-25000" dirty="0">
                <a:solidFill>
                  <a:prstClr val="black"/>
                </a:solidFill>
                <a:ea typeface="宋体" panose="02010600030101010101" pitchFamily="2" charset="-122"/>
              </a:rPr>
              <a:t>23</a:t>
            </a:r>
            <a:r>
              <a:rPr lang="en-US" altLang="zh-CN" sz="1400" dirty="0">
                <a:solidFill>
                  <a:prstClr val="black"/>
                </a:solidFill>
                <a:ea typeface="宋体" panose="02010600030101010101" pitchFamily="2" charset="-122"/>
              </a:rPr>
              <a:t>   (</a:t>
            </a:r>
            <a:r>
              <a:rPr lang="en-US" altLang="zh-CN" sz="1400" dirty="0">
                <a:solidFill>
                  <a:srgbClr val="FF0000"/>
                </a:solidFill>
                <a:ea typeface="宋体" panose="02010600030101010101" pitchFamily="2" charset="-122"/>
              </a:rPr>
              <a:t>-1</a:t>
            </a:r>
            <a:r>
              <a:rPr lang="en-US" altLang="zh-CN" sz="1400" dirty="0">
                <a:solidFill>
                  <a:prstClr val="black"/>
                </a:solidFill>
                <a:ea typeface="宋体" panose="02010600030101010101" pitchFamily="2" charset="-122"/>
              </a:rPr>
              <a:t>)*HE-</a:t>
            </a:r>
            <a:r>
              <a:rPr lang="en-US" altLang="ko-KR" sz="1400" dirty="0">
                <a:solidFill>
                  <a:schemeClr val="tx1"/>
                </a:solidFill>
              </a:rPr>
              <a:t>LTF</a:t>
            </a:r>
            <a:r>
              <a:rPr lang="en-US" altLang="ko-KR" sz="1400" baseline="-25000" dirty="0">
                <a:solidFill>
                  <a:schemeClr val="tx1"/>
                </a:solidFill>
              </a:rPr>
              <a:t>80MHz_left_1x</a:t>
            </a:r>
            <a:r>
              <a:rPr lang="en-US" altLang="zh-CN" sz="1400" dirty="0">
                <a:solidFill>
                  <a:prstClr val="black"/>
                </a:solidFill>
                <a:ea typeface="宋体" panose="02010600030101010101" pitchFamily="2" charset="-122"/>
              </a:rPr>
              <a:t>  0  (</a:t>
            </a:r>
            <a:r>
              <a:rPr lang="en-US" altLang="zh-CN" sz="1400" dirty="0">
                <a:solidFill>
                  <a:srgbClr val="FF0000"/>
                </a:solidFill>
                <a:ea typeface="宋体" panose="02010600030101010101" pitchFamily="2" charset="-122"/>
              </a:rPr>
              <a:t>-1</a:t>
            </a:r>
            <a:r>
              <a:rPr lang="en-US" altLang="zh-CN" sz="1400" dirty="0">
                <a:solidFill>
                  <a:prstClr val="black"/>
                </a:solidFill>
                <a:ea typeface="宋体" panose="02010600030101010101" pitchFamily="2" charset="-122"/>
              </a:rPr>
              <a:t>)* HE-</a:t>
            </a:r>
            <a:r>
              <a:rPr lang="en-US" altLang="ko-KR" sz="1400" dirty="0">
                <a:solidFill>
                  <a:schemeClr val="tx1"/>
                </a:solidFill>
              </a:rPr>
              <a:t>LTF</a:t>
            </a:r>
            <a:r>
              <a:rPr lang="en-US" altLang="ko-KR" sz="1400" baseline="-25000" dirty="0">
                <a:solidFill>
                  <a:schemeClr val="tx1"/>
                </a:solidFill>
              </a:rPr>
              <a:t>80MHz_right_1x</a:t>
            </a:r>
            <a:r>
              <a:rPr lang="en-US" altLang="zh-CN" sz="1400" dirty="0">
                <a:solidFill>
                  <a:prstClr val="black"/>
                </a:solidFill>
                <a:ea typeface="宋体" panose="02010600030101010101" pitchFamily="2" charset="-122"/>
              </a:rPr>
              <a:t>];</a:t>
            </a:r>
          </a:p>
          <a:p>
            <a:pPr defTabSz="914400" fontAlgn="auto"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400" dirty="0" smtClean="0">
                <a:solidFill>
                  <a:prstClr val="black"/>
                </a:solidFill>
                <a:ea typeface="宋体" panose="02010600030101010101" pitchFamily="2" charset="-122"/>
              </a:rPr>
              <a:t> </a:t>
            </a:r>
            <a:r>
              <a:rPr lang="en-US" altLang="zh-CN" sz="1400" dirty="0">
                <a:solidFill>
                  <a:prstClr val="black"/>
                </a:solidFill>
                <a:ea typeface="宋体" panose="02010600030101010101" pitchFamily="2" charset="-122"/>
              </a:rPr>
              <a:t>Coefficient values = </a:t>
            </a:r>
            <a:r>
              <a:rPr lang="en-US" altLang="zh-CN" sz="1400" dirty="0">
                <a:solidFill>
                  <a:srgbClr val="FF0000"/>
                </a:solidFill>
                <a:ea typeface="宋体" panose="02010600030101010101" pitchFamily="2" charset="-122"/>
              </a:rPr>
              <a:t>[1  1  1  1  -1  -1  -1  -1]</a:t>
            </a:r>
            <a:endParaRPr lang="en-US" altLang="zh-CN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63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P1: </a:t>
            </a:r>
            <a:r>
              <a:rPr lang="en-US" altLang="zh-CN" dirty="0" smtClean="0"/>
              <a:t>320MHz 1x EHT-LTF [1]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2020-06</a:t>
            </a:r>
            <a:endParaRPr lang="en-GB" altLang="zh-CN" dirty="0"/>
          </a:p>
        </p:txBody>
      </p:sp>
      <p:graphicFrame>
        <p:nvGraphicFramePr>
          <p:cNvPr id="7" name="内容占位符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0156720"/>
              </p:ext>
            </p:extLst>
          </p:nvPr>
        </p:nvGraphicFramePr>
        <p:xfrm>
          <a:off x="990600" y="1600200"/>
          <a:ext cx="6457289" cy="424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7689"/>
                <a:gridCol w="1511113"/>
                <a:gridCol w="1648487"/>
              </a:tblGrid>
              <a:tr h="279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Patterns</a:t>
                      </a:r>
                      <a:endParaRPr lang="zh-CN" alt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Option 1: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Option 2:</a:t>
                      </a:r>
                      <a:endParaRPr lang="zh-CN" altLang="en-US" sz="1200" dirty="0"/>
                    </a:p>
                  </a:txBody>
                  <a:tcPr anchor="ctr"/>
                </a:tc>
              </a:tr>
              <a:tr h="279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Case1</a:t>
                      </a:r>
                      <a:r>
                        <a:rPr lang="zh-CN" altLang="zh-CN" sz="1100" dirty="0" smtClean="0"/>
                        <a:t>：</a:t>
                      </a:r>
                      <a:r>
                        <a:rPr lang="en-US" altLang="zh-CN" sz="1100" dirty="0" smtClean="0"/>
                        <a:t>320MHz [1 1 </a:t>
                      </a:r>
                      <a:r>
                        <a:rPr lang="en-US" altLang="zh-CN" sz="1100" dirty="0" err="1" smtClean="0"/>
                        <a:t>1</a:t>
                      </a:r>
                      <a:r>
                        <a:rPr lang="en-US" altLang="zh-CN" sz="1100" dirty="0" smtClean="0"/>
                        <a:t> </a:t>
                      </a:r>
                      <a:r>
                        <a:rPr lang="en-US" altLang="zh-CN" sz="1100" dirty="0" err="1" smtClean="0"/>
                        <a:t>1</a:t>
                      </a:r>
                      <a:r>
                        <a:rPr lang="en-US" altLang="zh-CN" sz="1100" dirty="0" smtClean="0"/>
                        <a:t> </a:t>
                      </a:r>
                      <a:r>
                        <a:rPr lang="en-US" altLang="zh-CN" sz="1100" dirty="0" err="1" smtClean="0"/>
                        <a:t>1</a:t>
                      </a:r>
                      <a:r>
                        <a:rPr lang="en-US" altLang="zh-CN" sz="1100" dirty="0" smtClean="0"/>
                        <a:t> </a:t>
                      </a:r>
                      <a:r>
                        <a:rPr lang="en-US" altLang="zh-CN" sz="1100" dirty="0" err="1" smtClean="0"/>
                        <a:t>1</a:t>
                      </a:r>
                      <a:r>
                        <a:rPr lang="en-US" altLang="zh-CN" sz="1100" dirty="0" smtClean="0"/>
                        <a:t> </a:t>
                      </a:r>
                      <a:r>
                        <a:rPr lang="en-US" altLang="zh-CN" sz="1100" dirty="0" err="1" smtClean="0"/>
                        <a:t>1</a:t>
                      </a:r>
                      <a:r>
                        <a:rPr lang="en-US" altLang="zh-CN" sz="1100" dirty="0" smtClean="0"/>
                        <a:t> </a:t>
                      </a:r>
                      <a:r>
                        <a:rPr lang="en-US" altLang="zh-CN" sz="1100" dirty="0" err="1" smtClean="0"/>
                        <a:t>1</a:t>
                      </a:r>
                      <a:r>
                        <a:rPr lang="en-US" altLang="zh-CN" sz="1100" dirty="0" smtClean="0"/>
                        <a:t> </a:t>
                      </a:r>
                      <a:r>
                        <a:rPr lang="en-US" altLang="zh-CN" sz="1100" dirty="0" err="1" smtClean="0"/>
                        <a:t>1</a:t>
                      </a:r>
                      <a:r>
                        <a:rPr lang="en-US" altLang="zh-CN" sz="1100" dirty="0" smtClean="0"/>
                        <a:t> </a:t>
                      </a:r>
                      <a:r>
                        <a:rPr lang="en-US" altLang="zh-CN" sz="1100" dirty="0" err="1" smtClean="0"/>
                        <a:t>1</a:t>
                      </a:r>
                      <a:r>
                        <a:rPr lang="en-US" altLang="zh-CN" sz="1100" dirty="0" smtClean="0"/>
                        <a:t> </a:t>
                      </a:r>
                      <a:r>
                        <a:rPr lang="en-US" altLang="zh-CN" sz="1100" dirty="0" err="1" smtClean="0"/>
                        <a:t>1</a:t>
                      </a:r>
                      <a:r>
                        <a:rPr lang="en-US" altLang="zh-CN" sz="1100" dirty="0" smtClean="0"/>
                        <a:t> </a:t>
                      </a:r>
                      <a:r>
                        <a:rPr lang="en-US" altLang="zh-CN" sz="1100" dirty="0" err="1" smtClean="0"/>
                        <a:t>1</a:t>
                      </a:r>
                      <a:r>
                        <a:rPr lang="en-US" altLang="zh-CN" sz="1100" dirty="0" smtClean="0"/>
                        <a:t> </a:t>
                      </a:r>
                      <a:r>
                        <a:rPr lang="en-US" altLang="zh-CN" sz="1100" dirty="0" err="1" smtClean="0"/>
                        <a:t>1</a:t>
                      </a:r>
                      <a:r>
                        <a:rPr lang="en-US" altLang="zh-CN" sz="1100" dirty="0" smtClean="0"/>
                        <a:t> </a:t>
                      </a:r>
                      <a:r>
                        <a:rPr lang="en-US" altLang="zh-CN" sz="1100" dirty="0" err="1" smtClean="0"/>
                        <a:t>1</a:t>
                      </a:r>
                      <a:r>
                        <a:rPr lang="en-US" altLang="zh-CN" sz="1100" dirty="0" smtClean="0"/>
                        <a:t> </a:t>
                      </a:r>
                      <a:r>
                        <a:rPr lang="en-US" altLang="zh-CN" sz="1100" dirty="0" err="1" smtClean="0"/>
                        <a:t>1</a:t>
                      </a:r>
                      <a:r>
                        <a:rPr lang="en-US" altLang="zh-CN" sz="1100" dirty="0" smtClean="0"/>
                        <a:t> </a:t>
                      </a:r>
                      <a:r>
                        <a:rPr lang="en-US" altLang="zh-CN" sz="1100" dirty="0" err="1" smtClean="0"/>
                        <a:t>1</a:t>
                      </a:r>
                      <a:r>
                        <a:rPr lang="en-US" altLang="zh-CN" sz="1100" dirty="0" smtClean="0"/>
                        <a:t>]</a:t>
                      </a:r>
                      <a:endParaRPr lang="zh-CN" altLang="zh-CN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8.9944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8.5362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7.2138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6.6917</a:t>
                      </a:r>
                    </a:p>
                  </a:txBody>
                  <a:tcPr anchor="ctr"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Case2</a:t>
                      </a:r>
                      <a:r>
                        <a:rPr lang="zh-CN" altLang="zh-CN" sz="1100" dirty="0" smtClean="0"/>
                        <a:t>：</a:t>
                      </a:r>
                      <a:r>
                        <a:rPr lang="en-US" altLang="zh-CN" sz="1100" dirty="0" smtClean="0"/>
                        <a:t>280MHz [0 0 1 1 1 1 1 1 1 1 1 1 1 1 1 1]</a:t>
                      </a:r>
                      <a:endParaRPr lang="zh-CN" altLang="zh-CN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8.0424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7.5917</a:t>
                      </a:r>
                      <a:endParaRPr lang="en-US" altLang="zh-CN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8.3602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7.6754</a:t>
                      </a:r>
                      <a:endParaRPr lang="en-US" altLang="zh-CN" sz="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Case3</a:t>
                      </a:r>
                      <a:r>
                        <a:rPr lang="zh-CN" altLang="zh-CN" sz="1100" dirty="0" smtClean="0"/>
                        <a:t>：</a:t>
                      </a:r>
                      <a:r>
                        <a:rPr lang="en-US" altLang="zh-CN" sz="1100" dirty="0" smtClean="0"/>
                        <a:t>280MHz [1 1 0 0 1 1 1 1 1 1 1 1 1 1 1 1]</a:t>
                      </a:r>
                      <a:endParaRPr lang="zh-CN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8.2230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7.8690</a:t>
                      </a:r>
                      <a:endParaRPr lang="en-US" altLang="zh-CN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7.1859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6.8401</a:t>
                      </a:r>
                      <a:endParaRPr lang="en-US" altLang="zh-CN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Case4</a:t>
                      </a:r>
                      <a:r>
                        <a:rPr lang="zh-CN" altLang="zh-CN" sz="1100" dirty="0" smtClean="0"/>
                        <a:t>：</a:t>
                      </a:r>
                      <a:r>
                        <a:rPr lang="en-US" altLang="zh-CN" sz="1100" dirty="0" smtClean="0"/>
                        <a:t>280MHz [1 1 1 1 0 0 1 1 1 1 1 1 1 1 1 1]</a:t>
                      </a:r>
                      <a:endParaRPr lang="zh-CN" altLang="zh-CN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8.8837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8.5916</a:t>
                      </a:r>
                      <a:endParaRPr lang="en-US" altLang="zh-CN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8.0696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6.4414</a:t>
                      </a:r>
                      <a:endParaRPr lang="en-US" altLang="zh-CN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Case5</a:t>
                      </a:r>
                      <a:r>
                        <a:rPr lang="zh-CN" altLang="zh-CN" sz="1100" dirty="0" smtClean="0"/>
                        <a:t>：</a:t>
                      </a:r>
                      <a:r>
                        <a:rPr lang="en-US" altLang="zh-CN" sz="1100" dirty="0" smtClean="0"/>
                        <a:t>280MHz [1 1 1 1 1 1 0 0 1 1 1 1 1 1 1 1]</a:t>
                      </a:r>
                      <a:endParaRPr lang="zh-CN" altLang="zh-CN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8.9778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8.3838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6.7074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5.857</a:t>
                      </a:r>
                      <a:endParaRPr lang="en-US" altLang="zh-CN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Case6</a:t>
                      </a:r>
                      <a:r>
                        <a:rPr lang="zh-CN" altLang="zh-CN" sz="1100" dirty="0" smtClean="0"/>
                        <a:t>：</a:t>
                      </a:r>
                      <a:r>
                        <a:rPr lang="en-US" altLang="zh-CN" sz="1100" dirty="0" smtClean="0"/>
                        <a:t>280MHz [1 1 1 1 1 1 1 1 0 0 1 1 1 1 1 1]</a:t>
                      </a:r>
                      <a:endParaRPr lang="zh-CN" altLang="zh-CN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9.0837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8.2841</a:t>
                      </a:r>
                      <a:endParaRPr lang="en-US" altLang="zh-CN" sz="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8.1376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7.4562</a:t>
                      </a:r>
                      <a:endParaRPr lang="en-US" altLang="zh-CN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Case7</a:t>
                      </a:r>
                      <a:r>
                        <a:rPr lang="zh-CN" altLang="zh-CN" sz="1100" dirty="0" smtClean="0"/>
                        <a:t>：</a:t>
                      </a:r>
                      <a:r>
                        <a:rPr lang="en-US" altLang="zh-CN" sz="1100" dirty="0" smtClean="0"/>
                        <a:t>280MHz [1 1 1 1 1 1 1 1 1 1 0 0 1 1 1 1]</a:t>
                      </a:r>
                      <a:endParaRPr lang="zh-CN" altLang="zh-CN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8.9009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8.5967</a:t>
                      </a:r>
                      <a:endParaRPr lang="en-US" altLang="zh-CN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6.7785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6.0188</a:t>
                      </a:r>
                      <a:endParaRPr lang="en-US" altLang="zh-CN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en-US" altLang="zh-CN" sz="1100" dirty="0" smtClean="0"/>
                        <a:t>Case8</a:t>
                      </a:r>
                      <a:r>
                        <a:rPr lang="zh-CN" altLang="zh-CN" sz="1100" dirty="0" smtClean="0"/>
                        <a:t>：</a:t>
                      </a:r>
                      <a:r>
                        <a:rPr lang="en-US" altLang="zh-CN" sz="1100" dirty="0" smtClean="0"/>
                        <a:t>280MHz [1 1 1 1 1 1 1 1 1 1 1 1 0 0 1 1]</a:t>
                      </a:r>
                      <a:endParaRPr lang="zh-CN" altLang="zh-CN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8.2149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7.6949</a:t>
                      </a:r>
                      <a:endParaRPr lang="en-US" altLang="zh-CN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7.8276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5.9677</a:t>
                      </a:r>
                      <a:endParaRPr lang="en-US" altLang="zh-CN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Case9</a:t>
                      </a:r>
                      <a:r>
                        <a:rPr lang="zh-CN" altLang="zh-CN" sz="1100" dirty="0" smtClean="0"/>
                        <a:t>：</a:t>
                      </a:r>
                      <a:r>
                        <a:rPr lang="en-US" altLang="zh-CN" sz="1100" dirty="0" smtClean="0"/>
                        <a:t>280MHz [1 1 1 1 1 1 1 1 1 1 1 1 1 1 0 0]</a:t>
                      </a:r>
                      <a:endParaRPr lang="zh-CN" altLang="zh-CN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8.2885</a:t>
                      </a:r>
                    </a:p>
                    <a:p>
                      <a:pPr algn="ctr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7.8110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7.3592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6.5960</a:t>
                      </a: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Case10: 240MHz [1 1 1 1 0 0 0 0 1 1 1 1 1 1 1 1]</a:t>
                      </a:r>
                      <a:endParaRPr lang="zh-CN" altLang="zh-CN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8.9613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8.5031</a:t>
                      </a:r>
                      <a:endParaRPr lang="en-US" altLang="zh-CN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8.1866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6.7521</a:t>
                      </a: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Case11: 240MHz [1 1 1 1 1 1 1 1 0 0 0 0 1 1 1 1]</a:t>
                      </a:r>
                      <a:endParaRPr lang="zh-CN" altLang="zh-CN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8.9613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8.5031</a:t>
                      </a:r>
                      <a:endParaRPr lang="en-US" altLang="zh-CN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7.4535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7.0361</a:t>
                      </a: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Case12: 240MHz [1 1 1 1 1 1 1 1 1 1 1 1 0 0 0 0]</a:t>
                      </a:r>
                      <a:endParaRPr lang="zh-CN" altLang="zh-CN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7.5154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7.0794</a:t>
                      </a:r>
                      <a:endParaRPr lang="en-US" altLang="zh-CN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8.1341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6.8461</a:t>
                      </a: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Case13: 240MHz [0 0 0 0 1 1 1 1 1 1 1 1 1 1 1 1]</a:t>
                      </a:r>
                      <a:endParaRPr lang="zh-CN" altLang="zh-CN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7.5154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7.0794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7.5154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7.0794</a:t>
                      </a:r>
                      <a:endParaRPr lang="en-US" altLang="zh-CN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Worst</a:t>
                      </a:r>
                      <a:r>
                        <a:rPr lang="en-US" altLang="zh-CN" sz="1100" baseline="0" dirty="0" smtClean="0"/>
                        <a:t> PAPR [dB]:</a:t>
                      </a:r>
                      <a:endParaRPr lang="zh-CN" altLang="en-US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9.0837 [Case 6]</a:t>
                      </a:r>
                      <a:endParaRPr lang="zh-CN" altLang="en-US" sz="80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8.3602 [Case</a:t>
                      </a:r>
                      <a:r>
                        <a:rPr lang="en-US" altLang="zh-CN" sz="800" baseline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 2</a:t>
                      </a:r>
                      <a:r>
                        <a:rPr lang="en-US" altLang="zh-CN" sz="8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]</a:t>
                      </a:r>
                      <a:endParaRPr lang="zh-CN" altLang="en-US" sz="8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455947" y="5847080"/>
            <a:ext cx="83067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Note: </a:t>
            </a:r>
            <a:r>
              <a:rPr lang="en-US" altLang="zh-CN" sz="1200" dirty="0" smtClean="0">
                <a:solidFill>
                  <a:schemeClr val="tx1"/>
                </a:solidFill>
              </a:rPr>
              <a:t>In this contribution, the first line value of each sub-block is the PAPR values for the EHT-LTF tones expect pilot tones multiplied by elements of P matrix(up to 16x16), while the second line value of each block is the single stream PAPR values. The Worst </a:t>
            </a:r>
            <a:r>
              <a:rPr lang="en-US" altLang="zh-CN" sz="1200" dirty="0">
                <a:solidFill>
                  <a:schemeClr val="tx1"/>
                </a:solidFill>
              </a:rPr>
              <a:t>PAPR is the max PAPR for the </a:t>
            </a:r>
            <a:r>
              <a:rPr lang="en-US" altLang="zh-CN" sz="1200" dirty="0" smtClean="0">
                <a:solidFill>
                  <a:schemeClr val="tx1"/>
                </a:solidFill>
              </a:rPr>
              <a:t>EHT-LTF </a:t>
            </a:r>
            <a:r>
              <a:rPr lang="en-US" altLang="zh-CN" sz="1200" dirty="0">
                <a:solidFill>
                  <a:schemeClr val="tx1"/>
                </a:solidFill>
              </a:rPr>
              <a:t>tones except pilot tones multiplied by elements </a:t>
            </a:r>
            <a:r>
              <a:rPr lang="en-US" altLang="zh-CN" sz="1200" dirty="0" smtClean="0">
                <a:solidFill>
                  <a:schemeClr val="tx1"/>
                </a:solidFill>
              </a:rPr>
              <a:t>of P matrix.</a:t>
            </a:r>
            <a:endParaRPr lang="en-US" altLang="zh-CN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90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9_主题1">
  <a:themeElements>
    <a:clrScheme name="default 5">
      <a:dk1>
        <a:srgbClr val="000000"/>
      </a:dk1>
      <a:lt1>
        <a:srgbClr val="FFFFFF"/>
      </a:lt1>
      <a:dk2>
        <a:srgbClr val="990000"/>
      </a:dk2>
      <a:lt2>
        <a:srgbClr val="B2B2B2"/>
      </a:lt2>
      <a:accent1>
        <a:srgbClr val="FFCC66"/>
      </a:accent1>
      <a:accent2>
        <a:srgbClr val="FFCC99"/>
      </a:accent2>
      <a:accent3>
        <a:srgbClr val="FFFFFF"/>
      </a:accent3>
      <a:accent4>
        <a:srgbClr val="000000"/>
      </a:accent4>
      <a:accent5>
        <a:srgbClr val="FFE2B8"/>
      </a:accent5>
      <a:accent6>
        <a:srgbClr val="E7B98A"/>
      </a:accent6>
      <a:hlink>
        <a:srgbClr val="FF9900"/>
      </a:hlink>
      <a:folHlink>
        <a:srgbClr val="990000"/>
      </a:folHlink>
    </a:clrScheme>
    <a:fontScheme name="default">
      <a:majorFont>
        <a:latin typeface="FrutigerNext LT Medium"/>
        <a:ea typeface="华文细黑"/>
        <a:cs typeface="宋体"/>
      </a:majorFont>
      <a:minorFont>
        <a:latin typeface="FrutigerNext LT Medium"/>
        <a:ea typeface="华文细黑"/>
        <a:cs typeface="宋体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solidFill>
            <a:schemeClr val="tx1"/>
          </a:solidFill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CC9900"/>
          </a:buClr>
          <a:buSzTx/>
          <a:buFont typeface="Wingdings" pitchFamily="2" charset="2"/>
          <a:buChar char="n"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charset="-122"/>
          </a:defRPr>
        </a:defPPr>
      </a:lstStyle>
    </a:spDef>
    <a:lnDef>
      <a:spPr bwMode="auto">
        <a:ln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990000"/>
        </a:dk2>
        <a:lt2>
          <a:srgbClr val="808080"/>
        </a:lt2>
        <a:accent1>
          <a:srgbClr val="99CCFF"/>
        </a:accent1>
        <a:accent2>
          <a:srgbClr val="669900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5C8A00"/>
        </a:accent6>
        <a:hlink>
          <a:srgbClr val="FF99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99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7B95C"/>
        </a:accent6>
        <a:hlink>
          <a:srgbClr val="FF99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99CC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FF99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FFCA"/>
        </a:accent5>
        <a:accent6>
          <a:srgbClr val="8AB9B9"/>
        </a:accent6>
        <a:hlink>
          <a:srgbClr val="0099CC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7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8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9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0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1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73941</TotalTime>
  <Words>4673</Words>
  <Application>Microsoft Office PowerPoint</Application>
  <PresentationFormat>全屏显示(4:3)</PresentationFormat>
  <Paragraphs>625</Paragraphs>
  <Slides>17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33" baseType="lpstr">
      <vt:lpstr>Arial Unicode MS</vt:lpstr>
      <vt:lpstr>FrutigerNext LT Bold</vt:lpstr>
      <vt:lpstr>FrutigerNext LT Medium</vt:lpstr>
      <vt:lpstr>MS Gothic</vt:lpstr>
      <vt:lpstr>MS PGothic</vt:lpstr>
      <vt:lpstr>黑体</vt:lpstr>
      <vt:lpstr>华文细黑</vt:lpstr>
      <vt:lpstr>宋体</vt:lpstr>
      <vt:lpstr>Arial</vt:lpstr>
      <vt:lpstr>Calibri</vt:lpstr>
      <vt:lpstr>Tahoma</vt:lpstr>
      <vt:lpstr>Times New Roman</vt:lpstr>
      <vt:lpstr>Wingdings</vt:lpstr>
      <vt:lpstr>Office Theme</vt:lpstr>
      <vt:lpstr>9_主题1</vt:lpstr>
      <vt:lpstr>Equation</vt:lpstr>
      <vt:lpstr>1x EHT-LTF Sequences Design</vt:lpstr>
      <vt:lpstr>Abstract</vt:lpstr>
      <vt:lpstr>Introduction</vt:lpstr>
      <vt:lpstr>Introduction</vt:lpstr>
      <vt:lpstr>Design Methods[3-4] </vt:lpstr>
      <vt:lpstr>Sequences Design Considerations</vt:lpstr>
      <vt:lpstr>Sequences Design Considerations</vt:lpstr>
      <vt:lpstr>320MHz 1x EHT-LTF</vt:lpstr>
      <vt:lpstr>P1: 320MHz 1x EHT-LTF [1]</vt:lpstr>
      <vt:lpstr>P2: 320MHz 1x EHT-LTF</vt:lpstr>
      <vt:lpstr>P2: 320MHz 1x EHT-LTF</vt:lpstr>
      <vt:lpstr>Simulation Results Discussion</vt:lpstr>
      <vt:lpstr>Conclusion</vt:lpstr>
      <vt:lpstr>Reference</vt:lpstr>
      <vt:lpstr>Straw Poll 1</vt:lpstr>
      <vt:lpstr>Appendix</vt:lpstr>
      <vt:lpstr>Appendix: QAM Data PAPR</vt:lpstr>
    </vt:vector>
  </TitlesOfParts>
  <Company>Huawei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 Coordination in EHT</dc:title>
  <dc:creator>Dandan Liang（Huawei）</dc:creator>
  <cp:lastModifiedBy>Liangdandan (2012)</cp:lastModifiedBy>
  <cp:revision>1546</cp:revision>
  <cp:lastPrinted>1601-01-01T00:00:00Z</cp:lastPrinted>
  <dcterms:created xsi:type="dcterms:W3CDTF">2015-10-31T00:33:08Z</dcterms:created>
  <dcterms:modified xsi:type="dcterms:W3CDTF">2020-07-13T14:05:36Z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(3)F0TzKdu6I+hulyizS/Gk26n0BW2yq2NTT/Me7/ahAzNdy/u4WjPbK6Du4ILizIGmGgjgPY77
uIbyqZxc20aO0PcDs3OczxCrAZQCx5AB+ZYNqImJoQ4HB9KZIL/rcZgWPzxq6nJ4OV/7EtIe
kPXxmgXOGvW9zeHyxkUvNL0B3txTa/Pe1hZaeuNZh2OPPXhXVSLawX/w6xMtl75Dy2EopIJH
MOKf0g8OAQUfMb3wYp</vt:lpwstr>
  </property>
  <property fmtid="{D5CDD505-2E9C-101B-9397-08002B2CF9AE}" pid="3" name="_2015_ms_pID_7253431">
    <vt:lpwstr>Scqge/bEoM9Vt29yvKY+nWFPUijvooF1NcBaBZ2qdOXo3/KgEUXuuS
sz4cZRbq1z8ioL/Hh7ya58SSJ78Mk3jDPPPmvRHrLhQKIcw6YkOz7E9AdaFZWRRl4lm56lvU
gWoDty3dfqWQto/X7KPRgvKdHT4Bnpw+Bw0C17boCfIZwton3wHIFSNSSW+IhgsN2vNHqhW4
ohfaUufFSWCo15LoGPtkkpsBF7rgEtHliU76</vt:lpwstr>
  </property>
  <property fmtid="{D5CDD505-2E9C-101B-9397-08002B2CF9AE}" pid="4" name="_2015_ms_pID_7253432">
    <vt:lpwstr>8g==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1577245383</vt:lpwstr>
  </property>
</Properties>
</file>