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33" r:id="rId3"/>
    <p:sldId id="334" r:id="rId4"/>
    <p:sldId id="335" r:id="rId5"/>
    <p:sldId id="336" r:id="rId6"/>
    <p:sldId id="341" r:id="rId7"/>
    <p:sldId id="340" r:id="rId8"/>
    <p:sldId id="337" r:id="rId9"/>
    <p:sldId id="338" r:id="rId10"/>
    <p:sldId id="346" r:id="rId11"/>
    <p:sldId id="347" r:id="rId12"/>
    <p:sldId id="339" r:id="rId13"/>
    <p:sldId id="342" r:id="rId14"/>
    <p:sldId id="343" r:id="rId15"/>
    <p:sldId id="344" r:id="rId16"/>
    <p:sldId id="345" r:id="rId17"/>
    <p:sldId id="348" r:id="rId18"/>
    <p:sldId id="288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>
      <p:cViewPr>
        <p:scale>
          <a:sx n="81" d="100"/>
          <a:sy n="81" d="100"/>
        </p:scale>
        <p:origin x="677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54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61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55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032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638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14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653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802.11-20/0370r0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92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8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12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68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03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31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11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802.11-20/0977r1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802.11-20/0977r2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400" y="73541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MLD Spatial Multiplexing Considerations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0271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dirty="0" smtClean="0"/>
              <a:t>2020-07-15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844791"/>
              </p:ext>
            </p:extLst>
          </p:nvPr>
        </p:nvGraphicFramePr>
        <p:xfrm>
          <a:off x="882650" y="3195638"/>
          <a:ext cx="98044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" name="Document" r:id="rId4" imgW="10439485" imgH="2572283" progId="Word.Document.8">
                  <p:embed/>
                </p:oleObj>
              </mc:Choice>
              <mc:Fallback>
                <p:oleObj name="Document" r:id="rId4" imgW="10439485" imgH="257228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195638"/>
                        <a:ext cx="9804400" cy="2409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</a:t>
            </a:r>
            <a:r>
              <a:rPr lang="en-GB" dirty="0" smtClean="0"/>
              <a:t>on-Immediate Switching Example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-76200" y="1371600"/>
            <a:ext cx="1196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Link A on 6 GHz 160 MHz (default mode: immediate switching</a:t>
            </a:r>
            <a:r>
              <a:rPr lang="en-US" dirty="0" smtClean="0">
                <a:solidFill>
                  <a:schemeClr val="accent4"/>
                </a:solidFill>
              </a:rPr>
              <a:t>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Link </a:t>
            </a:r>
            <a:r>
              <a:rPr lang="en-US" dirty="0">
                <a:solidFill>
                  <a:schemeClr val="accent4"/>
                </a:solidFill>
              </a:rPr>
              <a:t>B</a:t>
            </a:r>
            <a:r>
              <a:rPr lang="en-US" dirty="0" smtClean="0">
                <a:solidFill>
                  <a:schemeClr val="accent4"/>
                </a:solidFill>
              </a:rPr>
              <a:t> on 5 </a:t>
            </a:r>
            <a:r>
              <a:rPr lang="en-US" dirty="0">
                <a:solidFill>
                  <a:schemeClr val="accent4"/>
                </a:solidFill>
              </a:rPr>
              <a:t>GHz </a:t>
            </a:r>
            <a:r>
              <a:rPr lang="en-US" dirty="0" smtClean="0">
                <a:solidFill>
                  <a:schemeClr val="accent4"/>
                </a:solidFill>
              </a:rPr>
              <a:t>40 </a:t>
            </a:r>
            <a:r>
              <a:rPr lang="en-US" dirty="0">
                <a:solidFill>
                  <a:schemeClr val="accent4"/>
                </a:solidFill>
              </a:rPr>
              <a:t>MHz (non-AP MLD indicates non-immediate </a:t>
            </a:r>
            <a:r>
              <a:rPr lang="en-US" dirty="0" smtClean="0">
                <a:solidFill>
                  <a:schemeClr val="accent4"/>
                </a:solidFill>
              </a:rPr>
              <a:t>switching)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RTS Trigger sent on Link B to initiate TXOP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RTS sent on Link A to initiate TXOP</a:t>
            </a:r>
            <a:endParaRPr lang="en-US" dirty="0">
              <a:solidFill>
                <a:schemeClr val="accent4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1630684" y="3352800"/>
            <a:ext cx="7781550" cy="2764883"/>
            <a:chOff x="1630684" y="3727796"/>
            <a:chExt cx="7781550" cy="2764883"/>
          </a:xfrm>
        </p:grpSpPr>
        <p:grpSp>
          <p:nvGrpSpPr>
            <p:cNvPr id="8" name="Group 7">
              <a:extLst>
                <a:ext uri="{FF2B5EF4-FFF2-40B4-BE49-F238E27FC236}">
                  <a16:creationId xmlns="" xmlns:a16="http://schemas.microsoft.com/office/drawing/2014/main" id="{CEDCF8B6-9530-4C42-8DE7-CA152594F941}"/>
                </a:ext>
              </a:extLst>
            </p:cNvPr>
            <p:cNvGrpSpPr/>
            <p:nvPr/>
          </p:nvGrpSpPr>
          <p:grpSpPr>
            <a:xfrm>
              <a:off x="2174401" y="4507239"/>
              <a:ext cx="7237833" cy="568520"/>
              <a:chOff x="1707689" y="4414919"/>
              <a:chExt cx="5333953" cy="568520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="" xmlns:a16="http://schemas.microsoft.com/office/drawing/2014/main" id="{5F146A6D-4D24-4AD6-9F8E-1A1A06145D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07689" y="4414919"/>
                <a:ext cx="5333953" cy="1341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0" name="Straight Arrow Connector 9">
                <a:extLst>
                  <a:ext uri="{FF2B5EF4-FFF2-40B4-BE49-F238E27FC236}">
                    <a16:creationId xmlns="" xmlns:a16="http://schemas.microsoft.com/office/drawing/2014/main" id="{3A116C7C-F599-4100-8B8B-BDACC13288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07689" y="4976598"/>
                <a:ext cx="5333953" cy="6841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</p:grp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E3668CBB-B478-4D4E-A2C1-60B5B6398482}"/>
                </a:ext>
              </a:extLst>
            </p:cNvPr>
            <p:cNvSpPr txBox="1"/>
            <p:nvPr/>
          </p:nvSpPr>
          <p:spPr>
            <a:xfrm>
              <a:off x="1630684" y="4382294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Link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C78CEC4B-0CE4-4F79-84B8-67DB751378E0}"/>
                </a:ext>
              </a:extLst>
            </p:cNvPr>
            <p:cNvSpPr txBox="1"/>
            <p:nvPr/>
          </p:nvSpPr>
          <p:spPr>
            <a:xfrm>
              <a:off x="1637095" y="4937076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Link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531172B6-9D37-419A-9E10-EA73C5778F7E}"/>
                </a:ext>
              </a:extLst>
            </p:cNvPr>
            <p:cNvSpPr txBox="1"/>
            <p:nvPr/>
          </p:nvSpPr>
          <p:spPr>
            <a:xfrm>
              <a:off x="2174401" y="4294531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AP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CE6892FD-6756-4CB5-B0D9-F1C659021A07}"/>
                </a:ext>
              </a:extLst>
            </p:cNvPr>
            <p:cNvSpPr txBox="1"/>
            <p:nvPr/>
          </p:nvSpPr>
          <p:spPr>
            <a:xfrm>
              <a:off x="2140674" y="4560561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STA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EDCB1B49-33E8-4499-9DFC-A9F269866E36}"/>
                </a:ext>
              </a:extLst>
            </p:cNvPr>
            <p:cNvSpPr txBox="1"/>
            <p:nvPr/>
          </p:nvSpPr>
          <p:spPr>
            <a:xfrm>
              <a:off x="2138267" y="4876800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AP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7FBE0BA8-D6A9-4A8A-AD5E-A4BD8CDF9102}"/>
                </a:ext>
              </a:extLst>
            </p:cNvPr>
            <p:cNvSpPr txBox="1"/>
            <p:nvPr/>
          </p:nvSpPr>
          <p:spPr>
            <a:xfrm>
              <a:off x="2139470" y="5093961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STA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E1D0C767-AC4E-45E1-9CC6-E8D39405167B}"/>
                </a:ext>
              </a:extLst>
            </p:cNvPr>
            <p:cNvSpPr/>
            <p:nvPr/>
          </p:nvSpPr>
          <p:spPr>
            <a:xfrm>
              <a:off x="3886200" y="4800600"/>
              <a:ext cx="1492835" cy="268318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 (1x1)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993609C2-8A38-41D8-AA96-7AB00264F0C3}"/>
                </a:ext>
              </a:extLst>
            </p:cNvPr>
            <p:cNvSpPr/>
            <p:nvPr/>
          </p:nvSpPr>
          <p:spPr>
            <a:xfrm>
              <a:off x="7538221" y="3727796"/>
              <a:ext cx="1337110" cy="762096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 (2x2)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B2DDFA1D-2EF2-4BBB-8B7D-1D0A29CE6483}"/>
                </a:ext>
              </a:extLst>
            </p:cNvPr>
            <p:cNvSpPr/>
            <p:nvPr/>
          </p:nvSpPr>
          <p:spPr>
            <a:xfrm>
              <a:off x="5476127" y="5075758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BA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8BA41357-395F-4EFA-982E-4B325E414A27}"/>
                </a:ext>
              </a:extLst>
            </p:cNvPr>
            <p:cNvSpPr/>
            <p:nvPr/>
          </p:nvSpPr>
          <p:spPr>
            <a:xfrm>
              <a:off x="6759124" y="4252110"/>
              <a:ext cx="329586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RTS</a:t>
              </a: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6D59C6B4-4354-402B-BA82-CEBFC2BA71D8}"/>
                </a:ext>
              </a:extLst>
            </p:cNvPr>
            <p:cNvGrpSpPr/>
            <p:nvPr/>
          </p:nvGrpSpPr>
          <p:grpSpPr>
            <a:xfrm>
              <a:off x="6477000" y="4360308"/>
              <a:ext cx="282121" cy="125442"/>
              <a:chOff x="10322351" y="1300899"/>
              <a:chExt cx="367645" cy="125442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="" xmlns:a16="http://schemas.microsoft.com/office/drawing/2014/main" id="{6B9FD5CB-D6AE-428F-AA81-77D9278FBB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22351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3" name="Straight Connector 22">
                <a:extLst>
                  <a:ext uri="{FF2B5EF4-FFF2-40B4-BE49-F238E27FC236}">
                    <a16:creationId xmlns="" xmlns:a16="http://schemas.microsoft.com/office/drawing/2014/main" id="{28CC3182-1DED-478A-8125-DAB4D378C6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7765" y="1300899"/>
                <a:ext cx="292231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="" xmlns:a16="http://schemas.microsoft.com/office/drawing/2014/main" id="{2E18A45D-87B4-47F2-856D-DFEE480EA37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97765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5" name="Straight Connector 24">
                <a:extLst>
                  <a:ext uri="{FF2B5EF4-FFF2-40B4-BE49-F238E27FC236}">
                    <a16:creationId xmlns="" xmlns:a16="http://schemas.microsoft.com/office/drawing/2014/main" id="{8161630E-C6D3-46E8-96D4-2E2CAFB2FE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68466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="" xmlns:a16="http://schemas.microsoft.com/office/drawing/2014/main" id="{AB65DDF6-F5A4-4F99-B9E7-0995451847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543880" y="1303793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grpSp>
          <p:nvGrpSpPr>
            <p:cNvPr id="27" name="Group 26">
              <a:extLst>
                <a:ext uri="{FF2B5EF4-FFF2-40B4-BE49-F238E27FC236}">
                  <a16:creationId xmlns="" xmlns:a16="http://schemas.microsoft.com/office/drawing/2014/main" id="{6D59C6B4-4354-402B-BA82-CEBFC2BA71D8}"/>
                </a:ext>
              </a:extLst>
            </p:cNvPr>
            <p:cNvGrpSpPr/>
            <p:nvPr/>
          </p:nvGrpSpPr>
          <p:grpSpPr>
            <a:xfrm>
              <a:off x="2648384" y="4935094"/>
              <a:ext cx="282121" cy="125442"/>
              <a:chOff x="10322351" y="1300899"/>
              <a:chExt cx="367645" cy="125442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="" xmlns:a16="http://schemas.microsoft.com/office/drawing/2014/main" id="{6B9FD5CB-D6AE-428F-AA81-77D9278FBB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22351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="" xmlns:a16="http://schemas.microsoft.com/office/drawing/2014/main" id="{28CC3182-1DED-478A-8125-DAB4D378C6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7765" y="1300899"/>
                <a:ext cx="292231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0" name="Straight Connector 29">
                <a:extLst>
                  <a:ext uri="{FF2B5EF4-FFF2-40B4-BE49-F238E27FC236}">
                    <a16:creationId xmlns="" xmlns:a16="http://schemas.microsoft.com/office/drawing/2014/main" id="{2E18A45D-87B4-47F2-856D-DFEE480EA37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97765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1" name="Straight Connector 30">
                <a:extLst>
                  <a:ext uri="{FF2B5EF4-FFF2-40B4-BE49-F238E27FC236}">
                    <a16:creationId xmlns="" xmlns:a16="http://schemas.microsoft.com/office/drawing/2014/main" id="{8161630E-C6D3-46E8-96D4-2E2CAFB2FE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68466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2" name="Straight Connector 31">
                <a:extLst>
                  <a:ext uri="{FF2B5EF4-FFF2-40B4-BE49-F238E27FC236}">
                    <a16:creationId xmlns="" xmlns:a16="http://schemas.microsoft.com/office/drawing/2014/main" id="{AB65DDF6-F5A4-4F99-B9E7-0995451847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543880" y="1303793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F9004287-4030-4467-BA59-8DE1448621ED}"/>
                </a:ext>
              </a:extLst>
            </p:cNvPr>
            <p:cNvSpPr txBox="1"/>
            <p:nvPr/>
          </p:nvSpPr>
          <p:spPr>
            <a:xfrm>
              <a:off x="6132744" y="4778892"/>
              <a:ext cx="329586" cy="24004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b="1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…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B2DDFA1D-2EF2-4BBB-8B7D-1D0A29CE6483}"/>
                </a:ext>
              </a:extLst>
            </p:cNvPr>
            <p:cNvSpPr/>
            <p:nvPr/>
          </p:nvSpPr>
          <p:spPr>
            <a:xfrm>
              <a:off x="8975748" y="4521822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BA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EBC0EAA4-6045-4761-96F0-C78F40FE080A}"/>
                </a:ext>
              </a:extLst>
            </p:cNvPr>
            <p:cNvSpPr/>
            <p:nvPr/>
          </p:nvSpPr>
          <p:spPr>
            <a:xfrm>
              <a:off x="7157221" y="4521822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="" xmlns:a16="http://schemas.microsoft.com/office/drawing/2014/main" id="{8C5BADDC-464D-45DB-96A8-D83B35CB2A6A}"/>
                </a:ext>
              </a:extLst>
            </p:cNvPr>
            <p:cNvGrpSpPr/>
            <p:nvPr/>
          </p:nvGrpSpPr>
          <p:grpSpPr>
            <a:xfrm>
              <a:off x="3886200" y="4363942"/>
              <a:ext cx="268660" cy="157880"/>
              <a:chOff x="10322351" y="1300899"/>
              <a:chExt cx="367645" cy="125442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="" xmlns:a16="http://schemas.microsoft.com/office/drawing/2014/main" id="{2D031EC8-11DB-41ED-9A83-F068698B33D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22351" y="1300899"/>
                <a:ext cx="75414" cy="12254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="" xmlns:a16="http://schemas.microsoft.com/office/drawing/2014/main" id="{EDF6E245-A50D-481D-85F2-9E7250FA91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7765" y="1300899"/>
                <a:ext cx="292231" cy="0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="" xmlns:a16="http://schemas.microsoft.com/office/drawing/2014/main" id="{DA6EEDD2-3432-4105-80D1-58FB05D5D62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97765" y="1300899"/>
                <a:ext cx="75414" cy="12254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="" xmlns:a16="http://schemas.microsoft.com/office/drawing/2014/main" id="{D350FD94-193C-4AFC-B745-E3C8C2C0CA3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68466" y="1300899"/>
                <a:ext cx="75414" cy="12254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="" xmlns:a16="http://schemas.microsoft.com/office/drawing/2014/main" id="{A523CFEB-C756-4F3B-A232-1E7F54E19C8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543880" y="1303793"/>
                <a:ext cx="75414" cy="122548"/>
              </a:xfrm>
              <a:prstGeom prst="line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tangle 41">
              <a:extLst>
                <a:ext uri="{FF2B5EF4-FFF2-40B4-BE49-F238E27FC236}">
                  <a16:creationId xmlns="" xmlns:a16="http://schemas.microsoft.com/office/drawing/2014/main" id="{3A135EDC-1101-473A-9FCF-8B6AA2141DDF}"/>
                </a:ext>
              </a:extLst>
            </p:cNvPr>
            <p:cNvSpPr/>
            <p:nvPr/>
          </p:nvSpPr>
          <p:spPr>
            <a:xfrm>
              <a:off x="4166458" y="3727796"/>
              <a:ext cx="1212577" cy="760523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DATA </a:t>
              </a:r>
              <a:r>
                <a:rPr lang="en-US" sz="1200" dirty="0" smtClean="0">
                  <a:solidFill>
                    <a:schemeClr val="tx1"/>
                  </a:solidFill>
                </a:rPr>
                <a:t>(1x1)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F9004287-4030-4467-BA59-8DE1448621ED}"/>
                </a:ext>
              </a:extLst>
            </p:cNvPr>
            <p:cNvSpPr txBox="1"/>
            <p:nvPr/>
          </p:nvSpPr>
          <p:spPr>
            <a:xfrm>
              <a:off x="6147414" y="4231509"/>
              <a:ext cx="329586" cy="24004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b="1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…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="" xmlns:a16="http://schemas.microsoft.com/office/drawing/2014/main" id="{B2DDFA1D-2EF2-4BBB-8B7D-1D0A29CE6483}"/>
                </a:ext>
              </a:extLst>
            </p:cNvPr>
            <p:cNvSpPr/>
            <p:nvPr/>
          </p:nvSpPr>
          <p:spPr>
            <a:xfrm>
              <a:off x="5476127" y="4502402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BA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="" xmlns:a16="http://schemas.microsoft.com/office/drawing/2014/main" id="{8BA41357-395F-4EFA-982E-4B325E414A27}"/>
                </a:ext>
              </a:extLst>
            </p:cNvPr>
            <p:cNvSpPr/>
            <p:nvPr/>
          </p:nvSpPr>
          <p:spPr>
            <a:xfrm>
              <a:off x="2706751" y="4226349"/>
              <a:ext cx="985305" cy="26197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BUSY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8BA41357-395F-4EFA-982E-4B325E414A27}"/>
                </a:ext>
              </a:extLst>
            </p:cNvPr>
            <p:cNvSpPr/>
            <p:nvPr/>
          </p:nvSpPr>
          <p:spPr>
            <a:xfrm>
              <a:off x="2938051" y="4776898"/>
              <a:ext cx="488244" cy="284853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="" xmlns:a16="http://schemas.microsoft.com/office/drawing/2014/main" id="{EBC0EAA4-6045-4761-96F0-C78F40FE080A}"/>
                </a:ext>
              </a:extLst>
            </p:cNvPr>
            <p:cNvSpPr/>
            <p:nvPr/>
          </p:nvSpPr>
          <p:spPr>
            <a:xfrm>
              <a:off x="3505200" y="5091423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873488" y="4792578"/>
              <a:ext cx="12297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RTS</a:t>
              </a:r>
            </a:p>
            <a:p>
              <a:r>
                <a:rPr lang="en-US" sz="1400" dirty="0" smtClean="0">
                  <a:solidFill>
                    <a:srgbClr val="FF0000"/>
                  </a:solidFill>
                </a:rPr>
                <a:t>Trigger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 bwMode="auto">
            <a:xfrm>
              <a:off x="3200400" y="5315798"/>
              <a:ext cx="0" cy="475402"/>
            </a:xfrm>
            <a:prstGeom prst="straightConnector1">
              <a:avLst/>
            </a:prstGeom>
            <a:solidFill>
              <a:srgbClr val="00B8FF"/>
            </a:solidFill>
            <a:ln w="22225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lg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>
              <a:off x="2735190" y="5754015"/>
              <a:ext cx="122970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Informs non-AP MLD to use 1x1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3117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45881" y="42291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MIMO Sounding in Multi-link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79325" y="1324786"/>
            <a:ext cx="115328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Independent of receive chain sharing between links, in certain implementations, </a:t>
            </a:r>
            <a:r>
              <a:rPr lang="en-US" sz="2200" dirty="0" err="1" smtClean="0">
                <a:solidFill>
                  <a:schemeClr val="accent4"/>
                </a:solidFill>
              </a:rPr>
              <a:t>beamformee</a:t>
            </a:r>
            <a:r>
              <a:rPr lang="en-US" sz="2200" dirty="0" smtClean="0">
                <a:solidFill>
                  <a:schemeClr val="accent4"/>
                </a:solidFill>
              </a:rPr>
              <a:t> block may be shared among a subset of STAs of a non-AP MLD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CBR/CQI report processing can be performed for one link at a time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accent4"/>
                </a:solidFill>
              </a:rPr>
              <a:t>Consequently, sounding procedure </a:t>
            </a:r>
            <a:r>
              <a:rPr lang="en-US" sz="2200" dirty="0" smtClean="0">
                <a:solidFill>
                  <a:schemeClr val="accent4"/>
                </a:solidFill>
              </a:rPr>
              <a:t>needs to be conducted only on one link at a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accent4"/>
                </a:solidFill>
              </a:rPr>
              <a:t>Sending no response may be detrimental to non-AP MLD’s performance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179099" y="4572000"/>
            <a:ext cx="5974301" cy="1585872"/>
            <a:chOff x="1630684" y="3748128"/>
            <a:chExt cx="5974301" cy="1585872"/>
          </a:xfrm>
        </p:grpSpPr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CEDCF8B6-9530-4C42-8DE7-CA152594F941}"/>
                </a:ext>
              </a:extLst>
            </p:cNvPr>
            <p:cNvGrpSpPr/>
            <p:nvPr/>
          </p:nvGrpSpPr>
          <p:grpSpPr>
            <a:xfrm>
              <a:off x="2174401" y="4178976"/>
              <a:ext cx="5430584" cy="940752"/>
              <a:chOff x="1707689" y="4086656"/>
              <a:chExt cx="4002093" cy="940752"/>
            </a:xfrm>
          </p:grpSpPr>
          <p:cxnSp>
            <p:nvCxnSpPr>
              <p:cNvPr id="50" name="Straight Arrow Connector 49">
                <a:extLst>
                  <a:ext uri="{FF2B5EF4-FFF2-40B4-BE49-F238E27FC236}">
                    <a16:creationId xmlns="" xmlns:a16="http://schemas.microsoft.com/office/drawing/2014/main" id="{5F146A6D-4D24-4AD6-9F8E-1A1A06145D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07689" y="4086656"/>
                <a:ext cx="4002093" cy="18801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51" name="Straight Arrow Connector 50">
                <a:extLst>
                  <a:ext uri="{FF2B5EF4-FFF2-40B4-BE49-F238E27FC236}">
                    <a16:creationId xmlns="" xmlns:a16="http://schemas.microsoft.com/office/drawing/2014/main" id="{3A116C7C-F599-4100-8B8B-BDACC13288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07689" y="4969875"/>
                <a:ext cx="4002093" cy="57533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</p:grp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E3668CBB-B478-4D4E-A2C1-60B5B6398482}"/>
                </a:ext>
              </a:extLst>
            </p:cNvPr>
            <p:cNvSpPr txBox="1"/>
            <p:nvPr/>
          </p:nvSpPr>
          <p:spPr>
            <a:xfrm>
              <a:off x="1630684" y="4071490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Link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C78CEC4B-0CE4-4F79-84B8-67DB751378E0}"/>
                </a:ext>
              </a:extLst>
            </p:cNvPr>
            <p:cNvSpPr txBox="1"/>
            <p:nvPr/>
          </p:nvSpPr>
          <p:spPr>
            <a:xfrm>
              <a:off x="1637095" y="4937076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Link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531172B6-9D37-419A-9E10-EA73C5778F7E}"/>
                </a:ext>
              </a:extLst>
            </p:cNvPr>
            <p:cNvSpPr txBox="1"/>
            <p:nvPr/>
          </p:nvSpPr>
          <p:spPr>
            <a:xfrm>
              <a:off x="2174401" y="3983727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AP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CE6892FD-6756-4CB5-B0D9-F1C659021A07}"/>
                </a:ext>
              </a:extLst>
            </p:cNvPr>
            <p:cNvSpPr txBox="1"/>
            <p:nvPr/>
          </p:nvSpPr>
          <p:spPr>
            <a:xfrm>
              <a:off x="2140674" y="4249757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STA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EDCB1B49-33E8-4499-9DFC-A9F269866E36}"/>
                </a:ext>
              </a:extLst>
            </p:cNvPr>
            <p:cNvSpPr txBox="1"/>
            <p:nvPr/>
          </p:nvSpPr>
          <p:spPr>
            <a:xfrm>
              <a:off x="2138267" y="4876800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AP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7FBE0BA8-D6A9-4A8A-AD5E-A4BD8CDF9102}"/>
                </a:ext>
              </a:extLst>
            </p:cNvPr>
            <p:cNvSpPr txBox="1"/>
            <p:nvPr/>
          </p:nvSpPr>
          <p:spPr>
            <a:xfrm>
              <a:off x="2139470" y="5093961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STA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3A135EDC-1101-473A-9FCF-8B6AA2141DDF}"/>
                </a:ext>
              </a:extLst>
            </p:cNvPr>
            <p:cNvSpPr/>
            <p:nvPr/>
          </p:nvSpPr>
          <p:spPr>
            <a:xfrm>
              <a:off x="2849884" y="3748128"/>
              <a:ext cx="1212577" cy="437229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NDP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Announcement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4931040" y="4571639"/>
            <a:ext cx="1212577" cy="43722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NDP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6376722" y="5028839"/>
            <a:ext cx="1212577" cy="43722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CBR/CQI Report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46299" y="5900270"/>
            <a:ext cx="12297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No Response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4953000" y="5466069"/>
            <a:ext cx="1212577" cy="43287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NDP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3435623" y="5486400"/>
            <a:ext cx="1212577" cy="43722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NDP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Announcement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59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MIMO Sounding in Multi-link Operation Proposal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04800" y="1219200"/>
            <a:ext cx="1153283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In case of receive chain sharing at non-AP MLD, AP MLD will not perform simultaneous sounding on multiple links that are sharing the receive chains. We propose to extend this behavior non-AP MLDs in general.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1 (Preferred)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AP MLD shall not initiate sounding sequence with a non-AP MLD on a link if this sounding sequence would potentially overlap in time domain with an ongoing sounding sequence on another link with the same non-AP MLD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  <a:endParaRPr lang="en-US" sz="2200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2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Capability indication from non-AP MLD if it can participate in sounding concurrently on a set of links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4"/>
                </a:solidFill>
              </a:rPr>
              <a:t>Option </a:t>
            </a:r>
            <a:r>
              <a:rPr lang="en-US" b="1" dirty="0">
                <a:solidFill>
                  <a:schemeClr val="accent4"/>
                </a:solidFill>
              </a:rPr>
              <a:t>3</a:t>
            </a:r>
            <a:endParaRPr lang="en-US" b="1" dirty="0" smtClean="0">
              <a:solidFill>
                <a:schemeClr val="accent4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If AP MLD sends NDP-A and NDP to same non-AP MLD simultaneously on multiple links, a mechanism for non-AP MLD to request re-initiating sounding at least on one of the links. Accordingly, AP needs to re-perform sounding procedures on requested links.</a:t>
            </a:r>
          </a:p>
        </p:txBody>
      </p:sp>
    </p:spTree>
    <p:extLst>
      <p:ext uri="{BB962C8B-B14F-4D97-AF65-F5344CB8AC3E}">
        <p14:creationId xmlns:p14="http://schemas.microsoft.com/office/powerpoint/2010/main" val="1830057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57200" y="1516113"/>
            <a:ext cx="1153283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MLD Spatial Multiplexing capability indication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Maximum number of spatial streams on each link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accent4"/>
                </a:solidFill>
              </a:rPr>
              <a:t>Receive chain sharing among links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Immediate switching to maximum spatial streams on a link should be default receive chain switching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Additional non-immediate switching operation may be used on specific links in asymmetric links scenarios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Avoid simultaneous sounding of a non-AP MLD on multiple links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833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 marL="0" lvl="0" indent="0"/>
            <a:r>
              <a:rPr lang="en-US" sz="2200" dirty="0"/>
              <a:t>Do you </a:t>
            </a:r>
            <a:r>
              <a:rPr lang="en-US" sz="2200" dirty="0" smtClean="0"/>
              <a:t>agree to have following text added to </a:t>
            </a:r>
            <a:r>
              <a:rPr lang="en-US" sz="2200" dirty="0" err="1" smtClean="0"/>
              <a:t>TGbe</a:t>
            </a:r>
            <a:r>
              <a:rPr lang="en-US" sz="2200" dirty="0" smtClean="0"/>
              <a:t> SFD R1?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 non-AP MLD shall indicate sharing of receive chain(s) among a set of setup links </a:t>
            </a:r>
            <a:r>
              <a:rPr lang="en-US" sz="2400" dirty="0" smtClean="0"/>
              <a:t>if </a:t>
            </a:r>
            <a:r>
              <a:rPr lang="en-US" sz="2400" dirty="0" smtClean="0"/>
              <a:t>operating </a:t>
            </a:r>
            <a:r>
              <a:rPr lang="en-US" sz="2400" dirty="0" smtClean="0"/>
              <a:t>with maximum </a:t>
            </a:r>
            <a:r>
              <a:rPr lang="en-US" sz="2400" dirty="0"/>
              <a:t>spatial streams for transmission/reception on one link </a:t>
            </a:r>
            <a:r>
              <a:rPr lang="en-US" sz="2400" dirty="0" smtClean="0"/>
              <a:t>of the set results in non-AP MLD bein</a:t>
            </a:r>
            <a:r>
              <a:rPr lang="en-US" sz="2400" dirty="0" smtClean="0"/>
              <a:t>g </a:t>
            </a:r>
            <a:r>
              <a:rPr lang="en-US" sz="2400" dirty="0" smtClean="0"/>
              <a:t>unable to operate concurrently on other links of the set.</a:t>
            </a: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947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 marL="0" lvl="0" indent="0"/>
            <a:r>
              <a:rPr lang="en-US" sz="2200" dirty="0"/>
              <a:t>Do you </a:t>
            </a:r>
            <a:r>
              <a:rPr lang="en-US" sz="2200" dirty="0" smtClean="0"/>
              <a:t>agree to have following text added to </a:t>
            </a:r>
            <a:r>
              <a:rPr lang="en-US" sz="2200" dirty="0" err="1" smtClean="0"/>
              <a:t>TGbe</a:t>
            </a:r>
            <a:r>
              <a:rPr lang="en-US" sz="2200" dirty="0" smtClean="0"/>
              <a:t> SFD R1?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AP MLD shall not initiate sounding sequence with a non-AP MLD on a link if this sounding sequence would potentially overlap in time domain with an ongoing sounding sequence on another link with the same non-AP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588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 marL="0" lvl="0" indent="0"/>
            <a:r>
              <a:rPr lang="en-US" sz="2200" dirty="0"/>
              <a:t>Do you </a:t>
            </a:r>
            <a:r>
              <a:rPr lang="en-US" sz="2200" dirty="0" smtClean="0"/>
              <a:t>agree to have following mechanism defined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SFD R1?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4"/>
                </a:solidFill>
              </a:rPr>
              <a:t>N</a:t>
            </a:r>
            <a:r>
              <a:rPr lang="en-US" sz="2400" dirty="0" smtClean="0">
                <a:solidFill>
                  <a:schemeClr val="accent4"/>
                </a:solidFill>
              </a:rPr>
              <a:t>on-AP </a:t>
            </a:r>
            <a:r>
              <a:rPr lang="en-US" sz="2400" dirty="0">
                <a:solidFill>
                  <a:schemeClr val="accent4"/>
                </a:solidFill>
              </a:rPr>
              <a:t>MLD </a:t>
            </a:r>
            <a:r>
              <a:rPr lang="en-US" sz="2400" dirty="0" smtClean="0">
                <a:solidFill>
                  <a:schemeClr val="accent4"/>
                </a:solidFill>
              </a:rPr>
              <a:t>to indicate if it can participate in sounding concurrently on a set of links. If Non-AP MLD indicates it cannot participate in concurrent sounding on a set of links, </a:t>
            </a:r>
            <a:r>
              <a:rPr lang="en-US" sz="2400" dirty="0"/>
              <a:t>AP MLD shall not initiate sounding sequence with a non-AP MLD on a link </a:t>
            </a:r>
            <a:r>
              <a:rPr lang="en-US" sz="2400" dirty="0" smtClean="0"/>
              <a:t>of this set if </a:t>
            </a:r>
            <a:r>
              <a:rPr lang="en-US" sz="2400" dirty="0"/>
              <a:t>this sounding sequence would potentially overlap in time domain with an ongoing sounding sequence on another link </a:t>
            </a:r>
            <a:r>
              <a:rPr lang="en-US" sz="2400" dirty="0" smtClean="0"/>
              <a:t>of this set with </a:t>
            </a:r>
            <a:r>
              <a:rPr lang="en-US" sz="2400" dirty="0"/>
              <a:t>the same non-AP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1677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#4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pPr marL="0" lvl="0" indent="0"/>
            <a:r>
              <a:rPr lang="en-US" sz="2200" dirty="0"/>
              <a:t>Do you </a:t>
            </a:r>
            <a:r>
              <a:rPr lang="en-US" sz="2200" dirty="0" smtClean="0"/>
              <a:t>agree to have following mechanism defined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SFD R1?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accent4"/>
                </a:solidFill>
              </a:rPr>
              <a:t>N</a:t>
            </a:r>
            <a:r>
              <a:rPr lang="en-US" sz="2400" dirty="0" smtClean="0">
                <a:solidFill>
                  <a:schemeClr val="accent4"/>
                </a:solidFill>
              </a:rPr>
              <a:t>on-AP </a:t>
            </a:r>
            <a:r>
              <a:rPr lang="en-US" sz="2400" dirty="0">
                <a:solidFill>
                  <a:schemeClr val="accent4"/>
                </a:solidFill>
              </a:rPr>
              <a:t>MLD </a:t>
            </a:r>
            <a:r>
              <a:rPr lang="en-US" sz="2400" dirty="0" smtClean="0">
                <a:solidFill>
                  <a:schemeClr val="accent4"/>
                </a:solidFill>
              </a:rPr>
              <a:t>requests AP MLD to re-initiate </a:t>
            </a:r>
            <a:r>
              <a:rPr lang="en-US" sz="2400" dirty="0">
                <a:solidFill>
                  <a:schemeClr val="accent4"/>
                </a:solidFill>
              </a:rPr>
              <a:t>sounding </a:t>
            </a:r>
            <a:r>
              <a:rPr lang="en-US" sz="2400" dirty="0" smtClean="0">
                <a:solidFill>
                  <a:schemeClr val="accent4"/>
                </a:solidFill>
              </a:rPr>
              <a:t>on a link. Consequently, </a:t>
            </a:r>
            <a:r>
              <a:rPr lang="en-US" sz="2400" dirty="0">
                <a:solidFill>
                  <a:schemeClr val="accent4"/>
                </a:solidFill>
              </a:rPr>
              <a:t>AP </a:t>
            </a:r>
            <a:r>
              <a:rPr lang="en-US" sz="2400" dirty="0" smtClean="0">
                <a:solidFill>
                  <a:schemeClr val="accent4"/>
                </a:solidFill>
              </a:rPr>
              <a:t>initiates sounding for the non-AP MLD on this link.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532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[1] 11-20/562, Enhanced Multi-link Single Radio Operation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[2] 11-20/659, TDM Multi-link Operation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[3] 11-20/883, Multi-link Spatial Multiplexing Considerations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[4] 11-20/900, NSTR MLD Operation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[6] 11-20/226, MLO Constraint Indication and Operating Mode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[5] 11-20/760, </a:t>
            </a:r>
            <a:r>
              <a:rPr lang="en-US" dirty="0">
                <a:solidFill>
                  <a:schemeClr val="tx1"/>
                </a:solidFill>
              </a:rPr>
              <a:t>Multi Link SM Power Save Mode</a:t>
            </a:r>
            <a:endParaRPr lang="en-GB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Spatial Multiplexing Background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3716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Ideal Operation at non-AP MLD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2x2 spatial streams capability on each link with dedicated receive chains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However, operating on two links or more, the receive chains may be shared among a subset of the setup links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Receive chain sharing and switching between STAs of a non-AP MLD has been studied in a few </a:t>
            </a:r>
            <a:r>
              <a:rPr lang="en-US" b="0" dirty="0" err="1" smtClean="0"/>
              <a:t>TGbe</a:t>
            </a:r>
            <a:r>
              <a:rPr lang="en-US" b="0" dirty="0" smtClean="0"/>
              <a:t> contributions [1]-[5]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We discuss the capability indication to enable receive chain switching, conditional switching mode and sounding procedures</a:t>
            </a:r>
          </a:p>
        </p:txBody>
      </p:sp>
    </p:spTree>
    <p:extLst>
      <p:ext uri="{BB962C8B-B14F-4D97-AF65-F5344CB8AC3E}">
        <p14:creationId xmlns:p14="http://schemas.microsoft.com/office/powerpoint/2010/main" val="3381666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Arrow Connector 74"/>
          <p:cNvCxnSpPr/>
          <p:nvPr/>
        </p:nvCxnSpPr>
        <p:spPr bwMode="auto">
          <a:xfrm>
            <a:off x="4267200" y="3581400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SM Default Operation Basic Example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7314" y="818975"/>
            <a:ext cx="10361084" cy="12017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this example, non-AP MLD listens in 1x1 mode on each link and switches to 2x2 on one link upon receiving RTS on that link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mode is being referred to as “enhanced multi-link operation” mode in 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CEDCF8B6-9530-4C42-8DE7-CA152594F941}"/>
              </a:ext>
            </a:extLst>
          </p:cNvPr>
          <p:cNvGrpSpPr/>
          <p:nvPr/>
        </p:nvGrpSpPr>
        <p:grpSpPr>
          <a:xfrm>
            <a:off x="2701931" y="3031855"/>
            <a:ext cx="7237833" cy="568520"/>
            <a:chOff x="1707689" y="4414919"/>
            <a:chExt cx="5333953" cy="568520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="" xmlns:a16="http://schemas.microsoft.com/office/drawing/2014/main" id="{5F146A6D-4D24-4AD6-9F8E-1A1A06145D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414919"/>
              <a:ext cx="5333953" cy="13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id="{3A116C7C-F599-4100-8B8B-BDACC13288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976598"/>
              <a:ext cx="5333953" cy="68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</p:grp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3668CBB-B478-4D4E-A2C1-60B5B6398482}"/>
              </a:ext>
            </a:extLst>
          </p:cNvPr>
          <p:cNvSpPr txBox="1"/>
          <p:nvPr/>
        </p:nvSpPr>
        <p:spPr>
          <a:xfrm>
            <a:off x="2113762" y="2912255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78CEC4B-0CE4-4F79-84B8-67DB751378E0}"/>
              </a:ext>
            </a:extLst>
          </p:cNvPr>
          <p:cNvSpPr txBox="1"/>
          <p:nvPr/>
        </p:nvSpPr>
        <p:spPr>
          <a:xfrm>
            <a:off x="2113762" y="3471904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2667000" y="2791816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E6892FD-6756-4CB5-B0D9-F1C659021A07}"/>
              </a:ext>
            </a:extLst>
          </p:cNvPr>
          <p:cNvSpPr txBox="1"/>
          <p:nvPr/>
        </p:nvSpPr>
        <p:spPr>
          <a:xfrm>
            <a:off x="2668204" y="3085177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EDCB1B49-33E8-4499-9DFC-A9F269866E36}"/>
              </a:ext>
            </a:extLst>
          </p:cNvPr>
          <p:cNvSpPr txBox="1"/>
          <p:nvPr/>
        </p:nvSpPr>
        <p:spPr>
          <a:xfrm>
            <a:off x="2665797" y="3401416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FBE0BA8-D6A9-4A8A-AD5E-A4BD8CDF9102}"/>
              </a:ext>
            </a:extLst>
          </p:cNvPr>
          <p:cNvSpPr txBox="1"/>
          <p:nvPr/>
        </p:nvSpPr>
        <p:spPr>
          <a:xfrm>
            <a:off x="2667000" y="3618577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E1D0C767-AC4E-45E1-9CC6-E8D39405167B}"/>
              </a:ext>
            </a:extLst>
          </p:cNvPr>
          <p:cNvSpPr/>
          <p:nvPr/>
        </p:nvSpPr>
        <p:spPr>
          <a:xfrm>
            <a:off x="4453364" y="3341672"/>
            <a:ext cx="1095587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993609C2-8A38-41D8-AA96-7AB00264F0C3}"/>
              </a:ext>
            </a:extLst>
          </p:cNvPr>
          <p:cNvSpPr/>
          <p:nvPr/>
        </p:nvSpPr>
        <p:spPr>
          <a:xfrm>
            <a:off x="7577564" y="2774468"/>
            <a:ext cx="1337110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5612374" y="3600374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6288956" y="2837606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6798467" y="2776726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4072364" y="3600374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6516343" y="2884924"/>
            <a:ext cx="282121" cy="125442"/>
            <a:chOff x="10322351" y="1300899"/>
            <a:chExt cx="367645" cy="125442"/>
          </a:xfrm>
        </p:grpSpPr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3669238" y="3353494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3387114" y="3461692"/>
            <a:ext cx="282121" cy="125442"/>
            <a:chOff x="10322351" y="1300899"/>
            <a:chExt cx="367645" cy="12544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4" name="Straight Connector 53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6" name="Straight Connector 55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6298882" y="3312000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9015091" y="3046438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7196564" y="3046438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4072364" y="3581400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>
            <a:off x="5947856" y="3581400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flipH="1">
            <a:off x="7196564" y="3046438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H="1">
            <a:off x="9349846" y="3054685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2665797" y="4255883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Starts switching to 2x2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B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Cannot perform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Listen/TX/RX on Link A 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6158712" y="3593534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5317983" y="4275603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Switch back to 1x1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A and B</a:t>
            </a:r>
          </a:p>
        </p:txBody>
      </p:sp>
      <p:sp>
        <p:nvSpPr>
          <p:cNvPr id="71" name="Rectangle 70"/>
          <p:cNvSpPr/>
          <p:nvPr/>
        </p:nvSpPr>
        <p:spPr>
          <a:xfrm>
            <a:off x="6153872" y="3840414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7146351" y="4244610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Starts switching to 2x2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A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9015091" y="4306595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Switch back to 1x1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A and B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261895" y="4064562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95300" y="5301489"/>
            <a:ext cx="10687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 MLD needs to know that the 2 receive chains are being shared between STA 1 and STA 2 of non-AP MLD </a:t>
            </a:r>
          </a:p>
        </p:txBody>
      </p:sp>
      <p:cxnSp>
        <p:nvCxnSpPr>
          <p:cNvPr id="61" name="Straight Arrow Connector 60"/>
          <p:cNvCxnSpPr/>
          <p:nvPr/>
        </p:nvCxnSpPr>
        <p:spPr bwMode="auto">
          <a:xfrm flipH="1">
            <a:off x="7422435" y="3054685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>
            <a:off x="9590671" y="3057028"/>
            <a:ext cx="2960" cy="1191243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50790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Capability Indication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2776" y="146520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the set of links, non-AP MLD indicates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Maximum Spatial Streams on each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Flag to indicate if receive chain sharing</a:t>
            </a:r>
            <a:r>
              <a:rPr lang="en-US" sz="2200" b="0" dirty="0" smtClean="0"/>
              <a:t> among the links 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Alternatively, number of receive chains being shared </a:t>
            </a:r>
            <a:endParaRPr lang="en-US" b="0" dirty="0"/>
          </a:p>
          <a:p>
            <a:pPr marL="0" indent="0"/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Preferred location is to include this information in the ML Element along with STR Capability signaling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Enhanced multi-link operation mode can be enabled/disabled for a set of links semi-statically as </a:t>
            </a:r>
            <a:r>
              <a:rPr lang="en-US" b="0" dirty="0" smtClean="0"/>
              <a:t>presented </a:t>
            </a:r>
            <a:r>
              <a:rPr lang="en-US" b="0" dirty="0"/>
              <a:t>in [3][4]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2221398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Capability Examples (1/2)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59908" y="1296139"/>
            <a:ext cx="111220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</a:t>
            </a:r>
            <a:r>
              <a:rPr lang="en-US" b="0" baseline="-25000" dirty="0"/>
              <a:t>K</a:t>
            </a:r>
            <a:r>
              <a:rPr lang="en-US" b="0" dirty="0" smtClean="0"/>
              <a:t> = maximum spatial streams on link 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</a:t>
            </a:r>
            <a:r>
              <a:rPr lang="en-US" b="0" baseline="-25000" dirty="0" smtClean="0"/>
              <a:t>A</a:t>
            </a:r>
            <a:r>
              <a:rPr lang="en-US" b="0" dirty="0" smtClean="0"/>
              <a:t> = 2, N</a:t>
            </a:r>
            <a:r>
              <a:rPr lang="en-US" b="0" baseline="-25000" dirty="0" smtClean="0"/>
              <a:t>B</a:t>
            </a:r>
            <a:r>
              <a:rPr lang="en-US" b="0" dirty="0" smtClean="0"/>
              <a:t> = 2, Shared = “1” (</a:t>
            </a:r>
            <a:r>
              <a:rPr lang="en-US" dirty="0" smtClean="0"/>
              <a:t>Enhanced single link radio</a:t>
            </a:r>
            <a:r>
              <a:rPr lang="en-US" b="0" dirty="0" smtClean="0"/>
              <a:t>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</a:t>
            </a:r>
            <a:r>
              <a:rPr lang="en-US" b="0" dirty="0" smtClean="0"/>
              <a:t>on-AP MLD switches to 2x2 mode on the link TXOP is initiated by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57150" indent="0"/>
            <a:endParaRPr lang="en-US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N</a:t>
            </a:r>
            <a:r>
              <a:rPr lang="en-US" b="0" baseline="-25000" dirty="0" smtClean="0"/>
              <a:t>A</a:t>
            </a:r>
            <a:r>
              <a:rPr lang="en-US" b="0" dirty="0" smtClean="0"/>
              <a:t> </a:t>
            </a:r>
            <a:r>
              <a:rPr lang="en-US" b="0" dirty="0"/>
              <a:t>= 2</a:t>
            </a:r>
            <a:r>
              <a:rPr lang="en-US" b="0" dirty="0" smtClean="0"/>
              <a:t>, </a:t>
            </a:r>
            <a:r>
              <a:rPr lang="en-US" b="0" dirty="0"/>
              <a:t>N</a:t>
            </a:r>
            <a:r>
              <a:rPr lang="en-US" b="0" baseline="-25000" dirty="0"/>
              <a:t>B</a:t>
            </a:r>
            <a:r>
              <a:rPr lang="en-US" b="0" dirty="0"/>
              <a:t> = </a:t>
            </a:r>
            <a:r>
              <a:rPr lang="en-US" b="0" dirty="0" smtClean="0"/>
              <a:t>1, </a:t>
            </a:r>
            <a:r>
              <a:rPr lang="en-US" b="0" dirty="0"/>
              <a:t>Shared = </a:t>
            </a:r>
            <a:r>
              <a:rPr lang="en-US" b="0" dirty="0" smtClean="0"/>
              <a:t>“1” (</a:t>
            </a:r>
            <a:r>
              <a:rPr lang="en-US" dirty="0" smtClean="0"/>
              <a:t>Asymmetric capability</a:t>
            </a:r>
            <a:r>
              <a:rPr lang="en-US" b="0" dirty="0" smtClean="0"/>
              <a:t>)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Non-AP MLD switches to 2x2 on Link A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On Link B, always uses 1x1 mode. RTS not required to initiate TXOP on Link B.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995076" y="2590800"/>
            <a:ext cx="7833557" cy="1084148"/>
            <a:chOff x="1995076" y="2223311"/>
            <a:chExt cx="7833557" cy="1084148"/>
          </a:xfrm>
        </p:grpSpPr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CEDCF8B6-9530-4C42-8DE7-CA152594F941}"/>
                </a:ext>
              </a:extLst>
            </p:cNvPr>
            <p:cNvGrpSpPr/>
            <p:nvPr/>
          </p:nvGrpSpPr>
          <p:grpSpPr>
            <a:xfrm>
              <a:off x="2590800" y="2480698"/>
              <a:ext cx="7237833" cy="568520"/>
              <a:chOff x="1707689" y="4414919"/>
              <a:chExt cx="5333953" cy="568520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="" xmlns:a16="http://schemas.microsoft.com/office/drawing/2014/main" id="{5F146A6D-4D24-4AD6-9F8E-1A1A06145D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07689" y="4414919"/>
                <a:ext cx="5333953" cy="1341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1" name="Straight Arrow Connector 10">
                <a:extLst>
                  <a:ext uri="{FF2B5EF4-FFF2-40B4-BE49-F238E27FC236}">
                    <a16:creationId xmlns="" xmlns:a16="http://schemas.microsoft.com/office/drawing/2014/main" id="{3A116C7C-F599-4100-8B8B-BDACC13288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07689" y="4976598"/>
                <a:ext cx="5333953" cy="6841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</p:grp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E3668CBB-B478-4D4E-A2C1-60B5B6398482}"/>
                </a:ext>
              </a:extLst>
            </p:cNvPr>
            <p:cNvSpPr txBox="1"/>
            <p:nvPr/>
          </p:nvSpPr>
          <p:spPr>
            <a:xfrm>
              <a:off x="2001141" y="2360678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Link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C78CEC4B-0CE4-4F79-84B8-67DB751378E0}"/>
                </a:ext>
              </a:extLst>
            </p:cNvPr>
            <p:cNvSpPr txBox="1"/>
            <p:nvPr/>
          </p:nvSpPr>
          <p:spPr>
            <a:xfrm>
              <a:off x="1995076" y="2929198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Link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31172B6-9D37-419A-9E10-EA73C5778F7E}"/>
                </a:ext>
              </a:extLst>
            </p:cNvPr>
            <p:cNvSpPr txBox="1"/>
            <p:nvPr/>
          </p:nvSpPr>
          <p:spPr>
            <a:xfrm>
              <a:off x="2555869" y="2240659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AP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CE6892FD-6756-4CB5-B0D9-F1C659021A07}"/>
                </a:ext>
              </a:extLst>
            </p:cNvPr>
            <p:cNvSpPr txBox="1"/>
            <p:nvPr/>
          </p:nvSpPr>
          <p:spPr>
            <a:xfrm>
              <a:off x="2557073" y="2534020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STA A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EDCB1B49-33E8-4499-9DFC-A9F269866E36}"/>
                </a:ext>
              </a:extLst>
            </p:cNvPr>
            <p:cNvSpPr txBox="1"/>
            <p:nvPr/>
          </p:nvSpPr>
          <p:spPr>
            <a:xfrm>
              <a:off x="2554666" y="2850259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AP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7FBE0BA8-D6A9-4A8A-AD5E-A4BD8CDF9102}"/>
                </a:ext>
              </a:extLst>
            </p:cNvPr>
            <p:cNvSpPr txBox="1"/>
            <p:nvPr/>
          </p:nvSpPr>
          <p:spPr>
            <a:xfrm>
              <a:off x="2555869" y="3067420"/>
              <a:ext cx="397864" cy="24003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STA B</a:t>
              </a: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E1D0C767-AC4E-45E1-9CC6-E8D39405167B}"/>
                </a:ext>
              </a:extLst>
            </p:cNvPr>
            <p:cNvSpPr/>
            <p:nvPr/>
          </p:nvSpPr>
          <p:spPr>
            <a:xfrm>
              <a:off x="4342233" y="2790515"/>
              <a:ext cx="1095587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 (2x2)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993609C2-8A38-41D8-AA96-7AB00264F0C3}"/>
                </a:ext>
              </a:extLst>
            </p:cNvPr>
            <p:cNvSpPr/>
            <p:nvPr/>
          </p:nvSpPr>
          <p:spPr>
            <a:xfrm>
              <a:off x="7466433" y="2223311"/>
              <a:ext cx="1337110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DATA (2x2)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B2DDFA1D-2EF2-4BBB-8B7D-1D0A29CE6483}"/>
                </a:ext>
              </a:extLst>
            </p:cNvPr>
            <p:cNvSpPr/>
            <p:nvPr/>
          </p:nvSpPr>
          <p:spPr>
            <a:xfrm>
              <a:off x="5501243" y="3049217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BA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F9004287-4030-4467-BA59-8DE1448621ED}"/>
                </a:ext>
              </a:extLst>
            </p:cNvPr>
            <p:cNvSpPr txBox="1"/>
            <p:nvPr/>
          </p:nvSpPr>
          <p:spPr>
            <a:xfrm>
              <a:off x="6177825" y="2286449"/>
              <a:ext cx="329586" cy="24004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b="1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…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8BA41357-395F-4EFA-982E-4B325E414A27}"/>
                </a:ext>
              </a:extLst>
            </p:cNvPr>
            <p:cNvSpPr/>
            <p:nvPr/>
          </p:nvSpPr>
          <p:spPr>
            <a:xfrm>
              <a:off x="6687336" y="2225569"/>
              <a:ext cx="329586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RTS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EBC0EAA4-6045-4761-96F0-C78F40FE080A}"/>
                </a:ext>
              </a:extLst>
            </p:cNvPr>
            <p:cNvSpPr/>
            <p:nvPr/>
          </p:nvSpPr>
          <p:spPr>
            <a:xfrm>
              <a:off x="3961233" y="3049217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6D59C6B4-4354-402B-BA82-CEBFC2BA71D8}"/>
                </a:ext>
              </a:extLst>
            </p:cNvPr>
            <p:cNvGrpSpPr/>
            <p:nvPr/>
          </p:nvGrpSpPr>
          <p:grpSpPr>
            <a:xfrm>
              <a:off x="6405212" y="2333767"/>
              <a:ext cx="282121" cy="125442"/>
              <a:chOff x="10322351" y="1300899"/>
              <a:chExt cx="367645" cy="125442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="" xmlns:a16="http://schemas.microsoft.com/office/drawing/2014/main" id="{6B9FD5CB-D6AE-428F-AA81-77D9278FBB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22351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="" xmlns:a16="http://schemas.microsoft.com/office/drawing/2014/main" id="{28CC3182-1DED-478A-8125-DAB4D378C6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7765" y="1300899"/>
                <a:ext cx="292231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="" xmlns:a16="http://schemas.microsoft.com/office/drawing/2014/main" id="{2E18A45D-87B4-47F2-856D-DFEE480EA37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97765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="" xmlns:a16="http://schemas.microsoft.com/office/drawing/2014/main" id="{8161630E-C6D3-46E8-96D4-2E2CAFB2FE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68466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="" xmlns:a16="http://schemas.microsoft.com/office/drawing/2014/main" id="{AB65DDF6-F5A4-4F99-B9E7-0995451847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543880" y="1303793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8BA41357-395F-4EFA-982E-4B325E414A27}"/>
                </a:ext>
              </a:extLst>
            </p:cNvPr>
            <p:cNvSpPr/>
            <p:nvPr/>
          </p:nvSpPr>
          <p:spPr>
            <a:xfrm>
              <a:off x="3558107" y="2802337"/>
              <a:ext cx="329586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RTS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="" xmlns:a16="http://schemas.microsoft.com/office/drawing/2014/main" id="{6D59C6B4-4354-402B-BA82-CEBFC2BA71D8}"/>
                </a:ext>
              </a:extLst>
            </p:cNvPr>
            <p:cNvGrpSpPr/>
            <p:nvPr/>
          </p:nvGrpSpPr>
          <p:grpSpPr>
            <a:xfrm>
              <a:off x="3275983" y="2910535"/>
              <a:ext cx="282121" cy="125442"/>
              <a:chOff x="10322351" y="1300899"/>
              <a:chExt cx="367645" cy="125442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="" xmlns:a16="http://schemas.microsoft.com/office/drawing/2014/main" id="{6B9FD5CB-D6AE-428F-AA81-77D9278FBB6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22351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3" name="Straight Connector 32">
                <a:extLst>
                  <a:ext uri="{FF2B5EF4-FFF2-40B4-BE49-F238E27FC236}">
                    <a16:creationId xmlns="" xmlns:a16="http://schemas.microsoft.com/office/drawing/2014/main" id="{28CC3182-1DED-478A-8125-DAB4D378C6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7765" y="1300899"/>
                <a:ext cx="292231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4" name="Straight Connector 33">
                <a:extLst>
                  <a:ext uri="{FF2B5EF4-FFF2-40B4-BE49-F238E27FC236}">
                    <a16:creationId xmlns="" xmlns:a16="http://schemas.microsoft.com/office/drawing/2014/main" id="{2E18A45D-87B4-47F2-856D-DFEE480EA37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97765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="" xmlns:a16="http://schemas.microsoft.com/office/drawing/2014/main" id="{8161630E-C6D3-46E8-96D4-2E2CAFB2FE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68466" y="1300899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36" name="Straight Connector 35">
                <a:extLst>
                  <a:ext uri="{FF2B5EF4-FFF2-40B4-BE49-F238E27FC236}">
                    <a16:creationId xmlns="" xmlns:a16="http://schemas.microsoft.com/office/drawing/2014/main" id="{AB65DDF6-F5A4-4F99-B9E7-0995451847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543880" y="1303793"/>
                <a:ext cx="75414" cy="122548"/>
              </a:xfrm>
              <a:prstGeom prst="line">
                <a:avLst/>
              </a:prstGeom>
              <a:noFill/>
              <a:ln w="6350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F9004287-4030-4467-BA59-8DE1448621ED}"/>
                </a:ext>
              </a:extLst>
            </p:cNvPr>
            <p:cNvSpPr txBox="1"/>
            <p:nvPr/>
          </p:nvSpPr>
          <p:spPr>
            <a:xfrm>
              <a:off x="6187751" y="2760843"/>
              <a:ext cx="329586" cy="240041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no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200" b="1" dirty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Arial" charset="0"/>
                </a:rPr>
                <a:t>…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="" xmlns:a16="http://schemas.microsoft.com/office/drawing/2014/main" id="{B2DDFA1D-2EF2-4BBB-8B7D-1D0A29CE6483}"/>
                </a:ext>
              </a:extLst>
            </p:cNvPr>
            <p:cNvSpPr/>
            <p:nvPr/>
          </p:nvSpPr>
          <p:spPr>
            <a:xfrm>
              <a:off x="8903960" y="2495281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BA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EBC0EAA4-6045-4761-96F0-C78F40FE080A}"/>
                </a:ext>
              </a:extLst>
            </p:cNvPr>
            <p:cNvSpPr/>
            <p:nvPr/>
          </p:nvSpPr>
          <p:spPr>
            <a:xfrm>
              <a:off x="7085433" y="2495281"/>
              <a:ext cx="315073" cy="240040"/>
            </a:xfrm>
            <a:prstGeom prst="rect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="" xmlns:a16="http://schemas.microsoft.com/office/drawing/2014/main" id="{CEDCF8B6-9530-4C42-8DE7-CA152594F941}"/>
              </a:ext>
            </a:extLst>
          </p:cNvPr>
          <p:cNvGrpSpPr/>
          <p:nvPr/>
        </p:nvGrpSpPr>
        <p:grpSpPr>
          <a:xfrm>
            <a:off x="2406508" y="5457330"/>
            <a:ext cx="7237833" cy="568520"/>
            <a:chOff x="1707689" y="4414919"/>
            <a:chExt cx="5333953" cy="568520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="" xmlns:a16="http://schemas.microsoft.com/office/drawing/2014/main" id="{5F146A6D-4D24-4AD6-9F8E-1A1A06145D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414919"/>
              <a:ext cx="5333953" cy="13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="" xmlns:a16="http://schemas.microsoft.com/office/drawing/2014/main" id="{3A116C7C-F599-4100-8B8B-BDACC13288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07689" y="4976598"/>
              <a:ext cx="5333953" cy="6841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</p:grp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E3668CBB-B478-4D4E-A2C1-60B5B6398482}"/>
              </a:ext>
            </a:extLst>
          </p:cNvPr>
          <p:cNvSpPr txBox="1"/>
          <p:nvPr/>
        </p:nvSpPr>
        <p:spPr>
          <a:xfrm>
            <a:off x="1862791" y="5332385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C78CEC4B-0CE4-4F79-84B8-67DB751378E0}"/>
              </a:ext>
            </a:extLst>
          </p:cNvPr>
          <p:cNvSpPr txBox="1"/>
          <p:nvPr/>
        </p:nvSpPr>
        <p:spPr>
          <a:xfrm>
            <a:off x="1869202" y="5887167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2406508" y="524462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CE6892FD-6756-4CB5-B0D9-F1C659021A07}"/>
              </a:ext>
            </a:extLst>
          </p:cNvPr>
          <p:cNvSpPr txBox="1"/>
          <p:nvPr/>
        </p:nvSpPr>
        <p:spPr>
          <a:xfrm>
            <a:off x="2372781" y="551065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EDCB1B49-33E8-4499-9DFC-A9F269866E36}"/>
              </a:ext>
            </a:extLst>
          </p:cNvPr>
          <p:cNvSpPr txBox="1"/>
          <p:nvPr/>
        </p:nvSpPr>
        <p:spPr>
          <a:xfrm>
            <a:off x="2370374" y="5826891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7FBE0BA8-D6A9-4A8A-AD5E-A4BD8CDF9102}"/>
              </a:ext>
            </a:extLst>
          </p:cNvPr>
          <p:cNvSpPr txBox="1"/>
          <p:nvPr/>
        </p:nvSpPr>
        <p:spPr>
          <a:xfrm>
            <a:off x="2371577" y="604405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E1D0C767-AC4E-45E1-9CC6-E8D39405167B}"/>
              </a:ext>
            </a:extLst>
          </p:cNvPr>
          <p:cNvSpPr/>
          <p:nvPr/>
        </p:nvSpPr>
        <p:spPr>
          <a:xfrm>
            <a:off x="3817037" y="5767147"/>
            <a:ext cx="1436491" cy="251862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(1x1)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993609C2-8A38-41D8-AA96-7AB00264F0C3}"/>
              </a:ext>
            </a:extLst>
          </p:cNvPr>
          <p:cNvSpPr/>
          <p:nvPr/>
        </p:nvSpPr>
        <p:spPr>
          <a:xfrm>
            <a:off x="7282141" y="5199943"/>
            <a:ext cx="1337110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5316951" y="6025849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6503044" y="5202201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6220920" y="5310399"/>
            <a:ext cx="282121" cy="125442"/>
            <a:chOff x="10322351" y="1300899"/>
            <a:chExt cx="367645" cy="125442"/>
          </a:xfrm>
        </p:grpSpPr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7" name="Straight Connector 66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8" name="Straight Connector 67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69" name="Straight Connector 68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1" name="Group 70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3534918" y="5865998"/>
            <a:ext cx="282121" cy="125442"/>
            <a:chOff x="10322351" y="1300899"/>
            <a:chExt cx="367645" cy="125442"/>
          </a:xfrm>
        </p:grpSpPr>
        <p:cxnSp>
          <p:nvCxnSpPr>
            <p:cNvPr id="72" name="Straight Connector 71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5935331" y="5728983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8719668" y="5471913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6901141" y="5471913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="" xmlns:a16="http://schemas.microsoft.com/office/drawing/2014/main" id="{8C5BADDC-464D-45DB-96A8-D83B35CB2A6A}"/>
              </a:ext>
            </a:extLst>
          </p:cNvPr>
          <p:cNvGrpSpPr/>
          <p:nvPr/>
        </p:nvGrpSpPr>
        <p:grpSpPr>
          <a:xfrm>
            <a:off x="4040379" y="5314033"/>
            <a:ext cx="268660" cy="157880"/>
            <a:chOff x="10322351" y="1300899"/>
            <a:chExt cx="367645" cy="125442"/>
          </a:xfrm>
        </p:grpSpPr>
        <p:cxnSp>
          <p:nvCxnSpPr>
            <p:cNvPr id="81" name="Straight Connector 80">
              <a:extLst>
                <a:ext uri="{FF2B5EF4-FFF2-40B4-BE49-F238E27FC236}">
                  <a16:creationId xmlns="" xmlns:a16="http://schemas.microsoft.com/office/drawing/2014/main" id="{2D031EC8-11DB-41ED-9A83-F068698B33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="" xmlns:a16="http://schemas.microsoft.com/office/drawing/2014/main" id="{EDF6E245-A50D-481D-85F2-9E7250FA91A3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="" xmlns:a16="http://schemas.microsoft.com/office/drawing/2014/main" id="{DA6EEDD2-3432-4105-80D1-58FB05D5D6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="" xmlns:a16="http://schemas.microsoft.com/office/drawing/2014/main" id="{D350FD94-193C-4AFC-B745-E3C8C2C0CA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="" xmlns:a16="http://schemas.microsoft.com/office/drawing/2014/main" id="{A523CFEB-C756-4F3B-A232-1E7F54E19C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Rectangle 85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4287065" y="5199943"/>
            <a:ext cx="972862" cy="23872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(1x1)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2853115" y="5760767"/>
            <a:ext cx="681802" cy="258242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BUSY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F9004287-4030-4467-BA59-8DE1448621ED}"/>
              </a:ext>
            </a:extLst>
          </p:cNvPr>
          <p:cNvSpPr txBox="1"/>
          <p:nvPr/>
        </p:nvSpPr>
        <p:spPr>
          <a:xfrm>
            <a:off x="5950001" y="5181600"/>
            <a:ext cx="329586" cy="2400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5316951" y="5452493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2911147" y="5175633"/>
            <a:ext cx="985305" cy="26197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BUSY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977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Capability Examples (2/2)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6739" y="1345368"/>
            <a:ext cx="11122024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N</a:t>
            </a:r>
            <a:r>
              <a:rPr lang="en-US" b="0" baseline="-25000" dirty="0" smtClean="0"/>
              <a:t>A</a:t>
            </a:r>
            <a:r>
              <a:rPr lang="en-US" b="0" dirty="0" smtClean="0"/>
              <a:t> </a:t>
            </a:r>
            <a:r>
              <a:rPr lang="en-US" b="0" dirty="0"/>
              <a:t>= </a:t>
            </a:r>
            <a:r>
              <a:rPr lang="en-US" b="0" dirty="0" smtClean="0"/>
              <a:t>2, </a:t>
            </a:r>
            <a:r>
              <a:rPr lang="en-US" b="0" dirty="0"/>
              <a:t>N</a:t>
            </a:r>
            <a:r>
              <a:rPr lang="en-US" b="0" baseline="-25000" dirty="0"/>
              <a:t>B</a:t>
            </a:r>
            <a:r>
              <a:rPr lang="en-US" b="0" dirty="0"/>
              <a:t> = </a:t>
            </a:r>
            <a:r>
              <a:rPr lang="en-US" b="0" dirty="0" smtClean="0"/>
              <a:t>2, </a:t>
            </a:r>
            <a:r>
              <a:rPr lang="en-US" b="0" dirty="0"/>
              <a:t>Shared = </a:t>
            </a:r>
            <a:r>
              <a:rPr lang="en-US" b="0" dirty="0" smtClean="0"/>
              <a:t>“0” (</a:t>
            </a:r>
            <a:r>
              <a:rPr lang="en-US" dirty="0" smtClean="0"/>
              <a:t>No Sharing</a:t>
            </a:r>
            <a:r>
              <a:rPr lang="en-US" b="0" dirty="0" smtClean="0"/>
              <a:t>)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In this case, </a:t>
            </a:r>
            <a:r>
              <a:rPr lang="en-US" dirty="0" smtClean="0"/>
              <a:t>no receive chain switching occurs between links.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Both the links are accessible simultaneously depending on STR capability</a:t>
            </a:r>
            <a:endParaRPr lang="en-US" dirty="0"/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This corresponds to enhanced multi-link operation mode not applied on links A and B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endParaRPr lang="en-US" dirty="0"/>
          </a:p>
          <a:p>
            <a:pPr marL="4572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b="0" dirty="0" smtClean="0"/>
              <a:t>N</a:t>
            </a:r>
            <a:r>
              <a:rPr lang="en-US" b="0" baseline="-25000" dirty="0" smtClean="0"/>
              <a:t>A</a:t>
            </a:r>
            <a:r>
              <a:rPr lang="en-US" b="0" dirty="0" smtClean="0"/>
              <a:t> </a:t>
            </a:r>
            <a:r>
              <a:rPr lang="en-US" b="0" dirty="0"/>
              <a:t>= 2, N</a:t>
            </a:r>
            <a:r>
              <a:rPr lang="en-US" b="0" baseline="-25000" dirty="0"/>
              <a:t>B</a:t>
            </a:r>
            <a:r>
              <a:rPr lang="en-US" b="0" dirty="0"/>
              <a:t> = 2, </a:t>
            </a:r>
            <a:r>
              <a:rPr lang="en-US" b="0" dirty="0" smtClean="0"/>
              <a:t>N</a:t>
            </a:r>
            <a:r>
              <a:rPr lang="en-US" b="0" baseline="-25000" dirty="0" smtClean="0"/>
              <a:t>C</a:t>
            </a:r>
            <a:r>
              <a:rPr lang="en-US" b="0" dirty="0" smtClean="0"/>
              <a:t> =2 and Shared </a:t>
            </a:r>
            <a:r>
              <a:rPr lang="en-US" b="0" dirty="0"/>
              <a:t>= </a:t>
            </a:r>
            <a:r>
              <a:rPr lang="en-US" b="0" dirty="0" smtClean="0"/>
              <a:t>“1” (</a:t>
            </a:r>
            <a:r>
              <a:rPr lang="en-US" dirty="0" smtClean="0"/>
              <a:t>More than two links sharing</a:t>
            </a:r>
            <a:r>
              <a:rPr lang="en-US" b="0" dirty="0" smtClean="0"/>
              <a:t>)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In this </a:t>
            </a:r>
            <a:r>
              <a:rPr lang="en-US" dirty="0" smtClean="0"/>
              <a:t>example</a:t>
            </a:r>
            <a:r>
              <a:rPr lang="en-US" b="0" dirty="0" smtClean="0"/>
              <a:t>, thre</a:t>
            </a:r>
            <a:r>
              <a:rPr lang="en-US" dirty="0" smtClean="0"/>
              <a:t>e links are sharing the receive chains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Non-AP MLD switches to 2x2 on the link on which RTS is received</a:t>
            </a:r>
          </a:p>
          <a:p>
            <a:pPr marL="9144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Other links are not accessible during that TXOP</a:t>
            </a:r>
            <a:endParaRPr lang="en-US" b="0" dirty="0"/>
          </a:p>
          <a:p>
            <a:pPr marL="4572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="" xmlns:a16="http://schemas.microsoft.com/office/drawing/2014/main" id="{569CA4EC-5ADD-4B2F-9399-2B95593C9CD5}"/>
              </a:ext>
            </a:extLst>
          </p:cNvPr>
          <p:cNvCxnSpPr>
            <a:cxnSpLocks/>
          </p:cNvCxnSpPr>
          <p:nvPr/>
        </p:nvCxnSpPr>
        <p:spPr>
          <a:xfrm>
            <a:off x="3117126" y="3463010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="" xmlns:a16="http://schemas.microsoft.com/office/drawing/2014/main" id="{1A61B59E-3854-41AA-B9D4-3E657B5523B0}"/>
              </a:ext>
            </a:extLst>
          </p:cNvPr>
          <p:cNvCxnSpPr>
            <a:cxnSpLocks/>
          </p:cNvCxnSpPr>
          <p:nvPr/>
        </p:nvCxnSpPr>
        <p:spPr>
          <a:xfrm>
            <a:off x="3117126" y="4030189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AE9120D7-38FB-4698-A777-808D44E52215}"/>
              </a:ext>
            </a:extLst>
          </p:cNvPr>
          <p:cNvSpPr txBox="1"/>
          <p:nvPr/>
        </p:nvSpPr>
        <p:spPr>
          <a:xfrm>
            <a:off x="2494960" y="3337283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0F8DCFB6-A56B-4949-BDC6-5272C12AFED2}"/>
              </a:ext>
            </a:extLst>
          </p:cNvPr>
          <p:cNvSpPr txBox="1"/>
          <p:nvPr/>
        </p:nvSpPr>
        <p:spPr>
          <a:xfrm>
            <a:off x="2504239" y="3910265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A7BE5FA6-044C-42DA-A4C3-3F6C847E4337}"/>
              </a:ext>
            </a:extLst>
          </p:cNvPr>
          <p:cNvSpPr txBox="1"/>
          <p:nvPr/>
        </p:nvSpPr>
        <p:spPr>
          <a:xfrm>
            <a:off x="3015002" y="3220955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86958B87-A41F-43D4-A169-E335648D73BB}"/>
              </a:ext>
            </a:extLst>
          </p:cNvPr>
          <p:cNvSpPr txBox="1"/>
          <p:nvPr/>
        </p:nvSpPr>
        <p:spPr>
          <a:xfrm>
            <a:off x="3016570" y="3410237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D7ECC9F4-3003-4FF3-BE95-5EF6F6B5C7EB}"/>
              </a:ext>
            </a:extLst>
          </p:cNvPr>
          <p:cNvSpPr txBox="1"/>
          <p:nvPr/>
        </p:nvSpPr>
        <p:spPr>
          <a:xfrm>
            <a:off x="3013434" y="3754355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7F1FBA20-E455-4FF0-8E9C-4D76C080A729}"/>
              </a:ext>
            </a:extLst>
          </p:cNvPr>
          <p:cNvSpPr txBox="1"/>
          <p:nvPr/>
        </p:nvSpPr>
        <p:spPr>
          <a:xfrm>
            <a:off x="3015002" y="3977103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97563D6D-854E-4644-8A06-EA1A8C93C3A2}"/>
              </a:ext>
            </a:extLst>
          </p:cNvPr>
          <p:cNvSpPr/>
          <p:nvPr/>
        </p:nvSpPr>
        <p:spPr>
          <a:xfrm>
            <a:off x="8404560" y="3457303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="" xmlns:a16="http://schemas.microsoft.com/office/drawing/2014/main" id="{75582781-FFBF-4C46-8BC1-E71184091778}"/>
              </a:ext>
            </a:extLst>
          </p:cNvPr>
          <p:cNvGrpSpPr/>
          <p:nvPr/>
        </p:nvGrpSpPr>
        <p:grpSpPr>
          <a:xfrm>
            <a:off x="4124445" y="3311025"/>
            <a:ext cx="367645" cy="125442"/>
            <a:chOff x="10322351" y="1300899"/>
            <a:chExt cx="367645" cy="125442"/>
          </a:xfrm>
        </p:grpSpPr>
        <p:cxnSp>
          <p:nvCxnSpPr>
            <p:cNvPr id="93" name="Straight Connector 92">
              <a:extLst>
                <a:ext uri="{FF2B5EF4-FFF2-40B4-BE49-F238E27FC236}">
                  <a16:creationId xmlns="" xmlns:a16="http://schemas.microsoft.com/office/drawing/2014/main" id="{902D9920-DCDD-4081-8715-619B74DB0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="" xmlns:a16="http://schemas.microsoft.com/office/drawing/2014/main" id="{807D409B-C89D-44CF-B05B-497669F3FDB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="" xmlns:a16="http://schemas.microsoft.com/office/drawing/2014/main" id="{1C559DC9-A7C6-4C3B-817E-4C52BB2EB0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="" xmlns:a16="http://schemas.microsoft.com/office/drawing/2014/main" id="{C5C7BEB2-B6E7-4B7E-A1D9-E657709DAE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="" xmlns:a16="http://schemas.microsoft.com/office/drawing/2014/main" id="{659BC92F-E98D-4088-B397-1812C572EB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>
            <a:extLst>
              <a:ext uri="{FF2B5EF4-FFF2-40B4-BE49-F238E27FC236}">
                <a16:creationId xmlns="" xmlns:a16="http://schemas.microsoft.com/office/drawing/2014/main" id="{8C5BADDC-464D-45DB-96A8-D83B35CB2A6A}"/>
              </a:ext>
            </a:extLst>
          </p:cNvPr>
          <p:cNvGrpSpPr/>
          <p:nvPr/>
        </p:nvGrpSpPr>
        <p:grpSpPr>
          <a:xfrm>
            <a:off x="4870510" y="3904612"/>
            <a:ext cx="367645" cy="125442"/>
            <a:chOff x="10322351" y="1300899"/>
            <a:chExt cx="367645" cy="125442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="" xmlns:a16="http://schemas.microsoft.com/office/drawing/2014/main" id="{2D031EC8-11DB-41ED-9A83-F068698B33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="" xmlns:a16="http://schemas.microsoft.com/office/drawing/2014/main" id="{EDF6E245-A50D-481D-85F2-9E7250FA91A3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="" xmlns:a16="http://schemas.microsoft.com/office/drawing/2014/main" id="{DA6EEDD2-3432-4105-80D1-58FB05D5D6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="" xmlns:a16="http://schemas.microsoft.com/office/drawing/2014/main" id="{D350FD94-193C-4AFC-B745-E3C8C2C0CA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="" xmlns:a16="http://schemas.microsoft.com/office/drawing/2014/main" id="{A523CFEB-C756-4F3B-A232-1E7F54E19C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Rectangle 105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5266152" y="3697343"/>
            <a:ext cx="2976582" cy="33425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(2x2)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="" xmlns:a16="http://schemas.microsoft.com/office/drawing/2014/main" id="{D81E1AF3-6B9D-41CD-ADFB-98A9F7B7465C}"/>
              </a:ext>
            </a:extLst>
          </p:cNvPr>
          <p:cNvSpPr/>
          <p:nvPr/>
        </p:nvSpPr>
        <p:spPr>
          <a:xfrm>
            <a:off x="8404560" y="4027160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3833808" y="3701644"/>
            <a:ext cx="961288" cy="31793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BUSY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3A135EDC-1101-473A-9FCF-8B6AA2141DDF}"/>
              </a:ext>
            </a:extLst>
          </p:cNvPr>
          <p:cNvSpPr/>
          <p:nvPr/>
        </p:nvSpPr>
        <p:spPr>
          <a:xfrm>
            <a:off x="4521944" y="3134465"/>
            <a:ext cx="3692793" cy="32383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(2x2)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7371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1273" y="1300904"/>
            <a:ext cx="11122024" cy="1989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Identical to non-STR MLD losing NAV sync on other links during TX on one link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ML Spatial Multiplexing NAV Sync Issue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4916628" y="3172376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CEDCF8B6-9530-4C42-8DE7-CA152594F941}"/>
              </a:ext>
            </a:extLst>
          </p:cNvPr>
          <p:cNvGrpSpPr/>
          <p:nvPr/>
        </p:nvGrpSpPr>
        <p:grpSpPr>
          <a:xfrm>
            <a:off x="3351359" y="2624173"/>
            <a:ext cx="5915411" cy="572473"/>
            <a:chOff x="1707689" y="4416261"/>
            <a:chExt cx="4359388" cy="572473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="" xmlns:a16="http://schemas.microsoft.com/office/drawing/2014/main" id="{5F146A6D-4D24-4AD6-9F8E-1A1A06145D26}"/>
                </a:ext>
              </a:extLst>
            </p:cNvPr>
            <p:cNvCxnSpPr>
              <a:cxnSpLocks/>
            </p:cNvCxnSpPr>
            <p:nvPr/>
          </p:nvCxnSpPr>
          <p:spPr>
            <a:xfrm>
              <a:off x="1707689" y="4416261"/>
              <a:ext cx="4359388" cy="17322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="" xmlns:a16="http://schemas.microsoft.com/office/drawing/2014/main" id="{3A116C7C-F599-4100-8B8B-BDACC13288AF}"/>
                </a:ext>
              </a:extLst>
            </p:cNvPr>
            <p:cNvCxnSpPr>
              <a:cxnSpLocks/>
            </p:cNvCxnSpPr>
            <p:nvPr/>
          </p:nvCxnSpPr>
          <p:spPr>
            <a:xfrm>
              <a:off x="1707689" y="4983440"/>
              <a:ext cx="4359388" cy="5294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</p:grp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3668CBB-B478-4D4E-A2C1-60B5B6398482}"/>
              </a:ext>
            </a:extLst>
          </p:cNvPr>
          <p:cNvSpPr txBox="1"/>
          <p:nvPr/>
        </p:nvSpPr>
        <p:spPr>
          <a:xfrm>
            <a:off x="2726336" y="250415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78CEC4B-0CE4-4F79-84B8-67DB751378E0}"/>
              </a:ext>
            </a:extLst>
          </p:cNvPr>
          <p:cNvSpPr txBox="1"/>
          <p:nvPr/>
        </p:nvSpPr>
        <p:spPr>
          <a:xfrm>
            <a:off x="2736496" y="3080213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Link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3316428" y="238279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E6892FD-6756-4CB5-B0D9-F1C659021A07}"/>
              </a:ext>
            </a:extLst>
          </p:cNvPr>
          <p:cNvSpPr txBox="1"/>
          <p:nvPr/>
        </p:nvSpPr>
        <p:spPr>
          <a:xfrm>
            <a:off x="3317632" y="2676153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A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DCB1B49-33E8-4499-9DFC-A9F269866E36}"/>
              </a:ext>
            </a:extLst>
          </p:cNvPr>
          <p:cNvSpPr txBox="1"/>
          <p:nvPr/>
        </p:nvSpPr>
        <p:spPr>
          <a:xfrm>
            <a:off x="3315225" y="2992392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AP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FBE0BA8-D6A9-4A8A-AD5E-A4BD8CDF9102}"/>
              </a:ext>
            </a:extLst>
          </p:cNvPr>
          <p:cNvSpPr txBox="1"/>
          <p:nvPr/>
        </p:nvSpPr>
        <p:spPr>
          <a:xfrm>
            <a:off x="3316428" y="3209553"/>
            <a:ext cx="397864" cy="240039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 B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E1D0C767-AC4E-45E1-9CC6-E8D39405167B}"/>
              </a:ext>
            </a:extLst>
          </p:cNvPr>
          <p:cNvSpPr/>
          <p:nvPr/>
        </p:nvSpPr>
        <p:spPr>
          <a:xfrm>
            <a:off x="5102792" y="2932648"/>
            <a:ext cx="1095587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(2x2)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B2DDFA1D-2EF2-4BBB-8B7D-1D0A29CE6483}"/>
              </a:ext>
            </a:extLst>
          </p:cNvPr>
          <p:cNvSpPr/>
          <p:nvPr/>
        </p:nvSpPr>
        <p:spPr>
          <a:xfrm>
            <a:off x="6261802" y="3191350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EBC0EAA4-6045-4761-96F0-C78F40FE080A}"/>
              </a:ext>
            </a:extLst>
          </p:cNvPr>
          <p:cNvSpPr/>
          <p:nvPr/>
        </p:nvSpPr>
        <p:spPr>
          <a:xfrm>
            <a:off x="4721792" y="3191350"/>
            <a:ext cx="315073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CTS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4318666" y="2944470"/>
            <a:ext cx="329586" cy="240040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RTS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6D59C6B4-4354-402B-BA82-CEBFC2BA71D8}"/>
              </a:ext>
            </a:extLst>
          </p:cNvPr>
          <p:cNvGrpSpPr/>
          <p:nvPr/>
        </p:nvGrpSpPr>
        <p:grpSpPr>
          <a:xfrm>
            <a:off x="4036542" y="3052668"/>
            <a:ext cx="282121" cy="125442"/>
            <a:chOff x="10322351" y="1300899"/>
            <a:chExt cx="367645" cy="125442"/>
          </a:xfrm>
        </p:grpSpPr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6B9FD5CB-D6AE-428F-AA81-77D9278F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28CC3182-1DED-478A-8125-DAB4D378C68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2E18A45D-87B4-47F2-856D-DFEE480EA3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8161630E-C6D3-46E8-96D4-2E2CAFB2FE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AB65DDF6-F5A4-4F99-B9E7-0995451847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40" name="Straight Arrow Connector 39"/>
          <p:cNvCxnSpPr/>
          <p:nvPr/>
        </p:nvCxnSpPr>
        <p:spPr bwMode="auto">
          <a:xfrm>
            <a:off x="4721792" y="2622831"/>
            <a:ext cx="0" cy="1205826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6597284" y="3172376"/>
            <a:ext cx="0" cy="656281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3315225" y="3846859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Starts switching to 2x2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B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Cannot perform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Listen/TX/RX on Link A 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6803300" y="2641495"/>
            <a:ext cx="4840" cy="1199296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accent6">
                <a:lumMod val="60000"/>
                <a:lumOff val="40000"/>
              </a:schemeClr>
            </a:solidFill>
            <a:prstDash val="lgDash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531172B6-9D37-419A-9E10-EA73C5778F7E}"/>
              </a:ext>
            </a:extLst>
          </p:cNvPr>
          <p:cNvSpPr txBox="1"/>
          <p:nvPr/>
        </p:nvSpPr>
        <p:spPr>
          <a:xfrm>
            <a:off x="5967411" y="3866579"/>
            <a:ext cx="2193654" cy="827594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Switch back to 1x1 </a:t>
            </a: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on Link A and 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803300" y="3431390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911323" y="3655538"/>
            <a:ext cx="848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Switching </a:t>
            </a:r>
            <a:endParaRPr lang="en-US" sz="1200" dirty="0" smtClean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Delay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74427" y="4969917"/>
            <a:ext cx="1048617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Use </a:t>
            </a:r>
            <a:r>
              <a:rPr lang="en-US" sz="2200" dirty="0">
                <a:solidFill>
                  <a:schemeClr val="tx1"/>
                </a:solidFill>
              </a:rPr>
              <a:t>same rules that will be defined for non-STR MLD NAV Sync issue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4911323" y="2382792"/>
            <a:ext cx="18919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>
          <a:xfrm>
            <a:off x="5295923" y="2036558"/>
            <a:ext cx="12168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buClrTx/>
              <a:buSzTx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MS Gothic"/>
                <a:cs typeface="Arial" charset="0"/>
              </a:rPr>
              <a:t>NAV out of sync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MS Gothic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87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</a:t>
            </a:r>
            <a:r>
              <a:rPr lang="en-GB" dirty="0" smtClean="0"/>
              <a:t>on-Immediate Switching Operation Motivation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371600"/>
            <a:ext cx="11430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Default mode is Immediate Switching upon receiving RTS as shown in previous slides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Immediately switching to maximum streams on Link A may result in losing out on channel access on Link B (higher BW, better quality, etc.)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the above example, Link B cannot be used although idle. Instead, if non-AP MLD did not switch immediately to 2x2 on Link A and AP MLD also obtained Link B access during ongoing transmission on Link A, then throughput can be further improved by the simultaneous transmission on both links if Link B can provide better performance compared to Link 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569CA4EC-5ADD-4B2F-9399-2B95593C9CD5}"/>
              </a:ext>
            </a:extLst>
          </p:cNvPr>
          <p:cNvCxnSpPr>
            <a:cxnSpLocks/>
          </p:cNvCxnSpPr>
          <p:nvPr/>
        </p:nvCxnSpPr>
        <p:spPr>
          <a:xfrm>
            <a:off x="3184974" y="3370581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1A61B59E-3854-41AA-B9D4-3E657B5523B0}"/>
              </a:ext>
            </a:extLst>
          </p:cNvPr>
          <p:cNvCxnSpPr>
            <a:cxnSpLocks/>
          </p:cNvCxnSpPr>
          <p:nvPr/>
        </p:nvCxnSpPr>
        <p:spPr>
          <a:xfrm>
            <a:off x="3184974" y="3937760"/>
            <a:ext cx="6108569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E9120D7-38FB-4698-A777-808D44E52215}"/>
              </a:ext>
            </a:extLst>
          </p:cNvPr>
          <p:cNvSpPr txBox="1"/>
          <p:nvPr/>
        </p:nvSpPr>
        <p:spPr>
          <a:xfrm>
            <a:off x="2514600" y="3250561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F8DCFB6-A56B-4949-BDC6-5272C12AFED2}"/>
              </a:ext>
            </a:extLst>
          </p:cNvPr>
          <p:cNvSpPr txBox="1"/>
          <p:nvPr/>
        </p:nvSpPr>
        <p:spPr>
          <a:xfrm>
            <a:off x="2514600" y="3817740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30C68C48-896F-48C5-A61A-BB5D896C92F1}"/>
              </a:ext>
            </a:extLst>
          </p:cNvPr>
          <p:cNvSpPr/>
          <p:nvPr/>
        </p:nvSpPr>
        <p:spPr>
          <a:xfrm>
            <a:off x="3920269" y="3126957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E9AEB68A-7B36-4A95-B3D8-D26C85A00BCB}"/>
              </a:ext>
            </a:extLst>
          </p:cNvPr>
          <p:cNvSpPr/>
          <p:nvPr/>
        </p:nvSpPr>
        <p:spPr>
          <a:xfrm>
            <a:off x="4600570" y="3374166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A7BE5FA6-044C-42DA-A4C3-3F6C847E4337}"/>
              </a:ext>
            </a:extLst>
          </p:cNvPr>
          <p:cNvSpPr txBox="1"/>
          <p:nvPr/>
        </p:nvSpPr>
        <p:spPr>
          <a:xfrm>
            <a:off x="3082850" y="3165408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6958B87-A41F-43D4-A169-E335648D73BB}"/>
              </a:ext>
            </a:extLst>
          </p:cNvPr>
          <p:cNvSpPr txBox="1"/>
          <p:nvPr/>
        </p:nvSpPr>
        <p:spPr>
          <a:xfrm>
            <a:off x="3084418" y="3317808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D7ECC9F4-3003-4FF3-BE95-5EF6F6B5C7EB}"/>
              </a:ext>
            </a:extLst>
          </p:cNvPr>
          <p:cNvSpPr txBox="1"/>
          <p:nvPr/>
        </p:nvSpPr>
        <p:spPr>
          <a:xfrm>
            <a:off x="3048000" y="3732274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F1FBA20-E455-4FF0-8E9C-4D76C080A729}"/>
              </a:ext>
            </a:extLst>
          </p:cNvPr>
          <p:cNvSpPr txBox="1"/>
          <p:nvPr/>
        </p:nvSpPr>
        <p:spPr>
          <a:xfrm>
            <a:off x="3048000" y="3950961"/>
            <a:ext cx="518474" cy="24003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56C84E1E-AC5B-4EE2-9C6F-517B8277BE49}"/>
              </a:ext>
            </a:extLst>
          </p:cNvPr>
          <p:cNvSpPr/>
          <p:nvPr/>
        </p:nvSpPr>
        <p:spPr>
          <a:xfrm>
            <a:off x="5249448" y="3127092"/>
            <a:ext cx="3061133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 </a:t>
            </a:r>
            <a:r>
              <a:rPr lang="en-US" sz="1200" dirty="0" smtClean="0">
                <a:solidFill>
                  <a:schemeClr val="tx1"/>
                </a:solidFill>
              </a:rPr>
              <a:t>(2x2)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97563D6D-854E-4644-8A06-EA1A8C93C3A2}"/>
              </a:ext>
            </a:extLst>
          </p:cNvPr>
          <p:cNvSpPr/>
          <p:nvPr/>
        </p:nvSpPr>
        <p:spPr>
          <a:xfrm>
            <a:off x="8472408" y="3364874"/>
            <a:ext cx="518474" cy="2400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75582781-FFBF-4C46-8BC1-E71184091778}"/>
              </a:ext>
            </a:extLst>
          </p:cNvPr>
          <p:cNvGrpSpPr/>
          <p:nvPr/>
        </p:nvGrpSpPr>
        <p:grpSpPr>
          <a:xfrm>
            <a:off x="3543194" y="3246877"/>
            <a:ext cx="367645" cy="125442"/>
            <a:chOff x="10322351" y="1300899"/>
            <a:chExt cx="367645" cy="125442"/>
          </a:xfrm>
        </p:grpSpPr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902D9920-DCDD-4081-8715-619B74DB03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22351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807D409B-C89D-44CF-B05B-497669F3FDB2}"/>
                </a:ext>
              </a:extLst>
            </p:cNvPr>
            <p:cNvCxnSpPr>
              <a:cxnSpLocks/>
            </p:cNvCxnSpPr>
            <p:nvPr/>
          </p:nvCxnSpPr>
          <p:spPr>
            <a:xfrm>
              <a:off x="10397765" y="1300899"/>
              <a:ext cx="292231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1C559DC9-A7C6-4C3B-817E-4C52BB2EB0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97765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C5C7BEB2-B6E7-4B7E-A1D9-E657709DAE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68466" y="1300899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659BC92F-E98D-4088-B397-1812C572EB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43880" y="1303793"/>
              <a:ext cx="75414" cy="12254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8BA41357-395F-4EFA-982E-4B325E414A27}"/>
              </a:ext>
            </a:extLst>
          </p:cNvPr>
          <p:cNvSpPr/>
          <p:nvPr/>
        </p:nvSpPr>
        <p:spPr>
          <a:xfrm>
            <a:off x="3740587" y="3657600"/>
            <a:ext cx="1099072" cy="273187"/>
          </a:xfrm>
          <a:prstGeom prst="rect">
            <a:avLst/>
          </a:prstGeom>
          <a:noFill/>
          <a:ln w="6350" cap="flat" cmpd="sng" algn="ctr">
            <a:solidFill>
              <a:srgbClr val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BUSY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25744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9993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</a:t>
            </a:r>
            <a:r>
              <a:rPr lang="en-GB" dirty="0" smtClean="0"/>
              <a:t>on-Immediate Switching Operation Proposal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59318" y="1219200"/>
            <a:ext cx="1158028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To facilitate desired operation in previous slide, non-AP MLD should not immediately switch to maximum spatial streams on the less preferred link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Non-AP MLD indicates to AP MLD the link(s) on which it wants to enable non-Immediate switching mode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By default, immediate switching enabled on all links of receive chain sharing link set</a:t>
            </a: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/>
                </a:solidFill>
              </a:rPr>
              <a:t>Accordingly, AP </a:t>
            </a:r>
            <a:r>
              <a:rPr lang="en-US" dirty="0">
                <a:solidFill>
                  <a:schemeClr val="accent4"/>
                </a:solidFill>
              </a:rPr>
              <a:t>MLD </a:t>
            </a:r>
            <a:r>
              <a:rPr lang="en-US" dirty="0" smtClean="0">
                <a:solidFill>
                  <a:schemeClr val="accent4"/>
                </a:solidFill>
              </a:rPr>
              <a:t>uses </a:t>
            </a:r>
            <a:r>
              <a:rPr lang="en-US" dirty="0">
                <a:solidFill>
                  <a:schemeClr val="accent4"/>
                </a:solidFill>
              </a:rPr>
              <a:t>RTS-type Trigger </a:t>
            </a:r>
            <a:r>
              <a:rPr lang="en-US" dirty="0" smtClean="0">
                <a:solidFill>
                  <a:schemeClr val="accent4"/>
                </a:solidFill>
              </a:rPr>
              <a:t>instead of regular RTS to initiate TXOP on the non-Immediate Switching enabled links. Trigger may include info such as: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Spatial streams to use for this TXOP from the beginning of data reception in TXOP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4"/>
                </a:solidFill>
              </a:rPr>
              <a:t>Countdown wait time/ PPDU limit before switching to maximum spatial streams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accent4"/>
                </a:solidFill>
              </a:rPr>
              <a:t>0 indicates immediate Switch </a:t>
            </a:r>
            <a:endParaRPr lang="en-US" sz="2200" dirty="0">
              <a:solidFill>
                <a:schemeClr val="accent4"/>
              </a:solidFill>
            </a:endParaRPr>
          </a:p>
          <a:p>
            <a:pPr marL="1943100" lvl="3" indent="-34290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accent4"/>
                </a:solidFill>
              </a:rPr>
              <a:t>Should be used if only one data PPDU in TXOP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4"/>
              </a:solidFill>
            </a:endParaRPr>
          </a:p>
          <a:p>
            <a:pPr lvl="1" indent="0"/>
            <a:endParaRPr lang="en-US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06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31903</TotalTime>
  <Words>2154</Words>
  <Application>Microsoft Office PowerPoint</Application>
  <PresentationFormat>Widescreen</PresentationFormat>
  <Paragraphs>402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MLD Spatial Multiplexing Considerations</vt:lpstr>
      <vt:lpstr>Multi-link Spatial Multiplexing Background</vt:lpstr>
      <vt:lpstr>ML SM Default Operation Basic Example</vt:lpstr>
      <vt:lpstr>ML Spatial Multiplexing Capability Indication</vt:lpstr>
      <vt:lpstr>ML Spatial Multiplexing Capability Examples (1/2)</vt:lpstr>
      <vt:lpstr>ML Spatial Multiplexing Capability Examples (2/2)</vt:lpstr>
      <vt:lpstr>ML Spatial Multiplexing NAV Sync Issue</vt:lpstr>
      <vt:lpstr>Non-Immediate Switching Operation Motivation</vt:lpstr>
      <vt:lpstr>Non-Immediate Switching Operation Proposal</vt:lpstr>
      <vt:lpstr>Non-Immediate Switching Example</vt:lpstr>
      <vt:lpstr>MIMO Sounding in Multi-link Operation</vt:lpstr>
      <vt:lpstr>MIMO Sounding in Multi-link Operation Proposal</vt:lpstr>
      <vt:lpstr>Summary</vt:lpstr>
      <vt:lpstr>Straw Poll #1</vt:lpstr>
      <vt:lpstr>Straw Poll #2</vt:lpstr>
      <vt:lpstr>Straw Poll #3</vt:lpstr>
      <vt:lpstr>Straw Poll #4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612</cp:revision>
  <cp:lastPrinted>1601-01-01T00:00:00Z</cp:lastPrinted>
  <dcterms:created xsi:type="dcterms:W3CDTF">2019-09-09T01:56:09Z</dcterms:created>
  <dcterms:modified xsi:type="dcterms:W3CDTF">2020-08-18T22:02:02Z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