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33" r:id="rId3"/>
    <p:sldId id="334" r:id="rId4"/>
    <p:sldId id="335" r:id="rId5"/>
    <p:sldId id="336" r:id="rId6"/>
    <p:sldId id="341" r:id="rId7"/>
    <p:sldId id="340" r:id="rId8"/>
    <p:sldId id="337" r:id="rId9"/>
    <p:sldId id="338" r:id="rId10"/>
    <p:sldId id="339" r:id="rId11"/>
    <p:sldId id="342" r:id="rId12"/>
    <p:sldId id="288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4660"/>
  </p:normalViewPr>
  <p:slideViewPr>
    <p:cSldViewPr>
      <p:cViewPr varScale="1">
        <p:scale>
          <a:sx n="81" d="100"/>
          <a:sy n="81" d="100"/>
        </p:scale>
        <p:origin x="677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55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03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80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89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112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68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68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03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131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11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802.11-20/0977r0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400" y="73541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MLD Spatial Multiplexing Considerations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20271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</a:t>
            </a:r>
            <a:r>
              <a:rPr lang="en-GB" sz="2000" dirty="0"/>
              <a:t>:</a:t>
            </a:r>
            <a:r>
              <a:rPr lang="en-GB" sz="2000" b="0" dirty="0"/>
              <a:t> </a:t>
            </a:r>
            <a:r>
              <a:rPr lang="en-GB" dirty="0" smtClean="0"/>
              <a:t>2020-07-15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844791"/>
              </p:ext>
            </p:extLst>
          </p:nvPr>
        </p:nvGraphicFramePr>
        <p:xfrm>
          <a:off x="882650" y="3195638"/>
          <a:ext cx="9804400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4" name="Document" r:id="rId4" imgW="10439485" imgH="2572283" progId="Word.Document.8">
                  <p:embed/>
                </p:oleObj>
              </mc:Choice>
              <mc:Fallback>
                <p:oleObj name="Document" r:id="rId4" imgW="10439485" imgH="257228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3195638"/>
                        <a:ext cx="9804400" cy="24098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931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MIMO Sounding in Multi-link Operation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304800" y="1219200"/>
            <a:ext cx="1153283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Independent of receive chain sharing between links, in certain implementations, </a:t>
            </a:r>
            <a:r>
              <a:rPr lang="en-US" sz="2200" dirty="0" err="1" smtClean="0">
                <a:solidFill>
                  <a:schemeClr val="accent4"/>
                </a:solidFill>
              </a:rPr>
              <a:t>beamformee</a:t>
            </a:r>
            <a:r>
              <a:rPr lang="en-US" sz="2200" dirty="0" smtClean="0">
                <a:solidFill>
                  <a:schemeClr val="accent4"/>
                </a:solidFill>
              </a:rPr>
              <a:t> block may be shared among all STAs or subset of STAs of a non-AP MLD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4"/>
                </a:solidFill>
              </a:rPr>
              <a:t>Consequently, sounding procedure to generate Compressed Beamforming Report/CQI feedback can be performed only on one link at a </a:t>
            </a:r>
            <a:r>
              <a:rPr lang="en-US" sz="2200" dirty="0" smtClean="0">
                <a:solidFill>
                  <a:schemeClr val="accent4"/>
                </a:solidFill>
              </a:rPr>
              <a:t>time among those set of links</a:t>
            </a:r>
            <a:endParaRPr lang="en-US" sz="2200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Sending no response may be detrimental to non-AP MLD’s performance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In case of receive chain sharing at non-AP MLD, AP MLD anyway can’t perform simultaneous sounding on multiple links that are sharing the receive chains. This same mechanism should be extended to above condition.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chemeClr val="accent4"/>
                </a:solidFill>
              </a:rPr>
              <a:t>Option </a:t>
            </a:r>
            <a:r>
              <a:rPr lang="en-US" sz="2200" b="1" dirty="0" smtClean="0">
                <a:solidFill>
                  <a:schemeClr val="accent4"/>
                </a:solidFill>
              </a:rPr>
              <a:t>1 (Preferred)</a:t>
            </a:r>
            <a:endParaRPr lang="en-US" sz="2200" b="1" dirty="0" smtClean="0">
              <a:solidFill>
                <a:schemeClr val="accent4"/>
              </a:solidFill>
            </a:endParaRP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AP shall not initiate sounding procedure simultaneously for a non-AP MLD on multiple </a:t>
            </a:r>
            <a:r>
              <a:rPr lang="en-US" sz="2200" dirty="0" smtClean="0">
                <a:solidFill>
                  <a:schemeClr val="accent4"/>
                </a:solidFill>
              </a:rPr>
              <a:t>links</a:t>
            </a:r>
            <a:endParaRPr lang="en-US" sz="2000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chemeClr val="accent4"/>
                </a:solidFill>
              </a:rPr>
              <a:t>Option </a:t>
            </a:r>
            <a:r>
              <a:rPr lang="en-US" sz="2200" b="1" dirty="0">
                <a:solidFill>
                  <a:schemeClr val="accent4"/>
                </a:solidFill>
              </a:rPr>
              <a:t>2</a:t>
            </a:r>
            <a:endParaRPr lang="en-US" sz="2200" b="1" dirty="0" smtClean="0">
              <a:solidFill>
                <a:schemeClr val="accent4"/>
              </a:solidFill>
            </a:endParaRP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If AP MLD sends NDP-A and NDP to same non-AP MLD simultaneously on multiple links, non-AP MLD can provide beamforming report indicating “bad data ” at least on one of the links. Accordingly, AP needs to re-perform sounding procedures on those links.</a:t>
            </a:r>
          </a:p>
        </p:txBody>
      </p:sp>
    </p:spTree>
    <p:extLst>
      <p:ext uri="{BB962C8B-B14F-4D97-AF65-F5344CB8AC3E}">
        <p14:creationId xmlns:p14="http://schemas.microsoft.com/office/powerpoint/2010/main" val="18300575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457200" y="1516113"/>
            <a:ext cx="1153283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MLD Spatial Multiplexing capability indication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4"/>
                </a:solidFill>
              </a:rPr>
              <a:t>Maximum number of spatial streams on each link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4"/>
                </a:solidFill>
              </a:rPr>
              <a:t>Receive chain sharing among links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Immediate switching to maximum spatial streams on a link should be default operation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Additional non-immediate switching operation may be used on specific links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Avoid simultaneous sounding of a non-AP MLD on multiple links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US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833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85800" y="1371600"/>
            <a:ext cx="11125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[1] 11-20/562, Enhanced Multi-link Single Radio Operation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[2] 11-20/659, TDM Multi-link Operation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[3] 11-20/883, Multi-link Spatial Multiplexing Considerations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[4] 11-20/900, NSTR MLD </a:t>
            </a:r>
            <a:r>
              <a:rPr lang="en-GB" dirty="0" smtClean="0">
                <a:solidFill>
                  <a:schemeClr val="tx1"/>
                </a:solidFill>
              </a:rPr>
              <a:t>Operation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[5] 11-20/226, MLO Constraint Indication and Operating Mode</a:t>
            </a:r>
            <a:endParaRPr lang="en-GB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925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Spatial Multiplexing Background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6002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Ideal Operation at non-AP MLD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2x2 spatial streams capability on each link with dedicated receive chains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In this case, independent SM Power Save mode can also be performed on each links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b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However, operating on two links or more, the receive chains may be shared between at least one pair of links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Receive chain sharing and switching between STAs of a non-AP MLD has been studied in a few </a:t>
            </a:r>
            <a:r>
              <a:rPr lang="en-US" b="0" dirty="0" err="1" smtClean="0"/>
              <a:t>TGbe</a:t>
            </a:r>
            <a:r>
              <a:rPr lang="en-US" b="0" dirty="0" smtClean="0"/>
              <a:t> contributions [1, 2, 3, 4]</a:t>
            </a:r>
          </a:p>
        </p:txBody>
      </p:sp>
    </p:spTree>
    <p:extLst>
      <p:ext uri="{BB962C8B-B14F-4D97-AF65-F5344CB8AC3E}">
        <p14:creationId xmlns:p14="http://schemas.microsoft.com/office/powerpoint/2010/main" val="33816668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Arrow Connector 74"/>
          <p:cNvCxnSpPr/>
          <p:nvPr/>
        </p:nvCxnSpPr>
        <p:spPr bwMode="auto">
          <a:xfrm>
            <a:off x="4267200" y="3581400"/>
            <a:ext cx="0" cy="656281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ML SM Default Operation Basic Example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62000" y="1218243"/>
            <a:ext cx="10361084" cy="120179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this example, non-AP MLD listens in 1x1 mode on each link and switches to 2x2 on one link upon receiving RTS on that link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CEDCF8B6-9530-4C42-8DE7-CA152594F941}"/>
              </a:ext>
            </a:extLst>
          </p:cNvPr>
          <p:cNvGrpSpPr/>
          <p:nvPr/>
        </p:nvGrpSpPr>
        <p:grpSpPr>
          <a:xfrm>
            <a:off x="2701931" y="3031855"/>
            <a:ext cx="7237833" cy="568520"/>
            <a:chOff x="1707689" y="4414919"/>
            <a:chExt cx="5333953" cy="568520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="" xmlns:a16="http://schemas.microsoft.com/office/drawing/2014/main" id="{5F146A6D-4D24-4AD6-9F8E-1A1A06145D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07689" y="4414919"/>
              <a:ext cx="5333953" cy="1341"/>
            </a:xfrm>
            <a:prstGeom prst="straightConnector1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="" xmlns:a16="http://schemas.microsoft.com/office/drawing/2014/main" id="{3A116C7C-F599-4100-8B8B-BDACC13288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07689" y="4976598"/>
              <a:ext cx="5333953" cy="6841"/>
            </a:xfrm>
            <a:prstGeom prst="straightConnector1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</p:grp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E3668CBB-B478-4D4E-A2C1-60B5B6398482}"/>
              </a:ext>
            </a:extLst>
          </p:cNvPr>
          <p:cNvSpPr txBox="1"/>
          <p:nvPr/>
        </p:nvSpPr>
        <p:spPr>
          <a:xfrm>
            <a:off x="2113762" y="2912255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Link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C78CEC4B-0CE4-4F79-84B8-67DB751378E0}"/>
              </a:ext>
            </a:extLst>
          </p:cNvPr>
          <p:cNvSpPr txBox="1"/>
          <p:nvPr/>
        </p:nvSpPr>
        <p:spPr>
          <a:xfrm>
            <a:off x="2113762" y="3471904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Link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2667000" y="2791816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AP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CE6892FD-6756-4CB5-B0D9-F1C659021A07}"/>
              </a:ext>
            </a:extLst>
          </p:cNvPr>
          <p:cNvSpPr txBox="1"/>
          <p:nvPr/>
        </p:nvSpPr>
        <p:spPr>
          <a:xfrm>
            <a:off x="2668204" y="3085177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EDCB1B49-33E8-4499-9DFC-A9F269866E36}"/>
              </a:ext>
            </a:extLst>
          </p:cNvPr>
          <p:cNvSpPr txBox="1"/>
          <p:nvPr/>
        </p:nvSpPr>
        <p:spPr>
          <a:xfrm>
            <a:off x="2665797" y="3401416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AP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7FBE0BA8-D6A9-4A8A-AD5E-A4BD8CDF9102}"/>
              </a:ext>
            </a:extLst>
          </p:cNvPr>
          <p:cNvSpPr txBox="1"/>
          <p:nvPr/>
        </p:nvSpPr>
        <p:spPr>
          <a:xfrm>
            <a:off x="2667000" y="3618577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E1D0C767-AC4E-45E1-9CC6-E8D39405167B}"/>
              </a:ext>
            </a:extLst>
          </p:cNvPr>
          <p:cNvSpPr/>
          <p:nvPr/>
        </p:nvSpPr>
        <p:spPr>
          <a:xfrm>
            <a:off x="4453364" y="3341672"/>
            <a:ext cx="1095587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DATA (2x2)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993609C2-8A38-41D8-AA96-7AB00264F0C3}"/>
              </a:ext>
            </a:extLst>
          </p:cNvPr>
          <p:cNvSpPr/>
          <p:nvPr/>
        </p:nvSpPr>
        <p:spPr>
          <a:xfrm>
            <a:off x="7577564" y="2774468"/>
            <a:ext cx="1337110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DATA (2x2)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B2DDFA1D-2EF2-4BBB-8B7D-1D0A29CE6483}"/>
              </a:ext>
            </a:extLst>
          </p:cNvPr>
          <p:cNvSpPr/>
          <p:nvPr/>
        </p:nvSpPr>
        <p:spPr>
          <a:xfrm>
            <a:off x="5612374" y="3600374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F9004287-4030-4467-BA59-8DE1448621ED}"/>
              </a:ext>
            </a:extLst>
          </p:cNvPr>
          <p:cNvSpPr txBox="1"/>
          <p:nvPr/>
        </p:nvSpPr>
        <p:spPr>
          <a:xfrm>
            <a:off x="6288956" y="2837606"/>
            <a:ext cx="329586" cy="24004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…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8BA41357-395F-4EFA-982E-4B325E414A27}"/>
              </a:ext>
            </a:extLst>
          </p:cNvPr>
          <p:cNvSpPr/>
          <p:nvPr/>
        </p:nvSpPr>
        <p:spPr>
          <a:xfrm>
            <a:off x="6798467" y="2776726"/>
            <a:ext cx="329586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RTS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EBC0EAA4-6045-4761-96F0-C78F40FE080A}"/>
              </a:ext>
            </a:extLst>
          </p:cNvPr>
          <p:cNvSpPr/>
          <p:nvPr/>
        </p:nvSpPr>
        <p:spPr>
          <a:xfrm>
            <a:off x="4072364" y="3600374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CTS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="" xmlns:a16="http://schemas.microsoft.com/office/drawing/2014/main" id="{6D59C6B4-4354-402B-BA82-CEBFC2BA71D8}"/>
              </a:ext>
            </a:extLst>
          </p:cNvPr>
          <p:cNvGrpSpPr/>
          <p:nvPr/>
        </p:nvGrpSpPr>
        <p:grpSpPr>
          <a:xfrm>
            <a:off x="6516343" y="2884924"/>
            <a:ext cx="282121" cy="125442"/>
            <a:chOff x="10322351" y="1300899"/>
            <a:chExt cx="367645" cy="125442"/>
          </a:xfrm>
        </p:grpSpPr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6B9FD5CB-D6AE-428F-AA81-77D9278FBB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28CC3182-1DED-478A-8125-DAB4D378C682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2E18A45D-87B4-47F2-856D-DFEE480EA3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8161630E-C6D3-46E8-96D4-2E2CAFB2FE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9" name="Straight Connector 38">
              <a:extLst>
                <a:ext uri="{FF2B5EF4-FFF2-40B4-BE49-F238E27FC236}">
                  <a16:creationId xmlns="" xmlns:a16="http://schemas.microsoft.com/office/drawing/2014/main" id="{AB65DDF6-F5A4-4F99-B9E7-0995451847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sp>
        <p:nvSpPr>
          <p:cNvPr id="51" name="Rectangle 50">
            <a:extLst>
              <a:ext uri="{FF2B5EF4-FFF2-40B4-BE49-F238E27FC236}">
                <a16:creationId xmlns="" xmlns:a16="http://schemas.microsoft.com/office/drawing/2014/main" id="{8BA41357-395F-4EFA-982E-4B325E414A27}"/>
              </a:ext>
            </a:extLst>
          </p:cNvPr>
          <p:cNvSpPr/>
          <p:nvPr/>
        </p:nvSpPr>
        <p:spPr>
          <a:xfrm>
            <a:off x="3669238" y="3353494"/>
            <a:ext cx="329586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RTS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="" xmlns:a16="http://schemas.microsoft.com/office/drawing/2014/main" id="{6D59C6B4-4354-402B-BA82-CEBFC2BA71D8}"/>
              </a:ext>
            </a:extLst>
          </p:cNvPr>
          <p:cNvGrpSpPr/>
          <p:nvPr/>
        </p:nvGrpSpPr>
        <p:grpSpPr>
          <a:xfrm>
            <a:off x="3387114" y="3461692"/>
            <a:ext cx="282121" cy="125442"/>
            <a:chOff x="10322351" y="1300899"/>
            <a:chExt cx="367645" cy="125442"/>
          </a:xfrm>
        </p:grpSpPr>
        <p:cxnSp>
          <p:nvCxnSpPr>
            <p:cNvPr id="53" name="Straight Connector 52">
              <a:extLst>
                <a:ext uri="{FF2B5EF4-FFF2-40B4-BE49-F238E27FC236}">
                  <a16:creationId xmlns="" xmlns:a16="http://schemas.microsoft.com/office/drawing/2014/main" id="{6B9FD5CB-D6AE-428F-AA81-77D9278FBB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54" name="Straight Connector 53">
              <a:extLst>
                <a:ext uri="{FF2B5EF4-FFF2-40B4-BE49-F238E27FC236}">
                  <a16:creationId xmlns="" xmlns:a16="http://schemas.microsoft.com/office/drawing/2014/main" id="{28CC3182-1DED-478A-8125-DAB4D378C682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55" name="Straight Connector 54">
              <a:extLst>
                <a:ext uri="{FF2B5EF4-FFF2-40B4-BE49-F238E27FC236}">
                  <a16:creationId xmlns="" xmlns:a16="http://schemas.microsoft.com/office/drawing/2014/main" id="{2E18A45D-87B4-47F2-856D-DFEE480EA3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56" name="Straight Connector 55">
              <a:extLst>
                <a:ext uri="{FF2B5EF4-FFF2-40B4-BE49-F238E27FC236}">
                  <a16:creationId xmlns="" xmlns:a16="http://schemas.microsoft.com/office/drawing/2014/main" id="{8161630E-C6D3-46E8-96D4-2E2CAFB2FE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57" name="Straight Connector 56">
              <a:extLst>
                <a:ext uri="{FF2B5EF4-FFF2-40B4-BE49-F238E27FC236}">
                  <a16:creationId xmlns="" xmlns:a16="http://schemas.microsoft.com/office/drawing/2014/main" id="{AB65DDF6-F5A4-4F99-B9E7-0995451847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F9004287-4030-4467-BA59-8DE1448621ED}"/>
              </a:ext>
            </a:extLst>
          </p:cNvPr>
          <p:cNvSpPr txBox="1"/>
          <p:nvPr/>
        </p:nvSpPr>
        <p:spPr>
          <a:xfrm>
            <a:off x="6298882" y="3312000"/>
            <a:ext cx="329586" cy="24004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…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="" xmlns:a16="http://schemas.microsoft.com/office/drawing/2014/main" id="{B2DDFA1D-2EF2-4BBB-8B7D-1D0A29CE6483}"/>
              </a:ext>
            </a:extLst>
          </p:cNvPr>
          <p:cNvSpPr/>
          <p:nvPr/>
        </p:nvSpPr>
        <p:spPr>
          <a:xfrm>
            <a:off x="9015091" y="3046438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BA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="" xmlns:a16="http://schemas.microsoft.com/office/drawing/2014/main" id="{EBC0EAA4-6045-4761-96F0-C78F40FE080A}"/>
              </a:ext>
            </a:extLst>
          </p:cNvPr>
          <p:cNvSpPr/>
          <p:nvPr/>
        </p:nvSpPr>
        <p:spPr>
          <a:xfrm>
            <a:off x="7196564" y="3046438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CTS</a:t>
            </a:r>
          </a:p>
        </p:txBody>
      </p:sp>
      <p:cxnSp>
        <p:nvCxnSpPr>
          <p:cNvPr id="62" name="Straight Arrow Connector 61"/>
          <p:cNvCxnSpPr/>
          <p:nvPr/>
        </p:nvCxnSpPr>
        <p:spPr bwMode="auto">
          <a:xfrm>
            <a:off x="4072364" y="3581400"/>
            <a:ext cx="0" cy="656281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>
            <a:off x="5947856" y="3581400"/>
            <a:ext cx="0" cy="656281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 flipH="1">
            <a:off x="7196564" y="3046438"/>
            <a:ext cx="2960" cy="1191243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 flipH="1">
            <a:off x="9349846" y="3054685"/>
            <a:ext cx="2960" cy="1191243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2665797" y="4255883"/>
            <a:ext cx="2193654" cy="827594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Starts switching to 2x2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on Link </a:t>
            </a: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B</a:t>
            </a:r>
            <a:endParaRPr lang="en-US" sz="1200" dirty="0" smtClean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Cannot perform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Listen/TX/RX on Link </a:t>
            </a: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 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cxnSp>
        <p:nvCxnSpPr>
          <p:cNvPr id="69" name="Straight Arrow Connector 68"/>
          <p:cNvCxnSpPr/>
          <p:nvPr/>
        </p:nvCxnSpPr>
        <p:spPr bwMode="auto">
          <a:xfrm>
            <a:off x="6158712" y="3593534"/>
            <a:ext cx="0" cy="656281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sp>
        <p:nvSpPr>
          <p:cNvPr id="70" name="TextBox 69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5317983" y="4275603"/>
            <a:ext cx="2193654" cy="827594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Switch back to 1x1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on Link </a:t>
            </a: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 </a:t>
            </a: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and </a:t>
            </a: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B</a:t>
            </a:r>
            <a:endParaRPr lang="en-US" sz="1200" dirty="0" smtClean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153872" y="3840414"/>
            <a:ext cx="8483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1" hangingPunct="1">
              <a:buClrTx/>
              <a:buSzTx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Switching </a:t>
            </a:r>
            <a:endParaRPr lang="en-US" sz="1200" dirty="0" smtClean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  <a:p>
            <a:pPr lvl="0" defTabSz="914400" eaLnBrk="1" hangingPunct="1">
              <a:buClrTx/>
              <a:buSzTx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Delay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7146351" y="4244610"/>
            <a:ext cx="2193654" cy="827594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Starts switching to 2x2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on Link </a:t>
            </a: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</a:t>
            </a:r>
            <a:endParaRPr lang="en-US" sz="1200" dirty="0" smtClean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9015091" y="4306595"/>
            <a:ext cx="2193654" cy="827594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Switch back to 1x1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on Link </a:t>
            </a: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 </a:t>
            </a: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and </a:t>
            </a: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B</a:t>
            </a:r>
            <a:endParaRPr lang="en-US" sz="1200" dirty="0" smtClean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261895" y="4064562"/>
            <a:ext cx="8483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1" hangingPunct="1">
              <a:buClrTx/>
              <a:buSzTx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Switching </a:t>
            </a:r>
            <a:endParaRPr lang="en-US" sz="1200" dirty="0" smtClean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  <a:p>
            <a:pPr lvl="0" defTabSz="914400" eaLnBrk="1" hangingPunct="1">
              <a:buClrTx/>
              <a:buSzTx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Delay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95300" y="5301489"/>
            <a:ext cx="106871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AP MLD needs to know that the 2 receive chains are being shared between STA 1 and STA 2 of non-AP MLD </a:t>
            </a:r>
          </a:p>
        </p:txBody>
      </p:sp>
      <p:cxnSp>
        <p:nvCxnSpPr>
          <p:cNvPr id="61" name="Straight Arrow Connector 60"/>
          <p:cNvCxnSpPr/>
          <p:nvPr/>
        </p:nvCxnSpPr>
        <p:spPr bwMode="auto">
          <a:xfrm flipH="1">
            <a:off x="7422435" y="3054685"/>
            <a:ext cx="2960" cy="1191243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flipH="1">
            <a:off x="9590671" y="3057028"/>
            <a:ext cx="2960" cy="1191243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507906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ML Spatial Multiplexing Capability Indication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12776" y="1465206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For a subset of links, non-AP MLD indicates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Maximum Spatial Streams on each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Flag to indicate if receive chain sharing</a:t>
            </a:r>
            <a:r>
              <a:rPr lang="en-US" sz="2200" b="0" dirty="0" smtClean="0"/>
              <a:t> among the links 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Alternatively, number of receive chains being shared </a:t>
            </a: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Preferred location is to include this information in the ML Element along with STR Capability signaling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Similar to dynamic STR Capability signaling </a:t>
            </a:r>
            <a:r>
              <a:rPr lang="en-US" b="0" dirty="0" smtClean="0"/>
              <a:t>[5] </a:t>
            </a:r>
            <a:r>
              <a:rPr lang="en-US" b="0" dirty="0" smtClean="0"/>
              <a:t>and OMI updates in 11ax, maximum spatial streams on a link can be updated after setup</a:t>
            </a:r>
          </a:p>
        </p:txBody>
      </p:sp>
    </p:spTree>
    <p:extLst>
      <p:ext uri="{BB962C8B-B14F-4D97-AF65-F5344CB8AC3E}">
        <p14:creationId xmlns:p14="http://schemas.microsoft.com/office/powerpoint/2010/main" val="12221398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ML Spatial Multiplexing Capability Examples (1/2)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1800" y="1465206"/>
            <a:ext cx="111220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N</a:t>
            </a:r>
            <a:r>
              <a:rPr lang="en-US" b="0" baseline="-25000" dirty="0" smtClean="0"/>
              <a:t>A</a:t>
            </a:r>
            <a:r>
              <a:rPr lang="en-US" b="0" dirty="0" smtClean="0"/>
              <a:t> = 2, N</a:t>
            </a:r>
            <a:r>
              <a:rPr lang="en-US" b="0" baseline="-25000" dirty="0" smtClean="0"/>
              <a:t>B</a:t>
            </a:r>
            <a:r>
              <a:rPr lang="en-US" b="0" dirty="0" smtClean="0"/>
              <a:t> = 2, Shared = “1”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In this case, non-AP MLD switches to 2x2 mode on the link TXOP is initiated by AP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b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b="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N</a:t>
            </a:r>
            <a:r>
              <a:rPr lang="en-US" b="0" baseline="-25000" dirty="0" smtClean="0"/>
              <a:t>A</a:t>
            </a:r>
            <a:r>
              <a:rPr lang="en-US" b="0" dirty="0" smtClean="0"/>
              <a:t> </a:t>
            </a:r>
            <a:r>
              <a:rPr lang="en-US" b="0" dirty="0"/>
              <a:t>= 2</a:t>
            </a:r>
            <a:r>
              <a:rPr lang="en-US" b="0" dirty="0" smtClean="0"/>
              <a:t>, </a:t>
            </a:r>
            <a:r>
              <a:rPr lang="en-US" b="0" dirty="0"/>
              <a:t>N</a:t>
            </a:r>
            <a:r>
              <a:rPr lang="en-US" b="0" baseline="-25000" dirty="0"/>
              <a:t>B</a:t>
            </a:r>
            <a:r>
              <a:rPr lang="en-US" b="0" dirty="0"/>
              <a:t> = </a:t>
            </a:r>
            <a:r>
              <a:rPr lang="en-US" b="0" dirty="0" smtClean="0"/>
              <a:t>1, </a:t>
            </a:r>
            <a:r>
              <a:rPr lang="en-US" b="0" dirty="0"/>
              <a:t>Shared = </a:t>
            </a:r>
            <a:r>
              <a:rPr lang="en-US" b="0" dirty="0" smtClean="0"/>
              <a:t>“1”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Non-AP MLD switches to 2x2 on Link A. On Link B, always uses 1x1 mode.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857250" lvl="1" indent="-342900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857250" lvl="1" indent="-342900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1995076" y="2497252"/>
            <a:ext cx="7833557" cy="1084148"/>
            <a:chOff x="1995076" y="2223311"/>
            <a:chExt cx="7833557" cy="1084148"/>
          </a:xfrm>
        </p:grpSpPr>
        <p:grpSp>
          <p:nvGrpSpPr>
            <p:cNvPr id="9" name="Group 8">
              <a:extLst>
                <a:ext uri="{FF2B5EF4-FFF2-40B4-BE49-F238E27FC236}">
                  <a16:creationId xmlns="" xmlns:a16="http://schemas.microsoft.com/office/drawing/2014/main" id="{CEDCF8B6-9530-4C42-8DE7-CA152594F941}"/>
                </a:ext>
              </a:extLst>
            </p:cNvPr>
            <p:cNvGrpSpPr/>
            <p:nvPr/>
          </p:nvGrpSpPr>
          <p:grpSpPr>
            <a:xfrm>
              <a:off x="2590800" y="2480698"/>
              <a:ext cx="7237833" cy="568520"/>
              <a:chOff x="1707689" y="4414919"/>
              <a:chExt cx="5333953" cy="568520"/>
            </a:xfrm>
          </p:grpSpPr>
          <p:cxnSp>
            <p:nvCxnSpPr>
              <p:cNvPr id="10" name="Straight Arrow Connector 9">
                <a:extLst>
                  <a:ext uri="{FF2B5EF4-FFF2-40B4-BE49-F238E27FC236}">
                    <a16:creationId xmlns="" xmlns:a16="http://schemas.microsoft.com/office/drawing/2014/main" id="{5F146A6D-4D24-4AD6-9F8E-1A1A06145D2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07689" y="4414919"/>
                <a:ext cx="5333953" cy="1341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11" name="Straight Arrow Connector 10">
                <a:extLst>
                  <a:ext uri="{FF2B5EF4-FFF2-40B4-BE49-F238E27FC236}">
                    <a16:creationId xmlns="" xmlns:a16="http://schemas.microsoft.com/office/drawing/2014/main" id="{3A116C7C-F599-4100-8B8B-BDACC13288A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07689" y="4976598"/>
                <a:ext cx="5333953" cy="6841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</p:grp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E3668CBB-B478-4D4E-A2C1-60B5B6398482}"/>
                </a:ext>
              </a:extLst>
            </p:cNvPr>
            <p:cNvSpPr txBox="1"/>
            <p:nvPr/>
          </p:nvSpPr>
          <p:spPr>
            <a:xfrm>
              <a:off x="2001141" y="2360678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Link A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C78CEC4B-0CE4-4F79-84B8-67DB751378E0}"/>
                </a:ext>
              </a:extLst>
            </p:cNvPr>
            <p:cNvSpPr txBox="1"/>
            <p:nvPr/>
          </p:nvSpPr>
          <p:spPr>
            <a:xfrm>
              <a:off x="1995076" y="2929198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Link B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531172B6-9D37-419A-9E10-EA73C5778F7E}"/>
                </a:ext>
              </a:extLst>
            </p:cNvPr>
            <p:cNvSpPr txBox="1"/>
            <p:nvPr/>
          </p:nvSpPr>
          <p:spPr>
            <a:xfrm>
              <a:off x="2555869" y="2240659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AP A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="" xmlns:a16="http://schemas.microsoft.com/office/drawing/2014/main" id="{CE6892FD-6756-4CB5-B0D9-F1C659021A07}"/>
                </a:ext>
              </a:extLst>
            </p:cNvPr>
            <p:cNvSpPr txBox="1"/>
            <p:nvPr/>
          </p:nvSpPr>
          <p:spPr>
            <a:xfrm>
              <a:off x="2557073" y="2534020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STA A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EDCB1B49-33E8-4499-9DFC-A9F269866E36}"/>
                </a:ext>
              </a:extLst>
            </p:cNvPr>
            <p:cNvSpPr txBox="1"/>
            <p:nvPr/>
          </p:nvSpPr>
          <p:spPr>
            <a:xfrm>
              <a:off x="2554666" y="2850259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AP B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="" xmlns:a16="http://schemas.microsoft.com/office/drawing/2014/main" id="{7FBE0BA8-D6A9-4A8A-AD5E-A4BD8CDF9102}"/>
                </a:ext>
              </a:extLst>
            </p:cNvPr>
            <p:cNvSpPr txBox="1"/>
            <p:nvPr/>
          </p:nvSpPr>
          <p:spPr>
            <a:xfrm>
              <a:off x="2555869" y="3067420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STA B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E1D0C767-AC4E-45E1-9CC6-E8D39405167B}"/>
                </a:ext>
              </a:extLst>
            </p:cNvPr>
            <p:cNvSpPr/>
            <p:nvPr/>
          </p:nvSpPr>
          <p:spPr>
            <a:xfrm>
              <a:off x="4342233" y="2790515"/>
              <a:ext cx="1095587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DATA (2x2)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993609C2-8A38-41D8-AA96-7AB00264F0C3}"/>
                </a:ext>
              </a:extLst>
            </p:cNvPr>
            <p:cNvSpPr/>
            <p:nvPr/>
          </p:nvSpPr>
          <p:spPr>
            <a:xfrm>
              <a:off x="7466433" y="2223311"/>
              <a:ext cx="1337110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DATA (2x2)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B2DDFA1D-2EF2-4BBB-8B7D-1D0A29CE6483}"/>
                </a:ext>
              </a:extLst>
            </p:cNvPr>
            <p:cNvSpPr/>
            <p:nvPr/>
          </p:nvSpPr>
          <p:spPr>
            <a:xfrm>
              <a:off x="5501243" y="3049217"/>
              <a:ext cx="315073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BA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F9004287-4030-4467-BA59-8DE1448621ED}"/>
                </a:ext>
              </a:extLst>
            </p:cNvPr>
            <p:cNvSpPr txBox="1"/>
            <p:nvPr/>
          </p:nvSpPr>
          <p:spPr>
            <a:xfrm>
              <a:off x="6177825" y="2286449"/>
              <a:ext cx="329586" cy="24004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b="1" dirty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…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="" xmlns:a16="http://schemas.microsoft.com/office/drawing/2014/main" id="{8BA41357-395F-4EFA-982E-4B325E414A27}"/>
                </a:ext>
              </a:extLst>
            </p:cNvPr>
            <p:cNvSpPr/>
            <p:nvPr/>
          </p:nvSpPr>
          <p:spPr>
            <a:xfrm>
              <a:off x="6687336" y="2225569"/>
              <a:ext cx="329586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RTS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EBC0EAA4-6045-4761-96F0-C78F40FE080A}"/>
                </a:ext>
              </a:extLst>
            </p:cNvPr>
            <p:cNvSpPr/>
            <p:nvPr/>
          </p:nvSpPr>
          <p:spPr>
            <a:xfrm>
              <a:off x="3961233" y="3049217"/>
              <a:ext cx="315073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CTS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6D59C6B4-4354-402B-BA82-CEBFC2BA71D8}"/>
                </a:ext>
              </a:extLst>
            </p:cNvPr>
            <p:cNvGrpSpPr/>
            <p:nvPr/>
          </p:nvGrpSpPr>
          <p:grpSpPr>
            <a:xfrm>
              <a:off x="6405212" y="2333767"/>
              <a:ext cx="282121" cy="125442"/>
              <a:chOff x="10322351" y="1300899"/>
              <a:chExt cx="367645" cy="125442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="" xmlns:a16="http://schemas.microsoft.com/office/drawing/2014/main" id="{6B9FD5CB-D6AE-428F-AA81-77D9278FBB6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322351" y="1300899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6" name="Straight Connector 25">
                <a:extLst>
                  <a:ext uri="{FF2B5EF4-FFF2-40B4-BE49-F238E27FC236}">
                    <a16:creationId xmlns="" xmlns:a16="http://schemas.microsoft.com/office/drawing/2014/main" id="{28CC3182-1DED-478A-8125-DAB4D378C6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7765" y="1300899"/>
                <a:ext cx="292231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7" name="Straight Connector 26">
                <a:extLst>
                  <a:ext uri="{FF2B5EF4-FFF2-40B4-BE49-F238E27FC236}">
                    <a16:creationId xmlns="" xmlns:a16="http://schemas.microsoft.com/office/drawing/2014/main" id="{2E18A45D-87B4-47F2-856D-DFEE480EA37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397765" y="1300899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8" name="Straight Connector 27">
                <a:extLst>
                  <a:ext uri="{FF2B5EF4-FFF2-40B4-BE49-F238E27FC236}">
                    <a16:creationId xmlns="" xmlns:a16="http://schemas.microsoft.com/office/drawing/2014/main" id="{8161630E-C6D3-46E8-96D4-2E2CAFB2FE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468466" y="1300899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9" name="Straight Connector 28">
                <a:extLst>
                  <a:ext uri="{FF2B5EF4-FFF2-40B4-BE49-F238E27FC236}">
                    <a16:creationId xmlns="" xmlns:a16="http://schemas.microsoft.com/office/drawing/2014/main" id="{AB65DDF6-F5A4-4F99-B9E7-09954518479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543880" y="1303793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</p:grpSp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8BA41357-395F-4EFA-982E-4B325E414A27}"/>
                </a:ext>
              </a:extLst>
            </p:cNvPr>
            <p:cNvSpPr/>
            <p:nvPr/>
          </p:nvSpPr>
          <p:spPr>
            <a:xfrm>
              <a:off x="3558107" y="2802337"/>
              <a:ext cx="329586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RTS</a:t>
              </a:r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="" xmlns:a16="http://schemas.microsoft.com/office/drawing/2014/main" id="{6D59C6B4-4354-402B-BA82-CEBFC2BA71D8}"/>
                </a:ext>
              </a:extLst>
            </p:cNvPr>
            <p:cNvGrpSpPr/>
            <p:nvPr/>
          </p:nvGrpSpPr>
          <p:grpSpPr>
            <a:xfrm>
              <a:off x="3275983" y="2910535"/>
              <a:ext cx="282121" cy="125442"/>
              <a:chOff x="10322351" y="1300899"/>
              <a:chExt cx="367645" cy="125442"/>
            </a:xfrm>
          </p:grpSpPr>
          <p:cxnSp>
            <p:nvCxnSpPr>
              <p:cNvPr id="32" name="Straight Connector 31">
                <a:extLst>
                  <a:ext uri="{FF2B5EF4-FFF2-40B4-BE49-F238E27FC236}">
                    <a16:creationId xmlns="" xmlns:a16="http://schemas.microsoft.com/office/drawing/2014/main" id="{6B9FD5CB-D6AE-428F-AA81-77D9278FBB6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322351" y="1300899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33" name="Straight Connector 32">
                <a:extLst>
                  <a:ext uri="{FF2B5EF4-FFF2-40B4-BE49-F238E27FC236}">
                    <a16:creationId xmlns="" xmlns:a16="http://schemas.microsoft.com/office/drawing/2014/main" id="{28CC3182-1DED-478A-8125-DAB4D378C6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7765" y="1300899"/>
                <a:ext cx="292231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34" name="Straight Connector 33">
                <a:extLst>
                  <a:ext uri="{FF2B5EF4-FFF2-40B4-BE49-F238E27FC236}">
                    <a16:creationId xmlns="" xmlns:a16="http://schemas.microsoft.com/office/drawing/2014/main" id="{2E18A45D-87B4-47F2-856D-DFEE480EA37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397765" y="1300899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35" name="Straight Connector 34">
                <a:extLst>
                  <a:ext uri="{FF2B5EF4-FFF2-40B4-BE49-F238E27FC236}">
                    <a16:creationId xmlns="" xmlns:a16="http://schemas.microsoft.com/office/drawing/2014/main" id="{8161630E-C6D3-46E8-96D4-2E2CAFB2FE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468466" y="1300899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36" name="Straight Connector 35">
                <a:extLst>
                  <a:ext uri="{FF2B5EF4-FFF2-40B4-BE49-F238E27FC236}">
                    <a16:creationId xmlns="" xmlns:a16="http://schemas.microsoft.com/office/drawing/2014/main" id="{AB65DDF6-F5A4-4F99-B9E7-09954518479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543880" y="1303793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</p:grpSp>
        <p:sp>
          <p:nvSpPr>
            <p:cNvPr id="37" name="TextBox 36">
              <a:extLst>
                <a:ext uri="{FF2B5EF4-FFF2-40B4-BE49-F238E27FC236}">
                  <a16:creationId xmlns="" xmlns:a16="http://schemas.microsoft.com/office/drawing/2014/main" id="{F9004287-4030-4467-BA59-8DE1448621ED}"/>
                </a:ext>
              </a:extLst>
            </p:cNvPr>
            <p:cNvSpPr txBox="1"/>
            <p:nvPr/>
          </p:nvSpPr>
          <p:spPr>
            <a:xfrm>
              <a:off x="6187751" y="2760843"/>
              <a:ext cx="329586" cy="24004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b="1" dirty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…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="" xmlns:a16="http://schemas.microsoft.com/office/drawing/2014/main" id="{B2DDFA1D-2EF2-4BBB-8B7D-1D0A29CE6483}"/>
                </a:ext>
              </a:extLst>
            </p:cNvPr>
            <p:cNvSpPr/>
            <p:nvPr/>
          </p:nvSpPr>
          <p:spPr>
            <a:xfrm>
              <a:off x="8903960" y="2495281"/>
              <a:ext cx="315073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BA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="" xmlns:a16="http://schemas.microsoft.com/office/drawing/2014/main" id="{EBC0EAA4-6045-4761-96F0-C78F40FE080A}"/>
                </a:ext>
              </a:extLst>
            </p:cNvPr>
            <p:cNvSpPr/>
            <p:nvPr/>
          </p:nvSpPr>
          <p:spPr>
            <a:xfrm>
              <a:off x="7085433" y="2495281"/>
              <a:ext cx="315073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CTS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="" xmlns:a16="http://schemas.microsoft.com/office/drawing/2014/main" id="{CEDCF8B6-9530-4C42-8DE7-CA152594F941}"/>
              </a:ext>
            </a:extLst>
          </p:cNvPr>
          <p:cNvGrpSpPr/>
          <p:nvPr/>
        </p:nvGrpSpPr>
        <p:grpSpPr>
          <a:xfrm>
            <a:off x="2406508" y="5156829"/>
            <a:ext cx="7237833" cy="568520"/>
            <a:chOff x="1707689" y="4414919"/>
            <a:chExt cx="5333953" cy="568520"/>
          </a:xfrm>
        </p:grpSpPr>
        <p:cxnSp>
          <p:nvCxnSpPr>
            <p:cNvPr id="50" name="Straight Arrow Connector 49">
              <a:extLst>
                <a:ext uri="{FF2B5EF4-FFF2-40B4-BE49-F238E27FC236}">
                  <a16:creationId xmlns="" xmlns:a16="http://schemas.microsoft.com/office/drawing/2014/main" id="{5F146A6D-4D24-4AD6-9F8E-1A1A06145D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07689" y="4414919"/>
              <a:ext cx="5333953" cy="1341"/>
            </a:xfrm>
            <a:prstGeom prst="straightConnector1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cxnSp>
          <p:nvCxnSpPr>
            <p:cNvPr id="51" name="Straight Arrow Connector 50">
              <a:extLst>
                <a:ext uri="{FF2B5EF4-FFF2-40B4-BE49-F238E27FC236}">
                  <a16:creationId xmlns="" xmlns:a16="http://schemas.microsoft.com/office/drawing/2014/main" id="{3A116C7C-F599-4100-8B8B-BDACC13288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07689" y="4976598"/>
              <a:ext cx="5333953" cy="6841"/>
            </a:xfrm>
            <a:prstGeom prst="straightConnector1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</p:grp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E3668CBB-B478-4D4E-A2C1-60B5B6398482}"/>
              </a:ext>
            </a:extLst>
          </p:cNvPr>
          <p:cNvSpPr txBox="1"/>
          <p:nvPr/>
        </p:nvSpPr>
        <p:spPr>
          <a:xfrm>
            <a:off x="1862791" y="5031884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Link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C78CEC4B-0CE4-4F79-84B8-67DB751378E0}"/>
              </a:ext>
            </a:extLst>
          </p:cNvPr>
          <p:cNvSpPr txBox="1"/>
          <p:nvPr/>
        </p:nvSpPr>
        <p:spPr>
          <a:xfrm>
            <a:off x="1869202" y="5586666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Link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2406508" y="4944121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AP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CE6892FD-6756-4CB5-B0D9-F1C659021A07}"/>
              </a:ext>
            </a:extLst>
          </p:cNvPr>
          <p:cNvSpPr txBox="1"/>
          <p:nvPr/>
        </p:nvSpPr>
        <p:spPr>
          <a:xfrm>
            <a:off x="2372781" y="5210151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EDCB1B49-33E8-4499-9DFC-A9F269866E36}"/>
              </a:ext>
            </a:extLst>
          </p:cNvPr>
          <p:cNvSpPr txBox="1"/>
          <p:nvPr/>
        </p:nvSpPr>
        <p:spPr>
          <a:xfrm>
            <a:off x="2370374" y="5526390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AP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7FBE0BA8-D6A9-4A8A-AD5E-A4BD8CDF9102}"/>
              </a:ext>
            </a:extLst>
          </p:cNvPr>
          <p:cNvSpPr txBox="1"/>
          <p:nvPr/>
        </p:nvSpPr>
        <p:spPr>
          <a:xfrm>
            <a:off x="2371577" y="5743551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E1D0C767-AC4E-45E1-9CC6-E8D39405167B}"/>
              </a:ext>
            </a:extLst>
          </p:cNvPr>
          <p:cNvSpPr/>
          <p:nvPr/>
        </p:nvSpPr>
        <p:spPr>
          <a:xfrm>
            <a:off x="4157941" y="5466646"/>
            <a:ext cx="1095587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DATA (1x1)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="" xmlns:a16="http://schemas.microsoft.com/office/drawing/2014/main" id="{993609C2-8A38-41D8-AA96-7AB00264F0C3}"/>
              </a:ext>
            </a:extLst>
          </p:cNvPr>
          <p:cNvSpPr/>
          <p:nvPr/>
        </p:nvSpPr>
        <p:spPr>
          <a:xfrm>
            <a:off x="7282141" y="4899442"/>
            <a:ext cx="1337110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DATA (2x2)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="" xmlns:a16="http://schemas.microsoft.com/office/drawing/2014/main" id="{B2DDFA1D-2EF2-4BBB-8B7D-1D0A29CE6483}"/>
              </a:ext>
            </a:extLst>
          </p:cNvPr>
          <p:cNvSpPr/>
          <p:nvPr/>
        </p:nvSpPr>
        <p:spPr>
          <a:xfrm>
            <a:off x="5316951" y="5725348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BA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="" xmlns:a16="http://schemas.microsoft.com/office/drawing/2014/main" id="{8BA41357-395F-4EFA-982E-4B325E414A27}"/>
              </a:ext>
            </a:extLst>
          </p:cNvPr>
          <p:cNvSpPr/>
          <p:nvPr/>
        </p:nvSpPr>
        <p:spPr>
          <a:xfrm>
            <a:off x="6503044" y="4901700"/>
            <a:ext cx="329586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RTS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="" xmlns:a16="http://schemas.microsoft.com/office/drawing/2014/main" id="{EBC0EAA4-6045-4761-96F0-C78F40FE080A}"/>
              </a:ext>
            </a:extLst>
          </p:cNvPr>
          <p:cNvSpPr/>
          <p:nvPr/>
        </p:nvSpPr>
        <p:spPr>
          <a:xfrm>
            <a:off x="3776941" y="5725348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CTS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="" xmlns:a16="http://schemas.microsoft.com/office/drawing/2014/main" id="{6D59C6B4-4354-402B-BA82-CEBFC2BA71D8}"/>
              </a:ext>
            </a:extLst>
          </p:cNvPr>
          <p:cNvGrpSpPr/>
          <p:nvPr/>
        </p:nvGrpSpPr>
        <p:grpSpPr>
          <a:xfrm>
            <a:off x="6220920" y="5009898"/>
            <a:ext cx="282121" cy="125442"/>
            <a:chOff x="10322351" y="1300899"/>
            <a:chExt cx="367645" cy="125442"/>
          </a:xfrm>
        </p:grpSpPr>
        <p:cxnSp>
          <p:nvCxnSpPr>
            <p:cNvPr id="65" name="Straight Connector 64">
              <a:extLst>
                <a:ext uri="{FF2B5EF4-FFF2-40B4-BE49-F238E27FC236}">
                  <a16:creationId xmlns="" xmlns:a16="http://schemas.microsoft.com/office/drawing/2014/main" id="{6B9FD5CB-D6AE-428F-AA81-77D9278FBB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66" name="Straight Connector 65">
              <a:extLst>
                <a:ext uri="{FF2B5EF4-FFF2-40B4-BE49-F238E27FC236}">
                  <a16:creationId xmlns="" xmlns:a16="http://schemas.microsoft.com/office/drawing/2014/main" id="{28CC3182-1DED-478A-8125-DAB4D378C682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67" name="Straight Connector 66">
              <a:extLst>
                <a:ext uri="{FF2B5EF4-FFF2-40B4-BE49-F238E27FC236}">
                  <a16:creationId xmlns="" xmlns:a16="http://schemas.microsoft.com/office/drawing/2014/main" id="{2E18A45D-87B4-47F2-856D-DFEE480EA3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68" name="Straight Connector 67">
              <a:extLst>
                <a:ext uri="{FF2B5EF4-FFF2-40B4-BE49-F238E27FC236}">
                  <a16:creationId xmlns="" xmlns:a16="http://schemas.microsoft.com/office/drawing/2014/main" id="{8161630E-C6D3-46E8-96D4-2E2CAFB2FE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69" name="Straight Connector 68">
              <a:extLst>
                <a:ext uri="{FF2B5EF4-FFF2-40B4-BE49-F238E27FC236}">
                  <a16:creationId xmlns="" xmlns:a16="http://schemas.microsoft.com/office/drawing/2014/main" id="{AB65DDF6-F5A4-4F99-B9E7-0995451847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sp>
        <p:nvSpPr>
          <p:cNvPr id="70" name="Rectangle 69">
            <a:extLst>
              <a:ext uri="{FF2B5EF4-FFF2-40B4-BE49-F238E27FC236}">
                <a16:creationId xmlns="" xmlns:a16="http://schemas.microsoft.com/office/drawing/2014/main" id="{8BA41357-395F-4EFA-982E-4B325E414A27}"/>
              </a:ext>
            </a:extLst>
          </p:cNvPr>
          <p:cNvSpPr/>
          <p:nvPr/>
        </p:nvSpPr>
        <p:spPr>
          <a:xfrm>
            <a:off x="3373815" y="5478468"/>
            <a:ext cx="329586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RTS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="" xmlns:a16="http://schemas.microsoft.com/office/drawing/2014/main" id="{6D59C6B4-4354-402B-BA82-CEBFC2BA71D8}"/>
              </a:ext>
            </a:extLst>
          </p:cNvPr>
          <p:cNvGrpSpPr/>
          <p:nvPr/>
        </p:nvGrpSpPr>
        <p:grpSpPr>
          <a:xfrm>
            <a:off x="3091691" y="5586666"/>
            <a:ext cx="282121" cy="125442"/>
            <a:chOff x="10322351" y="1300899"/>
            <a:chExt cx="367645" cy="125442"/>
          </a:xfrm>
        </p:grpSpPr>
        <p:cxnSp>
          <p:nvCxnSpPr>
            <p:cNvPr id="72" name="Straight Connector 71">
              <a:extLst>
                <a:ext uri="{FF2B5EF4-FFF2-40B4-BE49-F238E27FC236}">
                  <a16:creationId xmlns="" xmlns:a16="http://schemas.microsoft.com/office/drawing/2014/main" id="{6B9FD5CB-D6AE-428F-AA81-77D9278FBB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73" name="Straight Connector 72">
              <a:extLst>
                <a:ext uri="{FF2B5EF4-FFF2-40B4-BE49-F238E27FC236}">
                  <a16:creationId xmlns="" xmlns:a16="http://schemas.microsoft.com/office/drawing/2014/main" id="{28CC3182-1DED-478A-8125-DAB4D378C682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74" name="Straight Connector 73">
              <a:extLst>
                <a:ext uri="{FF2B5EF4-FFF2-40B4-BE49-F238E27FC236}">
                  <a16:creationId xmlns="" xmlns:a16="http://schemas.microsoft.com/office/drawing/2014/main" id="{2E18A45D-87B4-47F2-856D-DFEE480EA3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75" name="Straight Connector 74">
              <a:extLst>
                <a:ext uri="{FF2B5EF4-FFF2-40B4-BE49-F238E27FC236}">
                  <a16:creationId xmlns="" xmlns:a16="http://schemas.microsoft.com/office/drawing/2014/main" id="{8161630E-C6D3-46E8-96D4-2E2CAFB2FE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76" name="Straight Connector 75">
              <a:extLst>
                <a:ext uri="{FF2B5EF4-FFF2-40B4-BE49-F238E27FC236}">
                  <a16:creationId xmlns="" xmlns:a16="http://schemas.microsoft.com/office/drawing/2014/main" id="{AB65DDF6-F5A4-4F99-B9E7-0995451847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F9004287-4030-4467-BA59-8DE1448621ED}"/>
              </a:ext>
            </a:extLst>
          </p:cNvPr>
          <p:cNvSpPr txBox="1"/>
          <p:nvPr/>
        </p:nvSpPr>
        <p:spPr>
          <a:xfrm>
            <a:off x="5935331" y="5428482"/>
            <a:ext cx="329586" cy="24004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…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B2DDFA1D-2EF2-4BBB-8B7D-1D0A29CE6483}"/>
              </a:ext>
            </a:extLst>
          </p:cNvPr>
          <p:cNvSpPr/>
          <p:nvPr/>
        </p:nvSpPr>
        <p:spPr>
          <a:xfrm>
            <a:off x="8719668" y="5171412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BA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="" xmlns:a16="http://schemas.microsoft.com/office/drawing/2014/main" id="{EBC0EAA4-6045-4761-96F0-C78F40FE080A}"/>
              </a:ext>
            </a:extLst>
          </p:cNvPr>
          <p:cNvSpPr/>
          <p:nvPr/>
        </p:nvSpPr>
        <p:spPr>
          <a:xfrm>
            <a:off x="6901141" y="5171412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CTS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="" xmlns:a16="http://schemas.microsoft.com/office/drawing/2014/main" id="{8C5BADDC-464D-45DB-96A8-D83B35CB2A6A}"/>
              </a:ext>
            </a:extLst>
          </p:cNvPr>
          <p:cNvGrpSpPr/>
          <p:nvPr/>
        </p:nvGrpSpPr>
        <p:grpSpPr>
          <a:xfrm>
            <a:off x="4040379" y="5013532"/>
            <a:ext cx="268660" cy="157880"/>
            <a:chOff x="10322351" y="1300899"/>
            <a:chExt cx="367645" cy="125442"/>
          </a:xfrm>
        </p:grpSpPr>
        <p:cxnSp>
          <p:nvCxnSpPr>
            <p:cNvPr id="81" name="Straight Connector 80">
              <a:extLst>
                <a:ext uri="{FF2B5EF4-FFF2-40B4-BE49-F238E27FC236}">
                  <a16:creationId xmlns="" xmlns:a16="http://schemas.microsoft.com/office/drawing/2014/main" id="{2D031EC8-11DB-41ED-9A83-F068698B33D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="" xmlns:a16="http://schemas.microsoft.com/office/drawing/2014/main" id="{EDF6E245-A50D-481D-85F2-9E7250FA91A3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="" xmlns:a16="http://schemas.microsoft.com/office/drawing/2014/main" id="{DA6EEDD2-3432-4105-80D1-58FB05D5D62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="" xmlns:a16="http://schemas.microsoft.com/office/drawing/2014/main" id="{D350FD94-193C-4AFC-B745-E3C8C2C0CA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="" xmlns:a16="http://schemas.microsoft.com/office/drawing/2014/main" id="{A523CFEB-C756-4F3B-A232-1E7F54E19C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Rectangle 85">
            <a:extLst>
              <a:ext uri="{FF2B5EF4-FFF2-40B4-BE49-F238E27FC236}">
                <a16:creationId xmlns="" xmlns:a16="http://schemas.microsoft.com/office/drawing/2014/main" id="{3A135EDC-1101-473A-9FCF-8B6AA2141DDF}"/>
              </a:ext>
            </a:extLst>
          </p:cNvPr>
          <p:cNvSpPr/>
          <p:nvPr/>
        </p:nvSpPr>
        <p:spPr>
          <a:xfrm>
            <a:off x="4287065" y="4899442"/>
            <a:ext cx="972862" cy="23872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DATA </a:t>
            </a:r>
            <a:r>
              <a:rPr lang="en-US" sz="1200" dirty="0" smtClean="0">
                <a:solidFill>
                  <a:schemeClr val="tx1"/>
                </a:solidFill>
              </a:rPr>
              <a:t>(1x1)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="" xmlns:a16="http://schemas.microsoft.com/office/drawing/2014/main" id="{8BA41357-395F-4EFA-982E-4B325E414A27}"/>
              </a:ext>
            </a:extLst>
          </p:cNvPr>
          <p:cNvSpPr/>
          <p:nvPr/>
        </p:nvSpPr>
        <p:spPr>
          <a:xfrm>
            <a:off x="3120625" y="4913895"/>
            <a:ext cx="840608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BUSY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="" xmlns:a16="http://schemas.microsoft.com/office/drawing/2014/main" id="{F9004287-4030-4467-BA59-8DE1448621ED}"/>
              </a:ext>
            </a:extLst>
          </p:cNvPr>
          <p:cNvSpPr txBox="1"/>
          <p:nvPr/>
        </p:nvSpPr>
        <p:spPr>
          <a:xfrm>
            <a:off x="5950001" y="4881099"/>
            <a:ext cx="329586" cy="24004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…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="" xmlns:a16="http://schemas.microsoft.com/office/drawing/2014/main" id="{B2DDFA1D-2EF2-4BBB-8B7D-1D0A29CE6483}"/>
              </a:ext>
            </a:extLst>
          </p:cNvPr>
          <p:cNvSpPr/>
          <p:nvPr/>
        </p:nvSpPr>
        <p:spPr>
          <a:xfrm>
            <a:off x="5316951" y="5151992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BA</a:t>
            </a:r>
          </a:p>
        </p:txBody>
      </p:sp>
    </p:spTree>
    <p:extLst>
      <p:ext uri="{BB962C8B-B14F-4D97-AF65-F5344CB8AC3E}">
        <p14:creationId xmlns:p14="http://schemas.microsoft.com/office/powerpoint/2010/main" val="889772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ML Spatial Multiplexing Capability Examples (2/2)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6739" y="1345368"/>
            <a:ext cx="11122024" cy="41132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N</a:t>
            </a:r>
            <a:r>
              <a:rPr lang="en-US" b="0" baseline="-25000" dirty="0" smtClean="0"/>
              <a:t>A</a:t>
            </a:r>
            <a:r>
              <a:rPr lang="en-US" b="0" dirty="0" smtClean="0"/>
              <a:t> </a:t>
            </a:r>
            <a:r>
              <a:rPr lang="en-US" b="0" dirty="0"/>
              <a:t>= </a:t>
            </a:r>
            <a:r>
              <a:rPr lang="en-US" b="0" dirty="0" smtClean="0"/>
              <a:t>2, </a:t>
            </a:r>
            <a:r>
              <a:rPr lang="en-US" b="0" dirty="0"/>
              <a:t>N</a:t>
            </a:r>
            <a:r>
              <a:rPr lang="en-US" b="0" baseline="-25000" dirty="0"/>
              <a:t>B</a:t>
            </a:r>
            <a:r>
              <a:rPr lang="en-US" b="0" dirty="0"/>
              <a:t> = </a:t>
            </a:r>
            <a:r>
              <a:rPr lang="en-US" b="0" dirty="0" smtClean="0"/>
              <a:t>2, </a:t>
            </a:r>
            <a:r>
              <a:rPr lang="en-US" b="0" dirty="0"/>
              <a:t>Shared = </a:t>
            </a:r>
            <a:r>
              <a:rPr lang="en-US" b="0" dirty="0" smtClean="0"/>
              <a:t>“0” or N</a:t>
            </a:r>
            <a:r>
              <a:rPr lang="en-US" b="0" baseline="-25000" dirty="0" smtClean="0"/>
              <a:t>A</a:t>
            </a:r>
            <a:r>
              <a:rPr lang="en-US" b="0" dirty="0" smtClean="0"/>
              <a:t> </a:t>
            </a:r>
            <a:r>
              <a:rPr lang="en-US" b="0" dirty="0"/>
              <a:t>= 1, N</a:t>
            </a:r>
            <a:r>
              <a:rPr lang="en-US" b="0" baseline="-25000" dirty="0"/>
              <a:t>B</a:t>
            </a:r>
            <a:r>
              <a:rPr lang="en-US" b="0" dirty="0"/>
              <a:t> = 1, Shared = </a:t>
            </a:r>
            <a:r>
              <a:rPr lang="en-US" b="0" dirty="0" smtClean="0"/>
              <a:t>“0”</a:t>
            </a:r>
            <a:endParaRPr lang="en-US" b="0" dirty="0"/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In this case, </a:t>
            </a:r>
            <a:r>
              <a:rPr lang="en-US" dirty="0" smtClean="0"/>
              <a:t>no receive chain switching occurs between links.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SM Power Save mechanisms can be applied on each link independently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endParaRPr lang="en-US" dirty="0"/>
          </a:p>
          <a:p>
            <a:pPr marL="857250" lvl="1" indent="-342900">
              <a:buFont typeface="Courier New" panose="02070309020205020404" pitchFamily="49" charset="0"/>
              <a:buChar char="o"/>
            </a:pPr>
            <a:endParaRPr lang="en-US" b="0" dirty="0" smtClean="0"/>
          </a:p>
          <a:p>
            <a:pPr marL="857250" lvl="1" indent="-342900">
              <a:buFont typeface="Courier New" panose="02070309020205020404" pitchFamily="49" charset="0"/>
              <a:buChar char="o"/>
            </a:pPr>
            <a:endParaRPr lang="en-US" dirty="0"/>
          </a:p>
          <a:p>
            <a:pPr marL="857250" lvl="1" indent="-342900">
              <a:buFont typeface="Courier New" panose="02070309020205020404" pitchFamily="49" charset="0"/>
              <a:buChar char="o"/>
            </a:pPr>
            <a:endParaRPr lang="en-US" b="0" dirty="0" smtClean="0"/>
          </a:p>
          <a:p>
            <a:pPr marL="857250" lvl="1" indent="-342900">
              <a:buFont typeface="Courier New" panose="02070309020205020404" pitchFamily="49" charset="0"/>
              <a:buChar char="o"/>
            </a:pPr>
            <a:endParaRPr lang="en-US" dirty="0"/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b="0" dirty="0"/>
              <a:t>N</a:t>
            </a:r>
            <a:r>
              <a:rPr lang="en-US" b="0" baseline="-25000" dirty="0"/>
              <a:t>A</a:t>
            </a:r>
            <a:r>
              <a:rPr lang="en-US" b="0" dirty="0"/>
              <a:t> = 2, N</a:t>
            </a:r>
            <a:r>
              <a:rPr lang="en-US" b="0" baseline="-25000" dirty="0"/>
              <a:t>B</a:t>
            </a:r>
            <a:r>
              <a:rPr lang="en-US" b="0" dirty="0"/>
              <a:t> = 2, </a:t>
            </a:r>
            <a:r>
              <a:rPr lang="en-US" b="0" dirty="0" smtClean="0"/>
              <a:t>N</a:t>
            </a:r>
            <a:r>
              <a:rPr lang="en-US" b="0" baseline="-25000" dirty="0" smtClean="0"/>
              <a:t>C</a:t>
            </a:r>
            <a:r>
              <a:rPr lang="en-US" b="0" dirty="0" smtClean="0"/>
              <a:t> =2 and Shared </a:t>
            </a:r>
            <a:r>
              <a:rPr lang="en-US" b="0" dirty="0"/>
              <a:t>= </a:t>
            </a:r>
            <a:r>
              <a:rPr lang="en-US" b="0" dirty="0" smtClean="0"/>
              <a:t>“1”</a:t>
            </a:r>
          </a:p>
          <a:p>
            <a:pPr marL="91440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In this case, thre</a:t>
            </a:r>
            <a:r>
              <a:rPr lang="en-US" dirty="0" smtClean="0"/>
              <a:t>e links are sharing the receive chains</a:t>
            </a:r>
          </a:p>
          <a:p>
            <a:pPr marL="91440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When Link A </a:t>
            </a:r>
            <a:r>
              <a:rPr lang="en-US" dirty="0" smtClean="0"/>
              <a:t>switches to 2x2, both link B and link C are not accessible</a:t>
            </a:r>
            <a:endParaRPr lang="en-US" b="0" dirty="0"/>
          </a:p>
          <a:p>
            <a:pPr marL="4572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="" xmlns:a16="http://schemas.microsoft.com/office/drawing/2014/main" id="{569CA4EC-5ADD-4B2F-9399-2B95593C9CD5}"/>
              </a:ext>
            </a:extLst>
          </p:cNvPr>
          <p:cNvCxnSpPr>
            <a:cxnSpLocks/>
          </p:cNvCxnSpPr>
          <p:nvPr/>
        </p:nvCxnSpPr>
        <p:spPr>
          <a:xfrm>
            <a:off x="3117126" y="3061455"/>
            <a:ext cx="6108569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="" xmlns:a16="http://schemas.microsoft.com/office/drawing/2014/main" id="{1A61B59E-3854-41AA-B9D4-3E657B5523B0}"/>
              </a:ext>
            </a:extLst>
          </p:cNvPr>
          <p:cNvCxnSpPr>
            <a:cxnSpLocks/>
          </p:cNvCxnSpPr>
          <p:nvPr/>
        </p:nvCxnSpPr>
        <p:spPr>
          <a:xfrm>
            <a:off x="3117126" y="3628634"/>
            <a:ext cx="6108569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="" xmlns:a16="http://schemas.microsoft.com/office/drawing/2014/main" id="{AE9120D7-38FB-4698-A777-808D44E52215}"/>
              </a:ext>
            </a:extLst>
          </p:cNvPr>
          <p:cNvSpPr txBox="1"/>
          <p:nvPr/>
        </p:nvSpPr>
        <p:spPr>
          <a:xfrm>
            <a:off x="2494960" y="2935728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Link 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="" xmlns:a16="http://schemas.microsoft.com/office/drawing/2014/main" id="{0F8DCFB6-A56B-4949-BDC6-5272C12AFED2}"/>
              </a:ext>
            </a:extLst>
          </p:cNvPr>
          <p:cNvSpPr txBox="1"/>
          <p:nvPr/>
        </p:nvSpPr>
        <p:spPr>
          <a:xfrm>
            <a:off x="2504239" y="3508710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Link 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="" xmlns:a16="http://schemas.microsoft.com/office/drawing/2014/main" id="{30C68C48-896F-48C5-A61A-BB5D896C92F1}"/>
              </a:ext>
            </a:extLst>
          </p:cNvPr>
          <p:cNvSpPr/>
          <p:nvPr/>
        </p:nvSpPr>
        <p:spPr>
          <a:xfrm>
            <a:off x="3852421" y="2817831"/>
            <a:ext cx="518474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="" xmlns:a16="http://schemas.microsoft.com/office/drawing/2014/main" id="{E9AEB68A-7B36-4A95-B3D8-D26C85A00BCB}"/>
              </a:ext>
            </a:extLst>
          </p:cNvPr>
          <p:cNvSpPr/>
          <p:nvPr/>
        </p:nvSpPr>
        <p:spPr>
          <a:xfrm>
            <a:off x="4532722" y="3065040"/>
            <a:ext cx="518474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="" xmlns:a16="http://schemas.microsoft.com/office/drawing/2014/main" id="{A7BE5FA6-044C-42DA-A4C3-3F6C847E4337}"/>
              </a:ext>
            </a:extLst>
          </p:cNvPr>
          <p:cNvSpPr txBox="1"/>
          <p:nvPr/>
        </p:nvSpPr>
        <p:spPr>
          <a:xfrm>
            <a:off x="3015002" y="2819400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="" xmlns:a16="http://schemas.microsoft.com/office/drawing/2014/main" id="{86958B87-A41F-43D4-A169-E335648D73BB}"/>
              </a:ext>
            </a:extLst>
          </p:cNvPr>
          <p:cNvSpPr txBox="1"/>
          <p:nvPr/>
        </p:nvSpPr>
        <p:spPr>
          <a:xfrm>
            <a:off x="3016570" y="3008682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 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="" xmlns:a16="http://schemas.microsoft.com/office/drawing/2014/main" id="{D7ECC9F4-3003-4FF3-BE95-5EF6F6B5C7EB}"/>
              </a:ext>
            </a:extLst>
          </p:cNvPr>
          <p:cNvSpPr txBox="1"/>
          <p:nvPr/>
        </p:nvSpPr>
        <p:spPr>
          <a:xfrm>
            <a:off x="3013434" y="3352800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="" xmlns:a16="http://schemas.microsoft.com/office/drawing/2014/main" id="{7F1FBA20-E455-4FF0-8E9C-4D76C080A729}"/>
              </a:ext>
            </a:extLst>
          </p:cNvPr>
          <p:cNvSpPr txBox="1"/>
          <p:nvPr/>
        </p:nvSpPr>
        <p:spPr>
          <a:xfrm>
            <a:off x="3015002" y="3575548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 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="" xmlns:a16="http://schemas.microsoft.com/office/drawing/2014/main" id="{56C84E1E-AC5B-4EE2-9C6F-517B8277BE49}"/>
              </a:ext>
            </a:extLst>
          </p:cNvPr>
          <p:cNvSpPr/>
          <p:nvPr/>
        </p:nvSpPr>
        <p:spPr>
          <a:xfrm>
            <a:off x="5181600" y="2817966"/>
            <a:ext cx="3061133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DATA </a:t>
            </a:r>
            <a:r>
              <a:rPr lang="en-US" sz="1200" dirty="0" smtClean="0">
                <a:solidFill>
                  <a:schemeClr val="tx1"/>
                </a:solidFill>
              </a:rPr>
              <a:t>(2x2)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="" xmlns:a16="http://schemas.microsoft.com/office/drawing/2014/main" id="{97563D6D-854E-4644-8A06-EA1A8C93C3A2}"/>
              </a:ext>
            </a:extLst>
          </p:cNvPr>
          <p:cNvSpPr/>
          <p:nvPr/>
        </p:nvSpPr>
        <p:spPr>
          <a:xfrm>
            <a:off x="8404560" y="3055748"/>
            <a:ext cx="518474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BA</a:t>
            </a:r>
          </a:p>
        </p:txBody>
      </p:sp>
      <p:grpSp>
        <p:nvGrpSpPr>
          <p:cNvPr id="92" name="Group 91">
            <a:extLst>
              <a:ext uri="{FF2B5EF4-FFF2-40B4-BE49-F238E27FC236}">
                <a16:creationId xmlns="" xmlns:a16="http://schemas.microsoft.com/office/drawing/2014/main" id="{75582781-FFBF-4C46-8BC1-E71184091778}"/>
              </a:ext>
            </a:extLst>
          </p:cNvPr>
          <p:cNvGrpSpPr/>
          <p:nvPr/>
        </p:nvGrpSpPr>
        <p:grpSpPr>
          <a:xfrm>
            <a:off x="3475346" y="2937751"/>
            <a:ext cx="367645" cy="125442"/>
            <a:chOff x="10322351" y="1300899"/>
            <a:chExt cx="367645" cy="125442"/>
          </a:xfrm>
        </p:grpSpPr>
        <p:cxnSp>
          <p:nvCxnSpPr>
            <p:cNvPr id="93" name="Straight Connector 92">
              <a:extLst>
                <a:ext uri="{FF2B5EF4-FFF2-40B4-BE49-F238E27FC236}">
                  <a16:creationId xmlns="" xmlns:a16="http://schemas.microsoft.com/office/drawing/2014/main" id="{902D9920-DCDD-4081-8715-619B74DB03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="" xmlns:a16="http://schemas.microsoft.com/office/drawing/2014/main" id="{807D409B-C89D-44CF-B05B-497669F3FDB2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="" xmlns:a16="http://schemas.microsoft.com/office/drawing/2014/main" id="{1C559DC9-A7C6-4C3B-817E-4C52BB2EB03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="" xmlns:a16="http://schemas.microsoft.com/office/drawing/2014/main" id="{C5C7BEB2-B6E7-4B7E-A1D9-E657709DAE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="" xmlns:a16="http://schemas.microsoft.com/office/drawing/2014/main" id="{659BC92F-E98D-4088-B397-1812C572EB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Rectangle 97">
            <a:extLst>
              <a:ext uri="{FF2B5EF4-FFF2-40B4-BE49-F238E27FC236}">
                <a16:creationId xmlns="" xmlns:a16="http://schemas.microsoft.com/office/drawing/2014/main" id="{6C3D6F88-7FE3-4A2C-A565-3727E75ACB00}"/>
              </a:ext>
            </a:extLst>
          </p:cNvPr>
          <p:cNvSpPr/>
          <p:nvPr/>
        </p:nvSpPr>
        <p:spPr>
          <a:xfrm>
            <a:off x="3475347" y="3423148"/>
            <a:ext cx="1300895" cy="20256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Busy</a:t>
            </a:r>
          </a:p>
        </p:txBody>
      </p:sp>
      <p:cxnSp>
        <p:nvCxnSpPr>
          <p:cNvPr id="99" name="Straight Connector 98">
            <a:extLst>
              <a:ext uri="{FF2B5EF4-FFF2-40B4-BE49-F238E27FC236}">
                <a16:creationId xmlns="" xmlns:a16="http://schemas.microsoft.com/office/drawing/2014/main" id="{8B7E90E7-65D8-463E-80EF-BA96758ECFB8}"/>
              </a:ext>
            </a:extLst>
          </p:cNvPr>
          <p:cNvCxnSpPr/>
          <p:nvPr/>
        </p:nvCxnSpPr>
        <p:spPr>
          <a:xfrm flipV="1">
            <a:off x="4370895" y="2636250"/>
            <a:ext cx="0" cy="1815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Group 99">
            <a:extLst>
              <a:ext uri="{FF2B5EF4-FFF2-40B4-BE49-F238E27FC236}">
                <a16:creationId xmlns="" xmlns:a16="http://schemas.microsoft.com/office/drawing/2014/main" id="{8C5BADDC-464D-45DB-96A8-D83B35CB2A6A}"/>
              </a:ext>
            </a:extLst>
          </p:cNvPr>
          <p:cNvGrpSpPr/>
          <p:nvPr/>
        </p:nvGrpSpPr>
        <p:grpSpPr>
          <a:xfrm>
            <a:off x="4870510" y="3503057"/>
            <a:ext cx="367645" cy="125442"/>
            <a:chOff x="10322351" y="1300899"/>
            <a:chExt cx="367645" cy="125442"/>
          </a:xfrm>
        </p:grpSpPr>
        <p:cxnSp>
          <p:nvCxnSpPr>
            <p:cNvPr id="101" name="Straight Connector 100">
              <a:extLst>
                <a:ext uri="{FF2B5EF4-FFF2-40B4-BE49-F238E27FC236}">
                  <a16:creationId xmlns="" xmlns:a16="http://schemas.microsoft.com/office/drawing/2014/main" id="{2D031EC8-11DB-41ED-9A83-F068698B33D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="" xmlns:a16="http://schemas.microsoft.com/office/drawing/2014/main" id="{EDF6E245-A50D-481D-85F2-9E7250FA91A3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="" xmlns:a16="http://schemas.microsoft.com/office/drawing/2014/main" id="{DA6EEDD2-3432-4105-80D1-58FB05D5D62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="" xmlns:a16="http://schemas.microsoft.com/office/drawing/2014/main" id="{D350FD94-193C-4AFC-B745-E3C8C2C0CA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="" xmlns:a16="http://schemas.microsoft.com/office/drawing/2014/main" id="{A523CFEB-C756-4F3B-A232-1E7F54E19C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Rectangle 105">
            <a:extLst>
              <a:ext uri="{FF2B5EF4-FFF2-40B4-BE49-F238E27FC236}">
                <a16:creationId xmlns="" xmlns:a16="http://schemas.microsoft.com/office/drawing/2014/main" id="{3A135EDC-1101-473A-9FCF-8B6AA2141DDF}"/>
              </a:ext>
            </a:extLst>
          </p:cNvPr>
          <p:cNvSpPr/>
          <p:nvPr/>
        </p:nvSpPr>
        <p:spPr>
          <a:xfrm>
            <a:off x="5266152" y="3390001"/>
            <a:ext cx="2976582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DATA </a:t>
            </a:r>
            <a:r>
              <a:rPr lang="en-US" sz="1200" dirty="0" smtClean="0">
                <a:solidFill>
                  <a:schemeClr val="tx1"/>
                </a:solidFill>
              </a:rPr>
              <a:t>(2x2)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="" xmlns:a16="http://schemas.microsoft.com/office/drawing/2014/main" id="{D81E1AF3-6B9D-41CD-ADFB-98A9F7B7465C}"/>
              </a:ext>
            </a:extLst>
          </p:cNvPr>
          <p:cNvSpPr/>
          <p:nvPr/>
        </p:nvSpPr>
        <p:spPr>
          <a:xfrm>
            <a:off x="8404560" y="3625605"/>
            <a:ext cx="518474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BA</a:t>
            </a:r>
          </a:p>
        </p:txBody>
      </p:sp>
    </p:spTree>
    <p:extLst>
      <p:ext uri="{BB962C8B-B14F-4D97-AF65-F5344CB8AC3E}">
        <p14:creationId xmlns:p14="http://schemas.microsoft.com/office/powerpoint/2010/main" val="13107371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91273" y="1300904"/>
            <a:ext cx="11122024" cy="1989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Identical to non-STR MLD losing NAV sync on other links during TX on one link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ML Spatial Multiplexing NAV Sync Issue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4916628" y="3172376"/>
            <a:ext cx="0" cy="656281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CEDCF8B6-9530-4C42-8DE7-CA152594F941}"/>
              </a:ext>
            </a:extLst>
          </p:cNvPr>
          <p:cNvGrpSpPr/>
          <p:nvPr/>
        </p:nvGrpSpPr>
        <p:grpSpPr>
          <a:xfrm>
            <a:off x="3351359" y="2624173"/>
            <a:ext cx="5915411" cy="572473"/>
            <a:chOff x="1707689" y="4416261"/>
            <a:chExt cx="4359388" cy="572473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="" xmlns:a16="http://schemas.microsoft.com/office/drawing/2014/main" id="{5F146A6D-4D24-4AD6-9F8E-1A1A06145D26}"/>
                </a:ext>
              </a:extLst>
            </p:cNvPr>
            <p:cNvCxnSpPr>
              <a:cxnSpLocks/>
            </p:cNvCxnSpPr>
            <p:nvPr/>
          </p:nvCxnSpPr>
          <p:spPr>
            <a:xfrm>
              <a:off x="1707689" y="4416261"/>
              <a:ext cx="4359388" cy="17322"/>
            </a:xfrm>
            <a:prstGeom prst="straightConnector1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="" xmlns:a16="http://schemas.microsoft.com/office/drawing/2014/main" id="{3A116C7C-F599-4100-8B8B-BDACC13288AF}"/>
                </a:ext>
              </a:extLst>
            </p:cNvPr>
            <p:cNvCxnSpPr>
              <a:cxnSpLocks/>
            </p:cNvCxnSpPr>
            <p:nvPr/>
          </p:nvCxnSpPr>
          <p:spPr>
            <a:xfrm>
              <a:off x="1707689" y="4983440"/>
              <a:ext cx="4359388" cy="5294"/>
            </a:xfrm>
            <a:prstGeom prst="straightConnector1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</p:grp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3668CBB-B478-4D4E-A2C1-60B5B6398482}"/>
              </a:ext>
            </a:extLst>
          </p:cNvPr>
          <p:cNvSpPr txBox="1"/>
          <p:nvPr/>
        </p:nvSpPr>
        <p:spPr>
          <a:xfrm>
            <a:off x="2726336" y="2504152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Link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78CEC4B-0CE4-4F79-84B8-67DB751378E0}"/>
              </a:ext>
            </a:extLst>
          </p:cNvPr>
          <p:cNvSpPr txBox="1"/>
          <p:nvPr/>
        </p:nvSpPr>
        <p:spPr>
          <a:xfrm>
            <a:off x="2736496" y="3080213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Link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3316428" y="2382792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AP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E6892FD-6756-4CB5-B0D9-F1C659021A07}"/>
              </a:ext>
            </a:extLst>
          </p:cNvPr>
          <p:cNvSpPr txBox="1"/>
          <p:nvPr/>
        </p:nvSpPr>
        <p:spPr>
          <a:xfrm>
            <a:off x="3317632" y="2676153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EDCB1B49-33E8-4499-9DFC-A9F269866E36}"/>
              </a:ext>
            </a:extLst>
          </p:cNvPr>
          <p:cNvSpPr txBox="1"/>
          <p:nvPr/>
        </p:nvSpPr>
        <p:spPr>
          <a:xfrm>
            <a:off x="3315225" y="2992392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AP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7FBE0BA8-D6A9-4A8A-AD5E-A4BD8CDF9102}"/>
              </a:ext>
            </a:extLst>
          </p:cNvPr>
          <p:cNvSpPr txBox="1"/>
          <p:nvPr/>
        </p:nvSpPr>
        <p:spPr>
          <a:xfrm>
            <a:off x="3316428" y="3209553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E1D0C767-AC4E-45E1-9CC6-E8D39405167B}"/>
              </a:ext>
            </a:extLst>
          </p:cNvPr>
          <p:cNvSpPr/>
          <p:nvPr/>
        </p:nvSpPr>
        <p:spPr>
          <a:xfrm>
            <a:off x="5102792" y="2932648"/>
            <a:ext cx="1095587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DATA (2x2)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B2DDFA1D-2EF2-4BBB-8B7D-1D0A29CE6483}"/>
              </a:ext>
            </a:extLst>
          </p:cNvPr>
          <p:cNvSpPr/>
          <p:nvPr/>
        </p:nvSpPr>
        <p:spPr>
          <a:xfrm>
            <a:off x="6261802" y="3191350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EBC0EAA4-6045-4761-96F0-C78F40FE080A}"/>
              </a:ext>
            </a:extLst>
          </p:cNvPr>
          <p:cNvSpPr/>
          <p:nvPr/>
        </p:nvSpPr>
        <p:spPr>
          <a:xfrm>
            <a:off x="4721792" y="3191350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CTS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8BA41357-395F-4EFA-982E-4B325E414A27}"/>
              </a:ext>
            </a:extLst>
          </p:cNvPr>
          <p:cNvSpPr/>
          <p:nvPr/>
        </p:nvSpPr>
        <p:spPr>
          <a:xfrm>
            <a:off x="4318666" y="2944470"/>
            <a:ext cx="329586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RTS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6D59C6B4-4354-402B-BA82-CEBFC2BA71D8}"/>
              </a:ext>
            </a:extLst>
          </p:cNvPr>
          <p:cNvGrpSpPr/>
          <p:nvPr/>
        </p:nvGrpSpPr>
        <p:grpSpPr>
          <a:xfrm>
            <a:off x="4036542" y="3052668"/>
            <a:ext cx="282121" cy="125442"/>
            <a:chOff x="10322351" y="1300899"/>
            <a:chExt cx="367645" cy="125442"/>
          </a:xfrm>
        </p:grpSpPr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6B9FD5CB-D6AE-428F-AA81-77D9278FBB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28CC3182-1DED-478A-8125-DAB4D378C682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2E18A45D-87B4-47F2-856D-DFEE480EA3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8161630E-C6D3-46E8-96D4-2E2CAFB2FE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AB65DDF6-F5A4-4F99-B9E7-0995451847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40" name="Straight Arrow Connector 39"/>
          <p:cNvCxnSpPr/>
          <p:nvPr/>
        </p:nvCxnSpPr>
        <p:spPr bwMode="auto">
          <a:xfrm>
            <a:off x="4721792" y="2622831"/>
            <a:ext cx="0" cy="1205826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6597284" y="3172376"/>
            <a:ext cx="0" cy="656281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3315225" y="3846859"/>
            <a:ext cx="2193654" cy="827594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Starts switching to 2x2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on Link </a:t>
            </a: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B</a:t>
            </a:r>
            <a:endParaRPr lang="en-US" sz="1200" dirty="0" smtClean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Cannot perform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Listen/TX/RX on Link </a:t>
            </a: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 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6803300" y="2641495"/>
            <a:ext cx="4840" cy="1199296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5967411" y="3866579"/>
            <a:ext cx="2193654" cy="827594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Switch back to 1x1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on Link </a:t>
            </a: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 </a:t>
            </a: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and </a:t>
            </a: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B</a:t>
            </a:r>
            <a:endParaRPr lang="en-US" sz="1200" dirty="0" smtClean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803300" y="3431390"/>
            <a:ext cx="8483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1" hangingPunct="1">
              <a:buClrTx/>
              <a:buSzTx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Switching </a:t>
            </a:r>
            <a:endParaRPr lang="en-US" sz="1200" dirty="0" smtClean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  <a:p>
            <a:pPr lvl="0" defTabSz="914400" eaLnBrk="1" hangingPunct="1">
              <a:buClrTx/>
              <a:buSzTx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Delay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911323" y="3655538"/>
            <a:ext cx="8483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1" hangingPunct="1">
              <a:buClrTx/>
              <a:buSzTx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Switching </a:t>
            </a:r>
            <a:endParaRPr lang="en-US" sz="1200" dirty="0" smtClean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  <a:p>
            <a:pPr lvl="0" defTabSz="914400" eaLnBrk="1" hangingPunct="1">
              <a:buClrTx/>
              <a:buSzTx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Delay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74427" y="4969917"/>
            <a:ext cx="1048617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Proposal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Use </a:t>
            </a:r>
            <a:r>
              <a:rPr lang="en-US" sz="2200" dirty="0">
                <a:solidFill>
                  <a:schemeClr val="tx1"/>
                </a:solidFill>
              </a:rPr>
              <a:t>same rules that will be defined for non-STR MLD NAV Sync issue</a:t>
            </a:r>
          </a:p>
        </p:txBody>
      </p:sp>
      <p:cxnSp>
        <p:nvCxnSpPr>
          <p:cNvPr id="55" name="Straight Arrow Connector 54"/>
          <p:cNvCxnSpPr/>
          <p:nvPr/>
        </p:nvCxnSpPr>
        <p:spPr bwMode="auto">
          <a:xfrm>
            <a:off x="4911323" y="2382792"/>
            <a:ext cx="18919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8" name="Rectangle 57"/>
          <p:cNvSpPr/>
          <p:nvPr/>
        </p:nvSpPr>
        <p:spPr>
          <a:xfrm>
            <a:off x="5295923" y="2036558"/>
            <a:ext cx="12168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1" hangingPunct="1">
              <a:buClrTx/>
              <a:buSzTx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NAV out of sync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6871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</a:t>
            </a:r>
            <a:r>
              <a:rPr lang="en-GB" dirty="0" smtClean="0"/>
              <a:t>on-Immediate Switching Operation Motivation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371600"/>
            <a:ext cx="111220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Default mode is Immediate Switching upon receiving RTS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Immediately switching to maximum streams on Link A may result in losing out on channel access on Link B (higher BW, better quality, etc.)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Therefore, in addition to default operation, AP MLD and non-AP MLDs may support additional switching operation as follows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569CA4EC-5ADD-4B2F-9399-2B95593C9CD5}"/>
              </a:ext>
            </a:extLst>
          </p:cNvPr>
          <p:cNvCxnSpPr>
            <a:cxnSpLocks/>
          </p:cNvCxnSpPr>
          <p:nvPr/>
        </p:nvCxnSpPr>
        <p:spPr>
          <a:xfrm>
            <a:off x="3184974" y="3370581"/>
            <a:ext cx="6108569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1A61B59E-3854-41AA-B9D4-3E657B5523B0}"/>
              </a:ext>
            </a:extLst>
          </p:cNvPr>
          <p:cNvCxnSpPr>
            <a:cxnSpLocks/>
          </p:cNvCxnSpPr>
          <p:nvPr/>
        </p:nvCxnSpPr>
        <p:spPr>
          <a:xfrm>
            <a:off x="3184974" y="3937760"/>
            <a:ext cx="6108569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E9120D7-38FB-4698-A777-808D44E52215}"/>
              </a:ext>
            </a:extLst>
          </p:cNvPr>
          <p:cNvSpPr txBox="1"/>
          <p:nvPr/>
        </p:nvSpPr>
        <p:spPr>
          <a:xfrm>
            <a:off x="2514600" y="3250561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Link 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0F8DCFB6-A56B-4949-BDC6-5272C12AFED2}"/>
              </a:ext>
            </a:extLst>
          </p:cNvPr>
          <p:cNvSpPr txBox="1"/>
          <p:nvPr/>
        </p:nvSpPr>
        <p:spPr>
          <a:xfrm>
            <a:off x="2514600" y="3817740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Link 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30C68C48-896F-48C5-A61A-BB5D896C92F1}"/>
              </a:ext>
            </a:extLst>
          </p:cNvPr>
          <p:cNvSpPr/>
          <p:nvPr/>
        </p:nvSpPr>
        <p:spPr>
          <a:xfrm>
            <a:off x="3920269" y="3126957"/>
            <a:ext cx="518474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E9AEB68A-7B36-4A95-B3D8-D26C85A00BCB}"/>
              </a:ext>
            </a:extLst>
          </p:cNvPr>
          <p:cNvSpPr/>
          <p:nvPr/>
        </p:nvSpPr>
        <p:spPr>
          <a:xfrm>
            <a:off x="4600570" y="3374166"/>
            <a:ext cx="518474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A7BE5FA6-044C-42DA-A4C3-3F6C847E4337}"/>
              </a:ext>
            </a:extLst>
          </p:cNvPr>
          <p:cNvSpPr txBox="1"/>
          <p:nvPr/>
        </p:nvSpPr>
        <p:spPr>
          <a:xfrm>
            <a:off x="3082850" y="3165408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86958B87-A41F-43D4-A169-E335648D73BB}"/>
              </a:ext>
            </a:extLst>
          </p:cNvPr>
          <p:cNvSpPr txBox="1"/>
          <p:nvPr/>
        </p:nvSpPr>
        <p:spPr>
          <a:xfrm>
            <a:off x="3084418" y="3317808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 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D7ECC9F4-3003-4FF3-BE95-5EF6F6B5C7EB}"/>
              </a:ext>
            </a:extLst>
          </p:cNvPr>
          <p:cNvSpPr txBox="1"/>
          <p:nvPr/>
        </p:nvSpPr>
        <p:spPr>
          <a:xfrm>
            <a:off x="3048000" y="3732274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7F1FBA20-E455-4FF0-8E9C-4D76C080A729}"/>
              </a:ext>
            </a:extLst>
          </p:cNvPr>
          <p:cNvSpPr txBox="1"/>
          <p:nvPr/>
        </p:nvSpPr>
        <p:spPr>
          <a:xfrm>
            <a:off x="3048000" y="3950961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 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56C84E1E-AC5B-4EE2-9C6F-517B8277BE49}"/>
              </a:ext>
            </a:extLst>
          </p:cNvPr>
          <p:cNvSpPr/>
          <p:nvPr/>
        </p:nvSpPr>
        <p:spPr>
          <a:xfrm>
            <a:off x="5249448" y="3127092"/>
            <a:ext cx="3061133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DATA </a:t>
            </a:r>
            <a:r>
              <a:rPr lang="en-US" sz="1200" dirty="0" smtClean="0">
                <a:solidFill>
                  <a:schemeClr val="tx1"/>
                </a:solidFill>
              </a:rPr>
              <a:t>(1x1)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97563D6D-854E-4644-8A06-EA1A8C93C3A2}"/>
              </a:ext>
            </a:extLst>
          </p:cNvPr>
          <p:cNvSpPr/>
          <p:nvPr/>
        </p:nvSpPr>
        <p:spPr>
          <a:xfrm>
            <a:off x="8472408" y="3364874"/>
            <a:ext cx="518474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BA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="" xmlns:a16="http://schemas.microsoft.com/office/drawing/2014/main" id="{75582781-FFBF-4C46-8BC1-E71184091778}"/>
              </a:ext>
            </a:extLst>
          </p:cNvPr>
          <p:cNvGrpSpPr/>
          <p:nvPr/>
        </p:nvGrpSpPr>
        <p:grpSpPr>
          <a:xfrm>
            <a:off x="3543194" y="3246877"/>
            <a:ext cx="367645" cy="125442"/>
            <a:chOff x="10322351" y="1300899"/>
            <a:chExt cx="367645" cy="125442"/>
          </a:xfrm>
        </p:grpSpPr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902D9920-DCDD-4081-8715-619B74DB03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807D409B-C89D-44CF-B05B-497669F3FDB2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1C559DC9-A7C6-4C3B-817E-4C52BB2EB03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C5C7BEB2-B6E7-4B7E-A1D9-E657709DAE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659BC92F-E98D-4088-B397-1812C572EB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6C3D6F88-7FE3-4A2C-A565-3727E75ACB00}"/>
              </a:ext>
            </a:extLst>
          </p:cNvPr>
          <p:cNvSpPr/>
          <p:nvPr/>
        </p:nvSpPr>
        <p:spPr>
          <a:xfrm>
            <a:off x="3543195" y="3732274"/>
            <a:ext cx="1300895" cy="20256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Busy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8C5BADDC-464D-45DB-96A8-D83B35CB2A6A}"/>
              </a:ext>
            </a:extLst>
          </p:cNvPr>
          <p:cNvGrpSpPr/>
          <p:nvPr/>
        </p:nvGrpSpPr>
        <p:grpSpPr>
          <a:xfrm>
            <a:off x="4938358" y="3812183"/>
            <a:ext cx="367645" cy="125442"/>
            <a:chOff x="10322351" y="1300899"/>
            <a:chExt cx="367645" cy="125442"/>
          </a:xfrm>
        </p:grpSpPr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2D031EC8-11DB-41ED-9A83-F068698B33D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EDF6E245-A50D-481D-85F2-9E7250FA91A3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DA6EEDD2-3432-4105-80D1-58FB05D5D62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D350FD94-193C-4AFC-B745-E3C8C2C0CA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A523CFEB-C756-4F3B-A232-1E7F54E19C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3A135EDC-1101-473A-9FCF-8B6AA2141DDF}"/>
              </a:ext>
            </a:extLst>
          </p:cNvPr>
          <p:cNvSpPr/>
          <p:nvPr/>
        </p:nvSpPr>
        <p:spPr>
          <a:xfrm>
            <a:off x="5334000" y="3699127"/>
            <a:ext cx="2976582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DATA </a:t>
            </a:r>
            <a:r>
              <a:rPr lang="en-US" sz="1200" dirty="0" smtClean="0">
                <a:solidFill>
                  <a:schemeClr val="tx1"/>
                </a:solidFill>
              </a:rPr>
              <a:t>(1x1)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D81E1AF3-6B9D-41CD-ADFB-98A9F7B7465C}"/>
              </a:ext>
            </a:extLst>
          </p:cNvPr>
          <p:cNvSpPr/>
          <p:nvPr/>
        </p:nvSpPr>
        <p:spPr>
          <a:xfrm>
            <a:off x="8472408" y="3934731"/>
            <a:ext cx="518474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BA</a:t>
            </a:r>
          </a:p>
        </p:txBody>
      </p:sp>
    </p:spTree>
    <p:extLst>
      <p:ext uri="{BB962C8B-B14F-4D97-AF65-F5344CB8AC3E}">
        <p14:creationId xmlns:p14="http://schemas.microsoft.com/office/powerpoint/2010/main" val="41725744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</a:t>
            </a:r>
            <a:r>
              <a:rPr lang="en-GB" dirty="0" smtClean="0"/>
              <a:t>on-Immediate Switching Operation Proposal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378884" y="1295400"/>
            <a:ext cx="10668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AP </a:t>
            </a:r>
            <a:r>
              <a:rPr lang="en-US" dirty="0">
                <a:solidFill>
                  <a:schemeClr val="accent4"/>
                </a:solidFill>
              </a:rPr>
              <a:t>MLD sends RTS-type Trigger that includes information how to perform receive chain </a:t>
            </a:r>
            <a:r>
              <a:rPr lang="en-US" dirty="0" smtClean="0">
                <a:solidFill>
                  <a:schemeClr val="accent4"/>
                </a:solidFill>
              </a:rPr>
              <a:t>switching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4"/>
                </a:solidFill>
              </a:rPr>
              <a:t>Countdown wait time/ PPDU limit before switch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4"/>
                </a:solidFill>
              </a:rPr>
              <a:t>0 indicates immediate Switch (if only one PPDU in TXOP)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This operation can be limited to a specific link (e.g. smaller BW link)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4"/>
                </a:solidFill>
              </a:rPr>
              <a:t>Non-AP MLD indicates which link it wants Non-Immediate Switching enabled 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4"/>
                </a:solidFill>
              </a:rPr>
              <a:t>By default, immediate switch enabled on all links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4"/>
                </a:solidFill>
              </a:rPr>
              <a:t>Example: Link A on 5 GHz 80 MHz (non-immediate switching) and Link B on 6 GHz 320 MHz (default mode: immediate switching)</a:t>
            </a:r>
          </a:p>
          <a:p>
            <a:pPr lvl="1" indent="0"/>
            <a:endParaRPr lang="en-US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063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11-19-1405-00-00be-multi-link-operation-channel-access-discussion</Template>
  <TotalTime>30851</TotalTime>
  <Words>1436</Words>
  <Application>Microsoft Office PowerPoint</Application>
  <PresentationFormat>Widescreen</PresentationFormat>
  <Paragraphs>298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 Unicode MS</vt:lpstr>
      <vt:lpstr>MS Gothic</vt:lpstr>
      <vt:lpstr>Arial</vt:lpstr>
      <vt:lpstr>Courier New</vt:lpstr>
      <vt:lpstr>Times New Roman</vt:lpstr>
      <vt:lpstr>Wingdings</vt:lpstr>
      <vt:lpstr>Office Theme</vt:lpstr>
      <vt:lpstr>Document</vt:lpstr>
      <vt:lpstr>MLD Spatial Multiplexing Considerations</vt:lpstr>
      <vt:lpstr>Multi-link Spatial Multiplexing Background</vt:lpstr>
      <vt:lpstr>ML SM Default Operation Basic Example</vt:lpstr>
      <vt:lpstr>ML Spatial Multiplexing Capability Indication</vt:lpstr>
      <vt:lpstr>ML Spatial Multiplexing Capability Examples (1/2)</vt:lpstr>
      <vt:lpstr>ML Spatial Multiplexing Capability Examples (2/2)</vt:lpstr>
      <vt:lpstr>ML Spatial Multiplexing NAV Sync Issue</vt:lpstr>
      <vt:lpstr>Non-Immediate Switching Operation Motivation</vt:lpstr>
      <vt:lpstr>Non-Immediate Switching Operation Proposal</vt:lpstr>
      <vt:lpstr>MIMO Sounding in Multi-link Operation</vt:lpstr>
      <vt:lpstr>Summary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 Channel Access Discussion</dc:title>
  <dc:creator>Sharan Naribole</dc:creator>
  <cp:lastModifiedBy>Sharan Naribole</cp:lastModifiedBy>
  <cp:revision>574</cp:revision>
  <cp:lastPrinted>1601-01-01T00:00:00Z</cp:lastPrinted>
  <dcterms:created xsi:type="dcterms:W3CDTF">2019-09-09T01:56:09Z</dcterms:created>
  <dcterms:modified xsi:type="dcterms:W3CDTF">2020-08-10T01:08:20Z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Operation\Sep-2019\11-19-1405-00-00be-multi-link-operation-channel-access-discussion.pptx</vt:lpwstr>
  </property>
</Properties>
</file>