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bookmarkIdSeed="8">
  <p:sldMasterIdLst>
    <p:sldMasterId id="2147483648" r:id="rId1"/>
  </p:sldMasterIdLst>
  <p:notesMasterIdLst>
    <p:notesMasterId r:id="rId19"/>
  </p:notesMasterIdLst>
  <p:handoutMasterIdLst>
    <p:handoutMasterId r:id="rId20"/>
  </p:handoutMasterIdLst>
  <p:sldIdLst>
    <p:sldId id="289" r:id="rId2"/>
    <p:sldId id="327" r:id="rId3"/>
    <p:sldId id="381" r:id="rId4"/>
    <p:sldId id="396" r:id="rId5"/>
    <p:sldId id="399" r:id="rId6"/>
    <p:sldId id="397" r:id="rId7"/>
    <p:sldId id="392" r:id="rId8"/>
    <p:sldId id="398" r:id="rId9"/>
    <p:sldId id="390" r:id="rId10"/>
    <p:sldId id="393" r:id="rId11"/>
    <p:sldId id="394" r:id="rId12"/>
    <p:sldId id="395" r:id="rId13"/>
    <p:sldId id="376" r:id="rId14"/>
    <p:sldId id="400" r:id="rId15"/>
    <p:sldId id="388" r:id="rId16"/>
    <p:sldId id="366" r:id="rId17"/>
    <p:sldId id="38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4">
          <p15:clr>
            <a:srgbClr val="A4A3A4"/>
          </p15:clr>
        </p15:guide>
      </p15:sldGuideLst>
    </p:ext>
    <p:ext uri="{2D200454-40CA-4A62-9FC3-DE9A4176ACB9}">
      <p15:notesGuideLst xmlns:p15="http://schemas.microsoft.com/office/powerpoint/2012/main">
        <p15:guide id="1" orient="horz" pos="2923">
          <p15:clr>
            <a:srgbClr val="A4A3A4"/>
          </p15:clr>
        </p15:guide>
        <p15:guide id="2" pos="220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中度样式 3 - 强调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EC20E35-A176-4012-BC5E-935CFFF8708E}" styleName="中度样式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8B1032C-EA38-4F05-BA0D-38AFFFC7BED3}" styleName="浅色样式 3 - 强调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DCAF9ED-07DC-4A11-8D7F-57B35C25682E}" styleName="中度样式 1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3" autoAdjust="0"/>
    <p:restoredTop sz="85294" autoAdjust="0"/>
  </p:normalViewPr>
  <p:slideViewPr>
    <p:cSldViewPr>
      <p:cViewPr varScale="1">
        <p:scale>
          <a:sx n="71" d="100"/>
          <a:sy n="71" d="100"/>
        </p:scale>
        <p:origin x="1134" y="60"/>
      </p:cViewPr>
      <p:guideLst>
        <p:guide orient="horz" pos="2160"/>
        <p:guide pos="2904"/>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1320" y="90"/>
      </p:cViewPr>
      <p:guideLst>
        <p:guide orient="horz" pos="2923"/>
        <p:guide pos="220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a:t>doc.: IEEE 802.11-yy/xxxxr0</a:t>
            </a:r>
          </a:p>
        </p:txBody>
      </p:sp>
      <p:sp>
        <p:nvSpPr>
          <p:cNvPr id="3075" name="Rectangle 3"/>
          <p:cNvSpPr>
            <a:spLocks noGrp="1" noChangeArrowheads="1"/>
          </p:cNvSpPr>
          <p:nvPr>
            <p:ph type="dt" sz="quarter" idx="1"/>
          </p:nvPr>
        </p:nvSpPr>
        <p:spPr bwMode="auto">
          <a:xfrm>
            <a:off x="695325" y="175081"/>
            <a:ext cx="703462" cy="215444"/>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ltLang="zh-CN" dirty="0" smtClean="0"/>
              <a:t>Nov</a:t>
            </a:r>
            <a:r>
              <a:rPr lang="zh-CN" altLang="en-US" dirty="0" smtClean="0"/>
              <a:t> </a:t>
            </a:r>
            <a:r>
              <a:rPr lang="en-US" altLang="zh-CN" dirty="0" smtClean="0"/>
              <a:t>2011</a:t>
            </a:r>
            <a:endParaRPr lang="en-US" altLang="zh-CN" dirty="0"/>
          </a:p>
        </p:txBody>
      </p:sp>
      <p:sp>
        <p:nvSpPr>
          <p:cNvPr id="3076" name="Rectangle 4"/>
          <p:cNvSpPr>
            <a:spLocks noGrp="1" noChangeArrowheads="1"/>
          </p:cNvSpPr>
          <p:nvPr>
            <p:ph type="ftr" sz="quarter" idx="2"/>
          </p:nvPr>
        </p:nvSpPr>
        <p:spPr bwMode="auto">
          <a:xfrm>
            <a:off x="6034519" y="8982075"/>
            <a:ext cx="283731" cy="184666"/>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US" altLang="zh-CN" dirty="0" smtClean="0"/>
              <a:t>ZTE</a:t>
            </a:r>
            <a:endParaRPr lang="en-US" altLang="zh-CN"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US" altLang="zh-CN"/>
              <a:t>Page </a:t>
            </a:r>
            <a:fld id="{1511EA03-522E-4CA2-9944-B7F253F8EC1A}" type="slidenum">
              <a:rPr lang="en-US" altLang="zh-CN"/>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extLst>
      <p:ext uri="{BB962C8B-B14F-4D97-AF65-F5344CB8AC3E}">
        <p14:creationId xmlns:p14="http://schemas.microsoft.com/office/powerpoint/2010/main" val="14193811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dirty="0"/>
              <a:t>doc.: IEEE </a:t>
            </a:r>
            <a:r>
              <a:rPr lang="zh-CN" altLang="en-US" dirty="0" smtClean="0"/>
              <a:t>802.11-yy/xxxxr</a:t>
            </a:r>
            <a:r>
              <a:rPr lang="en-US" altLang="zh-CN" dirty="0" smtClean="0"/>
              <a:t>1</a:t>
            </a:r>
            <a:endParaRPr lang="zh-CN" alt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zh-CN" altLang="en-US"/>
              <a:t>Month Year</a:t>
            </a:r>
            <a:endParaRPr lang="en-US" altLang="zh-CN"/>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a:lvl5pPr>
          </a:lstStyle>
          <a:p>
            <a:pPr lvl="4">
              <a:defRPr/>
            </a:pPr>
            <a:r>
              <a:rPr lang="en-US" altLang="zh-CN" smtClean="0"/>
              <a:t>Lv Kaiying,ZTE Corporation</a:t>
            </a:r>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 name="Slide Number Placeholder 1"/>
          <p:cNvSpPr>
            <a:spLocks noGrp="1"/>
          </p:cNvSpPr>
          <p:nvPr>
            <p:ph type="sldNum" sz="quarter" idx="5"/>
          </p:nvPr>
        </p:nvSpPr>
        <p:spPr>
          <a:xfrm>
            <a:off x="3927475" y="8815388"/>
            <a:ext cx="3005138" cy="465137"/>
          </a:xfrm>
          <a:prstGeom prst="rect">
            <a:avLst/>
          </a:prstGeom>
        </p:spPr>
        <p:txBody>
          <a:bodyPr vert="horz" lIns="91440" tIns="45720" rIns="91440" bIns="45720" rtlCol="0" anchor="b"/>
          <a:lstStyle>
            <a:lvl1pPr algn="r">
              <a:defRPr sz="1200"/>
            </a:lvl1pPr>
          </a:lstStyle>
          <a:p>
            <a:fld id="{42CE8288-B19C-47C0-B1B1-38155B0F943D}" type="slidenum">
              <a:rPr lang="en-US" smtClean="0"/>
              <a:t>‹#›</a:t>
            </a:fld>
            <a:endParaRPr lang="en-US"/>
          </a:p>
        </p:txBody>
      </p:sp>
    </p:spTree>
    <p:extLst>
      <p:ext uri="{BB962C8B-B14F-4D97-AF65-F5344CB8AC3E}">
        <p14:creationId xmlns:p14="http://schemas.microsoft.com/office/powerpoint/2010/main" val="1633634878"/>
      </p:ext>
    </p:extLst>
  </p:cSld>
  <p:clrMap bg1="lt1" tx1="dk1" bg2="lt2" tx2="dk2" accent1="accent1" accent2="accent2" accent3="accent3" accent4="accent4" accent5="accent5" accent6="accent6" hlink="hlink" folHlink="folHlink"/>
  <p:hf hdr="0" ftr="0" dt="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txBox="1">
            <a:spLocks noGrp="1" noChangeArrowheads="1"/>
          </p:cNvSpPr>
          <p:nvPr/>
        </p:nvSpPr>
        <p:spPr bwMode="auto">
          <a:xfrm>
            <a:off x="5640388" y="98425"/>
            <a:ext cx="641350" cy="212725"/>
          </a:xfrm>
          <a:prstGeom prst="rect">
            <a:avLst/>
          </a:prstGeom>
          <a:noFill/>
          <a:ln w="9525">
            <a:noFill/>
            <a:miter lim="800000"/>
          </a:ln>
        </p:spPr>
        <p:txBody>
          <a:bodyPr wrap="none" lIns="0" tIns="0" rIns="0" bIns="0" anchor="b">
            <a:spAutoFit/>
          </a:bodyPr>
          <a:lstStyle/>
          <a:p>
            <a:pPr algn="r" defTabSz="933450"/>
            <a:r>
              <a:rPr lang="zh-CN" altLang="en-US" sz="1400" b="1"/>
              <a:t>doc.: IEEE 802.11-yy/xxxxr0</a:t>
            </a:r>
          </a:p>
        </p:txBody>
      </p:sp>
      <p:sp>
        <p:nvSpPr>
          <p:cNvPr id="13315" name="Rectangle 3"/>
          <p:cNvSpPr txBox="1">
            <a:spLocks noGrp="1" noChangeArrowheads="1"/>
          </p:cNvSpPr>
          <p:nvPr/>
        </p:nvSpPr>
        <p:spPr bwMode="auto">
          <a:xfrm>
            <a:off x="654050" y="98425"/>
            <a:ext cx="827088" cy="212725"/>
          </a:xfrm>
          <a:prstGeom prst="rect">
            <a:avLst/>
          </a:prstGeom>
          <a:noFill/>
          <a:ln w="9525">
            <a:noFill/>
            <a:miter lim="800000"/>
          </a:ln>
        </p:spPr>
        <p:txBody>
          <a:bodyPr wrap="none" lIns="0" tIns="0" rIns="0" bIns="0" anchor="b">
            <a:spAutoFit/>
          </a:bodyPr>
          <a:lstStyle/>
          <a:p>
            <a:pPr defTabSz="933450"/>
            <a:r>
              <a:rPr lang="zh-CN" altLang="en-US" sz="1400" b="1"/>
              <a:t>Month Year</a:t>
            </a:r>
            <a:endParaRPr lang="en-US" altLang="zh-CN" sz="1400" b="1"/>
          </a:p>
        </p:txBody>
      </p:sp>
      <p:sp>
        <p:nvSpPr>
          <p:cNvPr id="13316" name="Rectangle 6"/>
          <p:cNvSpPr txBox="1">
            <a:spLocks noGrp="1" noChangeArrowheads="1"/>
          </p:cNvSpPr>
          <p:nvPr/>
        </p:nvSpPr>
        <p:spPr bwMode="auto">
          <a:xfrm>
            <a:off x="5357813" y="8985250"/>
            <a:ext cx="923925" cy="182563"/>
          </a:xfrm>
          <a:prstGeom prst="rect">
            <a:avLst/>
          </a:prstGeom>
          <a:noFill/>
          <a:ln w="9525">
            <a:noFill/>
            <a:miter lim="800000"/>
          </a:ln>
        </p:spPr>
        <p:txBody>
          <a:bodyPr wrap="none" lIns="0" tIns="0" rIns="0" bIns="0">
            <a:spAutoFit/>
          </a:bodyPr>
          <a:lstStyle/>
          <a:p>
            <a:pPr marL="457200" lvl="4" algn="r" defTabSz="933450"/>
            <a:r>
              <a:rPr lang="zh-CN" altLang="en-US"/>
              <a:t>John Doe, Some Company</a:t>
            </a:r>
            <a:endParaRPr lang="en-US" altLang="zh-CN"/>
          </a:p>
        </p:txBody>
      </p:sp>
      <p:sp>
        <p:nvSpPr>
          <p:cNvPr id="13317" name="Rectangle 7"/>
          <p:cNvSpPr txBox="1">
            <a:spLocks noGrp="1" noChangeArrowheads="1"/>
          </p:cNvSpPr>
          <p:nvPr/>
        </p:nvSpPr>
        <p:spPr bwMode="auto">
          <a:xfrm>
            <a:off x="3222625" y="8985250"/>
            <a:ext cx="512763" cy="182563"/>
          </a:xfrm>
          <a:prstGeom prst="rect">
            <a:avLst/>
          </a:prstGeom>
          <a:noFill/>
          <a:ln w="9525">
            <a:noFill/>
            <a:miter lim="800000"/>
          </a:ln>
        </p:spPr>
        <p:txBody>
          <a:bodyPr wrap="none" lIns="0" tIns="0" rIns="0" bIns="0">
            <a:spAutoFit/>
          </a:bodyPr>
          <a:lstStyle/>
          <a:p>
            <a:pPr algn="r" defTabSz="933450"/>
            <a:r>
              <a:rPr lang="en-US" altLang="zh-CN"/>
              <a:t>Page </a:t>
            </a:r>
            <a:fld id="{40A6FFB0-83BC-4172-9244-980194D3E1F8}" type="slidenum">
              <a:rPr lang="en-US" altLang="zh-CN"/>
              <a:t>1</a:t>
            </a:fld>
            <a:endParaRPr lang="en-US" altLang="zh-CN"/>
          </a:p>
        </p:txBody>
      </p:sp>
      <p:sp>
        <p:nvSpPr>
          <p:cNvPr id="13318" name="Rectangle 2"/>
          <p:cNvSpPr>
            <a:spLocks noGrp="1" noRot="1" noChangeAspect="1" noChangeArrowheads="1" noTextEdit="1"/>
          </p:cNvSpPr>
          <p:nvPr>
            <p:ph type="sldImg"/>
          </p:nvPr>
        </p:nvSpPr>
        <p:spPr>
          <a:xfrm>
            <a:off x="1154113" y="701675"/>
            <a:ext cx="4625975" cy="3468688"/>
          </a:xfrm>
        </p:spPr>
      </p:sp>
      <p:sp>
        <p:nvSpPr>
          <p:cNvPr id="13319" name="Rectangle 3"/>
          <p:cNvSpPr>
            <a:spLocks noGrp="1" noChangeArrowheads="1"/>
          </p:cNvSpPr>
          <p:nvPr>
            <p:ph type="body" idx="1"/>
          </p:nvPr>
        </p:nvSpPr>
        <p:spPr>
          <a:noFill/>
        </p:spPr>
        <p:txBody>
          <a:bodyPr/>
          <a:lstStyle/>
          <a:p>
            <a:pPr eaLnBrk="1" hangingPunct="1"/>
            <a:endParaRPr lang="zh-CN" altLang="en-US" dirty="0" smtClean="0">
              <a:ea typeface="宋体" panose="02010600030101010101" pitchFamily="2" charset="-122"/>
            </a:endParaRPr>
          </a:p>
        </p:txBody>
      </p:sp>
    </p:spTree>
    <p:extLst>
      <p:ext uri="{BB962C8B-B14F-4D97-AF65-F5344CB8AC3E}">
        <p14:creationId xmlns:p14="http://schemas.microsoft.com/office/powerpoint/2010/main" val="1162214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7" name="灯片编号占位符 6"/>
          <p:cNvSpPr>
            <a:spLocks noGrp="1"/>
          </p:cNvSpPr>
          <p:nvPr>
            <p:ph type="sldNum" sz="quarter" idx="13"/>
          </p:nvPr>
        </p:nvSpPr>
        <p:spPr>
          <a:xfrm>
            <a:off x="3222625" y="8985250"/>
            <a:ext cx="512763" cy="182563"/>
          </a:xfrm>
          <a:prstGeom prst="rect">
            <a:avLst/>
          </a:prstGeom>
        </p:spPr>
        <p:txBody>
          <a:bodyPr/>
          <a:lstStyle/>
          <a:p>
            <a:pPr>
              <a:defRPr/>
            </a:pPr>
            <a:r>
              <a:rPr lang="en-US" altLang="zh-CN" smtClean="0"/>
              <a:t>Page </a:t>
            </a:r>
            <a:fld id="{BD4178A6-0380-4025-800F-AD68D5F93500}" type="slidenum">
              <a:rPr lang="en-US" altLang="zh-CN" smtClean="0"/>
              <a:t>17</a:t>
            </a:fld>
            <a:endParaRPr lang="en-US" altLang="zh-CN"/>
          </a:p>
        </p:txBody>
      </p:sp>
    </p:spTree>
    <p:extLst>
      <p:ext uri="{BB962C8B-B14F-4D97-AF65-F5344CB8AC3E}">
        <p14:creationId xmlns:p14="http://schemas.microsoft.com/office/powerpoint/2010/main" val="4035306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5"/>
          <p:cNvSpPr>
            <a:spLocks noGrp="1" noChangeArrowheads="1"/>
          </p:cNvSpPr>
          <p:nvPr>
            <p:ph type="ftr" sz="quarter" idx="10"/>
          </p:nvPr>
        </p:nvSpPr>
        <p:spPr>
          <a:xfrm>
            <a:off x="7182975" y="6475413"/>
            <a:ext cx="1360950" cy="184666"/>
          </a:xfrm>
        </p:spPr>
        <p:txBody>
          <a:bodyPr/>
          <a:lstStyle>
            <a:lvl1pPr>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5" name="Rectangle 6"/>
          <p:cNvSpPr>
            <a:spLocks noGrp="1" noChangeArrowheads="1"/>
          </p:cNvSpPr>
          <p:nvPr>
            <p:ph type="sldNum" sz="quarter" idx="11"/>
          </p:nvPr>
        </p:nvSpPr>
        <p:spPr>
          <a:xfrm>
            <a:off x="4520333" y="6475413"/>
            <a:ext cx="179536" cy="184666"/>
          </a:xfrm>
        </p:spPr>
        <p:txBody>
          <a:bodyPr/>
          <a:lstStyle>
            <a:lvl1pPr>
              <a:defRPr/>
            </a:lvl1pPr>
          </a:lstStyle>
          <a:p>
            <a:pPr>
              <a:defRPr/>
            </a:pPr>
            <a:fld id="{590F9BA0-27AE-41C3-B6FA-1F3FB66617DE}" type="slidenum">
              <a:rPr lang="en-US" altLang="zh-CN" smtClean="0"/>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a:xfrm>
            <a:off x="7182975" y="6475413"/>
            <a:ext cx="1360950" cy="184666"/>
          </a:xfrm>
        </p:spPr>
        <p:txBody>
          <a:bodyPr/>
          <a:lstStyle>
            <a:lvl1pPr>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5"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B96EB75-F5AF-4D4C-9A85-68542A78121A}" type="slidenum">
              <a:rPr lang="en-US" altLang="zh-CN" smtClean="0"/>
              <a:t>‹#›</a:t>
            </a:fld>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182975" y="6484694"/>
            <a:ext cx="1360950" cy="184666"/>
          </a:xfrm>
        </p:spPr>
        <p:txBody>
          <a:bodyPr/>
          <a:lstStyle>
            <a:lvl1pPr>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3" name="Rectangle 6"/>
          <p:cNvSpPr>
            <a:spLocks noGrp="1" noChangeArrowheads="1"/>
          </p:cNvSpPr>
          <p:nvPr>
            <p:ph type="sldNum" sz="quarter" idx="11"/>
          </p:nvPr>
        </p:nvSpPr>
        <p:spPr>
          <a:xfrm>
            <a:off x="4520334" y="6475412"/>
            <a:ext cx="339698" cy="193947"/>
          </a:xfrm>
        </p:spPr>
        <p:txBody>
          <a:bodyPr/>
          <a:lstStyle>
            <a:lvl1pPr>
              <a:defRPr/>
            </a:lvl1pPr>
          </a:lstStyle>
          <a:p>
            <a:pPr>
              <a:defRPr/>
            </a:pPr>
            <a:fld id="{DD65A0DB-CB56-43A5-BD5F-7ACAEE225779}" type="slidenum">
              <a:rPr lang="en-US" altLang="zh-CN" smtClean="0"/>
              <a:t>‹#›</a:t>
            </a:fld>
            <a:endParaRPr lang="en-US" altLang="zh-CN"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zh-CN" altLang="en-US" dirty="0" smtClean="0"/>
              <a:t>单击此处编辑母版标题样式</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9" name="Rectangle 5"/>
          <p:cNvSpPr>
            <a:spLocks noGrp="1" noChangeArrowheads="1"/>
          </p:cNvSpPr>
          <p:nvPr>
            <p:ph type="ftr" sz="quarter" idx="3"/>
          </p:nvPr>
        </p:nvSpPr>
        <p:spPr bwMode="auto">
          <a:xfrm>
            <a:off x="7182975" y="6475413"/>
            <a:ext cx="1360950" cy="184666"/>
          </a:xfrm>
          <a:prstGeom prst="rect">
            <a:avLst/>
          </a:prstGeom>
          <a:noFill/>
          <a:ln w="9525">
            <a:noFill/>
            <a:miter lim="800000"/>
          </a:ln>
          <a:effectLst/>
        </p:spPr>
        <p:txBody>
          <a:bodyPr vert="horz" wrap="none" lIns="0" tIns="0" rIns="0" bIns="0" numCol="1" anchor="t" anchorCtr="0" compatLnSpc="1">
            <a:spAutoFit/>
          </a:bodyPr>
          <a:lstStyle>
            <a:lvl1pPr algn="r">
              <a:defRPr>
                <a:ea typeface="宋体" panose="02010600030101010101" pitchFamily="2" charset="-122"/>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1030" name="Rectangle 6"/>
          <p:cNvSpPr>
            <a:spLocks noGrp="1" noChangeArrowheads="1"/>
          </p:cNvSpPr>
          <p:nvPr>
            <p:ph type="sldNum" sz="quarter" idx="4"/>
          </p:nvPr>
        </p:nvSpPr>
        <p:spPr bwMode="auto">
          <a:xfrm>
            <a:off x="4520332" y="6475413"/>
            <a:ext cx="179536" cy="184666"/>
          </a:xfrm>
          <a:prstGeom prst="rect">
            <a:avLst/>
          </a:prstGeom>
          <a:noFill/>
          <a:ln w="9525">
            <a:noFill/>
            <a:miter lim="800000"/>
          </a:ln>
          <a:effectLst/>
        </p:spPr>
        <p:txBody>
          <a:bodyPr vert="horz" wrap="none" lIns="0" tIns="0" rIns="0" bIns="0" numCol="1" anchor="t" anchorCtr="0" compatLnSpc="1">
            <a:spAutoFit/>
          </a:bodyPr>
          <a:lstStyle>
            <a:lvl1pPr algn="ctr">
              <a:defRPr>
                <a:ea typeface="宋体" panose="02010600030101010101" pitchFamily="2" charset="-122"/>
              </a:defRPr>
            </a:lvl1pPr>
          </a:lstStyle>
          <a:p>
            <a:pPr>
              <a:defRPr/>
            </a:pPr>
            <a:fld id="{37B6A3AB-0147-49A3-849E-9D579AF0EF1D}" type="slidenum">
              <a:rPr lang="en-US" altLang="zh-CN" smtClean="0"/>
              <a:t>‹#›</a:t>
            </a:fld>
            <a:endParaRPr lang="en-US" altLang="zh-CN"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ln>
          <a:effectLst/>
        </p:spPr>
        <p:txBody>
          <a:bodyPr wrap="none" lIns="0" tIns="0" rIns="0" bIns="0" anchor="b">
            <a:spAutoFit/>
          </a:bodyPr>
          <a:lstStyle/>
          <a:p>
            <a:pPr marL="457200" lvl="4" algn="r">
              <a:defRPr/>
            </a:pPr>
            <a:r>
              <a:rPr lang="en-US" altLang="zh-CN" sz="1800" b="1" dirty="0">
                <a:ea typeface="宋体" panose="02010600030101010101" pitchFamily="2" charset="-122"/>
              </a:rPr>
              <a:t>doc.: IEEE </a:t>
            </a:r>
            <a:r>
              <a:rPr lang="en-US" altLang="zh-CN" sz="1800" b="1" dirty="0" smtClean="0">
                <a:ea typeface="宋体" panose="02010600030101010101" pitchFamily="2" charset="-122"/>
              </a:rPr>
              <a:t>802.11-20/0</a:t>
            </a:r>
            <a:r>
              <a:rPr lang="en-US" altLang="zh-CN" sz="1800" b="1" dirty="0" smtClean="0">
                <a:effectLst/>
              </a:rPr>
              <a:t>972</a:t>
            </a:r>
            <a:r>
              <a:rPr lang="en-US" altLang="zh-CN" sz="1800" b="1" dirty="0" smtClean="0">
                <a:ea typeface="宋体" panose="02010600030101010101" pitchFamily="2" charset="-122"/>
              </a:rPr>
              <a:t>r2</a:t>
            </a:r>
            <a:endParaRPr lang="en-US" altLang="zh-CN" sz="1800" b="1" dirty="0">
              <a:ea typeface="宋体" panose="02010600030101010101"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ln>
          <a:effectLst/>
        </p:spPr>
        <p:txBody>
          <a:bodyPr wrap="none" lIns="0" tIns="0" rIns="0" bIns="0">
            <a:spAutoFit/>
          </a:bodyPr>
          <a:lstStyle/>
          <a:p>
            <a:pPr>
              <a:defRPr/>
            </a:pPr>
            <a:r>
              <a:rPr lang="en-US" altLang="zh-CN">
                <a:ea typeface="宋体" panose="02010600030101010101"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9" name="Text Box 11"/>
          <p:cNvSpPr txBox="1">
            <a:spLocks noChangeArrowheads="1"/>
          </p:cNvSpPr>
          <p:nvPr userDrawn="1"/>
        </p:nvSpPr>
        <p:spPr bwMode="auto">
          <a:xfrm>
            <a:off x="755650" y="260350"/>
            <a:ext cx="1728118" cy="369332"/>
          </a:xfrm>
          <a:prstGeom prst="rect">
            <a:avLst/>
          </a:prstGeom>
          <a:noFill/>
          <a:ln w="12700">
            <a:noFill/>
            <a:miter lim="800000"/>
            <a:headEnd type="none" w="sm" len="sm"/>
            <a:tailEnd type="none" w="sm" len="sm"/>
          </a:ln>
          <a:effectLst/>
        </p:spPr>
        <p:txBody>
          <a:bodyPr wrap="square">
            <a:spAutoFit/>
          </a:bodyPr>
          <a:lstStyle/>
          <a:p>
            <a:pPr>
              <a:spcBef>
                <a:spcPct val="50000"/>
              </a:spcBef>
              <a:defRPr/>
            </a:pPr>
            <a:r>
              <a:rPr lang="en-US" altLang="zh-CN" sz="1800" b="1" baseline="0" dirty="0" smtClean="0">
                <a:ea typeface="宋体" panose="02010600030101010101" pitchFamily="2" charset="-122"/>
              </a:rPr>
              <a:t>2020 </a:t>
            </a:r>
            <a:endParaRPr lang="en-US" altLang="zh-CN" sz="1800" b="1"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12"/>
          <p:cNvSpPr>
            <a:spLocks noChangeArrowheads="1"/>
          </p:cNvSpPr>
          <p:nvPr/>
        </p:nvSpPr>
        <p:spPr bwMode="auto">
          <a:xfrm>
            <a:off x="467544" y="2308860"/>
            <a:ext cx="1447800" cy="381000"/>
          </a:xfrm>
          <a:prstGeom prst="rect">
            <a:avLst/>
          </a:prstGeom>
          <a:noFill/>
          <a:ln w="9525">
            <a:noFill/>
            <a:miter lim="800000"/>
          </a:ln>
        </p:spPr>
        <p:txBody>
          <a:bodyPr lIns="92075" tIns="46038" rIns="92075" bIns="46038"/>
          <a:lstStyle/>
          <a:p>
            <a:pPr marL="342900" indent="-342900">
              <a:spcBef>
                <a:spcPct val="20000"/>
              </a:spcBef>
            </a:pPr>
            <a:r>
              <a:rPr lang="en-US" altLang="zh-CN" sz="2000" b="1" dirty="0">
                <a:ea typeface="宋体" panose="02010600030101010101" pitchFamily="2" charset="-122"/>
              </a:rPr>
              <a:t>Authors:</a:t>
            </a:r>
            <a:endParaRPr lang="en-US" altLang="zh-CN" sz="2000" dirty="0">
              <a:ea typeface="宋体" panose="02010600030101010101" pitchFamily="2" charset="-122"/>
            </a:endParaRPr>
          </a:p>
        </p:txBody>
      </p:sp>
      <p:sp>
        <p:nvSpPr>
          <p:cNvPr id="1030" name="Rectangle 2"/>
          <p:cNvSpPr>
            <a:spLocks noChangeArrowheads="1"/>
          </p:cNvSpPr>
          <p:nvPr/>
        </p:nvSpPr>
        <p:spPr bwMode="auto">
          <a:xfrm>
            <a:off x="467544" y="692696"/>
            <a:ext cx="8134672" cy="1066800"/>
          </a:xfrm>
          <a:prstGeom prst="rect">
            <a:avLst/>
          </a:prstGeom>
          <a:noFill/>
          <a:ln w="9525">
            <a:noFill/>
            <a:miter lim="800000"/>
          </a:ln>
        </p:spPr>
        <p:txBody>
          <a:bodyPr lIns="92075" tIns="46038" rIns="92075" bIns="46038" anchor="ctr"/>
          <a:lstStyle/>
          <a:p>
            <a:pPr algn="ctr"/>
            <a:r>
              <a:rPr lang="en-US" altLang="zh-CN" sz="4000" b="1" dirty="0">
                <a:ea typeface="宋体" panose="02010600030101010101" pitchFamily="2" charset="-122"/>
              </a:rPr>
              <a:t>Multi-link Operation for </a:t>
            </a:r>
            <a:endParaRPr lang="en-US" altLang="zh-CN" sz="4000" b="1" dirty="0" smtClean="0">
              <a:ea typeface="宋体" panose="02010600030101010101" pitchFamily="2" charset="-122"/>
            </a:endParaRPr>
          </a:p>
          <a:p>
            <a:pPr algn="ctr"/>
            <a:r>
              <a:rPr lang="en-US" altLang="zh-CN" sz="4000" b="1" dirty="0" smtClean="0">
                <a:ea typeface="宋体" panose="02010600030101010101" pitchFamily="2" charset="-122"/>
              </a:rPr>
              <a:t>Constrained MLD</a:t>
            </a:r>
            <a:endParaRPr lang="en-US" altLang="zh-CN" sz="4000" b="1" dirty="0">
              <a:ea typeface="宋体" panose="02010600030101010101" pitchFamily="2" charset="-122"/>
            </a:endParaRPr>
          </a:p>
        </p:txBody>
      </p:sp>
      <p:sp>
        <p:nvSpPr>
          <p:cNvPr id="1031" name="Rectangle 6"/>
          <p:cNvSpPr>
            <a:spLocks noChangeArrowheads="1"/>
          </p:cNvSpPr>
          <p:nvPr/>
        </p:nvSpPr>
        <p:spPr bwMode="auto">
          <a:xfrm>
            <a:off x="723902" y="1943100"/>
            <a:ext cx="7772400" cy="381000"/>
          </a:xfrm>
          <a:prstGeom prst="rect">
            <a:avLst/>
          </a:prstGeom>
          <a:noFill/>
          <a:ln w="9525">
            <a:noFill/>
            <a:miter lim="800000"/>
          </a:ln>
        </p:spPr>
        <p:txBody>
          <a:bodyPr lIns="92075" tIns="46038" rIns="92075" bIns="46038"/>
          <a:lstStyle/>
          <a:p>
            <a:pPr marL="342900" indent="-342900" algn="ctr">
              <a:spcBef>
                <a:spcPct val="20000"/>
              </a:spcBef>
            </a:pPr>
            <a:r>
              <a:rPr lang="en-US" altLang="zh-CN" sz="2000" b="1" dirty="0">
                <a:ea typeface="宋体" panose="02010600030101010101" pitchFamily="2" charset="-122"/>
              </a:rPr>
              <a:t>Date:</a:t>
            </a:r>
            <a:r>
              <a:rPr lang="en-US" altLang="zh-CN" sz="2000" dirty="0">
                <a:ea typeface="宋体" panose="02010600030101010101" pitchFamily="2" charset="-122"/>
              </a:rPr>
              <a:t> </a:t>
            </a:r>
            <a:r>
              <a:rPr lang="en-US" altLang="zh-CN" sz="2000" dirty="0" smtClean="0">
                <a:ea typeface="宋体" panose="02010600030101010101" pitchFamily="2" charset="-122"/>
              </a:rPr>
              <a:t>2020-06-28</a:t>
            </a:r>
            <a:endParaRPr lang="en-US" altLang="zh-CN" sz="2000" dirty="0">
              <a:ea typeface="宋体" panose="02010600030101010101" pitchFamily="2" charset="-122"/>
            </a:endParaRPr>
          </a:p>
        </p:txBody>
      </p:sp>
      <p:sp>
        <p:nvSpPr>
          <p:cNvPr id="4" name="Slide Number Placeholder 3"/>
          <p:cNvSpPr>
            <a:spLocks noGrp="1"/>
          </p:cNvSpPr>
          <p:nvPr>
            <p:ph type="sldNum" sz="quarter" idx="11"/>
          </p:nvPr>
        </p:nvSpPr>
        <p:spPr/>
        <p:txBody>
          <a:bodyPr/>
          <a:lstStyle/>
          <a:p>
            <a:pPr>
              <a:defRPr/>
            </a:pPr>
            <a:fld id="{4EB806A0-571F-46D1-B9EB-76D3BBAEA866}" type="slidenum">
              <a:rPr lang="en-US" altLang="zh-CN" smtClean="0"/>
              <a:t>1</a:t>
            </a:fld>
            <a:endParaRPr lang="en-US" altLang="zh-CN" dirty="0"/>
          </a:p>
        </p:txBody>
      </p:sp>
      <p:sp>
        <p:nvSpPr>
          <p:cNvPr id="5"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graphicFrame>
        <p:nvGraphicFramePr>
          <p:cNvPr id="8" name="表格 7"/>
          <p:cNvGraphicFramePr>
            <a:graphicFrameLocks noGrp="1"/>
          </p:cNvGraphicFramePr>
          <p:nvPr>
            <p:extLst>
              <p:ext uri="{D42A27DB-BD31-4B8C-83A1-F6EECF244321}">
                <p14:modId xmlns:p14="http://schemas.microsoft.com/office/powerpoint/2010/main" val="204037706"/>
              </p:ext>
            </p:extLst>
          </p:nvPr>
        </p:nvGraphicFramePr>
        <p:xfrm>
          <a:off x="811934" y="3212976"/>
          <a:ext cx="7416800" cy="1684020"/>
        </p:xfrm>
        <a:graphic>
          <a:graphicData uri="http://schemas.openxmlformats.org/drawingml/2006/table">
            <a:tbl>
              <a:tblPr firstRow="1" bandRow="1">
                <a:tableStyleId>{F5AB1C69-6EDB-4FF4-983F-18BD219EF322}</a:tableStyleId>
              </a:tblPr>
              <a:tblGrid>
                <a:gridCol w="1095770"/>
                <a:gridCol w="1215630"/>
                <a:gridCol w="2514600"/>
                <a:gridCol w="863600"/>
                <a:gridCol w="1727200"/>
              </a:tblGrid>
              <a:tr h="280670">
                <a:tc>
                  <a:txBody>
                    <a:bodyPr/>
                    <a:lstStyle/>
                    <a:p>
                      <a:pPr algn="just">
                        <a:spcAft>
                          <a:spcPts val="0"/>
                        </a:spcAft>
                      </a:pPr>
                      <a:r>
                        <a:rPr lang="en-US" sz="1050" kern="100" dirty="0">
                          <a:solidFill>
                            <a:schemeClr val="tx1">
                              <a:lumMod val="95000"/>
                              <a:lumOff val="5000"/>
                            </a:schemeClr>
                          </a:solidFill>
                          <a:effectLst/>
                        </a:rPr>
                        <a:t>Name</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solidFill>
                            <a:schemeClr val="tx1">
                              <a:lumMod val="95000"/>
                              <a:lumOff val="5000"/>
                            </a:schemeClr>
                          </a:solidFill>
                          <a:effectLst/>
                        </a:rPr>
                        <a:t>Affiliation</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solidFill>
                            <a:schemeClr val="tx1">
                              <a:lumMod val="95000"/>
                              <a:lumOff val="5000"/>
                            </a:schemeClr>
                          </a:solidFill>
                          <a:effectLst/>
                        </a:rPr>
                        <a:t>Address</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solidFill>
                            <a:schemeClr val="tx1">
                              <a:lumMod val="95000"/>
                              <a:lumOff val="5000"/>
                            </a:schemeClr>
                          </a:solidFill>
                          <a:effectLst/>
                        </a:rPr>
                        <a:t>Phone</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solidFill>
                            <a:schemeClr val="tx1">
                              <a:lumMod val="95000"/>
                              <a:lumOff val="5000"/>
                            </a:schemeClr>
                          </a:solidFill>
                          <a:effectLst/>
                        </a:rPr>
                        <a:t>Email</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0670">
                <a:tc>
                  <a:txBody>
                    <a:bodyPr/>
                    <a:lstStyle/>
                    <a:p>
                      <a:pPr algn="just">
                        <a:spcAft>
                          <a:spcPts val="0"/>
                        </a:spcAft>
                      </a:pPr>
                      <a:r>
                        <a:rPr lang="en-US" sz="1050" kern="100" dirty="0">
                          <a:effectLst/>
                        </a:rPr>
                        <a:t>Liuming Lu</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smtClean="0">
                          <a:effectLst/>
                        </a:rPr>
                        <a:t>ZTE Corporation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No.889 </a:t>
                      </a:r>
                      <a:r>
                        <a:rPr lang="en-US" sz="1050" kern="100" dirty="0" err="1">
                          <a:effectLst/>
                        </a:rPr>
                        <a:t>Bibo</a:t>
                      </a:r>
                      <a:r>
                        <a:rPr lang="en-US" sz="1050" kern="100" dirty="0">
                          <a:effectLst/>
                        </a:rPr>
                        <a:t> Road, Shanghai, P.R.China</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lu.liuming@zte.com.cn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0670">
                <a:tc>
                  <a:txBody>
                    <a:bodyPr/>
                    <a:lstStyle/>
                    <a:p>
                      <a:pPr algn="just">
                        <a:spcAft>
                          <a:spcPts val="0"/>
                        </a:spcAft>
                      </a:pPr>
                      <a:r>
                        <a:rPr lang="en-US" sz="1050" kern="100" dirty="0">
                          <a:effectLst/>
                        </a:rPr>
                        <a:t>Liquan Yuan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ZTE Corporation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No.889 </a:t>
                      </a:r>
                      <a:r>
                        <a:rPr lang="en-US" sz="1050" kern="100" dirty="0" err="1">
                          <a:effectLst/>
                        </a:rPr>
                        <a:t>Bibo</a:t>
                      </a:r>
                      <a:r>
                        <a:rPr lang="en-US" sz="1050" kern="100" dirty="0">
                          <a:effectLst/>
                        </a:rPr>
                        <a:t> Road, Shanghai, P.R.China</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yuan.liquan@zte.com.cn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0670">
                <a:tc>
                  <a:txBody>
                    <a:bodyPr/>
                    <a:lstStyle/>
                    <a:p>
                      <a:pPr marL="0" algn="just" defTabSz="914400" rtl="0" eaLnBrk="1" latinLnBrk="0" hangingPunct="1">
                        <a:spcAft>
                          <a:spcPts val="0"/>
                        </a:spcAft>
                      </a:pPr>
                      <a:r>
                        <a:rPr lang="en-US" sz="1050" kern="100" dirty="0" smtClean="0">
                          <a:solidFill>
                            <a:schemeClr val="dk1"/>
                          </a:solidFill>
                          <a:effectLst/>
                          <a:latin typeface="+mn-lt"/>
                          <a:ea typeface="+mn-ea"/>
                          <a:cs typeface="+mn-cs"/>
                        </a:rPr>
                        <a:t>Bo Sun</a:t>
                      </a:r>
                      <a:endParaRPr lang="en-US" sz="1050" kern="1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050" kern="100" dirty="0" smtClean="0">
                          <a:solidFill>
                            <a:schemeClr val="dk1"/>
                          </a:solidFill>
                          <a:effectLst/>
                          <a:latin typeface="+mn-lt"/>
                          <a:ea typeface="+mn-ea"/>
                          <a:cs typeface="+mn-cs"/>
                        </a:rPr>
                        <a:t>ZTE Corporation</a:t>
                      </a:r>
                      <a:endParaRPr lang="en-US" sz="1050" kern="1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0670">
                <a:tc>
                  <a:txBody>
                    <a:bodyPr/>
                    <a:lstStyle/>
                    <a:p>
                      <a:pPr marL="0" marR="0" lvl="0" indent="0" algn="just" defTabSz="914400" rtl="0" eaLnBrk="1" fontAlgn="auto" latinLnBrk="0" hangingPunct="1">
                        <a:lnSpc>
                          <a:spcPct val="100000"/>
                        </a:lnSpc>
                        <a:spcBef>
                          <a:spcPts val="0"/>
                        </a:spcBef>
                        <a:spcAft>
                          <a:spcPts val="0"/>
                        </a:spcAft>
                        <a:buClrTx/>
                        <a:buSzTx/>
                        <a:buFontTx/>
                        <a:buNone/>
                        <a:defRPr/>
                      </a:pPr>
                      <a:r>
                        <a:rPr lang="en-US" sz="1050" kern="100" dirty="0" smtClean="0">
                          <a:solidFill>
                            <a:schemeClr val="dk1"/>
                          </a:solidFill>
                          <a:effectLst/>
                          <a:latin typeface="+mn-lt"/>
                          <a:ea typeface="+mn-ea"/>
                          <a:cs typeface="+mn-cs"/>
                        </a:rPr>
                        <a:t>Zhiqiang Han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050" kern="100" dirty="0" smtClean="0">
                          <a:solidFill>
                            <a:schemeClr val="dk1"/>
                          </a:solidFill>
                          <a:effectLst/>
                          <a:latin typeface="+mn-lt"/>
                          <a:ea typeface="+mn-ea"/>
                          <a:cs typeface="+mn-cs"/>
                        </a:rPr>
                        <a:t>ZTE Corporation</a:t>
                      </a:r>
                      <a:endParaRPr lang="en-US" sz="1050" kern="1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0670">
                <a:tc>
                  <a:txBody>
                    <a:bodyPr/>
                    <a:lstStyle/>
                    <a:p>
                      <a:pPr marL="0" algn="just" defTabSz="914400" rtl="0" eaLnBrk="1" latinLnBrk="0" hangingPunct="1">
                        <a:spcAft>
                          <a:spcPts val="0"/>
                        </a:spcAft>
                      </a:pPr>
                      <a:r>
                        <a:rPr lang="en-US" sz="1050" kern="100" dirty="0" smtClean="0">
                          <a:solidFill>
                            <a:schemeClr val="dk1"/>
                          </a:solidFill>
                          <a:effectLst/>
                          <a:latin typeface="+mn-lt"/>
                          <a:ea typeface="+mn-ea"/>
                          <a:cs typeface="+mn-cs"/>
                        </a:rPr>
                        <a:t>Yonggang Fang</a:t>
                      </a:r>
                      <a:endParaRPr lang="en-US" sz="1050" kern="1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spcAft>
                          <a:spcPts val="0"/>
                        </a:spcAft>
                      </a:pPr>
                      <a:r>
                        <a:rPr lang="en-US" sz="1050" kern="100" dirty="0" smtClean="0">
                          <a:solidFill>
                            <a:schemeClr val="dk1"/>
                          </a:solidFill>
                          <a:effectLst/>
                          <a:latin typeface="+mn-lt"/>
                          <a:ea typeface="+mn-ea"/>
                          <a:cs typeface="+mn-cs"/>
                        </a:rPr>
                        <a:t>ZTE (TX)</a:t>
                      </a:r>
                      <a:endParaRPr lang="en-US" sz="1050" kern="1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ltLang="zh-CN" b="0" kern="0" dirty="0" smtClean="0">
                <a:ea typeface="宋体" panose="02010600030101010101" pitchFamily="2" charset="-122"/>
              </a:rPr>
              <a:t>Notice-to-Send (NTS) Mechanism for </a:t>
            </a:r>
            <a:br>
              <a:rPr lang="en-US" altLang="zh-CN" b="0" kern="0" dirty="0" smtClean="0">
                <a:ea typeface="宋体" panose="02010600030101010101" pitchFamily="2" charset="-122"/>
              </a:rPr>
            </a:br>
            <a:r>
              <a:rPr lang="en-US" altLang="zh-CN" b="0" kern="0" dirty="0" smtClean="0">
                <a:ea typeface="宋体" panose="02010600030101010101" pitchFamily="2" charset="-122"/>
              </a:rPr>
              <a:t>the constrained </a:t>
            </a:r>
            <a:r>
              <a:rPr lang="en-US" altLang="zh-CN" b="0" kern="0" dirty="0">
                <a:ea typeface="宋体" panose="02010600030101010101" pitchFamily="2" charset="-122"/>
              </a:rPr>
              <a:t>MLD - Case I</a:t>
            </a:r>
            <a:endParaRPr lang="zh-CN" altLang="en-US" kern="0" dirty="0"/>
          </a:p>
        </p:txBody>
      </p:sp>
      <p:sp>
        <p:nvSpPr>
          <p:cNvPr id="93" name="文本框 92"/>
          <p:cNvSpPr txBox="1"/>
          <p:nvPr/>
        </p:nvSpPr>
        <p:spPr>
          <a:xfrm>
            <a:off x="685800" y="1752600"/>
            <a:ext cx="7990656" cy="369332"/>
          </a:xfrm>
          <a:prstGeom prst="rect">
            <a:avLst/>
          </a:prstGeom>
          <a:noFill/>
        </p:spPr>
        <p:txBody>
          <a:bodyPr wrap="square" rtlCol="0">
            <a:spAutoFit/>
          </a:bodyPr>
          <a:lstStyle/>
          <a:p>
            <a:pPr marL="285750" indent="-285750">
              <a:buFont typeface="Wingdings" panose="05000000000000000000" pitchFamily="2" charset="2"/>
              <a:buChar char="p"/>
            </a:pPr>
            <a:r>
              <a:rPr lang="en-US" altLang="zh-CN" sz="1800" b="1" dirty="0" smtClean="0"/>
              <a:t>Case I: </a:t>
            </a:r>
            <a:r>
              <a:rPr lang="en-US" altLang="zh-CN" sz="1800" b="1" dirty="0"/>
              <a:t>the STA(TXOP holder) is affiliated with </a:t>
            </a:r>
            <a:r>
              <a:rPr lang="en-US" altLang="zh-CN" sz="1800" b="1" dirty="0" smtClean="0"/>
              <a:t>the </a:t>
            </a:r>
            <a:r>
              <a:rPr lang="en-US" altLang="zh-CN" sz="1800" b="1" kern="0" dirty="0" smtClean="0">
                <a:ea typeface="宋体" panose="02010600030101010101" pitchFamily="2" charset="-122"/>
              </a:rPr>
              <a:t>constrained </a:t>
            </a:r>
            <a:r>
              <a:rPr lang="en-US" altLang="zh-CN" sz="1800" b="1" kern="0" dirty="0">
                <a:ea typeface="宋体" panose="02010600030101010101" pitchFamily="2" charset="-122"/>
              </a:rPr>
              <a:t>MLD</a:t>
            </a:r>
            <a:r>
              <a:rPr lang="en-US" altLang="zh-CN" sz="1800" b="1" dirty="0" smtClean="0"/>
              <a:t> </a:t>
            </a:r>
            <a:endParaRPr lang="zh-CN" altLang="en-US" sz="1800" b="1" dirty="0"/>
          </a:p>
        </p:txBody>
      </p:sp>
      <p:sp>
        <p:nvSpPr>
          <p:cNvPr id="138" name="文本框 137"/>
          <p:cNvSpPr txBox="1"/>
          <p:nvPr/>
        </p:nvSpPr>
        <p:spPr>
          <a:xfrm>
            <a:off x="701966" y="2060848"/>
            <a:ext cx="8124648" cy="2585323"/>
          </a:xfrm>
          <a:prstGeom prst="rect">
            <a:avLst/>
          </a:prstGeom>
          <a:noFill/>
        </p:spPr>
        <p:txBody>
          <a:bodyPr wrap="square" rtlCol="0">
            <a:spAutoFit/>
          </a:bodyPr>
          <a:lstStyle/>
          <a:p>
            <a:pPr marL="285750" indent="-285750">
              <a:buFont typeface="Wingdings" panose="05000000000000000000" pitchFamily="2" charset="2"/>
              <a:buChar char="l"/>
            </a:pPr>
            <a:r>
              <a:rPr lang="en-US" altLang="zh-CN" sz="1800" dirty="0" smtClean="0"/>
              <a:t>STA1 and STA2 are affiliated with a constrained MLD, and STA3 and STA4 are affiliated with a STR MLD.</a:t>
            </a:r>
          </a:p>
          <a:p>
            <a:pPr marL="285750" indent="-285750">
              <a:buFont typeface="Wingdings" panose="05000000000000000000" pitchFamily="2" charset="2"/>
              <a:buChar char="l"/>
            </a:pPr>
            <a:r>
              <a:rPr lang="en-US" altLang="zh-CN" sz="1800" dirty="0" smtClean="0"/>
              <a:t>when STA1 obtains </a:t>
            </a:r>
            <a:r>
              <a:rPr lang="en-US" altLang="zh-CN" sz="1800" dirty="0"/>
              <a:t>the TXOP and gets ready to send MPDU</a:t>
            </a:r>
            <a:r>
              <a:rPr lang="en-US" altLang="zh-CN" sz="1800" dirty="0" smtClean="0"/>
              <a:t> it sends a </a:t>
            </a:r>
            <a:r>
              <a:rPr lang="en-US" altLang="zh-CN" sz="1800" dirty="0"/>
              <a:t>Notice-to-Send (NTS) </a:t>
            </a:r>
            <a:r>
              <a:rPr lang="en-US" altLang="zh-CN" sz="1800" dirty="0" smtClean="0"/>
              <a:t>frame before </a:t>
            </a:r>
            <a:r>
              <a:rPr lang="en-US" altLang="zh-CN" sz="1800" dirty="0"/>
              <a:t>the transmission of </a:t>
            </a:r>
            <a:r>
              <a:rPr lang="en-US" altLang="zh-CN" sz="1800" dirty="0" smtClean="0"/>
              <a:t>MPDU. </a:t>
            </a:r>
          </a:p>
          <a:p>
            <a:pPr marL="285750" indent="-285750" algn="just">
              <a:buFont typeface="Wingdings" panose="05000000000000000000" pitchFamily="2" charset="2"/>
              <a:buChar char="l"/>
            </a:pPr>
            <a:r>
              <a:rPr lang="en-US" altLang="zh-CN" sz="1800" dirty="0" smtClean="0"/>
              <a:t>STA3 receives the NTS frame and knows that STA1 has obtained the TXOP, but STA4 has sent another NTS frame.</a:t>
            </a:r>
          </a:p>
          <a:p>
            <a:pPr marL="285750" indent="-285750">
              <a:buFont typeface="Wingdings" panose="05000000000000000000" pitchFamily="2" charset="2"/>
              <a:buChar char="l"/>
            </a:pPr>
            <a:r>
              <a:rPr lang="en-US" altLang="zh-CN" sz="1800" dirty="0" smtClean="0"/>
              <a:t>if STA2 receives the NTS frame or MPDU addressed to itself </a:t>
            </a:r>
            <a:r>
              <a:rPr lang="en-US" altLang="zh-CN" sz="1800" dirty="0"/>
              <a:t>d</a:t>
            </a:r>
            <a:r>
              <a:rPr lang="en-US" altLang="zh-CN" sz="1800" dirty="0" smtClean="0"/>
              <a:t>uring </a:t>
            </a:r>
            <a:r>
              <a:rPr lang="en-US" altLang="zh-CN" sz="1800" dirty="0"/>
              <a:t>the xIFS time slot after the transmission of the NTS frame </a:t>
            </a:r>
            <a:r>
              <a:rPr lang="en-US" altLang="zh-CN" sz="1800" dirty="0" smtClean="0"/>
              <a:t>STA1 stops sending MPDU to STA3.</a:t>
            </a:r>
          </a:p>
          <a:p>
            <a:pPr marL="285750" indent="-285750">
              <a:buFont typeface="Wingdings" panose="05000000000000000000" pitchFamily="2" charset="2"/>
              <a:buChar char="l"/>
            </a:pPr>
            <a:endParaRPr lang="zh-CN" altLang="en-US" sz="1800" dirty="0"/>
          </a:p>
        </p:txBody>
      </p:sp>
      <p:sp>
        <p:nvSpPr>
          <p:cNvPr id="104" name="矩形 103"/>
          <p:cNvSpPr/>
          <p:nvPr/>
        </p:nvSpPr>
        <p:spPr bwMode="auto">
          <a:xfrm>
            <a:off x="1021025" y="5477162"/>
            <a:ext cx="1448203" cy="976174"/>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0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5" name="矩形 104"/>
          <p:cNvSpPr/>
          <p:nvPr/>
        </p:nvSpPr>
        <p:spPr bwMode="auto">
          <a:xfrm>
            <a:off x="1245092" y="5877272"/>
            <a:ext cx="914400" cy="24203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000" dirty="0" smtClean="0">
                <a:cs typeface="Arial" panose="020B0604020202020204" pitchFamily="34" charset="0"/>
              </a:rPr>
              <a:t>STA1</a:t>
            </a:r>
            <a:endParaRPr kumimoji="0" lang="zh-CN" altLang="en-US" sz="1000" b="0" i="0" u="none" strike="noStrike" cap="none" normalizeH="0" baseline="0" dirty="0" smtClean="0">
              <a:ln>
                <a:noFill/>
              </a:ln>
              <a:solidFill>
                <a:schemeClr val="tx1"/>
              </a:solidFill>
              <a:effectLst/>
              <a:cs typeface="Arial" panose="020B0604020202020204" pitchFamily="34" charset="0"/>
            </a:endParaRPr>
          </a:p>
        </p:txBody>
      </p:sp>
      <p:sp>
        <p:nvSpPr>
          <p:cNvPr id="106" name="矩形 105"/>
          <p:cNvSpPr/>
          <p:nvPr/>
        </p:nvSpPr>
        <p:spPr bwMode="auto">
          <a:xfrm>
            <a:off x="1249594" y="6165304"/>
            <a:ext cx="914400" cy="228697"/>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000" dirty="0" smtClean="0">
                <a:cs typeface="Arial" panose="020B0604020202020204" pitchFamily="34" charset="0"/>
              </a:rPr>
              <a:t>STA2</a:t>
            </a:r>
            <a:endParaRPr kumimoji="0" lang="zh-CN" altLang="en-US" sz="1000" b="0" i="0" u="none" strike="noStrike" cap="none" normalizeH="0" baseline="0" dirty="0" smtClean="0">
              <a:ln>
                <a:noFill/>
              </a:ln>
              <a:solidFill>
                <a:schemeClr val="tx1"/>
              </a:solidFill>
              <a:effectLst/>
              <a:cs typeface="Arial" panose="020B0604020202020204" pitchFamily="34" charset="0"/>
            </a:endParaRPr>
          </a:p>
        </p:txBody>
      </p:sp>
      <p:sp>
        <p:nvSpPr>
          <p:cNvPr id="107" name="文本框 106"/>
          <p:cNvSpPr txBox="1"/>
          <p:nvPr/>
        </p:nvSpPr>
        <p:spPr>
          <a:xfrm>
            <a:off x="959405" y="5477162"/>
            <a:ext cx="1571442" cy="400110"/>
          </a:xfrm>
          <a:prstGeom prst="rect">
            <a:avLst/>
          </a:prstGeom>
          <a:noFill/>
        </p:spPr>
        <p:txBody>
          <a:bodyPr wrap="square" rtlCol="0">
            <a:spAutoFit/>
          </a:bodyPr>
          <a:lstStyle/>
          <a:p>
            <a:pPr algn="ctr"/>
            <a:r>
              <a:rPr lang="en-US" altLang="zh-CN" sz="1000" dirty="0" smtClean="0"/>
              <a:t>MLD 2</a:t>
            </a:r>
          </a:p>
          <a:p>
            <a:pPr algn="ctr"/>
            <a:r>
              <a:rPr lang="en-US" altLang="zh-CN" sz="1000" dirty="0" smtClean="0"/>
              <a:t>(</a:t>
            </a:r>
            <a:r>
              <a:rPr lang="en-US" altLang="zh-CN" sz="1000" b="1" dirty="0" smtClean="0">
                <a:solidFill>
                  <a:srgbClr val="FF0000"/>
                </a:solidFill>
              </a:rPr>
              <a:t>STR-</a:t>
            </a:r>
            <a:r>
              <a:rPr lang="en-US" altLang="zh-CN" sz="1000" b="1" dirty="0" smtClean="0">
                <a:solidFill>
                  <a:srgbClr val="FF0000"/>
                </a:solidFill>
                <a:ea typeface="宋体" panose="02010600030101010101" pitchFamily="2" charset="-122"/>
              </a:rPr>
              <a:t>Constrained</a:t>
            </a:r>
            <a:r>
              <a:rPr lang="en-US" altLang="zh-CN" sz="1000" dirty="0" smtClean="0"/>
              <a:t>)</a:t>
            </a:r>
            <a:endParaRPr lang="zh-CN" altLang="en-US" sz="1000" dirty="0"/>
          </a:p>
        </p:txBody>
      </p:sp>
      <p:cxnSp>
        <p:nvCxnSpPr>
          <p:cNvPr id="108" name="直接箭头连接符 107"/>
          <p:cNvCxnSpPr/>
          <p:nvPr/>
        </p:nvCxnSpPr>
        <p:spPr bwMode="auto">
          <a:xfrm>
            <a:off x="6913419" y="4979409"/>
            <a:ext cx="405404" cy="0"/>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109" name="直接箭头连接符 108"/>
          <p:cNvCxnSpPr/>
          <p:nvPr/>
        </p:nvCxnSpPr>
        <p:spPr bwMode="auto">
          <a:xfrm flipH="1">
            <a:off x="2682594" y="5314946"/>
            <a:ext cx="356047" cy="0"/>
          </a:xfrm>
          <a:prstGeom prst="straightConnector1">
            <a:avLst/>
          </a:prstGeom>
          <a:solidFill>
            <a:schemeClr val="accent1"/>
          </a:solidFill>
          <a:ln w="9525" cap="flat" cmpd="sng" algn="ctr">
            <a:solidFill>
              <a:schemeClr val="tx1"/>
            </a:solidFill>
            <a:prstDash val="solid"/>
            <a:round/>
            <a:headEnd type="none" w="med" len="med"/>
            <a:tailEnd type="triangle"/>
          </a:ln>
        </p:spPr>
      </p:cxnSp>
      <p:sp>
        <p:nvSpPr>
          <p:cNvPr id="110" name="矩形 109"/>
          <p:cNvSpPr/>
          <p:nvPr/>
        </p:nvSpPr>
        <p:spPr bwMode="auto">
          <a:xfrm>
            <a:off x="1033759" y="4497009"/>
            <a:ext cx="1448203" cy="795535"/>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0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1" name="矩形 110"/>
          <p:cNvSpPr/>
          <p:nvPr/>
        </p:nvSpPr>
        <p:spPr bwMode="auto">
          <a:xfrm>
            <a:off x="1257826" y="4716480"/>
            <a:ext cx="914400" cy="211457"/>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000" dirty="0" smtClean="0">
                <a:cs typeface="Arial" panose="020B0604020202020204" pitchFamily="34" charset="0"/>
              </a:rPr>
              <a:t>STA3</a:t>
            </a:r>
            <a:endParaRPr kumimoji="0" lang="zh-CN" altLang="en-US" sz="1000" b="0" i="0" u="none" strike="noStrike" cap="none" normalizeH="0" baseline="0" dirty="0" smtClean="0">
              <a:ln>
                <a:noFill/>
              </a:ln>
              <a:solidFill>
                <a:schemeClr val="tx1"/>
              </a:solidFill>
              <a:effectLst/>
              <a:cs typeface="Arial" panose="020B0604020202020204" pitchFamily="34" charset="0"/>
            </a:endParaRPr>
          </a:p>
        </p:txBody>
      </p:sp>
      <p:sp>
        <p:nvSpPr>
          <p:cNvPr id="112" name="矩形 111"/>
          <p:cNvSpPr/>
          <p:nvPr/>
        </p:nvSpPr>
        <p:spPr bwMode="auto">
          <a:xfrm>
            <a:off x="1262328" y="5031841"/>
            <a:ext cx="914400" cy="192080"/>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000" dirty="0" smtClean="0">
                <a:cs typeface="Arial" panose="020B0604020202020204" pitchFamily="34" charset="0"/>
              </a:rPr>
              <a:t>STA4</a:t>
            </a:r>
            <a:endParaRPr kumimoji="0" lang="zh-CN" altLang="en-US" sz="1000" b="0" i="0" u="none" strike="noStrike" cap="none" normalizeH="0" baseline="0" dirty="0" smtClean="0">
              <a:ln>
                <a:noFill/>
              </a:ln>
              <a:solidFill>
                <a:schemeClr val="tx1"/>
              </a:solidFill>
              <a:effectLst/>
              <a:cs typeface="Arial" panose="020B0604020202020204" pitchFamily="34" charset="0"/>
            </a:endParaRPr>
          </a:p>
        </p:txBody>
      </p:sp>
      <p:sp>
        <p:nvSpPr>
          <p:cNvPr id="113" name="文本框 112"/>
          <p:cNvSpPr txBox="1"/>
          <p:nvPr/>
        </p:nvSpPr>
        <p:spPr>
          <a:xfrm>
            <a:off x="910520" y="4497009"/>
            <a:ext cx="1571442" cy="246221"/>
          </a:xfrm>
          <a:prstGeom prst="rect">
            <a:avLst/>
          </a:prstGeom>
          <a:noFill/>
        </p:spPr>
        <p:txBody>
          <a:bodyPr wrap="square" rtlCol="0">
            <a:spAutoFit/>
          </a:bodyPr>
          <a:lstStyle/>
          <a:p>
            <a:pPr algn="ctr"/>
            <a:r>
              <a:rPr lang="en-US" altLang="zh-CN" sz="1000" dirty="0" smtClean="0"/>
              <a:t>MLD </a:t>
            </a:r>
            <a:r>
              <a:rPr lang="en-US" altLang="zh-CN" sz="1000" dirty="0"/>
              <a:t>1</a:t>
            </a:r>
            <a:endParaRPr lang="en-US" altLang="zh-CN" sz="1000" dirty="0" smtClean="0"/>
          </a:p>
        </p:txBody>
      </p:sp>
      <p:cxnSp>
        <p:nvCxnSpPr>
          <p:cNvPr id="114" name="直接连接符 113"/>
          <p:cNvCxnSpPr/>
          <p:nvPr/>
        </p:nvCxnSpPr>
        <p:spPr bwMode="auto">
          <a:xfrm>
            <a:off x="2481962" y="4743230"/>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15" name="直接连接符 114"/>
          <p:cNvCxnSpPr/>
          <p:nvPr/>
        </p:nvCxnSpPr>
        <p:spPr bwMode="auto">
          <a:xfrm>
            <a:off x="2481962" y="5148528"/>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16" name="直接连接符 115"/>
          <p:cNvCxnSpPr/>
          <p:nvPr/>
        </p:nvCxnSpPr>
        <p:spPr bwMode="auto">
          <a:xfrm>
            <a:off x="2471573" y="5949280"/>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117" name="矩形 116"/>
          <p:cNvSpPr/>
          <p:nvPr/>
        </p:nvSpPr>
        <p:spPr bwMode="auto">
          <a:xfrm>
            <a:off x="6504021" y="4819556"/>
            <a:ext cx="94357" cy="328972"/>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8" name="矩形 117"/>
          <p:cNvSpPr/>
          <p:nvPr/>
        </p:nvSpPr>
        <p:spPr bwMode="auto">
          <a:xfrm>
            <a:off x="6606335" y="4968735"/>
            <a:ext cx="95648"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9" name="矩形 118"/>
          <p:cNvSpPr/>
          <p:nvPr/>
        </p:nvSpPr>
        <p:spPr bwMode="auto">
          <a:xfrm>
            <a:off x="6695672" y="4969517"/>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20" name="矩形 119"/>
          <p:cNvSpPr/>
          <p:nvPr/>
        </p:nvSpPr>
        <p:spPr bwMode="auto">
          <a:xfrm>
            <a:off x="3473449" y="4860497"/>
            <a:ext cx="2929838" cy="284168"/>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21" name="文本框 120"/>
          <p:cNvSpPr txBox="1"/>
          <p:nvPr/>
        </p:nvSpPr>
        <p:spPr>
          <a:xfrm>
            <a:off x="4588234" y="4867666"/>
            <a:ext cx="1810356" cy="276999"/>
          </a:xfrm>
          <a:prstGeom prst="rect">
            <a:avLst/>
          </a:prstGeom>
          <a:noFill/>
        </p:spPr>
        <p:txBody>
          <a:bodyPr wrap="square" rtlCol="0">
            <a:spAutoFit/>
          </a:bodyPr>
          <a:lstStyle/>
          <a:p>
            <a:r>
              <a:rPr lang="en-US" altLang="zh-CN" sz="1200" dirty="0" smtClean="0"/>
              <a:t>A-MPDU</a:t>
            </a:r>
            <a:endParaRPr lang="zh-CN" altLang="en-US" sz="1200" dirty="0"/>
          </a:p>
        </p:txBody>
      </p:sp>
      <p:sp>
        <p:nvSpPr>
          <p:cNvPr id="122" name="矩形 121"/>
          <p:cNvSpPr/>
          <p:nvPr/>
        </p:nvSpPr>
        <p:spPr bwMode="auto">
          <a:xfrm>
            <a:off x="6401374" y="5620992"/>
            <a:ext cx="94357" cy="328972"/>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23" name="矩形 122"/>
          <p:cNvSpPr/>
          <p:nvPr/>
        </p:nvSpPr>
        <p:spPr bwMode="auto">
          <a:xfrm>
            <a:off x="3092804" y="5696531"/>
            <a:ext cx="3246952" cy="252749"/>
          </a:xfrm>
          <a:prstGeom prst="rect">
            <a:avLst/>
          </a:prstGeom>
          <a:pattFill prst="openDmnd">
            <a:fgClr>
              <a:schemeClr val="accent3">
                <a:lumMod val="40000"/>
                <a:lumOff val="60000"/>
              </a:schemeClr>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24" name="文本框 123"/>
          <p:cNvSpPr txBox="1"/>
          <p:nvPr/>
        </p:nvSpPr>
        <p:spPr>
          <a:xfrm>
            <a:off x="3092804" y="5704277"/>
            <a:ext cx="3555234" cy="245003"/>
          </a:xfrm>
          <a:prstGeom prst="rect">
            <a:avLst/>
          </a:prstGeom>
          <a:noFill/>
        </p:spPr>
        <p:txBody>
          <a:bodyPr wrap="square" rtlCol="0">
            <a:spAutoFit/>
          </a:bodyPr>
          <a:lstStyle/>
          <a:p>
            <a:r>
              <a:rPr lang="en-US" altLang="zh-CN" sz="1000" dirty="0"/>
              <a:t>The transmission from </a:t>
            </a:r>
            <a:r>
              <a:rPr lang="en-US" altLang="zh-CN" sz="1000" dirty="0" smtClean="0"/>
              <a:t>STA1 </a:t>
            </a:r>
            <a:r>
              <a:rPr lang="en-US" altLang="zh-CN" sz="1000" dirty="0"/>
              <a:t>to </a:t>
            </a:r>
            <a:r>
              <a:rPr lang="en-US" altLang="zh-CN" sz="1000" dirty="0" smtClean="0"/>
              <a:t>STA3 </a:t>
            </a:r>
            <a:r>
              <a:rPr lang="en-US" altLang="zh-CN" sz="1000" dirty="0"/>
              <a:t>is not allowed </a:t>
            </a:r>
            <a:endParaRPr lang="zh-CN" altLang="en-US" sz="1000" dirty="0"/>
          </a:p>
        </p:txBody>
      </p:sp>
      <p:sp>
        <p:nvSpPr>
          <p:cNvPr id="125" name="矩形 124"/>
          <p:cNvSpPr/>
          <p:nvPr/>
        </p:nvSpPr>
        <p:spPr bwMode="auto">
          <a:xfrm>
            <a:off x="6504021" y="5769487"/>
            <a:ext cx="95648"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26" name="矩形 125"/>
          <p:cNvSpPr/>
          <p:nvPr/>
        </p:nvSpPr>
        <p:spPr bwMode="auto">
          <a:xfrm>
            <a:off x="6593358" y="5770269"/>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127" name="直接箭头连接符 126"/>
          <p:cNvCxnSpPr/>
          <p:nvPr/>
        </p:nvCxnSpPr>
        <p:spPr bwMode="auto">
          <a:xfrm>
            <a:off x="6890705" y="5733256"/>
            <a:ext cx="405404" cy="0"/>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128" name="直接连接符 127"/>
          <p:cNvCxnSpPr/>
          <p:nvPr/>
        </p:nvCxnSpPr>
        <p:spPr bwMode="auto">
          <a:xfrm>
            <a:off x="2481962" y="6262920"/>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29" name="直接箭头连接符 128"/>
          <p:cNvCxnSpPr/>
          <p:nvPr/>
        </p:nvCxnSpPr>
        <p:spPr bwMode="auto">
          <a:xfrm>
            <a:off x="7092280" y="5477162"/>
            <a:ext cx="1211941" cy="0"/>
          </a:xfrm>
          <a:prstGeom prst="straightConnector1">
            <a:avLst/>
          </a:prstGeom>
          <a:solidFill>
            <a:schemeClr val="accent1"/>
          </a:solidFill>
          <a:ln w="9525" cap="flat" cmpd="sng" algn="ctr">
            <a:solidFill>
              <a:schemeClr val="tx1"/>
            </a:solidFill>
            <a:prstDash val="solid"/>
            <a:round/>
            <a:headEnd type="none" w="med" len="med"/>
            <a:tailEnd type="triangle"/>
          </a:ln>
        </p:spPr>
      </p:cxnSp>
      <p:sp>
        <p:nvSpPr>
          <p:cNvPr id="130" name="文本框 129"/>
          <p:cNvSpPr txBox="1"/>
          <p:nvPr/>
        </p:nvSpPr>
        <p:spPr>
          <a:xfrm>
            <a:off x="7452320" y="5229200"/>
            <a:ext cx="648072" cy="276999"/>
          </a:xfrm>
          <a:prstGeom prst="rect">
            <a:avLst/>
          </a:prstGeom>
          <a:noFill/>
        </p:spPr>
        <p:txBody>
          <a:bodyPr wrap="square" rtlCol="0">
            <a:spAutoFit/>
          </a:bodyPr>
          <a:lstStyle/>
          <a:p>
            <a:r>
              <a:rPr lang="en-US" altLang="zh-CN" dirty="0" smtClean="0"/>
              <a:t>Time</a:t>
            </a:r>
            <a:endParaRPr lang="zh-CN" altLang="en-US" dirty="0"/>
          </a:p>
        </p:txBody>
      </p:sp>
      <p:sp>
        <p:nvSpPr>
          <p:cNvPr id="131" name="矩形 130"/>
          <p:cNvSpPr/>
          <p:nvPr/>
        </p:nvSpPr>
        <p:spPr bwMode="auto">
          <a:xfrm>
            <a:off x="3092803" y="5150935"/>
            <a:ext cx="290060" cy="294289"/>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32" name="文本框 131"/>
          <p:cNvSpPr txBox="1"/>
          <p:nvPr/>
        </p:nvSpPr>
        <p:spPr>
          <a:xfrm>
            <a:off x="3038641" y="5148528"/>
            <a:ext cx="441044" cy="276999"/>
          </a:xfrm>
          <a:prstGeom prst="rect">
            <a:avLst/>
          </a:prstGeom>
          <a:noFill/>
        </p:spPr>
        <p:txBody>
          <a:bodyPr wrap="square" rtlCol="0">
            <a:spAutoFit/>
          </a:bodyPr>
          <a:lstStyle/>
          <a:p>
            <a:r>
              <a:rPr lang="en-US" altLang="zh-CN" dirty="0" smtClean="0"/>
              <a:t>BA</a:t>
            </a:r>
            <a:endParaRPr lang="zh-CN" altLang="en-US" dirty="0"/>
          </a:p>
        </p:txBody>
      </p:sp>
      <p:sp>
        <p:nvSpPr>
          <p:cNvPr id="133" name="文本框 132"/>
          <p:cNvSpPr txBox="1"/>
          <p:nvPr/>
        </p:nvSpPr>
        <p:spPr>
          <a:xfrm>
            <a:off x="7352833" y="4583497"/>
            <a:ext cx="576064" cy="276999"/>
          </a:xfrm>
          <a:prstGeom prst="rect">
            <a:avLst/>
          </a:prstGeom>
          <a:noFill/>
        </p:spPr>
        <p:txBody>
          <a:bodyPr wrap="square" rtlCol="0">
            <a:spAutoFit/>
          </a:bodyPr>
          <a:lstStyle/>
          <a:p>
            <a:r>
              <a:rPr lang="en-US" altLang="zh-CN" dirty="0" smtClean="0"/>
              <a:t>Link1</a:t>
            </a:r>
            <a:endParaRPr lang="zh-CN" altLang="en-US" dirty="0"/>
          </a:p>
        </p:txBody>
      </p:sp>
      <p:sp>
        <p:nvSpPr>
          <p:cNvPr id="134" name="文本框 133"/>
          <p:cNvSpPr txBox="1"/>
          <p:nvPr/>
        </p:nvSpPr>
        <p:spPr>
          <a:xfrm>
            <a:off x="7360790" y="4947232"/>
            <a:ext cx="576064" cy="276999"/>
          </a:xfrm>
          <a:prstGeom prst="rect">
            <a:avLst/>
          </a:prstGeom>
          <a:noFill/>
        </p:spPr>
        <p:txBody>
          <a:bodyPr wrap="square" rtlCol="0">
            <a:spAutoFit/>
          </a:bodyPr>
          <a:lstStyle/>
          <a:p>
            <a:r>
              <a:rPr lang="en-US" altLang="zh-CN" dirty="0" smtClean="0"/>
              <a:t>Link2</a:t>
            </a:r>
            <a:endParaRPr lang="zh-CN" altLang="en-US" dirty="0"/>
          </a:p>
        </p:txBody>
      </p:sp>
      <p:sp>
        <p:nvSpPr>
          <p:cNvPr id="135" name="文本框 134"/>
          <p:cNvSpPr txBox="1"/>
          <p:nvPr/>
        </p:nvSpPr>
        <p:spPr>
          <a:xfrm>
            <a:off x="7358721" y="5725125"/>
            <a:ext cx="576064" cy="276999"/>
          </a:xfrm>
          <a:prstGeom prst="rect">
            <a:avLst/>
          </a:prstGeom>
          <a:noFill/>
        </p:spPr>
        <p:txBody>
          <a:bodyPr wrap="square" rtlCol="0">
            <a:spAutoFit/>
          </a:bodyPr>
          <a:lstStyle/>
          <a:p>
            <a:r>
              <a:rPr lang="en-US" altLang="zh-CN" dirty="0" smtClean="0"/>
              <a:t>Link1</a:t>
            </a:r>
            <a:endParaRPr lang="zh-CN" altLang="en-US" dirty="0"/>
          </a:p>
        </p:txBody>
      </p:sp>
      <p:sp>
        <p:nvSpPr>
          <p:cNvPr id="136" name="文本框 135"/>
          <p:cNvSpPr txBox="1"/>
          <p:nvPr/>
        </p:nvSpPr>
        <p:spPr>
          <a:xfrm>
            <a:off x="7366678" y="6088860"/>
            <a:ext cx="576064" cy="276999"/>
          </a:xfrm>
          <a:prstGeom prst="rect">
            <a:avLst/>
          </a:prstGeom>
          <a:noFill/>
        </p:spPr>
        <p:txBody>
          <a:bodyPr wrap="square" rtlCol="0">
            <a:spAutoFit/>
          </a:bodyPr>
          <a:lstStyle/>
          <a:p>
            <a:r>
              <a:rPr lang="en-US" altLang="zh-CN" dirty="0" smtClean="0"/>
              <a:t>Link2</a:t>
            </a:r>
            <a:endParaRPr lang="zh-CN" altLang="en-US" dirty="0"/>
          </a:p>
        </p:txBody>
      </p:sp>
      <p:sp>
        <p:nvSpPr>
          <p:cNvPr id="139" name="Slide Number Placeholder 4"/>
          <p:cNvSpPr>
            <a:spLocks noGrp="1"/>
          </p:cNvSpPr>
          <p:nvPr>
            <p:ph type="sldNum" sz="quarter" idx="11"/>
          </p:nvPr>
        </p:nvSpPr>
        <p:spPr>
          <a:xfrm>
            <a:off x="4533158" y="6475413"/>
            <a:ext cx="153888" cy="184666"/>
          </a:xfrm>
        </p:spPr>
        <p:txBody>
          <a:bodyPr/>
          <a:lstStyle/>
          <a:p>
            <a:pPr>
              <a:defRPr/>
            </a:pPr>
            <a:r>
              <a:rPr lang="en-US" altLang="zh-CN" dirty="0" smtClean="0"/>
              <a:t>10</a:t>
            </a:r>
            <a:endParaRPr lang="en-US" altLang="zh-CN" dirty="0"/>
          </a:p>
        </p:txBody>
      </p:sp>
    </p:spTree>
    <p:extLst>
      <p:ext uri="{BB962C8B-B14F-4D97-AF65-F5344CB8AC3E}">
        <p14:creationId xmlns:p14="http://schemas.microsoft.com/office/powerpoint/2010/main" val="27607430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ltLang="zh-CN" b="0" kern="0" dirty="0" smtClean="0">
                <a:ea typeface="宋体" panose="02010600030101010101" pitchFamily="2" charset="-122"/>
              </a:rPr>
              <a:t>Notice-to-Send (NTS) Mechanism for </a:t>
            </a:r>
            <a:br>
              <a:rPr lang="en-US" altLang="zh-CN" b="0" kern="0" dirty="0" smtClean="0">
                <a:ea typeface="宋体" panose="02010600030101010101" pitchFamily="2" charset="-122"/>
              </a:rPr>
            </a:br>
            <a:r>
              <a:rPr lang="en-US" altLang="zh-CN" b="0" kern="0" dirty="0" smtClean="0">
                <a:ea typeface="宋体" panose="02010600030101010101" pitchFamily="2" charset="-122"/>
              </a:rPr>
              <a:t>the constrained MLD – Case II</a:t>
            </a:r>
            <a:endParaRPr lang="zh-CN" altLang="en-US" kern="0" dirty="0"/>
          </a:p>
        </p:txBody>
      </p:sp>
      <p:sp>
        <p:nvSpPr>
          <p:cNvPr id="93" name="文本框 92"/>
          <p:cNvSpPr txBox="1"/>
          <p:nvPr/>
        </p:nvSpPr>
        <p:spPr>
          <a:xfrm>
            <a:off x="685800" y="1752600"/>
            <a:ext cx="7990656" cy="369332"/>
          </a:xfrm>
          <a:prstGeom prst="rect">
            <a:avLst/>
          </a:prstGeom>
          <a:noFill/>
        </p:spPr>
        <p:txBody>
          <a:bodyPr wrap="square" rtlCol="0">
            <a:spAutoFit/>
          </a:bodyPr>
          <a:lstStyle/>
          <a:p>
            <a:pPr marL="285750" indent="-285750">
              <a:buFont typeface="Wingdings" panose="05000000000000000000" pitchFamily="2" charset="2"/>
              <a:buChar char="p"/>
            </a:pPr>
            <a:r>
              <a:rPr lang="en-US" altLang="zh-CN" sz="1800" b="1" dirty="0" smtClean="0"/>
              <a:t>Case II: </a:t>
            </a:r>
            <a:r>
              <a:rPr lang="en-US" altLang="zh-CN" sz="1800" b="1" dirty="0"/>
              <a:t>the STA(TXOP responder) is affiliated with </a:t>
            </a:r>
            <a:r>
              <a:rPr lang="en-US" altLang="zh-CN" sz="1800" b="1" dirty="0" smtClean="0"/>
              <a:t>the </a:t>
            </a:r>
            <a:r>
              <a:rPr lang="en-US" altLang="zh-CN" sz="1800" b="1" kern="0" dirty="0" smtClean="0">
                <a:ea typeface="宋体" panose="02010600030101010101" pitchFamily="2" charset="-122"/>
              </a:rPr>
              <a:t>constrained </a:t>
            </a:r>
            <a:r>
              <a:rPr lang="en-US" altLang="zh-CN" sz="1800" b="1" kern="0" dirty="0">
                <a:ea typeface="宋体" panose="02010600030101010101" pitchFamily="2" charset="-122"/>
              </a:rPr>
              <a:t>MLD</a:t>
            </a:r>
            <a:r>
              <a:rPr lang="en-US" altLang="zh-CN" sz="1800" b="1" dirty="0" smtClean="0"/>
              <a:t> </a:t>
            </a:r>
            <a:endParaRPr lang="zh-CN" altLang="en-US" sz="1800" b="1" dirty="0"/>
          </a:p>
        </p:txBody>
      </p:sp>
      <p:sp>
        <p:nvSpPr>
          <p:cNvPr id="138" name="文本框 137"/>
          <p:cNvSpPr txBox="1"/>
          <p:nvPr/>
        </p:nvSpPr>
        <p:spPr>
          <a:xfrm>
            <a:off x="701966" y="2060848"/>
            <a:ext cx="8124648" cy="2585323"/>
          </a:xfrm>
          <a:prstGeom prst="rect">
            <a:avLst/>
          </a:prstGeom>
          <a:noFill/>
        </p:spPr>
        <p:txBody>
          <a:bodyPr wrap="square" rtlCol="0">
            <a:spAutoFit/>
          </a:bodyPr>
          <a:lstStyle/>
          <a:p>
            <a:pPr marL="285750" indent="-285750">
              <a:buFont typeface="Wingdings" panose="05000000000000000000" pitchFamily="2" charset="2"/>
              <a:buChar char="l"/>
            </a:pPr>
            <a:r>
              <a:rPr lang="en-US" altLang="zh-CN" sz="1800" dirty="0" smtClean="0"/>
              <a:t>STA1 and STA2 are affiliated with a STR MLD, and STA3 and STA4 are affiliated with a </a:t>
            </a:r>
            <a:r>
              <a:rPr lang="en-US" altLang="zh-CN" sz="1800" dirty="0"/>
              <a:t>constrained</a:t>
            </a:r>
            <a:r>
              <a:rPr lang="en-US" altLang="zh-CN" sz="1800" dirty="0" smtClean="0"/>
              <a:t> MLD.</a:t>
            </a:r>
          </a:p>
          <a:p>
            <a:pPr marL="285750" indent="-285750">
              <a:buFont typeface="Wingdings" panose="05000000000000000000" pitchFamily="2" charset="2"/>
              <a:buChar char="l"/>
            </a:pPr>
            <a:r>
              <a:rPr lang="en-US" altLang="zh-CN" sz="1800" dirty="0" smtClean="0"/>
              <a:t>when STA1 obtains </a:t>
            </a:r>
            <a:r>
              <a:rPr lang="en-US" altLang="zh-CN" sz="1800" dirty="0"/>
              <a:t>the TXOP and gets ready to send MPDU</a:t>
            </a:r>
            <a:r>
              <a:rPr lang="en-US" altLang="zh-CN" sz="1800" dirty="0" smtClean="0"/>
              <a:t> it sends a </a:t>
            </a:r>
            <a:r>
              <a:rPr lang="en-US" altLang="zh-CN" sz="1800" dirty="0"/>
              <a:t>Notice-to-Send (NTS) </a:t>
            </a:r>
            <a:r>
              <a:rPr lang="en-US" altLang="zh-CN" sz="1800" dirty="0" smtClean="0"/>
              <a:t>frame before </a:t>
            </a:r>
            <a:r>
              <a:rPr lang="en-US" altLang="zh-CN" sz="1800" dirty="0"/>
              <a:t>the transmission of </a:t>
            </a:r>
            <a:r>
              <a:rPr lang="en-US" altLang="zh-CN" sz="1800" dirty="0" smtClean="0"/>
              <a:t>MPDU. </a:t>
            </a:r>
          </a:p>
          <a:p>
            <a:pPr marL="285750" indent="-285750" algn="just">
              <a:buFont typeface="Wingdings" panose="05000000000000000000" pitchFamily="2" charset="2"/>
              <a:buChar char="l"/>
            </a:pPr>
            <a:r>
              <a:rPr lang="en-US" altLang="zh-CN" sz="1800" dirty="0" smtClean="0"/>
              <a:t>STA3 receives the NTS frame and knows that STA1 has obtained the TXOP, </a:t>
            </a:r>
            <a:r>
              <a:rPr lang="en-US" altLang="zh-CN" sz="1800" dirty="0"/>
              <a:t>then it would indicate STA4 not to send frame </a:t>
            </a:r>
            <a:r>
              <a:rPr lang="en-US" altLang="zh-CN" sz="1800" dirty="0" smtClean="0"/>
              <a:t>during </a:t>
            </a:r>
            <a:r>
              <a:rPr lang="en-US" altLang="zh-CN" sz="1800" dirty="0"/>
              <a:t>the time period of TXOP</a:t>
            </a:r>
            <a:r>
              <a:rPr lang="en-US" altLang="zh-CN" sz="1800" dirty="0" smtClean="0"/>
              <a:t>.</a:t>
            </a:r>
          </a:p>
          <a:p>
            <a:pPr marL="285750" indent="-285750">
              <a:buFont typeface="Wingdings" panose="05000000000000000000" pitchFamily="2" charset="2"/>
              <a:buChar char="l"/>
            </a:pPr>
            <a:r>
              <a:rPr lang="en-US" altLang="zh-CN" sz="1800" dirty="0"/>
              <a:t>if STA2 receives no frame </a:t>
            </a:r>
            <a:r>
              <a:rPr lang="en-US" altLang="zh-CN" sz="1800" dirty="0" smtClean="0"/>
              <a:t>sourced from STA4 </a:t>
            </a:r>
            <a:r>
              <a:rPr lang="en-US" altLang="zh-CN" sz="1800" dirty="0"/>
              <a:t>during the xIFS time slot after the transmission of the NTS frame STA1 sends MPDU to </a:t>
            </a:r>
            <a:r>
              <a:rPr lang="en-US" altLang="zh-CN" sz="1800" dirty="0" smtClean="0"/>
              <a:t>STA3.</a:t>
            </a:r>
          </a:p>
          <a:p>
            <a:pPr marL="285750" indent="-285750">
              <a:buFont typeface="Wingdings" panose="05000000000000000000" pitchFamily="2" charset="2"/>
              <a:buChar char="l"/>
            </a:pPr>
            <a:endParaRPr lang="zh-CN" altLang="en-US" sz="1800" dirty="0"/>
          </a:p>
        </p:txBody>
      </p:sp>
      <p:sp>
        <p:nvSpPr>
          <p:cNvPr id="78" name="矩形 77"/>
          <p:cNvSpPr/>
          <p:nvPr/>
        </p:nvSpPr>
        <p:spPr bwMode="auto">
          <a:xfrm>
            <a:off x="951823" y="4520382"/>
            <a:ext cx="1180682" cy="1819645"/>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88" name="矩形 87"/>
          <p:cNvSpPr/>
          <p:nvPr/>
        </p:nvSpPr>
        <p:spPr bwMode="auto">
          <a:xfrm>
            <a:off x="1120827" y="5092093"/>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STA3</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89" name="矩形 88"/>
          <p:cNvSpPr/>
          <p:nvPr/>
        </p:nvSpPr>
        <p:spPr bwMode="auto">
          <a:xfrm>
            <a:off x="1130555" y="5864211"/>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STA4</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90" name="文本框 89"/>
          <p:cNvSpPr txBox="1"/>
          <p:nvPr/>
        </p:nvSpPr>
        <p:spPr>
          <a:xfrm>
            <a:off x="1080791" y="4514901"/>
            <a:ext cx="1098224" cy="830997"/>
          </a:xfrm>
          <a:prstGeom prst="rect">
            <a:avLst/>
          </a:prstGeom>
          <a:noFill/>
        </p:spPr>
        <p:txBody>
          <a:bodyPr wrap="square" rtlCol="0">
            <a:spAutoFit/>
          </a:bodyPr>
          <a:lstStyle/>
          <a:p>
            <a:r>
              <a:rPr lang="en-US" altLang="zh-CN" sz="1600" dirty="0"/>
              <a:t> </a:t>
            </a:r>
            <a:r>
              <a:rPr lang="en-US" altLang="zh-CN" sz="1600" dirty="0" smtClean="0"/>
              <a:t> MLD  1</a:t>
            </a:r>
          </a:p>
          <a:p>
            <a:r>
              <a:rPr lang="en-US" altLang="zh-CN" sz="1600" dirty="0"/>
              <a:t>(non-STR)</a:t>
            </a:r>
            <a:endParaRPr lang="zh-CN" altLang="en-US" sz="1600" dirty="0"/>
          </a:p>
          <a:p>
            <a:endParaRPr lang="zh-CN" altLang="en-US" sz="1600" dirty="0"/>
          </a:p>
        </p:txBody>
      </p:sp>
      <p:sp>
        <p:nvSpPr>
          <p:cNvPr id="94" name="矩形 93"/>
          <p:cNvSpPr/>
          <p:nvPr/>
        </p:nvSpPr>
        <p:spPr bwMode="auto">
          <a:xfrm>
            <a:off x="7003375" y="4504622"/>
            <a:ext cx="1089497" cy="1835405"/>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5" name="矩形 94"/>
          <p:cNvSpPr/>
          <p:nvPr/>
        </p:nvSpPr>
        <p:spPr bwMode="auto">
          <a:xfrm>
            <a:off x="7081195" y="5096328"/>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STA1</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96" name="矩形 95"/>
          <p:cNvSpPr/>
          <p:nvPr/>
        </p:nvSpPr>
        <p:spPr bwMode="auto">
          <a:xfrm>
            <a:off x="7081195" y="5864211"/>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STA2</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97" name="文本框 96"/>
          <p:cNvSpPr txBox="1"/>
          <p:nvPr/>
        </p:nvSpPr>
        <p:spPr>
          <a:xfrm>
            <a:off x="7035316" y="4514972"/>
            <a:ext cx="1065076" cy="338554"/>
          </a:xfrm>
          <a:prstGeom prst="rect">
            <a:avLst/>
          </a:prstGeom>
          <a:noFill/>
        </p:spPr>
        <p:txBody>
          <a:bodyPr wrap="square" rtlCol="0">
            <a:spAutoFit/>
          </a:bodyPr>
          <a:lstStyle/>
          <a:p>
            <a:pPr algn="ctr"/>
            <a:r>
              <a:rPr lang="en-US" altLang="zh-CN" sz="1600" dirty="0" smtClean="0"/>
              <a:t>MLD 2</a:t>
            </a:r>
          </a:p>
        </p:txBody>
      </p:sp>
      <p:cxnSp>
        <p:nvCxnSpPr>
          <p:cNvPr id="98" name="直接连接符 97"/>
          <p:cNvCxnSpPr/>
          <p:nvPr/>
        </p:nvCxnSpPr>
        <p:spPr bwMode="auto">
          <a:xfrm>
            <a:off x="2132504" y="5185120"/>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99" name="矩形 98"/>
          <p:cNvSpPr/>
          <p:nvPr/>
        </p:nvSpPr>
        <p:spPr bwMode="auto">
          <a:xfrm>
            <a:off x="3281177" y="4886055"/>
            <a:ext cx="3064331" cy="301379"/>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100" name="直接连接符 99"/>
          <p:cNvCxnSpPr/>
          <p:nvPr/>
        </p:nvCxnSpPr>
        <p:spPr bwMode="auto">
          <a:xfrm>
            <a:off x="2127807" y="5985749"/>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101" name="矩形 100"/>
          <p:cNvSpPr/>
          <p:nvPr/>
        </p:nvSpPr>
        <p:spPr bwMode="auto">
          <a:xfrm>
            <a:off x="3144938" y="5980286"/>
            <a:ext cx="3587906" cy="264601"/>
          </a:xfrm>
          <a:prstGeom prst="rect">
            <a:avLst/>
          </a:prstGeom>
          <a:pattFill prst="openDmnd">
            <a:fgClr>
              <a:schemeClr val="accent3">
                <a:lumMod val="40000"/>
                <a:lumOff val="60000"/>
              </a:schemeClr>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3" name="矩形 102"/>
          <p:cNvSpPr/>
          <p:nvPr/>
        </p:nvSpPr>
        <p:spPr bwMode="auto">
          <a:xfrm>
            <a:off x="2827084" y="5005808"/>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4" name="矩形 103"/>
          <p:cNvSpPr/>
          <p:nvPr/>
        </p:nvSpPr>
        <p:spPr bwMode="auto">
          <a:xfrm>
            <a:off x="2926930" y="5005808"/>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5" name="矩形 104"/>
          <p:cNvSpPr/>
          <p:nvPr/>
        </p:nvSpPr>
        <p:spPr bwMode="auto">
          <a:xfrm>
            <a:off x="2632639" y="5000551"/>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6" name="矩形 105"/>
          <p:cNvSpPr/>
          <p:nvPr/>
        </p:nvSpPr>
        <p:spPr bwMode="auto">
          <a:xfrm>
            <a:off x="2732486" y="4992605"/>
            <a:ext cx="85877" cy="194829"/>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7" name="矩形 106"/>
          <p:cNvSpPr/>
          <p:nvPr/>
        </p:nvSpPr>
        <p:spPr bwMode="auto">
          <a:xfrm>
            <a:off x="2971041" y="5987581"/>
            <a:ext cx="79224" cy="17531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8" name="矩形 107"/>
          <p:cNvSpPr/>
          <p:nvPr/>
        </p:nvSpPr>
        <p:spPr bwMode="auto">
          <a:xfrm>
            <a:off x="3049867" y="5988362"/>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9" name="矩形 108"/>
          <p:cNvSpPr/>
          <p:nvPr/>
        </p:nvSpPr>
        <p:spPr bwMode="auto">
          <a:xfrm>
            <a:off x="2787106" y="5983105"/>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0" name="矩形 109"/>
          <p:cNvSpPr/>
          <p:nvPr/>
        </p:nvSpPr>
        <p:spPr bwMode="auto">
          <a:xfrm>
            <a:off x="2878234" y="5984888"/>
            <a:ext cx="98840" cy="178011"/>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1" name="矩形 110"/>
          <p:cNvSpPr/>
          <p:nvPr/>
        </p:nvSpPr>
        <p:spPr bwMode="auto">
          <a:xfrm>
            <a:off x="3041145" y="4886055"/>
            <a:ext cx="103793" cy="299065"/>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2" name="文本框 111"/>
          <p:cNvSpPr txBox="1"/>
          <p:nvPr/>
        </p:nvSpPr>
        <p:spPr>
          <a:xfrm>
            <a:off x="2227235" y="5326700"/>
            <a:ext cx="1800547" cy="246221"/>
          </a:xfrm>
          <a:prstGeom prst="rect">
            <a:avLst/>
          </a:prstGeom>
          <a:noFill/>
        </p:spPr>
        <p:txBody>
          <a:bodyPr wrap="square" rtlCol="0">
            <a:spAutoFit/>
          </a:bodyPr>
          <a:lstStyle/>
          <a:p>
            <a:pPr algn="ctr"/>
            <a:r>
              <a:rPr lang="en-US" altLang="zh-CN" sz="1000" b="1" dirty="0" smtClean="0"/>
              <a:t>notice-to-send Short Frame</a:t>
            </a:r>
            <a:endParaRPr lang="zh-CN" altLang="en-US" sz="1000" b="1" dirty="0"/>
          </a:p>
        </p:txBody>
      </p:sp>
      <p:sp>
        <p:nvSpPr>
          <p:cNvPr id="114" name="矩形 113"/>
          <p:cNvSpPr/>
          <p:nvPr/>
        </p:nvSpPr>
        <p:spPr bwMode="auto">
          <a:xfrm>
            <a:off x="6442785" y="5189179"/>
            <a:ext cx="290060" cy="294289"/>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5" name="文本框 114"/>
          <p:cNvSpPr txBox="1"/>
          <p:nvPr/>
        </p:nvSpPr>
        <p:spPr>
          <a:xfrm>
            <a:off x="4424505" y="4908121"/>
            <a:ext cx="891982" cy="276999"/>
          </a:xfrm>
          <a:prstGeom prst="rect">
            <a:avLst/>
          </a:prstGeom>
          <a:noFill/>
        </p:spPr>
        <p:txBody>
          <a:bodyPr wrap="square" rtlCol="0">
            <a:spAutoFit/>
          </a:bodyPr>
          <a:lstStyle/>
          <a:p>
            <a:r>
              <a:rPr lang="en-US" altLang="zh-CN" sz="1200" dirty="0" smtClean="0"/>
              <a:t>A-MPDU</a:t>
            </a:r>
            <a:endParaRPr lang="zh-CN" altLang="en-US" sz="1200" dirty="0"/>
          </a:p>
        </p:txBody>
      </p:sp>
      <p:cxnSp>
        <p:nvCxnSpPr>
          <p:cNvPr id="117" name="直接连接符 116"/>
          <p:cNvCxnSpPr/>
          <p:nvPr/>
        </p:nvCxnSpPr>
        <p:spPr bwMode="auto">
          <a:xfrm>
            <a:off x="6734126" y="4520381"/>
            <a:ext cx="0" cy="690119"/>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18" name="直接箭头连接符 117"/>
          <p:cNvCxnSpPr/>
          <p:nvPr/>
        </p:nvCxnSpPr>
        <p:spPr bwMode="auto">
          <a:xfrm>
            <a:off x="3042932" y="4600873"/>
            <a:ext cx="3691194" cy="0"/>
          </a:xfrm>
          <a:prstGeom prst="straightConnector1">
            <a:avLst/>
          </a:prstGeom>
          <a:solidFill>
            <a:schemeClr val="accent1"/>
          </a:solidFill>
          <a:ln w="9525" cap="flat" cmpd="sng" algn="ctr">
            <a:solidFill>
              <a:schemeClr val="tx1"/>
            </a:solidFill>
            <a:prstDash val="solid"/>
            <a:round/>
            <a:headEnd type="triangle"/>
            <a:tailEnd type="triangle"/>
          </a:ln>
        </p:spPr>
      </p:cxnSp>
      <p:cxnSp>
        <p:nvCxnSpPr>
          <p:cNvPr id="119" name="直接连接符 118"/>
          <p:cNvCxnSpPr/>
          <p:nvPr/>
        </p:nvCxnSpPr>
        <p:spPr bwMode="auto">
          <a:xfrm>
            <a:off x="3039754" y="4504621"/>
            <a:ext cx="0" cy="690119"/>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120" name="文本框 119"/>
          <p:cNvSpPr txBox="1"/>
          <p:nvPr/>
        </p:nvSpPr>
        <p:spPr>
          <a:xfrm>
            <a:off x="4551203" y="4293096"/>
            <a:ext cx="826508" cy="307777"/>
          </a:xfrm>
          <a:prstGeom prst="rect">
            <a:avLst/>
          </a:prstGeom>
          <a:noFill/>
        </p:spPr>
        <p:txBody>
          <a:bodyPr wrap="square" rtlCol="0">
            <a:spAutoFit/>
          </a:bodyPr>
          <a:lstStyle/>
          <a:p>
            <a:r>
              <a:rPr lang="en-US" altLang="zh-CN" sz="1400" dirty="0" smtClean="0"/>
              <a:t>TXOP</a:t>
            </a:r>
            <a:endParaRPr lang="zh-CN" altLang="en-US" sz="1400" dirty="0"/>
          </a:p>
        </p:txBody>
      </p:sp>
      <p:sp>
        <p:nvSpPr>
          <p:cNvPr id="121" name="文本框 120"/>
          <p:cNvSpPr txBox="1"/>
          <p:nvPr/>
        </p:nvSpPr>
        <p:spPr>
          <a:xfrm>
            <a:off x="3235689" y="5949280"/>
            <a:ext cx="3496551" cy="276999"/>
          </a:xfrm>
          <a:prstGeom prst="rect">
            <a:avLst/>
          </a:prstGeom>
          <a:noFill/>
        </p:spPr>
        <p:txBody>
          <a:bodyPr wrap="square" rtlCol="0">
            <a:spAutoFit/>
          </a:bodyPr>
          <a:lstStyle/>
          <a:p>
            <a:r>
              <a:rPr lang="en-US" altLang="zh-CN" dirty="0"/>
              <a:t>The transmission from STA4 to STA2 is not allowed </a:t>
            </a:r>
            <a:endParaRPr lang="zh-CN" altLang="en-US" dirty="0"/>
          </a:p>
        </p:txBody>
      </p:sp>
      <p:cxnSp>
        <p:nvCxnSpPr>
          <p:cNvPr id="122" name="直接箭头连接符 121"/>
          <p:cNvCxnSpPr/>
          <p:nvPr/>
        </p:nvCxnSpPr>
        <p:spPr bwMode="auto">
          <a:xfrm flipV="1">
            <a:off x="3098534" y="5189480"/>
            <a:ext cx="0" cy="170637"/>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123" name="直接连接符 122"/>
          <p:cNvCxnSpPr/>
          <p:nvPr/>
        </p:nvCxnSpPr>
        <p:spPr bwMode="auto">
          <a:xfrm>
            <a:off x="3144938" y="4745345"/>
            <a:ext cx="0" cy="248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24" name="直接连接符 123"/>
          <p:cNvCxnSpPr/>
          <p:nvPr/>
        </p:nvCxnSpPr>
        <p:spPr bwMode="auto">
          <a:xfrm>
            <a:off x="3276318" y="4750599"/>
            <a:ext cx="0" cy="248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25" name="直接箭头连接符 124"/>
          <p:cNvCxnSpPr/>
          <p:nvPr/>
        </p:nvCxnSpPr>
        <p:spPr bwMode="auto">
          <a:xfrm>
            <a:off x="3144938" y="4807359"/>
            <a:ext cx="131380" cy="0"/>
          </a:xfrm>
          <a:prstGeom prst="straightConnector1">
            <a:avLst/>
          </a:prstGeom>
          <a:solidFill>
            <a:schemeClr val="accent1"/>
          </a:solidFill>
          <a:ln w="9525" cap="flat" cmpd="sng" algn="ctr">
            <a:solidFill>
              <a:schemeClr val="tx1"/>
            </a:solidFill>
            <a:prstDash val="solid"/>
            <a:round/>
            <a:headEnd type="arrow" w="sm" len="med"/>
            <a:tailEnd type="triangle"/>
          </a:ln>
        </p:spPr>
      </p:cxnSp>
      <p:sp>
        <p:nvSpPr>
          <p:cNvPr id="126" name="文本框 125"/>
          <p:cNvSpPr txBox="1"/>
          <p:nvPr/>
        </p:nvSpPr>
        <p:spPr>
          <a:xfrm>
            <a:off x="3256075" y="4669787"/>
            <a:ext cx="820983" cy="246221"/>
          </a:xfrm>
          <a:prstGeom prst="rect">
            <a:avLst/>
          </a:prstGeom>
          <a:noFill/>
        </p:spPr>
        <p:txBody>
          <a:bodyPr wrap="square" rtlCol="0">
            <a:spAutoFit/>
          </a:bodyPr>
          <a:lstStyle/>
          <a:p>
            <a:r>
              <a:rPr lang="en-US" altLang="zh-CN" sz="1000" b="1" dirty="0" smtClean="0"/>
              <a:t>SF-IFS</a:t>
            </a:r>
            <a:endParaRPr lang="zh-CN" altLang="en-US" sz="1000" b="1" dirty="0"/>
          </a:p>
        </p:txBody>
      </p:sp>
      <p:cxnSp>
        <p:nvCxnSpPr>
          <p:cNvPr id="131" name="直接箭头连接符 130"/>
          <p:cNvCxnSpPr/>
          <p:nvPr/>
        </p:nvCxnSpPr>
        <p:spPr bwMode="auto">
          <a:xfrm>
            <a:off x="2276592" y="5316190"/>
            <a:ext cx="405404" cy="0"/>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132" name="直接箭头连接符 131"/>
          <p:cNvCxnSpPr/>
          <p:nvPr/>
        </p:nvCxnSpPr>
        <p:spPr bwMode="auto">
          <a:xfrm flipH="1">
            <a:off x="2276592" y="4932540"/>
            <a:ext cx="356047" cy="0"/>
          </a:xfrm>
          <a:prstGeom prst="straightConnector1">
            <a:avLst/>
          </a:prstGeom>
          <a:solidFill>
            <a:schemeClr val="accent1"/>
          </a:solidFill>
          <a:ln w="9525" cap="flat" cmpd="sng" algn="ctr">
            <a:solidFill>
              <a:schemeClr val="tx1"/>
            </a:solidFill>
            <a:prstDash val="solid"/>
            <a:round/>
            <a:headEnd type="none" w="med" len="med"/>
            <a:tailEnd type="triangle"/>
          </a:ln>
        </p:spPr>
      </p:cxnSp>
      <p:sp>
        <p:nvSpPr>
          <p:cNvPr id="41" name="文本框 40"/>
          <p:cNvSpPr txBox="1"/>
          <p:nvPr/>
        </p:nvSpPr>
        <p:spPr>
          <a:xfrm>
            <a:off x="6391108" y="5157192"/>
            <a:ext cx="485148" cy="276999"/>
          </a:xfrm>
          <a:prstGeom prst="rect">
            <a:avLst/>
          </a:prstGeom>
          <a:noFill/>
        </p:spPr>
        <p:txBody>
          <a:bodyPr wrap="square" rtlCol="0">
            <a:spAutoFit/>
          </a:bodyPr>
          <a:lstStyle/>
          <a:p>
            <a:r>
              <a:rPr lang="en-US" altLang="zh-CN" dirty="0" smtClean="0"/>
              <a:t>BA</a:t>
            </a:r>
            <a:endParaRPr lang="zh-CN" altLang="en-US" dirty="0"/>
          </a:p>
        </p:txBody>
      </p:sp>
      <p:sp>
        <p:nvSpPr>
          <p:cNvPr id="42" name="Slide Number Placeholder 4"/>
          <p:cNvSpPr>
            <a:spLocks noGrp="1"/>
          </p:cNvSpPr>
          <p:nvPr>
            <p:ph type="sldNum" sz="quarter" idx="11"/>
          </p:nvPr>
        </p:nvSpPr>
        <p:spPr>
          <a:xfrm>
            <a:off x="4536011" y="6475413"/>
            <a:ext cx="148182" cy="184666"/>
          </a:xfrm>
        </p:spPr>
        <p:txBody>
          <a:bodyPr/>
          <a:lstStyle/>
          <a:p>
            <a:pPr>
              <a:defRPr/>
            </a:pPr>
            <a:r>
              <a:rPr lang="en-US" altLang="zh-CN" dirty="0" smtClean="0"/>
              <a:t>11</a:t>
            </a:r>
            <a:endParaRPr lang="en-US" altLang="zh-CN" dirty="0"/>
          </a:p>
        </p:txBody>
      </p:sp>
    </p:spTree>
    <p:extLst>
      <p:ext uri="{BB962C8B-B14F-4D97-AF65-F5344CB8AC3E}">
        <p14:creationId xmlns:p14="http://schemas.microsoft.com/office/powerpoint/2010/main" val="17577939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ltLang="zh-CN" b="0" kern="0" dirty="0" smtClean="0">
                <a:ea typeface="宋体" panose="02010600030101010101" pitchFamily="2" charset="-122"/>
              </a:rPr>
              <a:t>Notice-to-Send (NTS) Mechanism for </a:t>
            </a:r>
            <a:br>
              <a:rPr lang="en-US" altLang="zh-CN" b="0" kern="0" dirty="0" smtClean="0">
                <a:ea typeface="宋体" panose="02010600030101010101" pitchFamily="2" charset="-122"/>
              </a:rPr>
            </a:br>
            <a:r>
              <a:rPr lang="en-US" altLang="zh-CN" b="0" kern="0" dirty="0" smtClean="0">
                <a:ea typeface="宋体" panose="02010600030101010101" pitchFamily="2" charset="-122"/>
              </a:rPr>
              <a:t>the constrained MLD – Case II</a:t>
            </a:r>
            <a:endParaRPr lang="zh-CN" altLang="en-US" kern="0" dirty="0"/>
          </a:p>
        </p:txBody>
      </p:sp>
      <p:sp>
        <p:nvSpPr>
          <p:cNvPr id="93" name="文本框 92"/>
          <p:cNvSpPr txBox="1"/>
          <p:nvPr/>
        </p:nvSpPr>
        <p:spPr>
          <a:xfrm>
            <a:off x="685800" y="1752600"/>
            <a:ext cx="7990656" cy="369332"/>
          </a:xfrm>
          <a:prstGeom prst="rect">
            <a:avLst/>
          </a:prstGeom>
          <a:noFill/>
        </p:spPr>
        <p:txBody>
          <a:bodyPr wrap="square" rtlCol="0">
            <a:spAutoFit/>
          </a:bodyPr>
          <a:lstStyle/>
          <a:p>
            <a:pPr marL="285750" indent="-285750">
              <a:buFont typeface="Wingdings" panose="05000000000000000000" pitchFamily="2" charset="2"/>
              <a:buChar char="p"/>
            </a:pPr>
            <a:r>
              <a:rPr lang="en-US" altLang="zh-CN" sz="1800" b="1" dirty="0" smtClean="0"/>
              <a:t>Case II: </a:t>
            </a:r>
            <a:r>
              <a:rPr lang="en-US" altLang="zh-CN" sz="1800" b="1" dirty="0"/>
              <a:t>the STA(TXOP responder) is affiliated with </a:t>
            </a:r>
            <a:r>
              <a:rPr lang="en-US" altLang="zh-CN" sz="1800" b="1" dirty="0" smtClean="0"/>
              <a:t>the </a:t>
            </a:r>
            <a:r>
              <a:rPr lang="en-US" altLang="zh-CN" sz="1800" b="1" kern="0" dirty="0" smtClean="0">
                <a:ea typeface="宋体" panose="02010600030101010101" pitchFamily="2" charset="-122"/>
              </a:rPr>
              <a:t>constrained </a:t>
            </a:r>
            <a:r>
              <a:rPr lang="en-US" altLang="zh-CN" sz="1800" b="1" kern="0" dirty="0">
                <a:ea typeface="宋体" panose="02010600030101010101" pitchFamily="2" charset="-122"/>
              </a:rPr>
              <a:t>MLD</a:t>
            </a:r>
            <a:r>
              <a:rPr lang="en-US" altLang="zh-CN" sz="1800" b="1" dirty="0" smtClean="0"/>
              <a:t> </a:t>
            </a:r>
            <a:endParaRPr lang="zh-CN" altLang="en-US" sz="1800" b="1" dirty="0"/>
          </a:p>
        </p:txBody>
      </p:sp>
      <p:sp>
        <p:nvSpPr>
          <p:cNvPr id="138" name="文本框 137"/>
          <p:cNvSpPr txBox="1"/>
          <p:nvPr/>
        </p:nvSpPr>
        <p:spPr>
          <a:xfrm>
            <a:off x="701966" y="2060848"/>
            <a:ext cx="8124648" cy="2585323"/>
          </a:xfrm>
          <a:prstGeom prst="rect">
            <a:avLst/>
          </a:prstGeom>
          <a:noFill/>
        </p:spPr>
        <p:txBody>
          <a:bodyPr wrap="square" rtlCol="0">
            <a:spAutoFit/>
          </a:bodyPr>
          <a:lstStyle/>
          <a:p>
            <a:pPr marL="285750" indent="-285750">
              <a:buFont typeface="Wingdings" panose="05000000000000000000" pitchFamily="2" charset="2"/>
              <a:buChar char="l"/>
            </a:pPr>
            <a:r>
              <a:rPr lang="en-US" altLang="zh-CN" sz="1800" dirty="0" smtClean="0"/>
              <a:t>STA1 and STA2 are affiliated with a STR MLD, and STA3 and STA4 are affiliated with a </a:t>
            </a:r>
            <a:r>
              <a:rPr lang="en-US" altLang="zh-CN" sz="1800" dirty="0"/>
              <a:t>constrained</a:t>
            </a:r>
            <a:r>
              <a:rPr lang="en-US" altLang="zh-CN" sz="1800" dirty="0" smtClean="0"/>
              <a:t> MLD.</a:t>
            </a:r>
          </a:p>
          <a:p>
            <a:pPr marL="285750" indent="-285750">
              <a:buFont typeface="Wingdings" panose="05000000000000000000" pitchFamily="2" charset="2"/>
              <a:buChar char="l"/>
            </a:pPr>
            <a:r>
              <a:rPr lang="en-US" altLang="zh-CN" sz="1800" dirty="0" smtClean="0"/>
              <a:t>when STA1 obtains </a:t>
            </a:r>
            <a:r>
              <a:rPr lang="en-US" altLang="zh-CN" sz="1800" dirty="0"/>
              <a:t>the TXOP and gets ready to send MPDU</a:t>
            </a:r>
            <a:r>
              <a:rPr lang="en-US" altLang="zh-CN" sz="1800" dirty="0" smtClean="0"/>
              <a:t> it sends a </a:t>
            </a:r>
            <a:r>
              <a:rPr lang="en-US" altLang="zh-CN" sz="1800" dirty="0"/>
              <a:t>Notice-to-Send (NTS) </a:t>
            </a:r>
            <a:r>
              <a:rPr lang="en-US" altLang="zh-CN" sz="1800" dirty="0" smtClean="0"/>
              <a:t>frame before </a:t>
            </a:r>
            <a:r>
              <a:rPr lang="en-US" altLang="zh-CN" sz="1800" dirty="0"/>
              <a:t>the transmission of </a:t>
            </a:r>
            <a:r>
              <a:rPr lang="en-US" altLang="zh-CN" sz="1800" dirty="0" smtClean="0"/>
              <a:t>MPDU. </a:t>
            </a:r>
          </a:p>
          <a:p>
            <a:pPr marL="285750" indent="-285750" algn="just">
              <a:buFont typeface="Wingdings" panose="05000000000000000000" pitchFamily="2" charset="2"/>
              <a:buChar char="l"/>
            </a:pPr>
            <a:r>
              <a:rPr lang="en-US" altLang="zh-CN" sz="1800" dirty="0"/>
              <a:t>STA3 receives the NTS frame and knows that STA1 has obtained the TXOP, but STA4 has sent another NTS frame.</a:t>
            </a:r>
          </a:p>
          <a:p>
            <a:pPr marL="285750" indent="-285750">
              <a:buFont typeface="Wingdings" panose="05000000000000000000" pitchFamily="2" charset="2"/>
              <a:buChar char="l"/>
            </a:pPr>
            <a:r>
              <a:rPr lang="en-US" altLang="zh-CN" sz="1800" dirty="0"/>
              <a:t>if STA2 receives the NTS frame </a:t>
            </a:r>
            <a:r>
              <a:rPr lang="en-US" altLang="zh-CN" sz="1800" dirty="0" smtClean="0"/>
              <a:t>soured from STA4 </a:t>
            </a:r>
            <a:r>
              <a:rPr lang="en-US" altLang="zh-CN" sz="1800" dirty="0"/>
              <a:t>during the xIFS time slot after the transmission of the NTS frame STA1 </a:t>
            </a:r>
            <a:r>
              <a:rPr lang="en-US" altLang="zh-CN" sz="1800" dirty="0" smtClean="0"/>
              <a:t>stops sending </a:t>
            </a:r>
            <a:r>
              <a:rPr lang="en-US" altLang="zh-CN" sz="1800" dirty="0"/>
              <a:t>MPDU to STA3</a:t>
            </a:r>
            <a:r>
              <a:rPr lang="en-US" altLang="zh-CN" sz="1800" dirty="0" smtClean="0"/>
              <a:t>.</a:t>
            </a:r>
          </a:p>
          <a:p>
            <a:pPr marL="285750" indent="-285750">
              <a:buFont typeface="Wingdings" panose="05000000000000000000" pitchFamily="2" charset="2"/>
              <a:buChar char="l"/>
            </a:pPr>
            <a:endParaRPr lang="zh-CN" altLang="en-US" sz="1800" dirty="0"/>
          </a:p>
        </p:txBody>
      </p:sp>
      <p:sp>
        <p:nvSpPr>
          <p:cNvPr id="39" name="矩形 38"/>
          <p:cNvSpPr/>
          <p:nvPr/>
        </p:nvSpPr>
        <p:spPr bwMode="auto">
          <a:xfrm>
            <a:off x="1106667" y="5475918"/>
            <a:ext cx="1448203" cy="829305"/>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0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40" name="矩形 39"/>
          <p:cNvSpPr/>
          <p:nvPr/>
        </p:nvSpPr>
        <p:spPr bwMode="auto">
          <a:xfrm>
            <a:off x="1330734" y="5729160"/>
            <a:ext cx="914400" cy="24203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000" dirty="0" smtClean="0">
                <a:cs typeface="Arial" panose="020B0604020202020204" pitchFamily="34" charset="0"/>
              </a:rPr>
              <a:t>STA1</a:t>
            </a:r>
            <a:endParaRPr kumimoji="0" lang="zh-CN" altLang="en-US" sz="1000" b="0" i="0" u="none" strike="noStrike" cap="none" normalizeH="0" baseline="0" dirty="0" smtClean="0">
              <a:ln>
                <a:noFill/>
              </a:ln>
              <a:solidFill>
                <a:schemeClr val="tx1"/>
              </a:solidFill>
              <a:effectLst/>
              <a:cs typeface="Arial" panose="020B0604020202020204" pitchFamily="34" charset="0"/>
            </a:endParaRPr>
          </a:p>
        </p:txBody>
      </p:sp>
      <p:sp>
        <p:nvSpPr>
          <p:cNvPr id="41" name="矩形 40"/>
          <p:cNvSpPr/>
          <p:nvPr/>
        </p:nvSpPr>
        <p:spPr bwMode="auto">
          <a:xfrm>
            <a:off x="1335236" y="6017192"/>
            <a:ext cx="914400" cy="228697"/>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000" dirty="0" smtClean="0">
                <a:cs typeface="Arial" panose="020B0604020202020204" pitchFamily="34" charset="0"/>
              </a:rPr>
              <a:t>STA2</a:t>
            </a:r>
            <a:endParaRPr kumimoji="0" lang="zh-CN" altLang="en-US" sz="1000" b="0" i="0" u="none" strike="noStrike" cap="none" normalizeH="0" baseline="0" dirty="0" smtClean="0">
              <a:ln>
                <a:noFill/>
              </a:ln>
              <a:solidFill>
                <a:schemeClr val="tx1"/>
              </a:solidFill>
              <a:effectLst/>
              <a:cs typeface="Arial" panose="020B0604020202020204" pitchFamily="34" charset="0"/>
            </a:endParaRPr>
          </a:p>
        </p:txBody>
      </p:sp>
      <p:sp>
        <p:nvSpPr>
          <p:cNvPr id="42" name="文本框 41"/>
          <p:cNvSpPr txBox="1"/>
          <p:nvPr/>
        </p:nvSpPr>
        <p:spPr>
          <a:xfrm>
            <a:off x="1014947" y="4377926"/>
            <a:ext cx="1571442" cy="400110"/>
          </a:xfrm>
          <a:prstGeom prst="rect">
            <a:avLst/>
          </a:prstGeom>
          <a:noFill/>
        </p:spPr>
        <p:txBody>
          <a:bodyPr wrap="square" rtlCol="0">
            <a:spAutoFit/>
          </a:bodyPr>
          <a:lstStyle/>
          <a:p>
            <a:pPr algn="ctr"/>
            <a:r>
              <a:rPr lang="en-US" altLang="zh-CN" sz="1000" dirty="0" smtClean="0"/>
              <a:t>MLD 1</a:t>
            </a:r>
          </a:p>
          <a:p>
            <a:pPr algn="ctr"/>
            <a:r>
              <a:rPr lang="en-US" altLang="zh-CN" sz="1000" dirty="0" smtClean="0"/>
              <a:t>(</a:t>
            </a:r>
            <a:r>
              <a:rPr lang="en-US" altLang="zh-CN" sz="1000" b="1" dirty="0" smtClean="0">
                <a:solidFill>
                  <a:srgbClr val="FF0000"/>
                </a:solidFill>
              </a:rPr>
              <a:t>STR-</a:t>
            </a:r>
            <a:r>
              <a:rPr lang="en-US" altLang="zh-CN" sz="1000" b="1" dirty="0" smtClean="0">
                <a:solidFill>
                  <a:srgbClr val="FF0000"/>
                </a:solidFill>
                <a:ea typeface="宋体" panose="02010600030101010101" pitchFamily="2" charset="-122"/>
              </a:rPr>
              <a:t>Constrained</a:t>
            </a:r>
            <a:r>
              <a:rPr lang="en-US" altLang="zh-CN" sz="1000" dirty="0" smtClean="0"/>
              <a:t>)</a:t>
            </a:r>
            <a:endParaRPr lang="zh-CN" altLang="en-US" sz="1000" dirty="0"/>
          </a:p>
        </p:txBody>
      </p:sp>
      <p:cxnSp>
        <p:nvCxnSpPr>
          <p:cNvPr id="43" name="直接箭头连接符 42"/>
          <p:cNvCxnSpPr/>
          <p:nvPr/>
        </p:nvCxnSpPr>
        <p:spPr bwMode="auto">
          <a:xfrm>
            <a:off x="6999061" y="4977040"/>
            <a:ext cx="405404" cy="0"/>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44" name="直接箭头连接符 43"/>
          <p:cNvCxnSpPr/>
          <p:nvPr/>
        </p:nvCxnSpPr>
        <p:spPr bwMode="auto">
          <a:xfrm flipH="1">
            <a:off x="2768236" y="5312577"/>
            <a:ext cx="356047" cy="0"/>
          </a:xfrm>
          <a:prstGeom prst="straightConnector1">
            <a:avLst/>
          </a:prstGeom>
          <a:solidFill>
            <a:schemeClr val="accent1"/>
          </a:solidFill>
          <a:ln w="9525" cap="flat" cmpd="sng" algn="ctr">
            <a:solidFill>
              <a:schemeClr val="tx1"/>
            </a:solidFill>
            <a:prstDash val="solid"/>
            <a:round/>
            <a:headEnd type="none" w="med" len="med"/>
            <a:tailEnd type="triangle"/>
          </a:ln>
        </p:spPr>
      </p:cxnSp>
      <p:sp>
        <p:nvSpPr>
          <p:cNvPr id="45" name="矩形 44"/>
          <p:cNvSpPr/>
          <p:nvPr/>
        </p:nvSpPr>
        <p:spPr bwMode="auto">
          <a:xfrm>
            <a:off x="1119401" y="4365104"/>
            <a:ext cx="1448203" cy="106481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0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46" name="矩形 45"/>
          <p:cNvSpPr/>
          <p:nvPr/>
        </p:nvSpPr>
        <p:spPr bwMode="auto">
          <a:xfrm>
            <a:off x="1343468" y="4737966"/>
            <a:ext cx="914400" cy="211457"/>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000" dirty="0" smtClean="0">
                <a:cs typeface="Arial" panose="020B0604020202020204" pitchFamily="34" charset="0"/>
              </a:rPr>
              <a:t>STA3</a:t>
            </a:r>
            <a:endParaRPr kumimoji="0" lang="zh-CN" altLang="en-US" sz="1000" b="0" i="0" u="none" strike="noStrike" cap="none" normalizeH="0" baseline="0" dirty="0" smtClean="0">
              <a:ln>
                <a:noFill/>
              </a:ln>
              <a:solidFill>
                <a:schemeClr val="tx1"/>
              </a:solidFill>
              <a:effectLst/>
              <a:cs typeface="Arial" panose="020B0604020202020204" pitchFamily="34" charset="0"/>
            </a:endParaRPr>
          </a:p>
        </p:txBody>
      </p:sp>
      <p:sp>
        <p:nvSpPr>
          <p:cNvPr id="47" name="矩形 46"/>
          <p:cNvSpPr/>
          <p:nvPr/>
        </p:nvSpPr>
        <p:spPr bwMode="auto">
          <a:xfrm>
            <a:off x="1347970" y="5098006"/>
            <a:ext cx="914400" cy="192080"/>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000" dirty="0" smtClean="0">
                <a:cs typeface="Arial" panose="020B0604020202020204" pitchFamily="34" charset="0"/>
              </a:rPr>
              <a:t>STA4</a:t>
            </a:r>
            <a:endParaRPr kumimoji="0" lang="zh-CN" altLang="en-US" sz="1000" b="0" i="0" u="none" strike="noStrike" cap="none" normalizeH="0" baseline="0" dirty="0" smtClean="0">
              <a:ln>
                <a:noFill/>
              </a:ln>
              <a:solidFill>
                <a:schemeClr val="tx1"/>
              </a:solidFill>
              <a:effectLst/>
              <a:cs typeface="Arial" panose="020B0604020202020204" pitchFamily="34" charset="0"/>
            </a:endParaRPr>
          </a:p>
        </p:txBody>
      </p:sp>
      <p:sp>
        <p:nvSpPr>
          <p:cNvPr id="48" name="文本框 47"/>
          <p:cNvSpPr txBox="1"/>
          <p:nvPr/>
        </p:nvSpPr>
        <p:spPr>
          <a:xfrm>
            <a:off x="956384" y="5475919"/>
            <a:ext cx="1571442" cy="246221"/>
          </a:xfrm>
          <a:prstGeom prst="rect">
            <a:avLst/>
          </a:prstGeom>
          <a:noFill/>
        </p:spPr>
        <p:txBody>
          <a:bodyPr wrap="square" rtlCol="0">
            <a:spAutoFit/>
          </a:bodyPr>
          <a:lstStyle/>
          <a:p>
            <a:pPr algn="ctr"/>
            <a:r>
              <a:rPr lang="en-US" altLang="zh-CN" sz="1000" dirty="0" smtClean="0"/>
              <a:t>MLD 2</a:t>
            </a:r>
          </a:p>
        </p:txBody>
      </p:sp>
      <p:cxnSp>
        <p:nvCxnSpPr>
          <p:cNvPr id="49" name="直接连接符 48"/>
          <p:cNvCxnSpPr/>
          <p:nvPr/>
        </p:nvCxnSpPr>
        <p:spPr bwMode="auto">
          <a:xfrm>
            <a:off x="2567604" y="4740861"/>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50" name="直接连接符 49"/>
          <p:cNvCxnSpPr/>
          <p:nvPr/>
        </p:nvCxnSpPr>
        <p:spPr bwMode="auto">
          <a:xfrm>
            <a:off x="2567604" y="5146159"/>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51" name="直接连接符 50"/>
          <p:cNvCxnSpPr/>
          <p:nvPr/>
        </p:nvCxnSpPr>
        <p:spPr bwMode="auto">
          <a:xfrm>
            <a:off x="2557215" y="5826217"/>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52" name="矩形 51"/>
          <p:cNvSpPr/>
          <p:nvPr/>
        </p:nvSpPr>
        <p:spPr bwMode="auto">
          <a:xfrm>
            <a:off x="6589663" y="4817187"/>
            <a:ext cx="94357" cy="328972"/>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53" name="矩形 52"/>
          <p:cNvSpPr/>
          <p:nvPr/>
        </p:nvSpPr>
        <p:spPr bwMode="auto">
          <a:xfrm>
            <a:off x="6691977" y="4966366"/>
            <a:ext cx="95648"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54" name="矩形 53"/>
          <p:cNvSpPr/>
          <p:nvPr/>
        </p:nvSpPr>
        <p:spPr bwMode="auto">
          <a:xfrm>
            <a:off x="6781314" y="4967148"/>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55" name="矩形 54"/>
          <p:cNvSpPr/>
          <p:nvPr/>
        </p:nvSpPr>
        <p:spPr bwMode="auto">
          <a:xfrm>
            <a:off x="3528980" y="4858128"/>
            <a:ext cx="2929838" cy="284168"/>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56" name="文本框 55"/>
          <p:cNvSpPr txBox="1"/>
          <p:nvPr/>
        </p:nvSpPr>
        <p:spPr>
          <a:xfrm>
            <a:off x="4643765" y="4865297"/>
            <a:ext cx="1810356" cy="276999"/>
          </a:xfrm>
          <a:prstGeom prst="rect">
            <a:avLst/>
          </a:prstGeom>
          <a:noFill/>
        </p:spPr>
        <p:txBody>
          <a:bodyPr wrap="square" rtlCol="0">
            <a:spAutoFit/>
          </a:bodyPr>
          <a:lstStyle/>
          <a:p>
            <a:r>
              <a:rPr lang="en-US" altLang="zh-CN" sz="1200" dirty="0" smtClean="0"/>
              <a:t>A-MPDU</a:t>
            </a:r>
            <a:endParaRPr lang="zh-CN" altLang="en-US" sz="1200" dirty="0"/>
          </a:p>
        </p:txBody>
      </p:sp>
      <p:sp>
        <p:nvSpPr>
          <p:cNvPr id="57" name="矩形 56"/>
          <p:cNvSpPr/>
          <p:nvPr/>
        </p:nvSpPr>
        <p:spPr bwMode="auto">
          <a:xfrm>
            <a:off x="6487544" y="5498395"/>
            <a:ext cx="94357" cy="328972"/>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58" name="矩形 57"/>
          <p:cNvSpPr/>
          <p:nvPr/>
        </p:nvSpPr>
        <p:spPr bwMode="auto">
          <a:xfrm>
            <a:off x="3178446" y="5522299"/>
            <a:ext cx="3247480" cy="282004"/>
          </a:xfrm>
          <a:prstGeom prst="rect">
            <a:avLst/>
          </a:prstGeom>
          <a:pattFill prst="openDmnd">
            <a:fgClr>
              <a:schemeClr val="accent3">
                <a:lumMod val="40000"/>
                <a:lumOff val="60000"/>
              </a:schemeClr>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59" name="文本框 58"/>
          <p:cNvSpPr txBox="1"/>
          <p:nvPr/>
        </p:nvSpPr>
        <p:spPr>
          <a:xfrm>
            <a:off x="3528980" y="5549741"/>
            <a:ext cx="3205227" cy="246221"/>
          </a:xfrm>
          <a:prstGeom prst="rect">
            <a:avLst/>
          </a:prstGeom>
          <a:noFill/>
        </p:spPr>
        <p:txBody>
          <a:bodyPr wrap="square" rtlCol="0">
            <a:spAutoFit/>
          </a:bodyPr>
          <a:lstStyle/>
          <a:p>
            <a:r>
              <a:rPr lang="en-US" altLang="zh-CN" sz="1000" dirty="0"/>
              <a:t>The transmission from </a:t>
            </a:r>
            <a:r>
              <a:rPr lang="en-US" altLang="zh-CN" sz="1000" dirty="0" smtClean="0"/>
              <a:t>STA1 </a:t>
            </a:r>
            <a:r>
              <a:rPr lang="en-US" altLang="zh-CN" sz="1000" dirty="0"/>
              <a:t>to </a:t>
            </a:r>
            <a:r>
              <a:rPr lang="en-US" altLang="zh-CN" sz="1000" dirty="0" smtClean="0"/>
              <a:t>STA3 </a:t>
            </a:r>
            <a:r>
              <a:rPr lang="en-US" altLang="zh-CN" sz="1000" dirty="0"/>
              <a:t>is not allowed </a:t>
            </a:r>
            <a:endParaRPr lang="zh-CN" altLang="en-US" sz="1000" dirty="0"/>
          </a:p>
        </p:txBody>
      </p:sp>
      <p:sp>
        <p:nvSpPr>
          <p:cNvPr id="60" name="矩形 59"/>
          <p:cNvSpPr/>
          <p:nvPr/>
        </p:nvSpPr>
        <p:spPr bwMode="auto">
          <a:xfrm>
            <a:off x="6590191" y="5646890"/>
            <a:ext cx="95648"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1" name="矩形 60"/>
          <p:cNvSpPr/>
          <p:nvPr/>
        </p:nvSpPr>
        <p:spPr bwMode="auto">
          <a:xfrm>
            <a:off x="6679528" y="5647672"/>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62" name="直接箭头连接符 61"/>
          <p:cNvCxnSpPr/>
          <p:nvPr/>
        </p:nvCxnSpPr>
        <p:spPr bwMode="auto">
          <a:xfrm>
            <a:off x="6976347" y="5610193"/>
            <a:ext cx="405404" cy="0"/>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63" name="直接连接符 62"/>
          <p:cNvCxnSpPr/>
          <p:nvPr/>
        </p:nvCxnSpPr>
        <p:spPr bwMode="auto">
          <a:xfrm>
            <a:off x="2567604" y="6139857"/>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64" name="矩形 63"/>
          <p:cNvSpPr/>
          <p:nvPr/>
        </p:nvSpPr>
        <p:spPr bwMode="auto">
          <a:xfrm>
            <a:off x="3178445" y="5148566"/>
            <a:ext cx="290060" cy="294289"/>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5" name="文本框 64"/>
          <p:cNvSpPr txBox="1"/>
          <p:nvPr/>
        </p:nvSpPr>
        <p:spPr>
          <a:xfrm>
            <a:off x="3124283" y="5146159"/>
            <a:ext cx="441044" cy="276999"/>
          </a:xfrm>
          <a:prstGeom prst="rect">
            <a:avLst/>
          </a:prstGeom>
          <a:noFill/>
        </p:spPr>
        <p:txBody>
          <a:bodyPr wrap="square" rtlCol="0">
            <a:spAutoFit/>
          </a:bodyPr>
          <a:lstStyle/>
          <a:p>
            <a:r>
              <a:rPr lang="en-US" altLang="zh-CN" dirty="0" smtClean="0"/>
              <a:t>BA</a:t>
            </a:r>
            <a:endParaRPr lang="zh-CN" altLang="en-US" dirty="0"/>
          </a:p>
        </p:txBody>
      </p:sp>
      <p:sp>
        <p:nvSpPr>
          <p:cNvPr id="66" name="文本框 65"/>
          <p:cNvSpPr txBox="1"/>
          <p:nvPr/>
        </p:nvSpPr>
        <p:spPr>
          <a:xfrm>
            <a:off x="7438475" y="4581128"/>
            <a:ext cx="576064" cy="276999"/>
          </a:xfrm>
          <a:prstGeom prst="rect">
            <a:avLst/>
          </a:prstGeom>
          <a:noFill/>
        </p:spPr>
        <p:txBody>
          <a:bodyPr wrap="square" rtlCol="0">
            <a:spAutoFit/>
          </a:bodyPr>
          <a:lstStyle/>
          <a:p>
            <a:r>
              <a:rPr lang="en-US" altLang="zh-CN" dirty="0" smtClean="0"/>
              <a:t>Link1</a:t>
            </a:r>
            <a:endParaRPr lang="zh-CN" altLang="en-US" dirty="0"/>
          </a:p>
        </p:txBody>
      </p:sp>
      <p:sp>
        <p:nvSpPr>
          <p:cNvPr id="67" name="文本框 66"/>
          <p:cNvSpPr txBox="1"/>
          <p:nvPr/>
        </p:nvSpPr>
        <p:spPr>
          <a:xfrm>
            <a:off x="7446432" y="4944863"/>
            <a:ext cx="576064" cy="276999"/>
          </a:xfrm>
          <a:prstGeom prst="rect">
            <a:avLst/>
          </a:prstGeom>
          <a:noFill/>
        </p:spPr>
        <p:txBody>
          <a:bodyPr wrap="square" rtlCol="0">
            <a:spAutoFit/>
          </a:bodyPr>
          <a:lstStyle/>
          <a:p>
            <a:r>
              <a:rPr lang="en-US" altLang="zh-CN" dirty="0" smtClean="0"/>
              <a:t>Link2</a:t>
            </a:r>
            <a:endParaRPr lang="zh-CN" altLang="en-US" dirty="0"/>
          </a:p>
        </p:txBody>
      </p:sp>
      <p:sp>
        <p:nvSpPr>
          <p:cNvPr id="68" name="文本框 67"/>
          <p:cNvSpPr txBox="1"/>
          <p:nvPr/>
        </p:nvSpPr>
        <p:spPr>
          <a:xfrm>
            <a:off x="7444363" y="5602062"/>
            <a:ext cx="576064" cy="276999"/>
          </a:xfrm>
          <a:prstGeom prst="rect">
            <a:avLst/>
          </a:prstGeom>
          <a:noFill/>
        </p:spPr>
        <p:txBody>
          <a:bodyPr wrap="square" rtlCol="0">
            <a:spAutoFit/>
          </a:bodyPr>
          <a:lstStyle/>
          <a:p>
            <a:r>
              <a:rPr lang="en-US" altLang="zh-CN" dirty="0" smtClean="0"/>
              <a:t>Link1</a:t>
            </a:r>
            <a:endParaRPr lang="zh-CN" altLang="en-US" dirty="0"/>
          </a:p>
        </p:txBody>
      </p:sp>
      <p:sp>
        <p:nvSpPr>
          <p:cNvPr id="69" name="文本框 68"/>
          <p:cNvSpPr txBox="1"/>
          <p:nvPr/>
        </p:nvSpPr>
        <p:spPr>
          <a:xfrm>
            <a:off x="7452320" y="5965797"/>
            <a:ext cx="576064" cy="276999"/>
          </a:xfrm>
          <a:prstGeom prst="rect">
            <a:avLst/>
          </a:prstGeom>
          <a:noFill/>
        </p:spPr>
        <p:txBody>
          <a:bodyPr wrap="square" rtlCol="0">
            <a:spAutoFit/>
          </a:bodyPr>
          <a:lstStyle/>
          <a:p>
            <a:r>
              <a:rPr lang="en-US" altLang="zh-CN" dirty="0" smtClean="0"/>
              <a:t>Link2</a:t>
            </a:r>
            <a:endParaRPr lang="zh-CN" altLang="en-US" dirty="0"/>
          </a:p>
        </p:txBody>
      </p:sp>
      <p:cxnSp>
        <p:nvCxnSpPr>
          <p:cNvPr id="3" name="直接箭头连接符 2"/>
          <p:cNvCxnSpPr/>
          <p:nvPr/>
        </p:nvCxnSpPr>
        <p:spPr bwMode="auto">
          <a:xfrm>
            <a:off x="7812360" y="5432402"/>
            <a:ext cx="936104" cy="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4" name="文本框 3"/>
          <p:cNvSpPr txBox="1"/>
          <p:nvPr/>
        </p:nvSpPr>
        <p:spPr>
          <a:xfrm>
            <a:off x="8001676" y="5144370"/>
            <a:ext cx="530764" cy="276999"/>
          </a:xfrm>
          <a:prstGeom prst="rect">
            <a:avLst/>
          </a:prstGeom>
          <a:noFill/>
        </p:spPr>
        <p:txBody>
          <a:bodyPr wrap="square" rtlCol="0">
            <a:spAutoFit/>
          </a:bodyPr>
          <a:lstStyle/>
          <a:p>
            <a:r>
              <a:rPr lang="en-US" altLang="zh-CN" dirty="0" smtClean="0"/>
              <a:t>Time</a:t>
            </a:r>
            <a:endParaRPr lang="zh-CN" altLang="en-US" dirty="0"/>
          </a:p>
        </p:txBody>
      </p:sp>
      <p:sp>
        <p:nvSpPr>
          <p:cNvPr id="73" name="Slide Number Placeholder 4"/>
          <p:cNvSpPr>
            <a:spLocks noGrp="1"/>
          </p:cNvSpPr>
          <p:nvPr>
            <p:ph type="sldNum" sz="quarter" idx="11"/>
          </p:nvPr>
        </p:nvSpPr>
        <p:spPr>
          <a:xfrm>
            <a:off x="4533158" y="6475413"/>
            <a:ext cx="153888" cy="184666"/>
          </a:xfrm>
        </p:spPr>
        <p:txBody>
          <a:bodyPr/>
          <a:lstStyle/>
          <a:p>
            <a:pPr>
              <a:defRPr/>
            </a:pPr>
            <a:r>
              <a:rPr lang="en-US" altLang="zh-CN" dirty="0" smtClean="0"/>
              <a:t>12</a:t>
            </a:r>
            <a:endParaRPr lang="en-US" altLang="zh-CN" dirty="0"/>
          </a:p>
        </p:txBody>
      </p:sp>
    </p:spTree>
    <p:extLst>
      <p:ext uri="{BB962C8B-B14F-4D97-AF65-F5344CB8AC3E}">
        <p14:creationId xmlns:p14="http://schemas.microsoft.com/office/powerpoint/2010/main" val="2620831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3" name="内容占位符 2"/>
          <p:cNvSpPr>
            <a:spLocks noGrp="1"/>
          </p:cNvSpPr>
          <p:nvPr>
            <p:ph idx="1"/>
          </p:nvPr>
        </p:nvSpPr>
        <p:spPr>
          <a:xfrm>
            <a:off x="685800" y="1981200"/>
            <a:ext cx="8206680" cy="4114800"/>
          </a:xfrm>
        </p:spPr>
        <p:txBody>
          <a:bodyPr/>
          <a:lstStyle/>
          <a:p>
            <a:pPr algn="just">
              <a:buFont typeface="Wingdings" panose="05000000000000000000" pitchFamily="2" charset="2"/>
              <a:buChar char="p"/>
            </a:pPr>
            <a:r>
              <a:rPr lang="en-US" altLang="zh-CN" sz="2000" b="0" dirty="0" smtClean="0">
                <a:ea typeface="宋体" panose="02010600030101010101" pitchFamily="2" charset="-122"/>
              </a:rPr>
              <a:t>This </a:t>
            </a:r>
            <a:r>
              <a:rPr lang="en-US" altLang="zh-CN" sz="2000" b="0" dirty="0">
                <a:ea typeface="宋体" panose="02010600030101010101" pitchFamily="2" charset="-122"/>
              </a:rPr>
              <a:t>contribution proposes </a:t>
            </a:r>
            <a:r>
              <a:rPr lang="en-US" altLang="zh-CN" sz="2000" b="0" dirty="0" smtClean="0">
                <a:ea typeface="宋体" panose="02010600030101010101" pitchFamily="2" charset="-122"/>
              </a:rPr>
              <a:t>a </a:t>
            </a:r>
            <a:r>
              <a:rPr lang="en-US" altLang="zh-CN" sz="2000" b="0" dirty="0">
                <a:ea typeface="宋体" panose="02010600030101010101" pitchFamily="2" charset="-122"/>
              </a:rPr>
              <a:t>mechanism of notice-to-send (NTS</a:t>
            </a:r>
            <a:r>
              <a:rPr lang="en-US" altLang="zh-CN" sz="2000" b="0" dirty="0" smtClean="0">
                <a:ea typeface="宋体" panose="02010600030101010101" pitchFamily="2" charset="-122"/>
              </a:rPr>
              <a:t>) for </a:t>
            </a:r>
            <a:r>
              <a:rPr lang="en-US" altLang="zh-CN" sz="2000" b="0" dirty="0">
                <a:ea typeface="宋体" panose="02010600030101010101" pitchFamily="2" charset="-122"/>
              </a:rPr>
              <a:t>Constrained </a:t>
            </a:r>
            <a:r>
              <a:rPr lang="en-US" altLang="zh-CN" sz="2000" b="0" dirty="0" smtClean="0">
                <a:ea typeface="宋体" panose="02010600030101010101" pitchFamily="2" charset="-122"/>
              </a:rPr>
              <a:t>Multi-link Operation, </a:t>
            </a:r>
            <a:r>
              <a:rPr lang="en-US" altLang="zh-CN" sz="2000" b="0" dirty="0">
                <a:ea typeface="宋体" panose="02010600030101010101" pitchFamily="2" charset="-122"/>
              </a:rPr>
              <a:t>which can not only avoid the simultaneous transmission and reception </a:t>
            </a:r>
            <a:r>
              <a:rPr lang="en-GB" altLang="zh-CN" sz="2000" b="0" dirty="0">
                <a:ea typeface="宋体" panose="02010600030101010101" pitchFamily="2" charset="-122"/>
              </a:rPr>
              <a:t>on a pair of links for the </a:t>
            </a:r>
            <a:r>
              <a:rPr lang="en-US" altLang="zh-CN" sz="2000" b="0" dirty="0">
                <a:ea typeface="宋体" panose="02010600030101010101" pitchFamily="2" charset="-122"/>
              </a:rPr>
              <a:t>constrained </a:t>
            </a:r>
            <a:r>
              <a:rPr lang="en-GB" altLang="zh-CN" sz="2000" b="0" dirty="0">
                <a:ea typeface="宋体" panose="02010600030101010101" pitchFamily="2" charset="-122"/>
              </a:rPr>
              <a:t>MLD, but also decrease</a:t>
            </a:r>
            <a:r>
              <a:rPr lang="en-US" altLang="zh-CN" sz="2000" b="0" dirty="0">
                <a:ea typeface="宋体" panose="02010600030101010101" pitchFamily="2" charset="-122"/>
              </a:rPr>
              <a:t> the </a:t>
            </a:r>
            <a:r>
              <a:rPr lang="en-US" altLang="zh-CN" sz="2000" b="0" dirty="0" smtClean="0">
                <a:ea typeface="宋体" panose="02010600030101010101" pitchFamily="2" charset="-122"/>
              </a:rPr>
              <a:t>overhead and access delay </a:t>
            </a:r>
            <a:r>
              <a:rPr lang="en-US" altLang="zh-CN" sz="2000" b="0" dirty="0">
                <a:ea typeface="宋体" panose="02010600030101010101" pitchFamily="2" charset="-122"/>
              </a:rPr>
              <a:t>of the </a:t>
            </a:r>
            <a:r>
              <a:rPr lang="en-US" altLang="zh-CN" sz="2000" b="0" dirty="0" smtClean="0">
                <a:ea typeface="宋体" panose="02010600030101010101" pitchFamily="2" charset="-122"/>
              </a:rPr>
              <a:t>data transmission compared with the RTS/CTS mechanism.</a:t>
            </a:r>
          </a:p>
          <a:p>
            <a:pPr algn="just">
              <a:buFont typeface="Wingdings" panose="05000000000000000000" pitchFamily="2" charset="2"/>
              <a:buChar char="p"/>
            </a:pPr>
            <a:endParaRPr lang="en-US" altLang="zh-CN" sz="2000" b="0" dirty="0">
              <a:ea typeface="宋体" panose="02010600030101010101" pitchFamily="2" charset="-122"/>
            </a:endParaRPr>
          </a:p>
          <a:p>
            <a:pPr algn="just">
              <a:buFont typeface="Wingdings" panose="05000000000000000000" pitchFamily="2" charset="2"/>
              <a:buChar char="p"/>
            </a:pPr>
            <a:endParaRPr lang="en-US" altLang="zh-CN" sz="2000" b="0" dirty="0" smtClean="0">
              <a:ea typeface="宋体" panose="02010600030101010101" pitchFamily="2" charset="-122"/>
            </a:endParaRPr>
          </a:p>
          <a:p>
            <a:pPr algn="just">
              <a:buFont typeface="Wingdings" panose="05000000000000000000" pitchFamily="2" charset="2"/>
              <a:buChar char="p"/>
            </a:pPr>
            <a:endParaRPr lang="en-US" altLang="zh-CN" sz="2000" b="0" dirty="0">
              <a:ea typeface="宋体" panose="02010600030101010101" pitchFamily="2" charset="-122"/>
            </a:endParaRPr>
          </a:p>
          <a:p>
            <a:pPr algn="just">
              <a:buFont typeface="Wingdings" panose="05000000000000000000" pitchFamily="2" charset="2"/>
              <a:buChar char="p"/>
            </a:pPr>
            <a:endParaRPr lang="en-US" altLang="zh-CN" sz="2000" b="0" dirty="0">
              <a:ea typeface="宋体" panose="02010600030101010101" pitchFamily="2" charset="-122"/>
            </a:endParaRPr>
          </a:p>
          <a:p>
            <a:pPr algn="just">
              <a:buFont typeface="Wingdings" panose="05000000000000000000" pitchFamily="2" charset="2"/>
              <a:buChar char="p"/>
            </a:pPr>
            <a:endParaRPr lang="en-US" altLang="zh-CN" sz="2000" b="0" dirty="0" smtClean="0">
              <a:ea typeface="Gulim" panose="020B0600000101010101" charset="-127"/>
            </a:endParaRPr>
          </a:p>
          <a:p>
            <a:pPr algn="just">
              <a:buFont typeface="Wingdings" panose="05000000000000000000" pitchFamily="2" charset="2"/>
              <a:buChar char="p"/>
            </a:pPr>
            <a:endParaRPr lang="en-US" altLang="zh-CN" sz="2000" b="0" dirty="0" smtClean="0">
              <a:ea typeface="Gulim" panose="020B0600000101010101" charset="-127"/>
            </a:endParaRPr>
          </a:p>
          <a:p>
            <a:pPr algn="just">
              <a:buFont typeface="Wingdings" panose="05000000000000000000" pitchFamily="2" charset="2"/>
              <a:buChar char="p"/>
            </a:pPr>
            <a:endParaRPr lang="zh-CN" altLang="en-US" sz="2000" b="0" dirty="0">
              <a:ea typeface="Gulim" panose="020B0600000101010101" charset="-127"/>
            </a:endParaRPr>
          </a:p>
        </p:txBody>
      </p:sp>
      <p:sp>
        <p:nvSpPr>
          <p:cNvPr id="4" name="页脚占位符 3"/>
          <p:cNvSpPr>
            <a:spLocks noGrp="1"/>
          </p:cNvSpPr>
          <p:nvPr>
            <p:ph type="ftr" sz="quarter" idx="10"/>
          </p:nvPr>
        </p:nvSpPr>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13</a:t>
            </a:fld>
            <a:endParaRPr lang="en-US" altLang="zh-CN" dirty="0"/>
          </a:p>
        </p:txBody>
      </p:sp>
    </p:spTree>
    <p:extLst>
      <p:ext uri="{BB962C8B-B14F-4D97-AF65-F5344CB8AC3E}">
        <p14:creationId xmlns:p14="http://schemas.microsoft.com/office/powerpoint/2010/main" val="8697388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1</a:t>
            </a:r>
            <a:endParaRPr lang="zh-CN" altLang="en-US" dirty="0"/>
          </a:p>
        </p:txBody>
      </p:sp>
      <p:sp>
        <p:nvSpPr>
          <p:cNvPr id="3" name="内容占位符 2"/>
          <p:cNvSpPr>
            <a:spLocks noGrp="1"/>
          </p:cNvSpPr>
          <p:nvPr>
            <p:ph idx="1"/>
          </p:nvPr>
        </p:nvSpPr>
        <p:spPr>
          <a:xfrm>
            <a:off x="771525" y="1844824"/>
            <a:ext cx="7772400" cy="2304256"/>
          </a:xfrm>
        </p:spPr>
        <p:txBody>
          <a:bodyPr/>
          <a:lstStyle/>
          <a:p>
            <a:pPr algn="just">
              <a:buFont typeface="Wingdings" panose="05000000000000000000" pitchFamily="2" charset="2"/>
              <a:buChar char="p"/>
            </a:pPr>
            <a:r>
              <a:rPr lang="en-US" altLang="zh-CN" sz="1600" dirty="0" smtClean="0">
                <a:ea typeface="Gulim" panose="020B0600000101010101" charset="-127"/>
              </a:rPr>
              <a:t>Do you </a:t>
            </a:r>
            <a:r>
              <a:rPr lang="en-US" altLang="zh-CN" sz="1600" dirty="0"/>
              <a:t>support </a:t>
            </a:r>
            <a:r>
              <a:rPr lang="en-US" altLang="zh-CN" sz="1600" dirty="0" smtClean="0"/>
              <a:t>that the following mode of </a:t>
            </a:r>
            <a:r>
              <a:rPr lang="en-US" altLang="zh-CN" sz="1600" dirty="0"/>
              <a:t>Constrained Multi-link Operation  are added in 802.11be?</a:t>
            </a:r>
          </a:p>
          <a:p>
            <a:pPr algn="just">
              <a:buFont typeface="+mj-lt"/>
              <a:buAutoNum type="alphaLcParenR"/>
            </a:pPr>
            <a:endParaRPr lang="en-US" altLang="zh-CN" sz="1600" dirty="0" smtClean="0"/>
          </a:p>
          <a:p>
            <a:pPr algn="just">
              <a:buFont typeface="Wingdings" panose="05000000000000000000" pitchFamily="2" charset="2"/>
              <a:buChar char="l"/>
            </a:pPr>
            <a:r>
              <a:rPr lang="en-US" altLang="zh-CN" sz="1600" dirty="0"/>
              <a:t>For the </a:t>
            </a:r>
            <a:r>
              <a:rPr lang="en-GB" altLang="zh-CN" sz="1600" dirty="0"/>
              <a:t>constrained</a:t>
            </a:r>
            <a:r>
              <a:rPr lang="en-US" altLang="zh-CN" sz="1600" dirty="0"/>
              <a:t> MLD when receiving PPDU on one link the transmission of a PPDU carrying </a:t>
            </a:r>
            <a:r>
              <a:rPr lang="en-US" altLang="zh-CN" sz="1600" dirty="0" smtClean="0"/>
              <a:t>some special frames </a:t>
            </a:r>
            <a:r>
              <a:rPr lang="en-US" altLang="zh-CN" sz="1600" dirty="0"/>
              <a:t>on the other link can be allowed</a:t>
            </a:r>
            <a:r>
              <a:rPr lang="en-US" altLang="zh-CN" sz="1600" dirty="0" smtClean="0"/>
              <a:t>.</a:t>
            </a:r>
          </a:p>
          <a:p>
            <a:pPr algn="just">
              <a:buFont typeface="+mj-lt"/>
              <a:buAutoNum type="alphaLcParenR"/>
            </a:pPr>
            <a:endParaRPr lang="en-US" altLang="zh-CN" sz="1600" dirty="0"/>
          </a:p>
          <a:p>
            <a:pPr marL="0" indent="0" algn="just">
              <a:buNone/>
            </a:pPr>
            <a:r>
              <a:rPr lang="en-US" altLang="zh-CN" sz="1600" dirty="0" smtClean="0"/>
              <a:t>Note: the </a:t>
            </a:r>
            <a:r>
              <a:rPr lang="en-US" altLang="zh-CN" sz="1600" dirty="0"/>
              <a:t>transmission of </a:t>
            </a:r>
            <a:r>
              <a:rPr lang="en-US" altLang="zh-CN" sz="1600" dirty="0" smtClean="0"/>
              <a:t>the </a:t>
            </a:r>
            <a:r>
              <a:rPr lang="en-US" altLang="zh-CN" sz="1600" dirty="0"/>
              <a:t>special frames </a:t>
            </a:r>
            <a:r>
              <a:rPr lang="en-US" altLang="zh-CN" sz="1600" dirty="0" smtClean="0"/>
              <a:t>on </a:t>
            </a:r>
            <a:r>
              <a:rPr lang="en-US" altLang="zh-CN" sz="1600" dirty="0"/>
              <a:t>one link adopts low-order QAM modulation and </a:t>
            </a:r>
            <a:r>
              <a:rPr lang="en-US" altLang="zh-CN" sz="1600" dirty="0" smtClean="0"/>
              <a:t>guarantees </a:t>
            </a:r>
            <a:r>
              <a:rPr lang="en-US" altLang="zh-CN" sz="1600" dirty="0"/>
              <a:t>reliability under certain inference from the potential reception of the other link and at the same time causes little inference to the reception of the other link.</a:t>
            </a:r>
          </a:p>
          <a:p>
            <a:pPr algn="just">
              <a:buFont typeface="+mj-lt"/>
              <a:buAutoNum type="alphaLcParenR"/>
            </a:pPr>
            <a:endParaRPr lang="zh-CN" altLang="en-US" sz="1600" dirty="0"/>
          </a:p>
          <a:p>
            <a:pPr algn="just"/>
            <a:endParaRPr lang="en-US" altLang="zh-CN" sz="1600" dirty="0"/>
          </a:p>
          <a:p>
            <a:pPr algn="just"/>
            <a:endParaRPr lang="en-US" altLang="zh-CN" sz="1600" dirty="0" smtClean="0">
              <a:ea typeface="Gulim" panose="020B0600000101010101" charset="-127"/>
            </a:endParaRPr>
          </a:p>
          <a:p>
            <a:pPr algn="just"/>
            <a:endParaRPr lang="en-US" altLang="zh-CN" sz="1600" dirty="0">
              <a:ea typeface="Gulim" panose="020B0600000101010101" charset="-127"/>
            </a:endParaRPr>
          </a:p>
          <a:p>
            <a:pPr algn="just"/>
            <a:endParaRPr lang="en-US" altLang="zh-CN" sz="1600" dirty="0" smtClean="0"/>
          </a:p>
        </p:txBody>
      </p:sp>
      <p:sp>
        <p:nvSpPr>
          <p:cNvPr id="4" name="页脚占位符 3"/>
          <p:cNvSpPr>
            <a:spLocks noGrp="1"/>
          </p:cNvSpPr>
          <p:nvPr>
            <p:ph type="ftr" sz="quarter" idx="10"/>
          </p:nvPr>
        </p:nvSpPr>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14</a:t>
            </a:fld>
            <a:endParaRPr lang="en-US" altLang="zh-CN" dirty="0"/>
          </a:p>
        </p:txBody>
      </p:sp>
    </p:spTree>
    <p:extLst>
      <p:ext uri="{BB962C8B-B14F-4D97-AF65-F5344CB8AC3E}">
        <p14:creationId xmlns:p14="http://schemas.microsoft.com/office/powerpoint/2010/main" val="1776718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a:t>
            </a:r>
            <a:r>
              <a:rPr lang="en-US" altLang="zh-CN" dirty="0" smtClean="0"/>
              <a:t>2</a:t>
            </a:r>
            <a:endParaRPr lang="zh-CN" altLang="en-US" dirty="0"/>
          </a:p>
        </p:txBody>
      </p:sp>
      <p:sp>
        <p:nvSpPr>
          <p:cNvPr id="3" name="内容占位符 2"/>
          <p:cNvSpPr>
            <a:spLocks noGrp="1"/>
          </p:cNvSpPr>
          <p:nvPr>
            <p:ph idx="1"/>
          </p:nvPr>
        </p:nvSpPr>
        <p:spPr>
          <a:xfrm>
            <a:off x="771525" y="1844824"/>
            <a:ext cx="7772400" cy="4114800"/>
          </a:xfrm>
        </p:spPr>
        <p:txBody>
          <a:bodyPr/>
          <a:lstStyle/>
          <a:p>
            <a:pPr algn="just">
              <a:buFont typeface="Wingdings" panose="05000000000000000000" pitchFamily="2" charset="2"/>
              <a:buChar char="p"/>
            </a:pPr>
            <a:r>
              <a:rPr lang="en-US" altLang="zh-CN" sz="1400" dirty="0" smtClean="0">
                <a:ea typeface="Gulim" panose="020B0600000101010101" charset="-127"/>
              </a:rPr>
              <a:t>Do you </a:t>
            </a:r>
            <a:r>
              <a:rPr lang="en-US" altLang="zh-CN" sz="1400" dirty="0"/>
              <a:t>support </a:t>
            </a:r>
            <a:r>
              <a:rPr lang="en-US" altLang="zh-CN" sz="1400" dirty="0" smtClean="0"/>
              <a:t>that a </a:t>
            </a:r>
            <a:r>
              <a:rPr lang="en-US" altLang="zh-CN" sz="1400" dirty="0"/>
              <a:t>Notice-to-Send (NTS) Mechanism for Constrained Multi-link Operation  are added in 802.11be?</a:t>
            </a:r>
          </a:p>
          <a:p>
            <a:pPr algn="just">
              <a:buFont typeface="+mj-ea"/>
              <a:buAutoNum type="circleNumDbPlain"/>
            </a:pPr>
            <a:r>
              <a:rPr lang="en-US" altLang="zh-CN" sz="1400" dirty="0" smtClean="0"/>
              <a:t>For </a:t>
            </a:r>
            <a:r>
              <a:rPr lang="en-US" altLang="zh-CN" sz="1400" dirty="0"/>
              <a:t>the frame exchange between a STA in a constrained MLD and the other STA in a constrained or non-constrained MLD, when a STA gains the TXOP and gets ready to send MPDU a Notice-to-Send (NTS) frame can be sent before the transmission of MPDU.</a:t>
            </a:r>
          </a:p>
          <a:p>
            <a:pPr algn="just">
              <a:buFont typeface="+mj-ea"/>
              <a:buAutoNum type="circleNumDbPlain"/>
            </a:pPr>
            <a:r>
              <a:rPr lang="en-US" altLang="zh-CN" sz="1400" dirty="0"/>
              <a:t>During the xIFS time slot after the transmission of the NTS frame according to the frames received by the STA(TXOP holder) and the other  STAs affiliated with the same MLD the STA would determine whether to send the MPDU in order to avoid that the </a:t>
            </a:r>
            <a:r>
              <a:rPr lang="en-US" altLang="zh-CN" sz="1400" dirty="0">
                <a:ea typeface="宋体" panose="02010600030101010101" pitchFamily="2" charset="-122"/>
              </a:rPr>
              <a:t>simultaneous transmission and reception </a:t>
            </a:r>
            <a:r>
              <a:rPr lang="en-GB" altLang="zh-CN" sz="1400" dirty="0">
                <a:ea typeface="宋体" panose="02010600030101010101" pitchFamily="2" charset="-122"/>
              </a:rPr>
              <a:t>on a pair of links for the </a:t>
            </a:r>
            <a:r>
              <a:rPr lang="en-US" altLang="zh-CN" sz="1400" dirty="0">
                <a:ea typeface="宋体" panose="02010600030101010101" pitchFamily="2" charset="-122"/>
              </a:rPr>
              <a:t>constrained </a:t>
            </a:r>
            <a:r>
              <a:rPr lang="en-GB" altLang="zh-CN" sz="1400" dirty="0">
                <a:ea typeface="宋体" panose="02010600030101010101" pitchFamily="2" charset="-122"/>
              </a:rPr>
              <a:t>MLD occurs.</a:t>
            </a:r>
          </a:p>
          <a:p>
            <a:pPr algn="just"/>
            <a:endParaRPr lang="en-US" altLang="zh-CN" sz="800" dirty="0" smtClean="0">
              <a:ea typeface="Gulim" panose="020B0600000101010101" charset="-127"/>
            </a:endParaRPr>
          </a:p>
          <a:p>
            <a:pPr algn="just"/>
            <a:r>
              <a:rPr lang="en-US" altLang="zh-CN" sz="1400" dirty="0"/>
              <a:t>Note: </a:t>
            </a:r>
            <a:endParaRPr lang="en-US" altLang="zh-CN" sz="1400" dirty="0" smtClean="0"/>
          </a:p>
          <a:p>
            <a:pPr algn="just">
              <a:buFont typeface="+mj-lt"/>
              <a:buAutoNum type="alphaLcParenR"/>
            </a:pPr>
            <a:r>
              <a:rPr lang="en-US" altLang="zh-CN" sz="1400" dirty="0"/>
              <a:t>A NTS frame may carry the addresses of the transmitter and receiver, and the duration value, which is the time required to transmit the pending Data or Management frame, plus one </a:t>
            </a:r>
            <a:r>
              <a:rPr lang="en-US" altLang="zh-CN" sz="1400" dirty="0" err="1"/>
              <a:t>Ack</a:t>
            </a:r>
            <a:r>
              <a:rPr lang="en-US" altLang="zh-CN" sz="1400" dirty="0"/>
              <a:t> frame, plus one xIFS(SF-IFS) and one SIFS</a:t>
            </a:r>
            <a:r>
              <a:rPr lang="en-US" altLang="zh-CN" sz="1400" dirty="0" smtClean="0"/>
              <a:t>.</a:t>
            </a:r>
          </a:p>
          <a:p>
            <a:pPr algn="just">
              <a:buFont typeface="+mj-lt"/>
              <a:buAutoNum type="alphaLcParenR"/>
            </a:pPr>
            <a:r>
              <a:rPr lang="en-US" altLang="zh-CN" sz="1400" dirty="0" smtClean="0"/>
              <a:t>For </a:t>
            </a:r>
            <a:r>
              <a:rPr lang="en-US" altLang="zh-CN" sz="1400" dirty="0"/>
              <a:t>the </a:t>
            </a:r>
            <a:r>
              <a:rPr lang="en-GB" altLang="zh-CN" sz="1400" dirty="0"/>
              <a:t>constrained</a:t>
            </a:r>
            <a:r>
              <a:rPr lang="en-US" altLang="zh-CN" sz="1400" dirty="0"/>
              <a:t> MLD when receiving PPDU on one link the transmission of a PPDU carrying a NTS frame on the other link can be allowed.</a:t>
            </a:r>
          </a:p>
          <a:p>
            <a:pPr algn="just">
              <a:buFont typeface="+mj-lt"/>
              <a:buAutoNum type="alphaLcParenR"/>
            </a:pPr>
            <a:r>
              <a:rPr lang="en-US" altLang="zh-CN" sz="1400" dirty="0"/>
              <a:t>the transmission of </a:t>
            </a:r>
            <a:r>
              <a:rPr lang="en-US" altLang="zh-CN" sz="1400" dirty="0" smtClean="0"/>
              <a:t>NTS </a:t>
            </a:r>
            <a:r>
              <a:rPr lang="en-US" altLang="zh-CN" sz="1400" dirty="0"/>
              <a:t>frame on one link adopts low-order QAM modulation and guarantee reliability under certain inference from the potential reception of the other link and at the same time causes little inference to the reception of the other link</a:t>
            </a:r>
            <a:r>
              <a:rPr lang="en-US" altLang="zh-CN" sz="1400" dirty="0" smtClean="0"/>
              <a:t>.</a:t>
            </a:r>
          </a:p>
          <a:p>
            <a:pPr algn="just">
              <a:buFont typeface="+mj-lt"/>
              <a:buAutoNum type="alphaLcParenR"/>
            </a:pPr>
            <a:r>
              <a:rPr lang="en-US" altLang="zh-CN" sz="1400" dirty="0"/>
              <a:t>the format of NTS frame and xIFS is TBD.</a:t>
            </a:r>
          </a:p>
          <a:p>
            <a:pPr algn="just">
              <a:buFont typeface="+mj-lt"/>
              <a:buAutoNum type="alphaLcParenR"/>
            </a:pPr>
            <a:endParaRPr lang="zh-CN" altLang="en-US" sz="1400" dirty="0"/>
          </a:p>
          <a:p>
            <a:pPr algn="just"/>
            <a:endParaRPr lang="en-US" altLang="zh-CN" sz="1400" dirty="0"/>
          </a:p>
          <a:p>
            <a:pPr algn="just"/>
            <a:endParaRPr lang="en-US" altLang="zh-CN" sz="1400" dirty="0" smtClean="0">
              <a:ea typeface="Gulim" panose="020B0600000101010101" charset="-127"/>
            </a:endParaRPr>
          </a:p>
          <a:p>
            <a:pPr algn="just"/>
            <a:endParaRPr lang="en-US" altLang="zh-CN" sz="1400" dirty="0">
              <a:ea typeface="Gulim" panose="020B0600000101010101" charset="-127"/>
            </a:endParaRPr>
          </a:p>
          <a:p>
            <a:pPr algn="just"/>
            <a:endParaRPr lang="en-US" altLang="zh-CN" sz="1400" dirty="0" smtClean="0"/>
          </a:p>
        </p:txBody>
      </p:sp>
      <p:sp>
        <p:nvSpPr>
          <p:cNvPr id="4" name="页脚占位符 3"/>
          <p:cNvSpPr>
            <a:spLocks noGrp="1"/>
          </p:cNvSpPr>
          <p:nvPr>
            <p:ph type="ftr" sz="quarter" idx="10"/>
          </p:nvPr>
        </p:nvSpPr>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15</a:t>
            </a:fld>
            <a:endParaRPr lang="en-US" altLang="zh-CN" dirty="0"/>
          </a:p>
        </p:txBody>
      </p:sp>
    </p:spTree>
    <p:extLst>
      <p:ext uri="{BB962C8B-B14F-4D97-AF65-F5344CB8AC3E}">
        <p14:creationId xmlns:p14="http://schemas.microsoft.com/office/powerpoint/2010/main" val="25823533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References </a:t>
            </a:r>
            <a:endParaRPr lang="en-US" altLang="ko-KR" dirty="0">
              <a:ea typeface="Gulim" panose="020B0600000101010101" charset="-127"/>
            </a:endParaRPr>
          </a:p>
        </p:txBody>
      </p:sp>
      <p:sp>
        <p:nvSpPr>
          <p:cNvPr id="3" name="内容占位符 2"/>
          <p:cNvSpPr>
            <a:spLocks noGrp="1"/>
          </p:cNvSpPr>
          <p:nvPr>
            <p:ph idx="1"/>
          </p:nvPr>
        </p:nvSpPr>
        <p:spPr>
          <a:xfrm>
            <a:off x="666368" y="1649315"/>
            <a:ext cx="8082096" cy="4826097"/>
          </a:xfrm>
        </p:spPr>
        <p:txBody>
          <a:bodyPr/>
          <a:lstStyle/>
          <a:p>
            <a:pPr>
              <a:buFont typeface="+mj-lt"/>
              <a:buAutoNum type="arabicPeriod"/>
            </a:pPr>
            <a:r>
              <a:rPr lang="en-US" altLang="zh-CN" sz="2000" b="0" dirty="0" smtClean="0"/>
              <a:t>11-19-1959-01-00be-constrained-multi-link-operation</a:t>
            </a:r>
          </a:p>
          <a:p>
            <a:pPr>
              <a:buFont typeface="+mj-lt"/>
              <a:buAutoNum type="arabicPeriod"/>
            </a:pPr>
            <a:r>
              <a:rPr lang="en-US" altLang="zh-CN" sz="2000" b="0" dirty="0" smtClean="0"/>
              <a:t>11-20-0566-34-00be-compendium-of-straw-polls-and-potential-changes-to-the-specification-framework-document</a:t>
            </a:r>
          </a:p>
          <a:p>
            <a:pPr>
              <a:buFont typeface="+mj-lt"/>
              <a:buAutoNum type="arabicPeriod"/>
            </a:pPr>
            <a:r>
              <a:rPr lang="en-US" altLang="zh-CN" sz="2000" b="0" dirty="0" smtClean="0"/>
              <a:t>IEEE 802.11 Standard - 2016</a:t>
            </a:r>
          </a:p>
          <a:p>
            <a:pPr>
              <a:buFont typeface="+mj-lt"/>
              <a:buAutoNum type="arabicPeriod"/>
            </a:pPr>
            <a:endParaRPr lang="en-US" altLang="zh-CN" sz="2000" b="0" dirty="0" smtClean="0"/>
          </a:p>
          <a:p>
            <a:pPr>
              <a:buFont typeface="+mj-lt"/>
              <a:buAutoNum type="arabicPeriod"/>
            </a:pPr>
            <a:endParaRPr lang="en-US" altLang="zh-CN" sz="1800" dirty="0" smtClean="0"/>
          </a:p>
          <a:p>
            <a:pPr>
              <a:buFont typeface="+mj-lt"/>
              <a:buAutoNum type="arabicPeriod"/>
            </a:pPr>
            <a:endParaRPr lang="en-US" altLang="ko-KR" sz="1800" b="0"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16</a:t>
            </a:fld>
            <a:endParaRPr lang="en-US" altLang="zh-CN" dirty="0"/>
          </a:p>
        </p:txBody>
      </p:sp>
      <p:sp>
        <p:nvSpPr>
          <p:cNvPr id="7"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p:nvPr/>
        </p:nvSpPr>
        <p:spPr bwMode="auto">
          <a:xfrm>
            <a:off x="684213" y="2133600"/>
            <a:ext cx="7772400" cy="1470025"/>
          </a:xfrm>
          <a:prstGeom prst="rect">
            <a:avLst/>
          </a:prstGeom>
          <a:noFill/>
          <a:ln w="9525">
            <a:noFill/>
            <a:miter lim="800000"/>
          </a:ln>
        </p:spPr>
        <p:txBody>
          <a:bodyPr lIns="92075" tIns="46038" rIns="92075" bIns="46038" anchor="ctr"/>
          <a:lstStyle/>
          <a:p>
            <a:pPr algn="ctr" eaLnBrk="1" hangingPunct="1"/>
            <a:r>
              <a:rPr lang="en-US" altLang="zh-CN" sz="3200" b="1" dirty="0">
                <a:solidFill>
                  <a:schemeClr val="tx2"/>
                </a:solidFill>
                <a:ea typeface="宋体" panose="02010600030101010101" pitchFamily="2" charset="-122"/>
              </a:rPr>
              <a:t>Thank you!</a:t>
            </a:r>
            <a:endParaRPr lang="zh-CN" altLang="en-US" sz="3200" b="1" dirty="0">
              <a:solidFill>
                <a:schemeClr val="tx2"/>
              </a:solidFill>
              <a:ea typeface="宋体" panose="02010600030101010101" pitchFamily="2" charset="-122"/>
            </a:endParaRPr>
          </a:p>
        </p:txBody>
      </p:sp>
      <p:sp>
        <p:nvSpPr>
          <p:cNvPr id="2" name="Slide Number Placeholder 1"/>
          <p:cNvSpPr>
            <a:spLocks noGrp="1"/>
          </p:cNvSpPr>
          <p:nvPr>
            <p:ph type="sldNum" sz="quarter" idx="11"/>
          </p:nvPr>
        </p:nvSpPr>
        <p:spPr/>
        <p:txBody>
          <a:bodyPr/>
          <a:lstStyle/>
          <a:p>
            <a:pPr>
              <a:defRPr/>
            </a:pPr>
            <a:fld id="{03FA04B2-C576-4B73-B27D-67D4AE845719}" type="slidenum">
              <a:rPr lang="en-US" altLang="zh-CN" smtClean="0"/>
              <a:t>17</a:t>
            </a:fld>
            <a:endParaRPr lang="en-US" altLang="zh-CN" dirty="0"/>
          </a:p>
        </p:txBody>
      </p:sp>
      <p:sp>
        <p:nvSpPr>
          <p:cNvPr id="5"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extLst>
      <p:ext uri="{BB962C8B-B14F-4D97-AF65-F5344CB8AC3E}">
        <p14:creationId xmlns:p14="http://schemas.microsoft.com/office/powerpoint/2010/main" val="3424118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3" name="内容占位符 2"/>
          <p:cNvSpPr>
            <a:spLocks noGrp="1"/>
          </p:cNvSpPr>
          <p:nvPr>
            <p:ph idx="1"/>
          </p:nvPr>
        </p:nvSpPr>
        <p:spPr>
          <a:xfrm>
            <a:off x="685800" y="1704745"/>
            <a:ext cx="8062664" cy="4172528"/>
          </a:xfrm>
        </p:spPr>
        <p:txBody>
          <a:bodyPr/>
          <a:lstStyle/>
          <a:p>
            <a:pPr lvl="0" algn="just">
              <a:buFont typeface="Wingdings" panose="05000000000000000000" pitchFamily="2" charset="2"/>
              <a:buChar char="p"/>
            </a:pPr>
            <a:r>
              <a:rPr lang="en-US" altLang="zh-CN" sz="1800" b="0" dirty="0" smtClean="0">
                <a:ea typeface="宋体" panose="02010600030101010101" pitchFamily="2" charset="-122"/>
              </a:rPr>
              <a:t>A constrained </a:t>
            </a:r>
            <a:r>
              <a:rPr lang="en-GB" altLang="zh-CN" sz="1800" b="0" dirty="0" smtClean="0"/>
              <a:t>MLD refers to the MLD which </a:t>
            </a:r>
            <a:r>
              <a:rPr lang="en-GB" altLang="zh-CN" sz="1800" b="0" dirty="0"/>
              <a:t>has constraints to simultaneously transmit and receive on a pair of links to operate over this pair of </a:t>
            </a:r>
            <a:r>
              <a:rPr lang="en-GB" altLang="zh-CN" sz="1800" b="0" dirty="0" smtClean="0"/>
              <a:t>links.</a:t>
            </a:r>
          </a:p>
          <a:p>
            <a:pPr lvl="0" algn="just">
              <a:buFont typeface="Wingdings" panose="05000000000000000000" pitchFamily="2" charset="2"/>
              <a:buChar char="p"/>
            </a:pPr>
            <a:endParaRPr lang="en-US" altLang="zh-CN" sz="1800" b="0" dirty="0" smtClean="0">
              <a:ea typeface="Gulim" panose="020B0600000101010101" charset="-127"/>
            </a:endParaRPr>
          </a:p>
          <a:p>
            <a:pPr algn="just">
              <a:buFont typeface="Wingdings" panose="05000000000000000000" pitchFamily="2" charset="2"/>
              <a:buChar char="p"/>
            </a:pPr>
            <a:r>
              <a:rPr lang="en-US" altLang="zh-CN" sz="1800" b="0" dirty="0">
                <a:ea typeface="宋体" panose="02010600030101010101" pitchFamily="2" charset="-122"/>
              </a:rPr>
              <a:t>RTS/CTS mechanism has been proposed to avoid the simultaneous transmission and reception </a:t>
            </a:r>
            <a:r>
              <a:rPr lang="en-GB" altLang="zh-CN" sz="1800" b="0" dirty="0">
                <a:ea typeface="宋体" panose="02010600030101010101" pitchFamily="2" charset="-122"/>
              </a:rPr>
              <a:t>on a pair of links for the </a:t>
            </a:r>
            <a:r>
              <a:rPr lang="en-US" altLang="zh-CN" sz="1800" b="0" dirty="0">
                <a:ea typeface="宋体" panose="02010600030101010101" pitchFamily="2" charset="-122"/>
              </a:rPr>
              <a:t>constrained </a:t>
            </a:r>
            <a:r>
              <a:rPr lang="en-GB" altLang="zh-CN" sz="1800" b="0" dirty="0">
                <a:ea typeface="宋体" panose="02010600030101010101" pitchFamily="2" charset="-122"/>
              </a:rPr>
              <a:t>MLD in some </a:t>
            </a:r>
            <a:r>
              <a:rPr lang="en-GB" altLang="zh-CN" sz="1800" b="0" dirty="0" smtClean="0">
                <a:ea typeface="宋体" panose="02010600030101010101" pitchFamily="2" charset="-122"/>
              </a:rPr>
              <a:t>contributions, such as [1].</a:t>
            </a:r>
          </a:p>
          <a:p>
            <a:pPr algn="just">
              <a:buFont typeface="Wingdings" panose="05000000000000000000" pitchFamily="2" charset="2"/>
              <a:buChar char="p"/>
            </a:pPr>
            <a:endParaRPr lang="en-GB" altLang="zh-CN" sz="1800" b="0" dirty="0">
              <a:ea typeface="宋体" panose="02010600030101010101" pitchFamily="2" charset="-122"/>
            </a:endParaRPr>
          </a:p>
          <a:p>
            <a:pPr algn="just">
              <a:buFont typeface="Wingdings" panose="05000000000000000000" pitchFamily="2" charset="2"/>
              <a:buChar char="p"/>
            </a:pPr>
            <a:r>
              <a:rPr lang="en-GB" altLang="zh-CN" sz="1800" b="0" dirty="0" smtClean="0">
                <a:ea typeface="宋体" panose="02010600030101010101" pitchFamily="2" charset="-122"/>
              </a:rPr>
              <a:t> T</a:t>
            </a:r>
            <a:r>
              <a:rPr lang="en-US" altLang="zh-CN" sz="1800" b="0" dirty="0" smtClean="0">
                <a:ea typeface="宋体" panose="02010600030101010101" pitchFamily="2" charset="-122"/>
              </a:rPr>
              <a:t>he usage of frequent RTS/CTS in frame exchange </a:t>
            </a:r>
            <a:r>
              <a:rPr lang="en-US" altLang="zh-CN" sz="1800" b="0" dirty="0">
                <a:ea typeface="宋体" panose="02010600030101010101" pitchFamily="2" charset="-122"/>
              </a:rPr>
              <a:t>would increase the </a:t>
            </a:r>
            <a:r>
              <a:rPr lang="en-US" altLang="zh-CN" sz="1800" b="0" dirty="0" smtClean="0">
                <a:ea typeface="宋体" panose="02010600030101010101" pitchFamily="2" charset="-122"/>
              </a:rPr>
              <a:t>overhead of data transmission, and increase the access delay</a:t>
            </a:r>
            <a:r>
              <a:rPr lang="en-US" altLang="zh-CN" sz="1800" b="0" dirty="0">
                <a:ea typeface="宋体" panose="02010600030101010101" pitchFamily="2" charset="-122"/>
              </a:rPr>
              <a:t> </a:t>
            </a:r>
            <a:r>
              <a:rPr lang="en-US" altLang="zh-CN" sz="1800" b="0" dirty="0" smtClean="0">
                <a:ea typeface="宋体" panose="02010600030101010101" pitchFamily="2" charset="-122"/>
              </a:rPr>
              <a:t>at the same time.</a:t>
            </a:r>
          </a:p>
          <a:p>
            <a:pPr algn="just">
              <a:buFont typeface="Wingdings" panose="05000000000000000000" pitchFamily="2" charset="2"/>
              <a:buChar char="p"/>
            </a:pPr>
            <a:endParaRPr lang="en-US" altLang="zh-CN" sz="1800" b="0" dirty="0">
              <a:ea typeface="宋体" panose="02010600030101010101" pitchFamily="2" charset="-122"/>
            </a:endParaRPr>
          </a:p>
          <a:p>
            <a:pPr algn="just">
              <a:buFont typeface="Wingdings" panose="05000000000000000000" pitchFamily="2" charset="2"/>
              <a:buChar char="p"/>
            </a:pPr>
            <a:r>
              <a:rPr lang="en-US" altLang="zh-CN" sz="1800" b="0" dirty="0" smtClean="0">
                <a:ea typeface="宋体" panose="02010600030101010101" pitchFamily="2" charset="-122"/>
              </a:rPr>
              <a:t>This contribution </a:t>
            </a:r>
            <a:r>
              <a:rPr lang="en-US" altLang="zh-CN" sz="1800" b="0" dirty="0">
                <a:ea typeface="宋体" panose="02010600030101010101" pitchFamily="2" charset="-122"/>
              </a:rPr>
              <a:t>proposes </a:t>
            </a:r>
            <a:r>
              <a:rPr lang="en-US" altLang="zh-CN" sz="1800" b="0" dirty="0" smtClean="0">
                <a:ea typeface="宋体" panose="02010600030101010101" pitchFamily="2" charset="-122"/>
              </a:rPr>
              <a:t>a </a:t>
            </a:r>
            <a:r>
              <a:rPr lang="en-US" altLang="zh-CN" sz="1800" b="0" dirty="0">
                <a:ea typeface="宋体" panose="02010600030101010101" pitchFamily="2" charset="-122"/>
              </a:rPr>
              <a:t>mechanism of </a:t>
            </a:r>
            <a:r>
              <a:rPr lang="en-US" altLang="zh-CN" sz="1800" b="0" dirty="0" smtClean="0">
                <a:ea typeface="宋体" panose="02010600030101010101" pitchFamily="2" charset="-122"/>
              </a:rPr>
              <a:t>notice-to-send (NTS) for </a:t>
            </a:r>
            <a:r>
              <a:rPr lang="en-US" altLang="zh-CN" sz="1800" b="0" dirty="0">
                <a:ea typeface="宋体" panose="02010600030101010101" pitchFamily="2" charset="-122"/>
              </a:rPr>
              <a:t>Constrained Multi-link </a:t>
            </a:r>
            <a:r>
              <a:rPr lang="en-US" altLang="zh-CN" sz="1800" b="0" dirty="0" smtClean="0">
                <a:ea typeface="宋体" panose="02010600030101010101" pitchFamily="2" charset="-122"/>
              </a:rPr>
              <a:t>Operation, </a:t>
            </a:r>
            <a:r>
              <a:rPr lang="en-US" altLang="zh-CN" sz="1800" b="0" dirty="0">
                <a:ea typeface="宋体" panose="02010600030101010101" pitchFamily="2" charset="-122"/>
              </a:rPr>
              <a:t>which can not only avoid the simultaneous transmission and reception </a:t>
            </a:r>
            <a:r>
              <a:rPr lang="en-GB" altLang="zh-CN" sz="1800" b="0" dirty="0">
                <a:ea typeface="宋体" panose="02010600030101010101" pitchFamily="2" charset="-122"/>
              </a:rPr>
              <a:t>on a pair of links for the </a:t>
            </a:r>
            <a:r>
              <a:rPr lang="en-US" altLang="zh-CN" sz="1800" b="0" dirty="0">
                <a:ea typeface="宋体" panose="02010600030101010101" pitchFamily="2" charset="-122"/>
              </a:rPr>
              <a:t>constrained </a:t>
            </a:r>
            <a:r>
              <a:rPr lang="en-GB" altLang="zh-CN" sz="1800" b="0" dirty="0" smtClean="0">
                <a:ea typeface="宋体" panose="02010600030101010101" pitchFamily="2" charset="-122"/>
              </a:rPr>
              <a:t>MLD, but also decrease</a:t>
            </a:r>
            <a:r>
              <a:rPr lang="en-US" altLang="zh-CN" sz="1800" b="0" dirty="0" smtClean="0">
                <a:ea typeface="宋体" panose="02010600030101010101" pitchFamily="2" charset="-122"/>
              </a:rPr>
              <a:t> </a:t>
            </a:r>
            <a:r>
              <a:rPr lang="en-US" altLang="zh-CN" sz="1800" b="0" dirty="0">
                <a:ea typeface="宋体" panose="02010600030101010101" pitchFamily="2" charset="-122"/>
              </a:rPr>
              <a:t>the overhead and access delay of </a:t>
            </a:r>
            <a:r>
              <a:rPr lang="en-US" altLang="zh-CN" sz="1800" b="0" dirty="0" smtClean="0">
                <a:ea typeface="宋体" panose="02010600030101010101" pitchFamily="2" charset="-122"/>
              </a:rPr>
              <a:t>data  transmission.</a:t>
            </a:r>
            <a:endParaRPr lang="en-US" altLang="zh-CN" sz="1800" b="0" dirty="0">
              <a:ea typeface="宋体" panose="02010600030101010101" pitchFamily="2" charset="-122"/>
            </a:endParaRPr>
          </a:p>
        </p:txBody>
      </p:sp>
      <p:sp>
        <p:nvSpPr>
          <p:cNvPr id="9" name="Slide Number Placeholder 8"/>
          <p:cNvSpPr>
            <a:spLocks noGrp="1"/>
          </p:cNvSpPr>
          <p:nvPr>
            <p:ph type="sldNum" sz="quarter" idx="11"/>
          </p:nvPr>
        </p:nvSpPr>
        <p:spPr/>
        <p:txBody>
          <a:bodyPr/>
          <a:lstStyle/>
          <a:p>
            <a:pPr>
              <a:defRPr/>
            </a:pPr>
            <a:fld id="{03FA04B2-C576-4B73-B27D-67D4AE845719}" type="slidenum">
              <a:rPr lang="en-US" altLang="zh-CN" smtClean="0"/>
              <a:t>2</a:t>
            </a:fld>
            <a:endParaRPr lang="en-US" altLang="zh-CN" dirty="0"/>
          </a:p>
        </p:txBody>
      </p:sp>
      <p:sp>
        <p:nvSpPr>
          <p:cNvPr id="6"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a:xfrm>
            <a:off x="685800" y="1628800"/>
            <a:ext cx="8134672" cy="4536504"/>
          </a:xfrm>
        </p:spPr>
        <p:txBody>
          <a:bodyPr/>
          <a:lstStyle/>
          <a:p>
            <a:pPr>
              <a:buFont typeface="Wingdings" panose="05000000000000000000" pitchFamily="2" charset="2"/>
              <a:buChar char="p"/>
            </a:pPr>
            <a:r>
              <a:rPr lang="en-GB" altLang="zh-CN" sz="1600" b="0" dirty="0" smtClean="0"/>
              <a:t>Current 802.11be Specification Framework Document [2] has included some passed straw polls related to m</a:t>
            </a:r>
            <a:r>
              <a:rPr lang="en-US" altLang="zh-CN" sz="1600" b="0" dirty="0" err="1" smtClean="0"/>
              <a:t>ulti</a:t>
            </a:r>
            <a:r>
              <a:rPr lang="en-US" altLang="zh-CN" sz="1600" b="0" dirty="0" smtClean="0"/>
              <a:t>-link </a:t>
            </a:r>
            <a:r>
              <a:rPr lang="en-US" altLang="zh-CN" sz="1600" b="0" dirty="0"/>
              <a:t>channel access for </a:t>
            </a:r>
            <a:r>
              <a:rPr lang="en-US" altLang="zh-CN" sz="1600" b="0" dirty="0" smtClean="0"/>
              <a:t>constrained MLD, showed in the following</a:t>
            </a:r>
            <a:endParaRPr lang="en-GB" altLang="zh-CN" sz="1600" b="0" dirty="0" smtClean="0"/>
          </a:p>
          <a:p>
            <a:endParaRPr lang="en-GB" altLang="zh-CN" sz="1600" b="0" dirty="0" smtClean="0"/>
          </a:p>
          <a:p>
            <a:pPr>
              <a:buFont typeface="+mj-lt"/>
              <a:buAutoNum type="arabicPeriod"/>
            </a:pPr>
            <a:r>
              <a:rPr lang="en-GB" altLang="zh-CN" sz="1600" dirty="0" smtClean="0"/>
              <a:t>802.11be </a:t>
            </a:r>
            <a:r>
              <a:rPr lang="en-GB" altLang="zh-CN" sz="1600" dirty="0"/>
              <a:t>shall allow a MLD that has constraints to simultaneously transmit and receive on a pair of links to operate over this pair of links.</a:t>
            </a:r>
            <a:endParaRPr lang="zh-CN" altLang="zh-CN" sz="1600" dirty="0"/>
          </a:p>
          <a:p>
            <a:pPr lvl="0"/>
            <a:r>
              <a:rPr lang="en-GB" altLang="zh-CN" sz="1600" b="0" dirty="0" err="1"/>
              <a:t>Signaling</a:t>
            </a:r>
            <a:r>
              <a:rPr lang="en-GB" altLang="zh-CN" sz="1600" b="0" dirty="0"/>
              <a:t> of these constraints is TBD.</a:t>
            </a:r>
            <a:endParaRPr lang="zh-CN" altLang="zh-CN" sz="1600" b="0" dirty="0"/>
          </a:p>
          <a:p>
            <a:pPr algn="just"/>
            <a:endParaRPr lang="en-GB" altLang="zh-CN" sz="1600" b="0" dirty="0" smtClean="0">
              <a:ea typeface="Gulim" panose="020B0600000101010101" charset="-127"/>
            </a:endParaRPr>
          </a:p>
          <a:p>
            <a:pPr>
              <a:buFont typeface="+mj-lt"/>
              <a:buAutoNum type="arabicPeriod" startAt="2"/>
            </a:pPr>
            <a:r>
              <a:rPr lang="en-US" altLang="zh-CN" sz="1600" dirty="0"/>
              <a:t>802.11be supports the following cases in R1:</a:t>
            </a:r>
            <a:endParaRPr lang="zh-CN" altLang="zh-CN" sz="1600" dirty="0"/>
          </a:p>
          <a:p>
            <a:pPr lvl="0"/>
            <a:r>
              <a:rPr lang="en-US" altLang="zh-CN" sz="1600" b="0" dirty="0"/>
              <a:t>STR AP MLD with STR non-AP MLD</a:t>
            </a:r>
            <a:endParaRPr lang="zh-CN" altLang="zh-CN" sz="1600" b="0" dirty="0"/>
          </a:p>
          <a:p>
            <a:pPr lvl="0"/>
            <a:r>
              <a:rPr lang="en-US" altLang="zh-CN" sz="1600" b="0" dirty="0"/>
              <a:t>STR AP MLD with non-STR non-AP MLD</a:t>
            </a:r>
            <a:endParaRPr lang="zh-CN" altLang="zh-CN" sz="1600" b="0" dirty="0"/>
          </a:p>
          <a:p>
            <a:pPr lvl="0"/>
            <a:r>
              <a:rPr lang="en-US" altLang="zh-CN" sz="1600" b="0" dirty="0"/>
              <a:t>Note: All the other cases are TBD.</a:t>
            </a:r>
            <a:endParaRPr lang="zh-CN" altLang="zh-CN" sz="1600" b="0" dirty="0"/>
          </a:p>
          <a:p>
            <a:pPr algn="just"/>
            <a:endParaRPr lang="en-GB" altLang="zh-CN" sz="1600" b="0" dirty="0" smtClean="0">
              <a:ea typeface="Gulim" panose="020B0600000101010101" charset="-127"/>
            </a:endParaRPr>
          </a:p>
          <a:p>
            <a:pPr>
              <a:buFont typeface="+mj-lt"/>
              <a:buAutoNum type="arabicPeriod" startAt="3"/>
            </a:pPr>
            <a:r>
              <a:rPr lang="en-US" altLang="zh-CN" sz="1600" dirty="0"/>
              <a:t>802.11be supports the following constrained multi-link operation:</a:t>
            </a:r>
            <a:endParaRPr lang="zh-CN" altLang="zh-CN" sz="1600" dirty="0"/>
          </a:p>
          <a:p>
            <a:pPr lvl="0"/>
            <a:r>
              <a:rPr lang="en-US" altLang="zh-CN" sz="1600" b="0" dirty="0"/>
              <a:t>When a STA in a non-STR MLD receives an RTS addressed to itself, if the NAV of the STA indicates idle but another STA in the same MLD is either a TXOP holder or a TXOP responder, the STA may not respond with a CTS frame. </a:t>
            </a:r>
            <a:endParaRPr lang="zh-CN" altLang="zh-CN" sz="1600" b="0" dirty="0"/>
          </a:p>
          <a:p>
            <a:pPr algn="just"/>
            <a:endParaRPr lang="en-GB" altLang="zh-CN" sz="1600" b="0" dirty="0" smtClean="0">
              <a:ea typeface="Gulim" panose="020B0600000101010101" charset="-127"/>
            </a:endParaRPr>
          </a:p>
          <a:p>
            <a:endParaRPr lang="zh-CN" altLang="en-US" sz="1600" b="0"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3</a:t>
            </a:fld>
            <a:endParaRPr lang="en-US" altLang="zh-CN" dirty="0"/>
          </a:p>
        </p:txBody>
      </p:sp>
      <p:sp>
        <p:nvSpPr>
          <p:cNvPr id="6"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extLst>
      <p:ext uri="{BB962C8B-B14F-4D97-AF65-F5344CB8AC3E}">
        <p14:creationId xmlns:p14="http://schemas.microsoft.com/office/powerpoint/2010/main" val="31785206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Overhead caused by RTS/CTS</a:t>
            </a:r>
            <a:endParaRPr lang="zh-CN" altLang="en-US" dirty="0"/>
          </a:p>
        </p:txBody>
      </p:sp>
      <p:sp>
        <p:nvSpPr>
          <p:cNvPr id="4" name="页脚占位符 3"/>
          <p:cNvSpPr>
            <a:spLocks noGrp="1"/>
          </p:cNvSpPr>
          <p:nvPr>
            <p:ph type="ftr" sz="quarter" idx="10"/>
          </p:nvPr>
        </p:nvSpPr>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4</a:t>
            </a:fld>
            <a:endParaRPr lang="en-US" altLang="zh-CN" dirty="0"/>
          </a:p>
        </p:txBody>
      </p:sp>
      <p:sp>
        <p:nvSpPr>
          <p:cNvPr id="7" name="内容占位符 6"/>
          <p:cNvSpPr>
            <a:spLocks noGrp="1"/>
          </p:cNvSpPr>
          <p:nvPr>
            <p:ph idx="1"/>
          </p:nvPr>
        </p:nvSpPr>
        <p:spPr>
          <a:xfrm>
            <a:off x="723902" y="1874703"/>
            <a:ext cx="7772400" cy="1159768"/>
          </a:xfrm>
        </p:spPr>
        <p:txBody>
          <a:bodyPr/>
          <a:lstStyle/>
          <a:p>
            <a:pPr>
              <a:buFont typeface="Wingdings" panose="05000000000000000000" pitchFamily="2" charset="2"/>
              <a:buChar char="p"/>
            </a:pPr>
            <a:r>
              <a:rPr lang="en-US" altLang="zh-CN" sz="1600" dirty="0" smtClean="0"/>
              <a:t>RTS/CTS would occupy the media time including the transmission of RTS and CTS frames and two SIFS, and affect the efficiency of </a:t>
            </a:r>
            <a:r>
              <a:rPr lang="en-US" altLang="zh-CN" sz="1600" dirty="0"/>
              <a:t>data transmission, </a:t>
            </a:r>
            <a:r>
              <a:rPr lang="en-US" altLang="zh-CN" sz="1600" dirty="0" smtClean="0"/>
              <a:t>especially when the data PPDU has small size.</a:t>
            </a:r>
            <a:endParaRPr lang="zh-CN" altLang="en-US" sz="1600" dirty="0"/>
          </a:p>
        </p:txBody>
      </p:sp>
      <p:pic>
        <p:nvPicPr>
          <p:cNvPr id="8" name="图片 7"/>
          <p:cNvPicPr>
            <a:picLocks noChangeAspect="1"/>
          </p:cNvPicPr>
          <p:nvPr/>
        </p:nvPicPr>
        <p:blipFill>
          <a:blip r:embed="rId2"/>
          <a:stretch>
            <a:fillRect/>
          </a:stretch>
        </p:blipFill>
        <p:spPr>
          <a:xfrm>
            <a:off x="1547664" y="2856913"/>
            <a:ext cx="5467350" cy="2895600"/>
          </a:xfrm>
          <a:prstGeom prst="rect">
            <a:avLst/>
          </a:prstGeom>
        </p:spPr>
      </p:pic>
      <p:sp>
        <p:nvSpPr>
          <p:cNvPr id="10" name="文本框 9"/>
          <p:cNvSpPr txBox="1"/>
          <p:nvPr/>
        </p:nvSpPr>
        <p:spPr>
          <a:xfrm>
            <a:off x="2699792" y="5890887"/>
            <a:ext cx="3744416" cy="307777"/>
          </a:xfrm>
          <a:prstGeom prst="rect">
            <a:avLst/>
          </a:prstGeom>
          <a:noFill/>
        </p:spPr>
        <p:txBody>
          <a:bodyPr wrap="square" rtlCol="0">
            <a:spAutoFit/>
          </a:bodyPr>
          <a:lstStyle/>
          <a:p>
            <a:r>
              <a:rPr lang="en-US" altLang="zh-CN" sz="1400" dirty="0" smtClean="0"/>
              <a:t> Figure : RTS/CTS/data/</a:t>
            </a:r>
            <a:r>
              <a:rPr lang="en-US" altLang="zh-CN" sz="1400" dirty="0" err="1" smtClean="0"/>
              <a:t>Ack</a:t>
            </a:r>
            <a:r>
              <a:rPr lang="en-US" altLang="zh-CN" sz="1400" dirty="0" smtClean="0"/>
              <a:t> </a:t>
            </a:r>
            <a:r>
              <a:rPr lang="en-US" altLang="zh-CN" sz="1400" dirty="0"/>
              <a:t>and NAV </a:t>
            </a:r>
            <a:r>
              <a:rPr lang="en-US" altLang="zh-CN" sz="1400" dirty="0" smtClean="0"/>
              <a:t>setting [3]</a:t>
            </a:r>
            <a:endParaRPr lang="zh-CN" altLang="en-US" sz="1400" dirty="0"/>
          </a:p>
        </p:txBody>
      </p:sp>
    </p:spTree>
    <p:extLst>
      <p:ext uri="{BB962C8B-B14F-4D97-AF65-F5344CB8AC3E}">
        <p14:creationId xmlns:p14="http://schemas.microsoft.com/office/powerpoint/2010/main" val="1474603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 &amp; Non-STR &amp; STR-Constrained</a:t>
            </a:r>
            <a:endParaRPr lang="zh-CN" altLang="en-US" dirty="0"/>
          </a:p>
        </p:txBody>
      </p:sp>
      <p:sp>
        <p:nvSpPr>
          <p:cNvPr id="3" name="内容占位符 2"/>
          <p:cNvSpPr>
            <a:spLocks noGrp="1"/>
          </p:cNvSpPr>
          <p:nvPr>
            <p:ph idx="1"/>
          </p:nvPr>
        </p:nvSpPr>
        <p:spPr>
          <a:xfrm>
            <a:off x="685800" y="1981200"/>
            <a:ext cx="7772400" cy="4112096"/>
          </a:xfrm>
        </p:spPr>
        <p:txBody>
          <a:bodyPr/>
          <a:lstStyle/>
          <a:p>
            <a:pPr algn="just">
              <a:buFont typeface="Wingdings" panose="05000000000000000000" pitchFamily="2" charset="2"/>
              <a:buChar char="p"/>
            </a:pPr>
            <a:r>
              <a:rPr lang="en-US" altLang="zh-CN" sz="1800" dirty="0" smtClean="0"/>
              <a:t>The differentiation of STR and Non-STR </a:t>
            </a:r>
            <a:r>
              <a:rPr lang="en-GB" altLang="zh-CN" sz="1800" dirty="0"/>
              <a:t>on a pair of links</a:t>
            </a:r>
            <a:r>
              <a:rPr lang="en-US" altLang="zh-CN" sz="1800" dirty="0" smtClean="0"/>
              <a:t> is based on the interference caused by the  </a:t>
            </a:r>
            <a:r>
              <a:rPr lang="en-GB" altLang="zh-CN" sz="1800" dirty="0" smtClean="0"/>
              <a:t>simultaneous transmission </a:t>
            </a:r>
            <a:r>
              <a:rPr lang="en-GB" altLang="zh-CN" sz="1800" dirty="0"/>
              <a:t>and </a:t>
            </a:r>
            <a:r>
              <a:rPr lang="en-GB" altLang="zh-CN" sz="1800" dirty="0" smtClean="0"/>
              <a:t>reception</a:t>
            </a:r>
            <a:r>
              <a:rPr lang="en-US" altLang="zh-CN" sz="1800" dirty="0" smtClean="0"/>
              <a:t> between the two links, which depends on the </a:t>
            </a:r>
            <a:r>
              <a:rPr lang="en-US" altLang="ko-KR" sz="1800" dirty="0" smtClean="0">
                <a:ea typeface="Gulim" panose="020B0600000101010101" charset="-127"/>
                <a:sym typeface="+mn-ea"/>
              </a:rPr>
              <a:t>Tx/Rx </a:t>
            </a:r>
            <a:r>
              <a:rPr lang="en-US" altLang="ko-KR" sz="1800" dirty="0">
                <a:ea typeface="Gulim" panose="020B0600000101010101" charset="-127"/>
                <a:sym typeface="+mn-ea"/>
              </a:rPr>
              <a:t>power, </a:t>
            </a:r>
            <a:r>
              <a:rPr lang="en-US" altLang="ko-KR" sz="1800" dirty="0" smtClean="0">
                <a:ea typeface="Gulim" panose="020B0600000101010101" charset="-127"/>
                <a:sym typeface="+mn-ea"/>
              </a:rPr>
              <a:t>the distance between the two channels of the links, etc. </a:t>
            </a:r>
            <a:r>
              <a:rPr lang="en-US" altLang="ko-KR" sz="1800" dirty="0" smtClean="0">
                <a:solidFill>
                  <a:srgbClr val="FF0000"/>
                </a:solidFill>
                <a:ea typeface="Gulim" panose="020B0600000101010101" charset="-127"/>
                <a:sym typeface="+mn-ea"/>
              </a:rPr>
              <a:t>It seems to be that the </a:t>
            </a:r>
            <a:r>
              <a:rPr lang="en-US" altLang="zh-CN" sz="1800" dirty="0">
                <a:solidFill>
                  <a:srgbClr val="FF0000"/>
                </a:solidFill>
              </a:rPr>
              <a:t>differentiation of STR and Non-STR </a:t>
            </a:r>
            <a:r>
              <a:rPr lang="en-US" altLang="zh-CN" sz="1800" dirty="0" smtClean="0">
                <a:solidFill>
                  <a:srgbClr val="FF0000"/>
                </a:solidFill>
              </a:rPr>
              <a:t>is not absolute</a:t>
            </a:r>
            <a:r>
              <a:rPr lang="en-US" altLang="zh-CN" sz="1800" dirty="0" smtClean="0"/>
              <a:t>.</a:t>
            </a:r>
            <a:endParaRPr lang="en-US" altLang="ko-KR" sz="1800" dirty="0" smtClean="0">
              <a:ea typeface="Gulim" panose="020B0600000101010101" charset="-127"/>
              <a:sym typeface="+mn-ea"/>
            </a:endParaRPr>
          </a:p>
          <a:p>
            <a:pPr algn="just">
              <a:buFont typeface="Wingdings" panose="05000000000000000000" pitchFamily="2" charset="2"/>
              <a:buChar char="p"/>
            </a:pPr>
            <a:endParaRPr lang="en-US" altLang="ko-KR" sz="800" dirty="0">
              <a:ea typeface="Gulim" panose="020B0600000101010101" charset="-127"/>
              <a:sym typeface="+mn-ea"/>
            </a:endParaRPr>
          </a:p>
          <a:p>
            <a:pPr algn="just">
              <a:buFont typeface="Wingdings" panose="05000000000000000000" pitchFamily="2" charset="2"/>
              <a:buChar char="p"/>
            </a:pPr>
            <a:r>
              <a:rPr lang="en-US" altLang="ko-KR" sz="1800" dirty="0" smtClean="0">
                <a:ea typeface="Gulim" panose="020B0600000101010101" charset="-127"/>
                <a:sym typeface="+mn-ea"/>
              </a:rPr>
              <a:t>Two options to further define the STR </a:t>
            </a:r>
            <a:r>
              <a:rPr lang="en-US" altLang="zh-CN" sz="1800" dirty="0"/>
              <a:t>&amp; Non-STR </a:t>
            </a:r>
            <a:endParaRPr lang="en-US" altLang="ko-KR" sz="1800" dirty="0" smtClean="0">
              <a:ea typeface="Gulim" panose="020B0600000101010101" charset="-127"/>
              <a:sym typeface="+mn-ea"/>
            </a:endParaRPr>
          </a:p>
          <a:p>
            <a:pPr algn="just">
              <a:buFont typeface="Wingdings" panose="05000000000000000000" pitchFamily="2" charset="2"/>
              <a:buChar char="u"/>
            </a:pPr>
            <a:r>
              <a:rPr lang="en-US" altLang="ko-KR" sz="1800" dirty="0" smtClean="0">
                <a:ea typeface="Gulim" panose="020B0600000101010101" charset="-127"/>
                <a:sym typeface="+mn-ea"/>
              </a:rPr>
              <a:t>Option 1: There can be another type besides the non-STR and STR, which is STR-constraint:</a:t>
            </a:r>
          </a:p>
          <a:p>
            <a:pPr algn="just">
              <a:buFont typeface="Wingdings" panose="05000000000000000000" pitchFamily="2" charset="2"/>
              <a:buChar char="u"/>
            </a:pPr>
            <a:endParaRPr lang="en-US" altLang="ko-KR" sz="1800" dirty="0" smtClean="0">
              <a:ea typeface="Gulim" panose="020B0600000101010101" charset="-127"/>
              <a:sym typeface="+mn-ea"/>
            </a:endParaRPr>
          </a:p>
          <a:p>
            <a:pPr algn="just">
              <a:buFont typeface="Wingdings" panose="05000000000000000000" pitchFamily="2" charset="2"/>
              <a:buChar char="u"/>
            </a:pPr>
            <a:endParaRPr lang="en-US" altLang="ko-KR" sz="1800" dirty="0">
              <a:ea typeface="Gulim" panose="020B0600000101010101" charset="-127"/>
              <a:sym typeface="+mn-ea"/>
            </a:endParaRPr>
          </a:p>
          <a:p>
            <a:pPr algn="just">
              <a:buFont typeface="Wingdings" panose="05000000000000000000" pitchFamily="2" charset="2"/>
              <a:buChar char="u"/>
            </a:pPr>
            <a:r>
              <a:rPr lang="en-US" altLang="ko-KR" sz="1800" dirty="0" smtClean="0">
                <a:ea typeface="Gulim" panose="020B0600000101010101" charset="-127"/>
                <a:sym typeface="+mn-ea"/>
              </a:rPr>
              <a:t>Option 2: </a:t>
            </a:r>
            <a:r>
              <a:rPr lang="en-US" altLang="zh-CN" sz="1800" dirty="0"/>
              <a:t>Expand the scope of </a:t>
            </a:r>
            <a:r>
              <a:rPr lang="en-US" altLang="zh-CN" sz="1800" dirty="0" smtClean="0"/>
              <a:t>the definition</a:t>
            </a:r>
            <a:r>
              <a:rPr lang="en-US" altLang="ko-KR" sz="1800" dirty="0" smtClean="0">
                <a:ea typeface="Gulim" panose="020B0600000101010101" charset="-127"/>
                <a:sym typeface="+mn-ea"/>
              </a:rPr>
              <a:t> of non-STR</a:t>
            </a:r>
          </a:p>
          <a:p>
            <a:pPr algn="just">
              <a:buFont typeface="Wingdings" panose="05000000000000000000" pitchFamily="2" charset="2"/>
              <a:buChar char="u"/>
            </a:pPr>
            <a:endParaRPr lang="en-US" altLang="ko-KR" sz="1800" dirty="0">
              <a:ea typeface="Gulim" panose="020B0600000101010101" charset="-127"/>
              <a:sym typeface="+mn-ea"/>
            </a:endParaRPr>
          </a:p>
          <a:p>
            <a:pPr algn="just">
              <a:buFont typeface="Wingdings" panose="05000000000000000000" pitchFamily="2" charset="2"/>
              <a:buChar char="p"/>
            </a:pPr>
            <a:endParaRPr lang="en-US" altLang="zh-CN" sz="1800" dirty="0" smtClean="0"/>
          </a:p>
          <a:p>
            <a:pPr algn="just">
              <a:buFont typeface="Wingdings" panose="05000000000000000000" pitchFamily="2" charset="2"/>
              <a:buChar char="p"/>
            </a:pPr>
            <a:endParaRPr lang="zh-CN" altLang="en-US" sz="1800" dirty="0"/>
          </a:p>
        </p:txBody>
      </p:sp>
      <p:sp>
        <p:nvSpPr>
          <p:cNvPr id="4" name="页脚占位符 3"/>
          <p:cNvSpPr>
            <a:spLocks noGrp="1"/>
          </p:cNvSpPr>
          <p:nvPr>
            <p:ph type="ftr" sz="quarter" idx="10"/>
          </p:nvPr>
        </p:nvSpPr>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5</a:t>
            </a:fld>
            <a:endParaRPr lang="en-US" altLang="zh-CN" dirty="0"/>
          </a:p>
        </p:txBody>
      </p:sp>
      <p:sp>
        <p:nvSpPr>
          <p:cNvPr id="6" name="文本框 5"/>
          <p:cNvSpPr txBox="1"/>
          <p:nvPr/>
        </p:nvSpPr>
        <p:spPr>
          <a:xfrm>
            <a:off x="190997" y="4437112"/>
            <a:ext cx="8352928" cy="738664"/>
          </a:xfrm>
          <a:prstGeom prst="rect">
            <a:avLst/>
          </a:prstGeom>
          <a:noFill/>
        </p:spPr>
        <p:txBody>
          <a:bodyPr wrap="square" rtlCol="0">
            <a:spAutoFit/>
          </a:bodyPr>
          <a:lstStyle/>
          <a:p>
            <a:pPr marL="1200150" lvl="2" indent="-285750">
              <a:buFont typeface="Arial" panose="020B0604020202020204" pitchFamily="34" charset="0"/>
              <a:buChar char="•"/>
            </a:pPr>
            <a:r>
              <a:rPr lang="en-US" altLang="ko-KR" sz="1400" b="1" dirty="0">
                <a:ea typeface="Gulim" panose="020B0600000101010101" charset="-127"/>
                <a:sym typeface="+mn-ea"/>
              </a:rPr>
              <a:t>Non-STR </a:t>
            </a:r>
            <a:r>
              <a:rPr lang="en-US" altLang="ko-KR" sz="1400" dirty="0">
                <a:ea typeface="Gulim" panose="020B0600000101010101" charset="-127"/>
                <a:sym typeface="+mn-ea"/>
              </a:rPr>
              <a:t>: When the </a:t>
            </a:r>
            <a:r>
              <a:rPr lang="en-US" altLang="zh-CN" sz="1400" dirty="0">
                <a:sym typeface="+mn-ea"/>
              </a:rPr>
              <a:t>Tx occurs on link1, the Rx is not supported on </a:t>
            </a:r>
            <a:r>
              <a:rPr lang="en-US" altLang="ko-KR" sz="1400" dirty="0">
                <a:ea typeface="Gulim" panose="020B0600000101010101" charset="-127"/>
                <a:sym typeface="+mn-ea"/>
              </a:rPr>
              <a:t>link2. </a:t>
            </a:r>
          </a:p>
          <a:p>
            <a:pPr marL="1200150" lvl="2" indent="-285750">
              <a:buFont typeface="Arial" panose="020B0604020202020204" pitchFamily="34" charset="0"/>
              <a:buChar char="•"/>
            </a:pPr>
            <a:r>
              <a:rPr lang="en-US" altLang="ko-KR" sz="1400" b="1" dirty="0" smtClean="0">
                <a:ea typeface="Gulim" panose="020B0600000101010101" charset="-127"/>
                <a:sym typeface="+mn-ea"/>
              </a:rPr>
              <a:t>STR-constraint</a:t>
            </a:r>
            <a:r>
              <a:rPr lang="en-US" altLang="ko-KR" sz="1400" dirty="0" smtClean="0">
                <a:ea typeface="Gulim" panose="020B0600000101010101" charset="-127"/>
                <a:sym typeface="+mn-ea"/>
              </a:rPr>
              <a:t>:  </a:t>
            </a:r>
            <a:r>
              <a:rPr lang="en-US" altLang="ko-KR" sz="1400" dirty="0">
                <a:ea typeface="Gulim" panose="020B0600000101010101" charset="-127"/>
                <a:sym typeface="+mn-ea"/>
              </a:rPr>
              <a:t>When the </a:t>
            </a:r>
            <a:r>
              <a:rPr lang="en-US" altLang="zh-CN" sz="1400" dirty="0" smtClean="0">
                <a:sym typeface="+mn-ea"/>
              </a:rPr>
              <a:t>Rx </a:t>
            </a:r>
            <a:r>
              <a:rPr lang="en-US" altLang="zh-CN" sz="1400" dirty="0">
                <a:sym typeface="+mn-ea"/>
              </a:rPr>
              <a:t>occurs on link1, the constraint T</a:t>
            </a:r>
            <a:r>
              <a:rPr lang="en-US" altLang="zh-CN" sz="1400" dirty="0" smtClean="0">
                <a:sym typeface="+mn-ea"/>
              </a:rPr>
              <a:t>x </a:t>
            </a:r>
            <a:r>
              <a:rPr lang="en-US" altLang="zh-CN" sz="1400" dirty="0">
                <a:sym typeface="+mn-ea"/>
              </a:rPr>
              <a:t>is allowed on link2. </a:t>
            </a:r>
            <a:endParaRPr lang="en-US" altLang="ko-KR" sz="1400" dirty="0">
              <a:ea typeface="Gulim" panose="020B0600000101010101" charset="-127"/>
              <a:sym typeface="+mn-ea"/>
            </a:endParaRPr>
          </a:p>
          <a:p>
            <a:pPr marL="1200150" lvl="2" indent="-285750">
              <a:buFont typeface="Arial" panose="020B0604020202020204" pitchFamily="34" charset="0"/>
              <a:buChar char="•"/>
            </a:pPr>
            <a:r>
              <a:rPr lang="en-US" altLang="ko-KR" sz="1400" b="1" dirty="0" smtClean="0">
                <a:ea typeface="Gulim" panose="020B0600000101010101" charset="-127"/>
                <a:sym typeface="+mn-ea"/>
              </a:rPr>
              <a:t>STR</a:t>
            </a:r>
            <a:r>
              <a:rPr lang="en-US" altLang="ko-KR" sz="1400" dirty="0" smtClean="0">
                <a:ea typeface="Gulim" panose="020B0600000101010101" charset="-127"/>
                <a:sym typeface="+mn-ea"/>
              </a:rPr>
              <a:t>: </a:t>
            </a:r>
            <a:r>
              <a:rPr lang="en-US" altLang="ko-KR" sz="1400" dirty="0">
                <a:ea typeface="Gulim" panose="020B0600000101010101" charset="-127"/>
                <a:sym typeface="+mn-ea"/>
              </a:rPr>
              <a:t>When the </a:t>
            </a:r>
            <a:r>
              <a:rPr lang="en-US" altLang="zh-CN" sz="1400" dirty="0">
                <a:sym typeface="+mn-ea"/>
              </a:rPr>
              <a:t>Tx occurs on link1, the Rx is allowed </a:t>
            </a:r>
            <a:r>
              <a:rPr lang="en-US" altLang="zh-CN" sz="1400" dirty="0" smtClean="0">
                <a:sym typeface="+mn-ea"/>
              </a:rPr>
              <a:t>on link2</a:t>
            </a:r>
            <a:endParaRPr lang="en-US" altLang="ko-KR" sz="1400" dirty="0">
              <a:ea typeface="Gulim" panose="020B0600000101010101" charset="-127"/>
              <a:sym typeface="+mn-ea"/>
            </a:endParaRPr>
          </a:p>
        </p:txBody>
      </p:sp>
      <p:sp>
        <p:nvSpPr>
          <p:cNvPr id="7" name="文本框 6"/>
          <p:cNvSpPr txBox="1"/>
          <p:nvPr/>
        </p:nvSpPr>
        <p:spPr>
          <a:xfrm>
            <a:off x="190997" y="5517232"/>
            <a:ext cx="8352928" cy="954107"/>
          </a:xfrm>
          <a:prstGeom prst="rect">
            <a:avLst/>
          </a:prstGeom>
          <a:noFill/>
        </p:spPr>
        <p:txBody>
          <a:bodyPr wrap="square" rtlCol="0">
            <a:spAutoFit/>
          </a:bodyPr>
          <a:lstStyle/>
          <a:p>
            <a:pPr marL="1200150" lvl="2" indent="-285750">
              <a:buFont typeface="Arial" panose="020B0604020202020204" pitchFamily="34" charset="0"/>
              <a:buChar char="•"/>
            </a:pPr>
            <a:r>
              <a:rPr lang="en-US" altLang="ko-KR" sz="1400" b="1" dirty="0">
                <a:ea typeface="Gulim" panose="020B0600000101010101" charset="-127"/>
                <a:sym typeface="+mn-ea"/>
              </a:rPr>
              <a:t>Non-STR </a:t>
            </a:r>
            <a:r>
              <a:rPr lang="en-US" altLang="ko-KR" sz="1400" dirty="0">
                <a:ea typeface="Gulim" panose="020B0600000101010101" charset="-127"/>
                <a:sym typeface="+mn-ea"/>
              </a:rPr>
              <a:t>: When the </a:t>
            </a:r>
            <a:r>
              <a:rPr lang="en-US" altLang="zh-CN" sz="1400" dirty="0">
                <a:sym typeface="+mn-ea"/>
              </a:rPr>
              <a:t>Tx occurs on link1, the Rx is not supported on </a:t>
            </a:r>
            <a:r>
              <a:rPr lang="en-US" altLang="ko-KR" sz="1400" dirty="0" smtClean="0">
                <a:ea typeface="Gulim" panose="020B0600000101010101" charset="-127"/>
                <a:sym typeface="+mn-ea"/>
              </a:rPr>
              <a:t>link2, but don’ exclude the case that </a:t>
            </a:r>
            <a:r>
              <a:rPr lang="en-US" altLang="zh-CN" sz="1400" dirty="0" smtClean="0">
                <a:ea typeface="Gulim" panose="020B0600000101010101" charset="-127"/>
                <a:sym typeface="+mn-ea"/>
              </a:rPr>
              <a:t>w</a:t>
            </a:r>
            <a:r>
              <a:rPr lang="en-US" altLang="ko-KR" sz="1400" dirty="0" smtClean="0">
                <a:ea typeface="Gulim" panose="020B0600000101010101" charset="-127"/>
                <a:sym typeface="+mn-ea"/>
              </a:rPr>
              <a:t>hen </a:t>
            </a:r>
            <a:r>
              <a:rPr lang="en-US" altLang="ko-KR" sz="1400" dirty="0">
                <a:ea typeface="Gulim" panose="020B0600000101010101" charset="-127"/>
                <a:sym typeface="+mn-ea"/>
              </a:rPr>
              <a:t>the </a:t>
            </a:r>
            <a:r>
              <a:rPr lang="en-US" altLang="zh-CN" sz="1400" dirty="0">
                <a:sym typeface="+mn-ea"/>
              </a:rPr>
              <a:t>Tx occurs on </a:t>
            </a:r>
            <a:r>
              <a:rPr lang="en-US" altLang="zh-CN" sz="1400" dirty="0" smtClean="0">
                <a:sym typeface="+mn-ea"/>
              </a:rPr>
              <a:t>link1 </a:t>
            </a:r>
            <a:r>
              <a:rPr lang="en-US" altLang="zh-CN" sz="1400" dirty="0">
                <a:sym typeface="+mn-ea"/>
              </a:rPr>
              <a:t>the constraint Tx is allowed on </a:t>
            </a:r>
            <a:r>
              <a:rPr lang="en-US" altLang="zh-CN" sz="1400" dirty="0" smtClean="0">
                <a:sym typeface="+mn-ea"/>
              </a:rPr>
              <a:t>link2, such as the transmission of </a:t>
            </a:r>
            <a:r>
              <a:rPr lang="en-US" altLang="zh-CN" sz="1400" dirty="0"/>
              <a:t>special </a:t>
            </a:r>
            <a:r>
              <a:rPr lang="en-US" altLang="zh-CN" sz="1400" dirty="0" smtClean="0">
                <a:sym typeface="+mn-ea"/>
              </a:rPr>
              <a:t>control frames.</a:t>
            </a:r>
            <a:endParaRPr lang="en-US" altLang="ko-KR" sz="1400" dirty="0">
              <a:ea typeface="Gulim" panose="020B0600000101010101" charset="-127"/>
              <a:sym typeface="+mn-ea"/>
            </a:endParaRPr>
          </a:p>
          <a:p>
            <a:pPr marL="1200150" lvl="2" indent="-285750">
              <a:buFont typeface="Arial" panose="020B0604020202020204" pitchFamily="34" charset="0"/>
              <a:buChar char="•"/>
            </a:pPr>
            <a:r>
              <a:rPr lang="en-US" altLang="ko-KR" sz="1400" b="1" dirty="0" smtClean="0">
                <a:ea typeface="Gulim" panose="020B0600000101010101" charset="-127"/>
                <a:sym typeface="+mn-ea"/>
              </a:rPr>
              <a:t>STR</a:t>
            </a:r>
            <a:r>
              <a:rPr lang="en-US" altLang="ko-KR" sz="1400" dirty="0" smtClean="0">
                <a:ea typeface="Gulim" panose="020B0600000101010101" charset="-127"/>
                <a:sym typeface="+mn-ea"/>
              </a:rPr>
              <a:t>: </a:t>
            </a:r>
            <a:r>
              <a:rPr lang="en-US" altLang="ko-KR" sz="1400" dirty="0">
                <a:ea typeface="Gulim" panose="020B0600000101010101" charset="-127"/>
                <a:sym typeface="+mn-ea"/>
              </a:rPr>
              <a:t>When the </a:t>
            </a:r>
            <a:r>
              <a:rPr lang="en-US" altLang="zh-CN" sz="1400" dirty="0">
                <a:sym typeface="+mn-ea"/>
              </a:rPr>
              <a:t>Tx occurs on link1, the Rx is allowed </a:t>
            </a:r>
            <a:r>
              <a:rPr lang="en-US" altLang="zh-CN" sz="1400" dirty="0" smtClean="0">
                <a:sym typeface="+mn-ea"/>
              </a:rPr>
              <a:t>on link2</a:t>
            </a:r>
            <a:endParaRPr lang="en-US" altLang="ko-KR" sz="1400" dirty="0">
              <a:ea typeface="Gulim" panose="020B0600000101010101" charset="-127"/>
              <a:sym typeface="+mn-ea"/>
            </a:endParaRPr>
          </a:p>
        </p:txBody>
      </p:sp>
    </p:spTree>
    <p:extLst>
      <p:ext uri="{BB962C8B-B14F-4D97-AF65-F5344CB8AC3E}">
        <p14:creationId xmlns:p14="http://schemas.microsoft.com/office/powerpoint/2010/main" val="4125654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 </a:t>
            </a:r>
            <a:r>
              <a:rPr lang="en-US" altLang="zh-CN" dirty="0"/>
              <a:t>potential</a:t>
            </a:r>
            <a:r>
              <a:rPr lang="en-US" altLang="zh-CN" dirty="0" smtClean="0"/>
              <a:t> issue for non-STR MLO</a:t>
            </a:r>
            <a:endParaRPr lang="zh-CN" altLang="en-US" dirty="0"/>
          </a:p>
        </p:txBody>
      </p:sp>
      <p:sp>
        <p:nvSpPr>
          <p:cNvPr id="3" name="内容占位符 2"/>
          <p:cNvSpPr>
            <a:spLocks noGrp="1"/>
          </p:cNvSpPr>
          <p:nvPr>
            <p:ph idx="1"/>
          </p:nvPr>
        </p:nvSpPr>
        <p:spPr>
          <a:xfrm>
            <a:off x="470770" y="1628799"/>
            <a:ext cx="8458200" cy="1237925"/>
          </a:xfrm>
        </p:spPr>
        <p:txBody>
          <a:bodyPr/>
          <a:lstStyle/>
          <a:p>
            <a:pPr algn="just">
              <a:buFont typeface="Wingdings" panose="05000000000000000000" pitchFamily="2" charset="2"/>
              <a:buChar char="p"/>
            </a:pPr>
            <a:r>
              <a:rPr lang="en-US" altLang="zh-CN" sz="1600" dirty="0" smtClean="0"/>
              <a:t>For</a:t>
            </a:r>
            <a:r>
              <a:rPr lang="en-US" altLang="zh-CN" sz="1600" dirty="0"/>
              <a:t> constrained </a:t>
            </a:r>
            <a:r>
              <a:rPr lang="en-US" altLang="zh-CN" sz="1600" dirty="0" smtClean="0"/>
              <a:t>MLD strict </a:t>
            </a:r>
            <a:r>
              <a:rPr lang="en-US" altLang="zh-CN" sz="1600" dirty="0"/>
              <a:t>prohibition of STR </a:t>
            </a:r>
            <a:r>
              <a:rPr lang="en-GB" altLang="zh-CN" sz="1600" dirty="0"/>
              <a:t>on a pair of links</a:t>
            </a:r>
            <a:r>
              <a:rPr lang="en-US" altLang="zh-CN" sz="1600" dirty="0"/>
              <a:t>  would impact the </a:t>
            </a:r>
            <a:r>
              <a:rPr lang="en-US" altLang="zh-CN" sz="1600" dirty="0" smtClean="0"/>
              <a:t>efficiency </a:t>
            </a:r>
            <a:r>
              <a:rPr lang="en-US" altLang="zh-CN" sz="1600" dirty="0"/>
              <a:t>of multi-link operation. For example, in a non-STR </a:t>
            </a:r>
            <a:r>
              <a:rPr lang="en-US" altLang="zh-CN" sz="1600" dirty="0" smtClean="0"/>
              <a:t>MLD (MLD1 shown in the figure) </a:t>
            </a:r>
            <a:r>
              <a:rPr lang="en-US" altLang="zh-CN" sz="1600" dirty="0"/>
              <a:t>STA2 is receiving </a:t>
            </a:r>
            <a:r>
              <a:rPr lang="en-US" altLang="zh-CN" sz="1600" dirty="0" smtClean="0"/>
              <a:t>a PPDU in order to know whether the PPDU is addressed to itself  therefore STA1 cannot transmit any PPDU during the STA2’s receiving time of PPDU even if it is a inter-BSS PPDU if STR is strictly prohibited.</a:t>
            </a:r>
          </a:p>
          <a:p>
            <a:pPr algn="just">
              <a:buFont typeface="Wingdings" panose="05000000000000000000" pitchFamily="2" charset="2"/>
              <a:buChar char="p"/>
            </a:pPr>
            <a:endParaRPr lang="en-US" altLang="zh-CN" sz="1600" dirty="0" smtClean="0"/>
          </a:p>
          <a:p>
            <a:pPr algn="just">
              <a:buFont typeface="Wingdings" panose="05000000000000000000" pitchFamily="2" charset="2"/>
              <a:buChar char="p"/>
            </a:pPr>
            <a:endParaRPr lang="en-US" altLang="zh-CN" sz="1600" dirty="0"/>
          </a:p>
          <a:p>
            <a:pPr algn="just">
              <a:buFont typeface="Wingdings" panose="05000000000000000000" pitchFamily="2" charset="2"/>
              <a:buChar char="p"/>
            </a:pPr>
            <a:endParaRPr lang="en-US" altLang="zh-CN" sz="1600" dirty="0" smtClean="0"/>
          </a:p>
          <a:p>
            <a:pPr algn="just">
              <a:buFont typeface="Wingdings" panose="05000000000000000000" pitchFamily="2" charset="2"/>
              <a:buChar char="p"/>
            </a:pPr>
            <a:endParaRPr lang="en-US" altLang="zh-CN" sz="1600" dirty="0" smtClean="0"/>
          </a:p>
          <a:p>
            <a:pPr algn="just">
              <a:buFont typeface="Wingdings" panose="05000000000000000000" pitchFamily="2" charset="2"/>
              <a:buChar char="p"/>
            </a:pPr>
            <a:endParaRPr lang="en-US" altLang="zh-CN" sz="1600" dirty="0"/>
          </a:p>
          <a:p>
            <a:pPr algn="just">
              <a:buFont typeface="Wingdings" panose="05000000000000000000" pitchFamily="2" charset="2"/>
              <a:buChar char="p"/>
            </a:pPr>
            <a:endParaRPr lang="en-US" altLang="zh-CN" sz="1600" dirty="0" smtClean="0"/>
          </a:p>
          <a:p>
            <a:pPr algn="just">
              <a:buFont typeface="Wingdings" panose="05000000000000000000" pitchFamily="2" charset="2"/>
              <a:buChar char="p"/>
            </a:pPr>
            <a:endParaRPr lang="en-US" altLang="zh-CN" sz="1600" dirty="0"/>
          </a:p>
          <a:p>
            <a:pPr algn="just">
              <a:buFont typeface="Wingdings" panose="05000000000000000000" pitchFamily="2" charset="2"/>
              <a:buChar char="p"/>
            </a:pPr>
            <a:endParaRPr lang="en-US" altLang="zh-CN" sz="1600" dirty="0" smtClean="0"/>
          </a:p>
          <a:p>
            <a:pPr algn="just">
              <a:buFont typeface="Wingdings" panose="05000000000000000000" pitchFamily="2" charset="2"/>
              <a:buChar char="p"/>
            </a:pPr>
            <a:r>
              <a:rPr lang="en-US" altLang="zh-CN" sz="1600" dirty="0" smtClean="0"/>
              <a:t>For the </a:t>
            </a:r>
            <a:r>
              <a:rPr lang="en-GB" altLang="zh-CN" sz="1600" dirty="0"/>
              <a:t>constrained</a:t>
            </a:r>
            <a:r>
              <a:rPr lang="en-US" altLang="zh-CN" sz="1600" dirty="0"/>
              <a:t> MLD when receiving PPDU on </a:t>
            </a:r>
            <a:r>
              <a:rPr lang="en-US" altLang="zh-CN" sz="1600" dirty="0" smtClean="0"/>
              <a:t>one </a:t>
            </a:r>
            <a:r>
              <a:rPr lang="en-US" altLang="zh-CN" sz="1600" dirty="0"/>
              <a:t>link conditional permission for the transmission of </a:t>
            </a:r>
            <a:r>
              <a:rPr lang="en-US" altLang="zh-CN" sz="1600" dirty="0" smtClean="0"/>
              <a:t>a PPDU </a:t>
            </a:r>
            <a:r>
              <a:rPr lang="en-US" altLang="zh-CN" sz="1600" dirty="0"/>
              <a:t>carrying some special frames on </a:t>
            </a:r>
            <a:r>
              <a:rPr lang="en-US" altLang="zh-CN" sz="1600" dirty="0" smtClean="0"/>
              <a:t>the other link, </a:t>
            </a:r>
            <a:r>
              <a:rPr lang="en-US" altLang="zh-CN" sz="1600" dirty="0"/>
              <a:t>which adopts low-order QAM modulation and cause little inference,  would increase the efficiency of multi-link operation.</a:t>
            </a:r>
          </a:p>
          <a:p>
            <a:pPr algn="just">
              <a:buFont typeface="Wingdings" panose="05000000000000000000" pitchFamily="2" charset="2"/>
              <a:buChar char="p"/>
            </a:pPr>
            <a:endParaRPr lang="en-US" altLang="zh-CN" sz="1600" dirty="0" smtClean="0"/>
          </a:p>
          <a:p>
            <a:pPr algn="just">
              <a:buFont typeface="Wingdings" panose="05000000000000000000" pitchFamily="2" charset="2"/>
              <a:buChar char="p"/>
            </a:pPr>
            <a:endParaRPr lang="en-US" altLang="zh-CN" sz="2000" dirty="0"/>
          </a:p>
          <a:p>
            <a:pPr algn="just">
              <a:buFont typeface="Wingdings" panose="05000000000000000000" pitchFamily="2" charset="2"/>
              <a:buChar char="p"/>
            </a:pPr>
            <a:endParaRPr lang="en-US" altLang="zh-CN" sz="2000" dirty="0"/>
          </a:p>
          <a:p>
            <a:endParaRPr lang="zh-CN" altLang="en-US" sz="2000" dirty="0"/>
          </a:p>
        </p:txBody>
      </p:sp>
      <p:sp>
        <p:nvSpPr>
          <p:cNvPr id="4" name="页脚占位符 3"/>
          <p:cNvSpPr>
            <a:spLocks noGrp="1"/>
          </p:cNvSpPr>
          <p:nvPr>
            <p:ph type="ftr" sz="quarter" idx="10"/>
          </p:nvPr>
        </p:nvSpPr>
        <p:spPr/>
        <p:txBody>
          <a:bodyPr/>
          <a:lstStyle/>
          <a:p>
            <a:pPr>
              <a:defRPr/>
            </a:pPr>
            <a:r>
              <a:rPr lang="en-US" altLang="zh-CN" dirty="0" err="1" smtClean="0"/>
              <a:t>Liuming</a:t>
            </a:r>
            <a:r>
              <a:rPr lang="en-US" altLang="zh-CN" dirty="0" smtClean="0"/>
              <a:t> Lu, </a:t>
            </a:r>
            <a:r>
              <a:rPr lang="en-US" altLang="zh-CN" dirty="0" err="1" smtClean="0"/>
              <a:t>etc</a:t>
            </a:r>
            <a:r>
              <a:rPr lang="en-US" altLang="zh-CN" dirty="0" smtClean="0"/>
              <a:t>,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6</a:t>
            </a:fld>
            <a:endParaRPr lang="en-US" altLang="zh-CN" dirty="0"/>
          </a:p>
        </p:txBody>
      </p:sp>
      <p:sp>
        <p:nvSpPr>
          <p:cNvPr id="6" name="矩形 5"/>
          <p:cNvSpPr/>
          <p:nvPr/>
        </p:nvSpPr>
        <p:spPr bwMode="auto">
          <a:xfrm>
            <a:off x="971600" y="3140968"/>
            <a:ext cx="2074710" cy="1486230"/>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7" name="矩形 6"/>
          <p:cNvSpPr/>
          <p:nvPr/>
        </p:nvSpPr>
        <p:spPr bwMode="auto">
          <a:xfrm>
            <a:off x="1150332" y="3545486"/>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STA1</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8" name="矩形 7"/>
          <p:cNvSpPr/>
          <p:nvPr/>
        </p:nvSpPr>
        <p:spPr bwMode="auto">
          <a:xfrm>
            <a:off x="1150332" y="4056544"/>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STA2</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9" name="文本框 8"/>
          <p:cNvSpPr txBox="1"/>
          <p:nvPr/>
        </p:nvSpPr>
        <p:spPr>
          <a:xfrm>
            <a:off x="7169786" y="3140968"/>
            <a:ext cx="1002614" cy="338554"/>
          </a:xfrm>
          <a:prstGeom prst="rect">
            <a:avLst/>
          </a:prstGeom>
          <a:noFill/>
        </p:spPr>
        <p:txBody>
          <a:bodyPr wrap="square" rtlCol="0">
            <a:spAutoFit/>
          </a:bodyPr>
          <a:lstStyle/>
          <a:p>
            <a:r>
              <a:rPr lang="en-US" altLang="zh-CN" sz="1600" dirty="0" smtClean="0"/>
              <a:t>  MLD 2</a:t>
            </a:r>
            <a:endParaRPr lang="zh-CN" altLang="en-US" sz="1600" dirty="0"/>
          </a:p>
        </p:txBody>
      </p:sp>
      <p:sp>
        <p:nvSpPr>
          <p:cNvPr id="10" name="矩形 9"/>
          <p:cNvSpPr/>
          <p:nvPr/>
        </p:nvSpPr>
        <p:spPr bwMode="auto">
          <a:xfrm>
            <a:off x="6948264" y="3140968"/>
            <a:ext cx="1368152" cy="1491640"/>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 name="矩形 10"/>
          <p:cNvSpPr/>
          <p:nvPr/>
        </p:nvSpPr>
        <p:spPr bwMode="auto">
          <a:xfrm>
            <a:off x="7210167" y="3491320"/>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STA3</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12" name="矩形 11"/>
          <p:cNvSpPr/>
          <p:nvPr/>
        </p:nvSpPr>
        <p:spPr bwMode="auto">
          <a:xfrm>
            <a:off x="7210167" y="4047666"/>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STA4</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13" name="文本框 12"/>
          <p:cNvSpPr txBox="1"/>
          <p:nvPr/>
        </p:nvSpPr>
        <p:spPr>
          <a:xfrm>
            <a:off x="1071399" y="3140968"/>
            <a:ext cx="1844417" cy="338554"/>
          </a:xfrm>
          <a:prstGeom prst="rect">
            <a:avLst/>
          </a:prstGeom>
          <a:noFill/>
        </p:spPr>
        <p:txBody>
          <a:bodyPr wrap="square" rtlCol="0">
            <a:spAutoFit/>
          </a:bodyPr>
          <a:lstStyle/>
          <a:p>
            <a:pPr algn="ctr"/>
            <a:r>
              <a:rPr lang="en-US" altLang="zh-CN" sz="1600" dirty="0" smtClean="0"/>
              <a:t>MLD 1(non-STR)</a:t>
            </a:r>
            <a:endParaRPr lang="zh-CN" altLang="en-US" sz="1600" dirty="0"/>
          </a:p>
        </p:txBody>
      </p:sp>
      <p:cxnSp>
        <p:nvCxnSpPr>
          <p:cNvPr id="15" name="直接连接符 14"/>
          <p:cNvCxnSpPr/>
          <p:nvPr/>
        </p:nvCxnSpPr>
        <p:spPr bwMode="auto">
          <a:xfrm flipV="1">
            <a:off x="3046310" y="3742114"/>
            <a:ext cx="3903014" cy="13672"/>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6" name="直接连接符 15"/>
          <p:cNvCxnSpPr/>
          <p:nvPr/>
        </p:nvCxnSpPr>
        <p:spPr bwMode="auto">
          <a:xfrm>
            <a:off x="4020539" y="4348166"/>
            <a:ext cx="2928785" cy="0"/>
          </a:xfrm>
          <a:prstGeom prst="line">
            <a:avLst/>
          </a:prstGeom>
          <a:solidFill>
            <a:schemeClr val="accent1"/>
          </a:solidFill>
          <a:ln w="12700" cap="flat" cmpd="sng" algn="ctr">
            <a:solidFill>
              <a:schemeClr val="tx1"/>
            </a:solidFill>
            <a:prstDash val="solid"/>
            <a:round/>
            <a:headEnd type="none" w="sm" len="sm"/>
            <a:tailEnd type="none" w="sm" len="sm"/>
          </a:ln>
        </p:spPr>
      </p:cxnSp>
      <p:sp>
        <p:nvSpPr>
          <p:cNvPr id="17" name="矩形 16"/>
          <p:cNvSpPr/>
          <p:nvPr/>
        </p:nvSpPr>
        <p:spPr bwMode="auto">
          <a:xfrm>
            <a:off x="2411760" y="4056544"/>
            <a:ext cx="2147886" cy="291621"/>
          </a:xfrm>
          <a:prstGeom prst="rect">
            <a:avLst/>
          </a:prstGeom>
          <a:solidFill>
            <a:schemeClr val="bg1">
              <a:lumMod val="7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1" name="矩形 20"/>
          <p:cNvSpPr/>
          <p:nvPr/>
        </p:nvSpPr>
        <p:spPr bwMode="auto">
          <a:xfrm>
            <a:off x="2419246" y="4056545"/>
            <a:ext cx="1144642" cy="291622"/>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3" name="矩形 22"/>
          <p:cNvSpPr/>
          <p:nvPr/>
        </p:nvSpPr>
        <p:spPr bwMode="auto">
          <a:xfrm>
            <a:off x="2422063" y="3480481"/>
            <a:ext cx="1841601" cy="281487"/>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25" name="直接连接符 24"/>
          <p:cNvCxnSpPr/>
          <p:nvPr/>
        </p:nvCxnSpPr>
        <p:spPr bwMode="auto">
          <a:xfrm flipV="1">
            <a:off x="2419247" y="3509089"/>
            <a:ext cx="1836930" cy="233027"/>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27" name="直接连接符 26"/>
          <p:cNvCxnSpPr/>
          <p:nvPr/>
        </p:nvCxnSpPr>
        <p:spPr bwMode="auto">
          <a:xfrm>
            <a:off x="2411760" y="3480481"/>
            <a:ext cx="1851904" cy="281487"/>
          </a:xfrm>
          <a:prstGeom prst="line">
            <a:avLst/>
          </a:prstGeom>
          <a:solidFill>
            <a:schemeClr val="accent1"/>
          </a:solidFill>
          <a:ln w="12700" cap="flat" cmpd="sng" algn="ctr">
            <a:solidFill>
              <a:schemeClr val="tx1"/>
            </a:solidFill>
            <a:prstDash val="solid"/>
            <a:round/>
            <a:headEnd type="none" w="sm" len="sm"/>
            <a:tailEnd type="none" w="sm" len="sm"/>
          </a:ln>
        </p:spPr>
      </p:cxnSp>
      <p:sp>
        <p:nvSpPr>
          <p:cNvPr id="39" name="文本框 38"/>
          <p:cNvSpPr txBox="1"/>
          <p:nvPr/>
        </p:nvSpPr>
        <p:spPr>
          <a:xfrm>
            <a:off x="2326635" y="4311469"/>
            <a:ext cx="2563045" cy="276999"/>
          </a:xfrm>
          <a:prstGeom prst="rect">
            <a:avLst/>
          </a:prstGeom>
          <a:noFill/>
        </p:spPr>
        <p:txBody>
          <a:bodyPr wrap="square" rtlCol="0">
            <a:spAutoFit/>
          </a:bodyPr>
          <a:lstStyle/>
          <a:p>
            <a:r>
              <a:rPr lang="en-US" altLang="zh-CN" b="1" dirty="0" smtClean="0"/>
              <a:t>Receiving an inter-BSS PPDU</a:t>
            </a:r>
            <a:endParaRPr lang="zh-CN" altLang="en-US" b="1" dirty="0"/>
          </a:p>
        </p:txBody>
      </p:sp>
      <p:sp>
        <p:nvSpPr>
          <p:cNvPr id="41" name="文本框 40"/>
          <p:cNvSpPr txBox="1"/>
          <p:nvPr/>
        </p:nvSpPr>
        <p:spPr>
          <a:xfrm>
            <a:off x="2549660" y="4047666"/>
            <a:ext cx="914400" cy="307777"/>
          </a:xfrm>
          <a:prstGeom prst="rect">
            <a:avLst/>
          </a:prstGeom>
          <a:noFill/>
        </p:spPr>
        <p:txBody>
          <a:bodyPr wrap="square" rtlCol="0">
            <a:spAutoFit/>
          </a:bodyPr>
          <a:lstStyle/>
          <a:p>
            <a:r>
              <a:rPr lang="en-US" altLang="zh-CN" sz="1400" dirty="0" smtClean="0"/>
              <a:t>Preamble</a:t>
            </a:r>
            <a:endParaRPr lang="zh-CN" altLang="en-US" sz="1400" dirty="0"/>
          </a:p>
        </p:txBody>
      </p:sp>
      <p:sp>
        <p:nvSpPr>
          <p:cNvPr id="42" name="文本框 41"/>
          <p:cNvSpPr txBox="1"/>
          <p:nvPr/>
        </p:nvSpPr>
        <p:spPr>
          <a:xfrm>
            <a:off x="3478358" y="3156254"/>
            <a:ext cx="2821834" cy="276999"/>
          </a:xfrm>
          <a:prstGeom prst="rect">
            <a:avLst/>
          </a:prstGeom>
          <a:noFill/>
        </p:spPr>
        <p:txBody>
          <a:bodyPr wrap="square" rtlCol="0">
            <a:spAutoFit/>
          </a:bodyPr>
          <a:lstStyle/>
          <a:p>
            <a:r>
              <a:rPr lang="en-US" altLang="zh-CN" b="1" dirty="0" smtClean="0">
                <a:solidFill>
                  <a:srgbClr val="FF0000"/>
                </a:solidFill>
              </a:rPr>
              <a:t>Transmission of a PPDU is forbidden</a:t>
            </a:r>
            <a:endParaRPr lang="zh-CN" altLang="en-US" b="1" dirty="0">
              <a:solidFill>
                <a:srgbClr val="FF0000"/>
              </a:solidFill>
            </a:endParaRPr>
          </a:p>
        </p:txBody>
      </p:sp>
      <p:cxnSp>
        <p:nvCxnSpPr>
          <p:cNvPr id="44" name="直接箭头连接符 43"/>
          <p:cNvCxnSpPr/>
          <p:nvPr/>
        </p:nvCxnSpPr>
        <p:spPr bwMode="auto">
          <a:xfrm>
            <a:off x="2419246" y="4797152"/>
            <a:ext cx="2512794" cy="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45" name="文本框 44"/>
          <p:cNvSpPr txBox="1"/>
          <p:nvPr/>
        </p:nvSpPr>
        <p:spPr>
          <a:xfrm>
            <a:off x="4457227" y="4520151"/>
            <a:ext cx="771746" cy="276999"/>
          </a:xfrm>
          <a:prstGeom prst="rect">
            <a:avLst/>
          </a:prstGeom>
          <a:noFill/>
        </p:spPr>
        <p:txBody>
          <a:bodyPr wrap="square" rtlCol="0">
            <a:spAutoFit/>
          </a:bodyPr>
          <a:lstStyle/>
          <a:p>
            <a:r>
              <a:rPr lang="en-US" altLang="zh-CN" dirty="0" smtClean="0"/>
              <a:t>Time</a:t>
            </a:r>
            <a:endParaRPr lang="zh-CN" altLang="en-US" dirty="0"/>
          </a:p>
        </p:txBody>
      </p:sp>
      <p:sp>
        <p:nvSpPr>
          <p:cNvPr id="48" name="文本框 47"/>
          <p:cNvSpPr txBox="1"/>
          <p:nvPr/>
        </p:nvSpPr>
        <p:spPr>
          <a:xfrm>
            <a:off x="5537347" y="3425570"/>
            <a:ext cx="618829" cy="281320"/>
          </a:xfrm>
          <a:prstGeom prst="rect">
            <a:avLst/>
          </a:prstGeom>
          <a:noFill/>
        </p:spPr>
        <p:txBody>
          <a:bodyPr wrap="square" rtlCol="0">
            <a:spAutoFit/>
          </a:bodyPr>
          <a:lstStyle/>
          <a:p>
            <a:r>
              <a:rPr lang="en-US" altLang="zh-CN" dirty="0" smtClean="0"/>
              <a:t>Link1</a:t>
            </a:r>
            <a:endParaRPr lang="zh-CN" altLang="en-US" dirty="0"/>
          </a:p>
        </p:txBody>
      </p:sp>
      <p:sp>
        <p:nvSpPr>
          <p:cNvPr id="49" name="文本框 48"/>
          <p:cNvSpPr txBox="1"/>
          <p:nvPr/>
        </p:nvSpPr>
        <p:spPr>
          <a:xfrm>
            <a:off x="5538859" y="4074123"/>
            <a:ext cx="618829" cy="281320"/>
          </a:xfrm>
          <a:prstGeom prst="rect">
            <a:avLst/>
          </a:prstGeom>
          <a:noFill/>
        </p:spPr>
        <p:txBody>
          <a:bodyPr wrap="square" rtlCol="0">
            <a:spAutoFit/>
          </a:bodyPr>
          <a:lstStyle/>
          <a:p>
            <a:r>
              <a:rPr lang="en-US" altLang="zh-CN" dirty="0" smtClean="0"/>
              <a:t>Link2</a:t>
            </a:r>
            <a:endParaRPr lang="zh-CN" altLang="en-US" dirty="0"/>
          </a:p>
        </p:txBody>
      </p:sp>
      <p:sp>
        <p:nvSpPr>
          <p:cNvPr id="14" name="文本框 13"/>
          <p:cNvSpPr txBox="1"/>
          <p:nvPr/>
        </p:nvSpPr>
        <p:spPr>
          <a:xfrm>
            <a:off x="1339184" y="4891977"/>
            <a:ext cx="7589785" cy="276999"/>
          </a:xfrm>
          <a:prstGeom prst="rect">
            <a:avLst/>
          </a:prstGeom>
          <a:noFill/>
        </p:spPr>
        <p:txBody>
          <a:bodyPr wrap="square" rtlCol="0">
            <a:spAutoFit/>
          </a:bodyPr>
          <a:lstStyle/>
          <a:p>
            <a:r>
              <a:rPr lang="en-US" altLang="zh-CN" b="1" dirty="0" smtClean="0">
                <a:solidFill>
                  <a:srgbClr val="FF0000"/>
                </a:solidFill>
              </a:rPr>
              <a:t>If the inter-BSS PPDUs are received </a:t>
            </a:r>
            <a:r>
              <a:rPr lang="en-US" altLang="zh-CN" b="1" dirty="0">
                <a:solidFill>
                  <a:srgbClr val="FF0000"/>
                </a:solidFill>
              </a:rPr>
              <a:t>frequently a great </a:t>
            </a:r>
            <a:r>
              <a:rPr lang="en-US" altLang="zh-CN" b="1" dirty="0" smtClean="0">
                <a:solidFill>
                  <a:srgbClr val="FF0000"/>
                </a:solidFill>
              </a:rPr>
              <a:t>quantity of TXOPs gained by STA1 would be wasted. </a:t>
            </a:r>
            <a:endParaRPr lang="zh-CN" altLang="en-US" b="1" dirty="0">
              <a:solidFill>
                <a:srgbClr val="FF0000"/>
              </a:solidFill>
            </a:endParaRPr>
          </a:p>
        </p:txBody>
      </p:sp>
    </p:spTree>
    <p:extLst>
      <p:ext uri="{BB962C8B-B14F-4D97-AF65-F5344CB8AC3E}">
        <p14:creationId xmlns:p14="http://schemas.microsoft.com/office/powerpoint/2010/main" val="2247851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0" dirty="0" smtClean="0">
                <a:ea typeface="宋体" panose="02010600030101010101" pitchFamily="2" charset="-122"/>
              </a:rPr>
              <a:t>Proposal – Notice-to-Send </a:t>
            </a:r>
            <a:r>
              <a:rPr lang="en-US" altLang="zh-CN" b="0" dirty="0">
                <a:ea typeface="宋体" panose="02010600030101010101" pitchFamily="2" charset="-122"/>
              </a:rPr>
              <a:t>(NTS</a:t>
            </a:r>
            <a:r>
              <a:rPr lang="en-US" altLang="zh-CN" b="0" dirty="0" smtClean="0">
                <a:ea typeface="宋体" panose="02010600030101010101" pitchFamily="2" charset="-122"/>
              </a:rPr>
              <a:t>) Mechanism for the constrained MLD</a:t>
            </a:r>
            <a:endParaRPr lang="zh-CN" altLang="en-US" dirty="0"/>
          </a:p>
        </p:txBody>
      </p:sp>
      <p:sp>
        <p:nvSpPr>
          <p:cNvPr id="3" name="内容占位符 2"/>
          <p:cNvSpPr>
            <a:spLocks noGrp="1"/>
          </p:cNvSpPr>
          <p:nvPr>
            <p:ph idx="1"/>
          </p:nvPr>
        </p:nvSpPr>
        <p:spPr>
          <a:xfrm>
            <a:off x="251520" y="1764721"/>
            <a:ext cx="8640960" cy="4710691"/>
          </a:xfrm>
        </p:spPr>
        <p:txBody>
          <a:bodyPr/>
          <a:lstStyle/>
          <a:p>
            <a:pPr algn="just">
              <a:buFont typeface="Wingdings" panose="05000000000000000000" pitchFamily="2" charset="2"/>
              <a:buChar char="p"/>
            </a:pPr>
            <a:r>
              <a:rPr lang="en-US" altLang="zh-CN" sz="1400" dirty="0"/>
              <a:t>This contribution proposes to add Notice-to-Send (NTS) Mechanism </a:t>
            </a:r>
            <a:r>
              <a:rPr lang="en-US" altLang="zh-CN" sz="1400" dirty="0" smtClean="0"/>
              <a:t>for </a:t>
            </a:r>
            <a:r>
              <a:rPr lang="en-US" altLang="zh-CN" sz="1400" dirty="0"/>
              <a:t>the constrained MLD in Multi-link operation.</a:t>
            </a:r>
          </a:p>
          <a:p>
            <a:pPr algn="just">
              <a:buFont typeface="+mj-ea"/>
              <a:buAutoNum type="circleNumDbPlain"/>
            </a:pPr>
            <a:r>
              <a:rPr lang="en-US" altLang="zh-CN" sz="1400" dirty="0" smtClean="0"/>
              <a:t>For the frame exchange between a STA in a constrained MLD and the other STA in a constrained or non-constrained MLD, when a STA </a:t>
            </a:r>
            <a:r>
              <a:rPr lang="en-US" altLang="zh-CN" sz="1400" dirty="0"/>
              <a:t>gains the TXOP and gets ready to send </a:t>
            </a:r>
            <a:r>
              <a:rPr lang="en-US" altLang="zh-CN" sz="1400" dirty="0" smtClean="0"/>
              <a:t>MPDU </a:t>
            </a:r>
            <a:r>
              <a:rPr lang="en-US" altLang="zh-CN" sz="1400" dirty="0"/>
              <a:t>a</a:t>
            </a:r>
            <a:r>
              <a:rPr lang="en-US" altLang="zh-CN" sz="1400" dirty="0" smtClean="0"/>
              <a:t> </a:t>
            </a:r>
            <a:r>
              <a:rPr lang="en-US" altLang="zh-CN" sz="1400" dirty="0"/>
              <a:t>Notice-to-Send (NTS) frame </a:t>
            </a:r>
            <a:r>
              <a:rPr lang="en-US" altLang="zh-CN" sz="1400" dirty="0" smtClean="0"/>
              <a:t>can be sent before the transmission of MPDU.</a:t>
            </a:r>
            <a:endParaRPr lang="en-US" altLang="zh-CN" sz="1400" dirty="0"/>
          </a:p>
          <a:p>
            <a:pPr algn="just">
              <a:buFont typeface="+mj-ea"/>
              <a:buAutoNum type="circleNumDbPlain"/>
            </a:pPr>
            <a:r>
              <a:rPr lang="en-US" altLang="zh-CN" sz="1400" dirty="0" smtClean="0"/>
              <a:t>During the xIFS time slot after the transmission of the </a:t>
            </a:r>
            <a:r>
              <a:rPr lang="en-US" altLang="zh-CN" sz="1400" dirty="0"/>
              <a:t>NTS </a:t>
            </a:r>
            <a:r>
              <a:rPr lang="en-US" altLang="zh-CN" sz="1400" dirty="0" smtClean="0"/>
              <a:t>frame according to the frames received by the STA(TXOP holder) and the other  STAs affiliated with the same MLD the STA would determine whether to send the MPDU in order to avoid that the </a:t>
            </a:r>
            <a:r>
              <a:rPr lang="en-US" altLang="zh-CN" sz="1400" dirty="0">
                <a:ea typeface="宋体" panose="02010600030101010101" pitchFamily="2" charset="-122"/>
              </a:rPr>
              <a:t>simultaneous transmission and reception </a:t>
            </a:r>
            <a:r>
              <a:rPr lang="en-GB" altLang="zh-CN" sz="1400" dirty="0">
                <a:ea typeface="宋体" panose="02010600030101010101" pitchFamily="2" charset="-122"/>
              </a:rPr>
              <a:t>on a pair of links for </a:t>
            </a:r>
            <a:r>
              <a:rPr lang="en-GB" altLang="zh-CN" sz="1400" dirty="0" smtClean="0">
                <a:ea typeface="宋体" panose="02010600030101010101" pitchFamily="2" charset="-122"/>
              </a:rPr>
              <a:t>the </a:t>
            </a:r>
            <a:r>
              <a:rPr lang="en-US" altLang="zh-CN" sz="1400" dirty="0">
                <a:ea typeface="宋体" panose="02010600030101010101" pitchFamily="2" charset="-122"/>
              </a:rPr>
              <a:t>constrained </a:t>
            </a:r>
            <a:r>
              <a:rPr lang="en-GB" altLang="zh-CN" sz="1400" dirty="0">
                <a:ea typeface="宋体" panose="02010600030101010101" pitchFamily="2" charset="-122"/>
              </a:rPr>
              <a:t>MLD </a:t>
            </a:r>
            <a:r>
              <a:rPr lang="en-GB" altLang="zh-CN" sz="1400" dirty="0" smtClean="0">
                <a:ea typeface="宋体" panose="02010600030101010101" pitchFamily="2" charset="-122"/>
              </a:rPr>
              <a:t>occurs.</a:t>
            </a:r>
          </a:p>
          <a:p>
            <a:pPr algn="just"/>
            <a:endParaRPr lang="en-GB" altLang="zh-CN" sz="1400" dirty="0" smtClean="0">
              <a:ea typeface="宋体" panose="02010600030101010101" pitchFamily="2" charset="-122"/>
            </a:endParaRPr>
          </a:p>
          <a:p>
            <a:pPr algn="just"/>
            <a:r>
              <a:rPr lang="en-US" altLang="zh-CN" sz="1400" dirty="0" smtClean="0"/>
              <a:t>Note: </a:t>
            </a:r>
          </a:p>
          <a:p>
            <a:pPr algn="just">
              <a:buFont typeface="+mj-lt"/>
              <a:buAutoNum type="alphaLcParenR"/>
            </a:pPr>
            <a:r>
              <a:rPr lang="en-US" altLang="zh-CN" sz="1400" dirty="0" smtClean="0"/>
              <a:t>A NTS frame </a:t>
            </a:r>
            <a:r>
              <a:rPr lang="en-US" altLang="zh-CN" sz="1400" dirty="0"/>
              <a:t>may carry the addresses of the transmitter and receiver, and the duration value, which is the time required </a:t>
            </a:r>
            <a:r>
              <a:rPr lang="en-US" altLang="zh-CN" sz="1400" dirty="0" smtClean="0"/>
              <a:t>to transmit </a:t>
            </a:r>
            <a:r>
              <a:rPr lang="en-US" altLang="zh-CN" sz="1400" dirty="0"/>
              <a:t>the pending Data or Management frame, plus one </a:t>
            </a:r>
            <a:r>
              <a:rPr lang="en-US" altLang="zh-CN" sz="1400" dirty="0" err="1"/>
              <a:t>Ack</a:t>
            </a:r>
            <a:r>
              <a:rPr lang="en-US" altLang="zh-CN" sz="1400" dirty="0"/>
              <a:t> frame, plus one xIFS(SF-IFS) and one SIFS.</a:t>
            </a:r>
          </a:p>
          <a:p>
            <a:pPr algn="just">
              <a:buFont typeface="+mj-lt"/>
              <a:buAutoNum type="alphaLcParenR"/>
            </a:pPr>
            <a:r>
              <a:rPr lang="en-US" altLang="zh-CN" sz="1400" dirty="0" smtClean="0"/>
              <a:t>For </a:t>
            </a:r>
            <a:r>
              <a:rPr lang="en-US" altLang="zh-CN" sz="1400" dirty="0"/>
              <a:t>the </a:t>
            </a:r>
            <a:r>
              <a:rPr lang="en-GB" altLang="zh-CN" sz="1400" dirty="0"/>
              <a:t>constrained</a:t>
            </a:r>
            <a:r>
              <a:rPr lang="en-US" altLang="zh-CN" sz="1400" dirty="0"/>
              <a:t> MLD when receiving PPDU on one link </a:t>
            </a:r>
            <a:r>
              <a:rPr lang="en-US" altLang="zh-CN" sz="1400" dirty="0" smtClean="0"/>
              <a:t>the </a:t>
            </a:r>
            <a:r>
              <a:rPr lang="en-US" altLang="zh-CN" sz="1400" dirty="0"/>
              <a:t>transmission of a PPDU </a:t>
            </a:r>
            <a:r>
              <a:rPr lang="en-US" altLang="zh-CN" sz="1400" dirty="0" smtClean="0"/>
              <a:t>carrying a NTS frame </a:t>
            </a:r>
            <a:r>
              <a:rPr lang="en-US" altLang="zh-CN" sz="1400" dirty="0"/>
              <a:t>on </a:t>
            </a:r>
            <a:r>
              <a:rPr lang="en-US" altLang="zh-CN" sz="1400" dirty="0" smtClean="0"/>
              <a:t>the other link can be allowed.</a:t>
            </a:r>
          </a:p>
          <a:p>
            <a:pPr algn="just">
              <a:buFont typeface="+mj-lt"/>
              <a:buAutoNum type="alphaLcParenR"/>
            </a:pPr>
            <a:r>
              <a:rPr lang="en-US" altLang="zh-CN" sz="1400" dirty="0"/>
              <a:t>the transmission of </a:t>
            </a:r>
            <a:r>
              <a:rPr lang="en-US" altLang="zh-CN" sz="1400" dirty="0" smtClean="0"/>
              <a:t>NTS </a:t>
            </a:r>
            <a:r>
              <a:rPr lang="en-US" altLang="zh-CN" sz="1400" dirty="0"/>
              <a:t>frame on one link adopts low-order QAM modulation and guarantee reliability under certain inference from the potential reception of the other link and at the same time causes little inference to the reception of the other link</a:t>
            </a:r>
            <a:r>
              <a:rPr lang="en-US" altLang="zh-CN" sz="1400" dirty="0" smtClean="0"/>
              <a:t>.</a:t>
            </a:r>
          </a:p>
          <a:p>
            <a:pPr algn="just">
              <a:buFont typeface="+mj-lt"/>
              <a:buAutoNum type="alphaLcParenR"/>
            </a:pPr>
            <a:endParaRPr lang="zh-CN" altLang="en-US" sz="1400" dirty="0"/>
          </a:p>
        </p:txBody>
      </p:sp>
      <p:sp>
        <p:nvSpPr>
          <p:cNvPr id="4" name="页脚占位符 3"/>
          <p:cNvSpPr>
            <a:spLocks noGrp="1"/>
          </p:cNvSpPr>
          <p:nvPr>
            <p:ph type="ftr" sz="quarter" idx="10"/>
          </p:nvPr>
        </p:nvSpPr>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7</a:t>
            </a:fld>
            <a:endParaRPr lang="en-US" altLang="zh-CN" dirty="0"/>
          </a:p>
        </p:txBody>
      </p:sp>
    </p:spTree>
    <p:extLst>
      <p:ext uri="{BB962C8B-B14F-4D97-AF65-F5344CB8AC3E}">
        <p14:creationId xmlns:p14="http://schemas.microsoft.com/office/powerpoint/2010/main" val="42678116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0" dirty="0">
                <a:ea typeface="宋体" panose="02010600030101010101" pitchFamily="2" charset="-122"/>
              </a:rPr>
              <a:t>Notice-to-Send (NTS) Mechanism for </a:t>
            </a:r>
            <a:br>
              <a:rPr lang="en-US" altLang="zh-CN" b="0" dirty="0">
                <a:ea typeface="宋体" panose="02010600030101010101" pitchFamily="2" charset="-122"/>
              </a:rPr>
            </a:br>
            <a:r>
              <a:rPr lang="en-US" altLang="zh-CN" b="0" dirty="0">
                <a:ea typeface="宋体" panose="02010600030101010101" pitchFamily="2" charset="-122"/>
              </a:rPr>
              <a:t>the constrained </a:t>
            </a:r>
            <a:r>
              <a:rPr lang="en-US" altLang="zh-CN" b="0" dirty="0" smtClean="0">
                <a:ea typeface="宋体" panose="02010600030101010101" pitchFamily="2" charset="-122"/>
              </a:rPr>
              <a:t>MLD - example</a:t>
            </a:r>
            <a:endParaRPr lang="zh-CN" altLang="en-US" dirty="0"/>
          </a:p>
        </p:txBody>
      </p:sp>
      <p:sp>
        <p:nvSpPr>
          <p:cNvPr id="3" name="内容占位符 2"/>
          <p:cNvSpPr>
            <a:spLocks noGrp="1"/>
          </p:cNvSpPr>
          <p:nvPr>
            <p:ph idx="1"/>
          </p:nvPr>
        </p:nvSpPr>
        <p:spPr>
          <a:xfrm>
            <a:off x="685800" y="1877565"/>
            <a:ext cx="7772400" cy="2442326"/>
          </a:xfrm>
        </p:spPr>
        <p:txBody>
          <a:bodyPr/>
          <a:lstStyle/>
          <a:p>
            <a:pPr algn="just"/>
            <a:r>
              <a:rPr lang="en-US" altLang="zh-CN" sz="1600" dirty="0" smtClean="0"/>
              <a:t>For </a:t>
            </a:r>
            <a:r>
              <a:rPr lang="en-US" altLang="zh-CN" sz="1600" dirty="0"/>
              <a:t>example, in a </a:t>
            </a:r>
            <a:r>
              <a:rPr lang="en-US" altLang="zh-CN" sz="1600" dirty="0" smtClean="0"/>
              <a:t>STR-constrained MLD(MLD1) </a:t>
            </a:r>
            <a:r>
              <a:rPr lang="en-US" altLang="zh-CN" sz="1600" dirty="0"/>
              <a:t>STA2 is receiving a </a:t>
            </a:r>
            <a:r>
              <a:rPr lang="en-US" altLang="zh-CN" sz="1600" dirty="0" smtClean="0"/>
              <a:t>PPDU but don’t </a:t>
            </a:r>
            <a:r>
              <a:rPr lang="en-US" altLang="zh-CN" sz="1600" dirty="0"/>
              <a:t>know whether the PPDU is addressed to itself</a:t>
            </a:r>
            <a:r>
              <a:rPr lang="en-US" altLang="zh-CN" sz="1600" dirty="0" smtClean="0"/>
              <a:t>  STA1 (TXOP holder) firstly sends </a:t>
            </a:r>
            <a:r>
              <a:rPr lang="en-US" altLang="zh-CN" sz="1600" dirty="0"/>
              <a:t>a Notice-to-Send (NTS</a:t>
            </a:r>
            <a:r>
              <a:rPr lang="en-US" altLang="zh-CN" sz="1600" dirty="0" smtClean="0"/>
              <a:t>) .</a:t>
            </a:r>
          </a:p>
          <a:p>
            <a:pPr algn="just"/>
            <a:r>
              <a:rPr lang="en-US" altLang="zh-CN" sz="1600" dirty="0" smtClean="0"/>
              <a:t>During </a:t>
            </a:r>
            <a:r>
              <a:rPr lang="en-US" altLang="zh-CN" sz="1600" dirty="0"/>
              <a:t>the xIFS time slot after the transmission of the NTS frame according to the frames received </a:t>
            </a:r>
            <a:r>
              <a:rPr lang="en-US" altLang="zh-CN" sz="1600" dirty="0" smtClean="0"/>
              <a:t>by STA2, STA1 </a:t>
            </a:r>
            <a:r>
              <a:rPr lang="en-US" altLang="zh-CN" sz="1600" dirty="0"/>
              <a:t>would determine whether to send </a:t>
            </a:r>
            <a:r>
              <a:rPr lang="en-US" altLang="zh-CN" sz="1600" dirty="0" smtClean="0"/>
              <a:t>the MPDU.</a:t>
            </a:r>
          </a:p>
          <a:p>
            <a:pPr algn="just">
              <a:buFont typeface="Wingdings" panose="05000000000000000000" pitchFamily="2" charset="2"/>
              <a:buChar char="Ø"/>
            </a:pPr>
            <a:r>
              <a:rPr lang="en-US" altLang="zh-CN" sz="1600" dirty="0" smtClean="0"/>
              <a:t>If </a:t>
            </a:r>
            <a:r>
              <a:rPr lang="en-US" altLang="zh-CN" sz="1600" dirty="0"/>
              <a:t>the </a:t>
            </a:r>
            <a:r>
              <a:rPr lang="en-US" altLang="zh-CN" sz="1600" dirty="0" smtClean="0"/>
              <a:t>frames decoded </a:t>
            </a:r>
            <a:r>
              <a:rPr lang="en-US" altLang="zh-CN" sz="1600" dirty="0"/>
              <a:t>by </a:t>
            </a:r>
            <a:r>
              <a:rPr lang="en-US" altLang="zh-CN" sz="1600" dirty="0" smtClean="0"/>
              <a:t>STA2 are not addressed to itself </a:t>
            </a:r>
            <a:r>
              <a:rPr lang="en-US" altLang="zh-CN" sz="1600" dirty="0"/>
              <a:t>STA1 (TXOP holder) </a:t>
            </a:r>
            <a:r>
              <a:rPr lang="en-US" altLang="zh-CN" sz="1600" dirty="0" smtClean="0"/>
              <a:t>would send </a:t>
            </a:r>
            <a:r>
              <a:rPr lang="en-US" altLang="zh-CN" sz="1600" dirty="0"/>
              <a:t>the </a:t>
            </a:r>
            <a:r>
              <a:rPr lang="en-US" altLang="zh-CN" sz="1600" dirty="0" smtClean="0"/>
              <a:t>MPDU.</a:t>
            </a:r>
          </a:p>
          <a:p>
            <a:pPr algn="just">
              <a:buFont typeface="Wingdings" panose="05000000000000000000" pitchFamily="2" charset="2"/>
              <a:buChar char="Ø"/>
            </a:pPr>
            <a:r>
              <a:rPr lang="en-US" altLang="zh-CN" sz="1600" dirty="0"/>
              <a:t>If the frames decoded by STA2 </a:t>
            </a:r>
            <a:r>
              <a:rPr lang="en-US" altLang="zh-CN" sz="1600" dirty="0" smtClean="0"/>
              <a:t>are </a:t>
            </a:r>
            <a:r>
              <a:rPr lang="en-US" altLang="zh-CN" sz="1600" dirty="0"/>
              <a:t>addressed to itself STA1 (TXOP holder) would </a:t>
            </a:r>
            <a:r>
              <a:rPr lang="en-US" altLang="zh-CN" sz="1600" dirty="0" smtClean="0"/>
              <a:t>stop sending </a:t>
            </a:r>
            <a:r>
              <a:rPr lang="en-US" altLang="zh-CN" sz="1600" dirty="0"/>
              <a:t>the MPDU.</a:t>
            </a:r>
          </a:p>
          <a:p>
            <a:pPr algn="just"/>
            <a:endParaRPr lang="en-US" altLang="zh-CN" sz="1600" dirty="0"/>
          </a:p>
          <a:p>
            <a:pPr algn="just"/>
            <a:endParaRPr lang="zh-CN" altLang="en-US" sz="1600" dirty="0"/>
          </a:p>
        </p:txBody>
      </p:sp>
      <p:sp>
        <p:nvSpPr>
          <p:cNvPr id="4" name="页脚占位符 3"/>
          <p:cNvSpPr>
            <a:spLocks noGrp="1"/>
          </p:cNvSpPr>
          <p:nvPr>
            <p:ph type="ftr" sz="quarter" idx="10"/>
          </p:nvPr>
        </p:nvSpPr>
        <p:spPr>
          <a:xfrm>
            <a:off x="7182975" y="6475413"/>
            <a:ext cx="1360950" cy="184666"/>
          </a:xfrm>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a:xfrm>
            <a:off x="4571630" y="6475413"/>
            <a:ext cx="76944" cy="184666"/>
          </a:xfrm>
        </p:spPr>
        <p:txBody>
          <a:bodyPr/>
          <a:lstStyle/>
          <a:p>
            <a:pPr>
              <a:defRPr/>
            </a:pPr>
            <a:fld id="{DB96EB75-F5AF-4D4C-9A85-68542A78121A}" type="slidenum">
              <a:rPr lang="en-US" altLang="zh-CN" smtClean="0"/>
              <a:t>8</a:t>
            </a:fld>
            <a:endParaRPr lang="en-US" altLang="zh-CN" dirty="0"/>
          </a:p>
        </p:txBody>
      </p:sp>
      <p:sp>
        <p:nvSpPr>
          <p:cNvPr id="7" name="矩形 6"/>
          <p:cNvSpPr/>
          <p:nvPr/>
        </p:nvSpPr>
        <p:spPr bwMode="auto">
          <a:xfrm>
            <a:off x="1027462" y="4509120"/>
            <a:ext cx="2074710" cy="1715357"/>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8" name="矩形 7"/>
          <p:cNvSpPr/>
          <p:nvPr/>
        </p:nvSpPr>
        <p:spPr bwMode="auto">
          <a:xfrm>
            <a:off x="1569368" y="5124746"/>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dirty="0" smtClean="0">
                <a:cs typeface="Arial" panose="020B0604020202020204" pitchFamily="34" charset="0"/>
              </a:rPr>
              <a:t>STA1</a:t>
            </a:r>
            <a:endParaRPr kumimoji="0" lang="zh-CN" altLang="en-US" b="0" i="0" u="none" strike="noStrike" cap="none" normalizeH="0" baseline="0" dirty="0" smtClean="0">
              <a:ln>
                <a:noFill/>
              </a:ln>
              <a:solidFill>
                <a:schemeClr val="tx1"/>
              </a:solidFill>
              <a:effectLst/>
              <a:cs typeface="Arial" panose="020B0604020202020204" pitchFamily="34" charset="0"/>
            </a:endParaRPr>
          </a:p>
        </p:txBody>
      </p:sp>
      <p:sp>
        <p:nvSpPr>
          <p:cNvPr id="9" name="矩形 8"/>
          <p:cNvSpPr/>
          <p:nvPr/>
        </p:nvSpPr>
        <p:spPr bwMode="auto">
          <a:xfrm>
            <a:off x="1569368" y="5680282"/>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dirty="0" smtClean="0">
                <a:cs typeface="Arial" panose="020B0604020202020204" pitchFamily="34" charset="0"/>
              </a:rPr>
              <a:t>STA2</a:t>
            </a:r>
            <a:endParaRPr kumimoji="0" lang="zh-CN" altLang="en-US" b="0" i="0" u="none" strike="noStrike" cap="none" normalizeH="0" baseline="0" dirty="0" smtClean="0">
              <a:ln>
                <a:noFill/>
              </a:ln>
              <a:solidFill>
                <a:schemeClr val="tx1"/>
              </a:solidFill>
              <a:effectLst/>
              <a:cs typeface="Arial" panose="020B0604020202020204" pitchFamily="34" charset="0"/>
            </a:endParaRPr>
          </a:p>
        </p:txBody>
      </p:sp>
      <p:sp>
        <p:nvSpPr>
          <p:cNvPr id="10" name="文本框 9"/>
          <p:cNvSpPr txBox="1"/>
          <p:nvPr/>
        </p:nvSpPr>
        <p:spPr>
          <a:xfrm>
            <a:off x="7261938" y="4657807"/>
            <a:ext cx="1002614" cy="276999"/>
          </a:xfrm>
          <a:prstGeom prst="rect">
            <a:avLst/>
          </a:prstGeom>
          <a:noFill/>
        </p:spPr>
        <p:txBody>
          <a:bodyPr wrap="square" rtlCol="0">
            <a:spAutoFit/>
          </a:bodyPr>
          <a:lstStyle/>
          <a:p>
            <a:r>
              <a:rPr lang="en-US" altLang="zh-CN" dirty="0" smtClean="0"/>
              <a:t>  MLD 2</a:t>
            </a:r>
            <a:endParaRPr lang="zh-CN" altLang="en-US" dirty="0"/>
          </a:p>
        </p:txBody>
      </p:sp>
      <p:sp>
        <p:nvSpPr>
          <p:cNvPr id="11" name="矩形 10"/>
          <p:cNvSpPr/>
          <p:nvPr/>
        </p:nvSpPr>
        <p:spPr bwMode="auto">
          <a:xfrm>
            <a:off x="7004126" y="4509120"/>
            <a:ext cx="1368152" cy="172076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2" name="矩形 11"/>
          <p:cNvSpPr/>
          <p:nvPr/>
        </p:nvSpPr>
        <p:spPr bwMode="auto">
          <a:xfrm>
            <a:off x="7236296" y="5195944"/>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dirty="0" smtClean="0">
                <a:cs typeface="Arial" panose="020B0604020202020204" pitchFamily="34" charset="0"/>
              </a:rPr>
              <a:t>STA3</a:t>
            </a:r>
            <a:endParaRPr kumimoji="0" lang="zh-CN" altLang="en-US" b="0" i="0" u="none" strike="noStrike" cap="none" normalizeH="0" baseline="0" dirty="0" smtClean="0">
              <a:ln>
                <a:noFill/>
              </a:ln>
              <a:solidFill>
                <a:schemeClr val="tx1"/>
              </a:solidFill>
              <a:effectLst/>
              <a:cs typeface="Arial" panose="020B0604020202020204" pitchFamily="34" charset="0"/>
            </a:endParaRPr>
          </a:p>
        </p:txBody>
      </p:sp>
      <p:sp>
        <p:nvSpPr>
          <p:cNvPr id="13" name="矩形 12"/>
          <p:cNvSpPr/>
          <p:nvPr/>
        </p:nvSpPr>
        <p:spPr bwMode="auto">
          <a:xfrm>
            <a:off x="7236296" y="5752290"/>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dirty="0" smtClean="0">
                <a:cs typeface="Arial" panose="020B0604020202020204" pitchFamily="34" charset="0"/>
              </a:rPr>
              <a:t>STA4</a:t>
            </a:r>
            <a:endParaRPr kumimoji="0" lang="zh-CN" altLang="en-US" b="0" i="0" u="none" strike="noStrike" cap="none" normalizeH="0" baseline="0" dirty="0" smtClean="0">
              <a:ln>
                <a:noFill/>
              </a:ln>
              <a:solidFill>
                <a:schemeClr val="tx1"/>
              </a:solidFill>
              <a:effectLst/>
              <a:cs typeface="Arial" panose="020B0604020202020204" pitchFamily="34" charset="0"/>
            </a:endParaRPr>
          </a:p>
        </p:txBody>
      </p:sp>
      <p:sp>
        <p:nvSpPr>
          <p:cNvPr id="14" name="文本框 13"/>
          <p:cNvSpPr txBox="1"/>
          <p:nvPr/>
        </p:nvSpPr>
        <p:spPr>
          <a:xfrm>
            <a:off x="849956" y="4509121"/>
            <a:ext cx="2239127" cy="461665"/>
          </a:xfrm>
          <a:prstGeom prst="rect">
            <a:avLst/>
          </a:prstGeom>
          <a:noFill/>
        </p:spPr>
        <p:txBody>
          <a:bodyPr wrap="square" rtlCol="0">
            <a:spAutoFit/>
          </a:bodyPr>
          <a:lstStyle/>
          <a:p>
            <a:pPr algn="ctr"/>
            <a:r>
              <a:rPr lang="en-US" altLang="zh-CN" dirty="0" smtClean="0"/>
              <a:t>MLD 1</a:t>
            </a:r>
          </a:p>
          <a:p>
            <a:pPr algn="ctr"/>
            <a:r>
              <a:rPr lang="en-US" altLang="zh-CN" dirty="0" smtClean="0"/>
              <a:t>(</a:t>
            </a:r>
            <a:r>
              <a:rPr lang="en-US" altLang="zh-CN" b="1" dirty="0">
                <a:solidFill>
                  <a:srgbClr val="FF0000"/>
                </a:solidFill>
              </a:rPr>
              <a:t>STR-</a:t>
            </a:r>
            <a:r>
              <a:rPr lang="en-US" altLang="zh-CN" b="1" dirty="0">
                <a:solidFill>
                  <a:srgbClr val="FF0000"/>
                </a:solidFill>
                <a:ea typeface="宋体" panose="02010600030101010101" pitchFamily="2" charset="-122"/>
              </a:rPr>
              <a:t>Constrained</a:t>
            </a:r>
            <a:r>
              <a:rPr lang="en-US" altLang="zh-CN" dirty="0" smtClean="0"/>
              <a:t>)</a:t>
            </a:r>
            <a:endParaRPr lang="zh-CN" altLang="en-US" dirty="0"/>
          </a:p>
        </p:txBody>
      </p:sp>
      <p:cxnSp>
        <p:nvCxnSpPr>
          <p:cNvPr id="15" name="直接连接符 14"/>
          <p:cNvCxnSpPr/>
          <p:nvPr/>
        </p:nvCxnSpPr>
        <p:spPr bwMode="auto">
          <a:xfrm flipV="1">
            <a:off x="3102172" y="5339394"/>
            <a:ext cx="3903014" cy="13672"/>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6" name="直接连接符 15"/>
          <p:cNvCxnSpPr/>
          <p:nvPr/>
        </p:nvCxnSpPr>
        <p:spPr bwMode="auto">
          <a:xfrm>
            <a:off x="4076401" y="5945446"/>
            <a:ext cx="2928785" cy="0"/>
          </a:xfrm>
          <a:prstGeom prst="line">
            <a:avLst/>
          </a:prstGeom>
          <a:solidFill>
            <a:schemeClr val="accent1"/>
          </a:solidFill>
          <a:ln w="12700" cap="flat" cmpd="sng" algn="ctr">
            <a:solidFill>
              <a:schemeClr val="tx1"/>
            </a:solidFill>
            <a:prstDash val="solid"/>
            <a:round/>
            <a:headEnd type="none" w="sm" len="sm"/>
            <a:tailEnd type="none" w="sm" len="sm"/>
          </a:ln>
        </p:spPr>
      </p:cxnSp>
      <p:sp>
        <p:nvSpPr>
          <p:cNvPr id="17" name="矩形 16"/>
          <p:cNvSpPr/>
          <p:nvPr/>
        </p:nvSpPr>
        <p:spPr bwMode="auto">
          <a:xfrm>
            <a:off x="2705350" y="5653825"/>
            <a:ext cx="1910158" cy="282102"/>
          </a:xfrm>
          <a:prstGeom prst="rect">
            <a:avLst/>
          </a:prstGeom>
          <a:solidFill>
            <a:schemeClr val="bg1">
              <a:lumMod val="7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b="0" i="0" u="none" strike="noStrike" cap="none" normalizeH="0" baseline="0" smtClean="0">
              <a:ln>
                <a:noFill/>
              </a:ln>
              <a:solidFill>
                <a:schemeClr val="tx1"/>
              </a:solidFill>
              <a:effectLst/>
              <a:latin typeface="Times New Roman" panose="02020603050405020304" pitchFamily="18" charset="0"/>
            </a:endParaRPr>
          </a:p>
        </p:txBody>
      </p:sp>
      <p:sp>
        <p:nvSpPr>
          <p:cNvPr id="18" name="矩形 17"/>
          <p:cNvSpPr/>
          <p:nvPr/>
        </p:nvSpPr>
        <p:spPr bwMode="auto">
          <a:xfrm>
            <a:off x="2705350" y="5653825"/>
            <a:ext cx="914400" cy="291621"/>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b="0" i="0" u="none" strike="noStrike" cap="none" normalizeH="0" baseline="0" smtClean="0">
              <a:ln>
                <a:noFill/>
              </a:ln>
              <a:solidFill>
                <a:schemeClr val="tx1"/>
              </a:solidFill>
              <a:effectLst/>
              <a:latin typeface="Times New Roman" panose="02020603050405020304" pitchFamily="18" charset="0"/>
            </a:endParaRPr>
          </a:p>
        </p:txBody>
      </p:sp>
      <p:sp>
        <p:nvSpPr>
          <p:cNvPr id="22" name="文本框 21"/>
          <p:cNvSpPr txBox="1"/>
          <p:nvPr/>
        </p:nvSpPr>
        <p:spPr>
          <a:xfrm>
            <a:off x="2651329" y="5921677"/>
            <a:ext cx="2563045" cy="276999"/>
          </a:xfrm>
          <a:prstGeom prst="rect">
            <a:avLst/>
          </a:prstGeom>
          <a:noFill/>
        </p:spPr>
        <p:txBody>
          <a:bodyPr wrap="square" rtlCol="0">
            <a:spAutoFit/>
          </a:bodyPr>
          <a:lstStyle/>
          <a:p>
            <a:r>
              <a:rPr lang="en-US" altLang="zh-CN" b="1" dirty="0" smtClean="0"/>
              <a:t>Receiving a PPDU</a:t>
            </a:r>
            <a:endParaRPr lang="zh-CN" altLang="en-US" b="1" dirty="0"/>
          </a:p>
        </p:txBody>
      </p:sp>
      <p:sp>
        <p:nvSpPr>
          <p:cNvPr id="23" name="文本框 22"/>
          <p:cNvSpPr txBox="1"/>
          <p:nvPr/>
        </p:nvSpPr>
        <p:spPr>
          <a:xfrm>
            <a:off x="2705350" y="5657035"/>
            <a:ext cx="914400" cy="276999"/>
          </a:xfrm>
          <a:prstGeom prst="rect">
            <a:avLst/>
          </a:prstGeom>
          <a:noFill/>
        </p:spPr>
        <p:txBody>
          <a:bodyPr wrap="square" rtlCol="0">
            <a:spAutoFit/>
          </a:bodyPr>
          <a:lstStyle/>
          <a:p>
            <a:r>
              <a:rPr lang="en-US" altLang="zh-CN" dirty="0" smtClean="0"/>
              <a:t>Preamble</a:t>
            </a:r>
            <a:endParaRPr lang="zh-CN" altLang="en-US" dirty="0"/>
          </a:p>
        </p:txBody>
      </p:sp>
      <p:cxnSp>
        <p:nvCxnSpPr>
          <p:cNvPr id="25" name="直接箭头连接符 24"/>
          <p:cNvCxnSpPr/>
          <p:nvPr/>
        </p:nvCxnSpPr>
        <p:spPr bwMode="auto">
          <a:xfrm>
            <a:off x="2475108" y="6394432"/>
            <a:ext cx="2512794" cy="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26" name="文本框 25"/>
          <p:cNvSpPr txBox="1"/>
          <p:nvPr/>
        </p:nvSpPr>
        <p:spPr>
          <a:xfrm>
            <a:off x="4513089" y="6117431"/>
            <a:ext cx="771746" cy="276999"/>
          </a:xfrm>
          <a:prstGeom prst="rect">
            <a:avLst/>
          </a:prstGeom>
          <a:noFill/>
        </p:spPr>
        <p:txBody>
          <a:bodyPr wrap="square" rtlCol="0">
            <a:spAutoFit/>
          </a:bodyPr>
          <a:lstStyle/>
          <a:p>
            <a:r>
              <a:rPr lang="en-US" altLang="zh-CN" dirty="0" smtClean="0"/>
              <a:t>Time</a:t>
            </a:r>
            <a:endParaRPr lang="zh-CN" altLang="en-US" dirty="0"/>
          </a:p>
        </p:txBody>
      </p:sp>
      <p:sp>
        <p:nvSpPr>
          <p:cNvPr id="27" name="矩形 26"/>
          <p:cNvSpPr/>
          <p:nvPr/>
        </p:nvSpPr>
        <p:spPr bwMode="auto">
          <a:xfrm>
            <a:off x="2843808" y="5031381"/>
            <a:ext cx="1146571" cy="339321"/>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29" name="直接箭头连接符 28"/>
          <p:cNvCxnSpPr/>
          <p:nvPr/>
        </p:nvCxnSpPr>
        <p:spPr bwMode="auto">
          <a:xfrm>
            <a:off x="4139952" y="5145650"/>
            <a:ext cx="504056" cy="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30" name="矩形 29"/>
          <p:cNvSpPr/>
          <p:nvPr/>
        </p:nvSpPr>
        <p:spPr>
          <a:xfrm>
            <a:off x="3193200" y="4594232"/>
            <a:ext cx="2069797" cy="276999"/>
          </a:xfrm>
          <a:prstGeom prst="rect">
            <a:avLst/>
          </a:prstGeom>
        </p:spPr>
        <p:txBody>
          <a:bodyPr wrap="none">
            <a:spAutoFit/>
          </a:bodyPr>
          <a:lstStyle/>
          <a:p>
            <a:r>
              <a:rPr lang="en-US" altLang="zh-CN" b="1" dirty="0">
                <a:solidFill>
                  <a:srgbClr val="FF0000"/>
                </a:solidFill>
              </a:rPr>
              <a:t>Notice-to-Send (NTS) frame </a:t>
            </a:r>
            <a:endParaRPr lang="zh-CN" altLang="en-US" b="1" dirty="0">
              <a:solidFill>
                <a:srgbClr val="FF0000"/>
              </a:solidFill>
            </a:endParaRPr>
          </a:p>
        </p:txBody>
      </p:sp>
      <p:cxnSp>
        <p:nvCxnSpPr>
          <p:cNvPr id="32" name="直接连接符 31"/>
          <p:cNvCxnSpPr/>
          <p:nvPr/>
        </p:nvCxnSpPr>
        <p:spPr bwMode="auto">
          <a:xfrm flipV="1">
            <a:off x="3193200" y="4883225"/>
            <a:ext cx="96337" cy="148156"/>
          </a:xfrm>
          <a:prstGeom prst="line">
            <a:avLst/>
          </a:prstGeom>
          <a:solidFill>
            <a:schemeClr val="accent1"/>
          </a:solidFill>
          <a:ln w="12700" cap="flat" cmpd="sng" algn="ctr">
            <a:solidFill>
              <a:schemeClr val="tx1"/>
            </a:solidFill>
            <a:prstDash val="solid"/>
            <a:round/>
            <a:headEnd type="none" w="sm" len="sm"/>
            <a:tailEnd type="none" w="sm" len="sm"/>
          </a:ln>
        </p:spPr>
      </p:cxnSp>
      <p:sp>
        <p:nvSpPr>
          <p:cNvPr id="33" name="文本框 32"/>
          <p:cNvSpPr txBox="1"/>
          <p:nvPr/>
        </p:nvSpPr>
        <p:spPr>
          <a:xfrm>
            <a:off x="1477936" y="4902166"/>
            <a:ext cx="1152128" cy="276999"/>
          </a:xfrm>
          <a:prstGeom prst="rect">
            <a:avLst/>
          </a:prstGeom>
          <a:noFill/>
        </p:spPr>
        <p:txBody>
          <a:bodyPr wrap="square" rtlCol="0">
            <a:spAutoFit/>
          </a:bodyPr>
          <a:lstStyle/>
          <a:p>
            <a:r>
              <a:rPr lang="en-US" altLang="zh-CN" b="1" dirty="0" smtClean="0">
                <a:solidFill>
                  <a:srgbClr val="FF0000"/>
                </a:solidFill>
              </a:rPr>
              <a:t>TXOP Holder</a:t>
            </a:r>
            <a:endParaRPr lang="zh-CN" altLang="en-US" b="1" dirty="0">
              <a:solidFill>
                <a:srgbClr val="FF0000"/>
              </a:solidFill>
            </a:endParaRPr>
          </a:p>
        </p:txBody>
      </p:sp>
    </p:spTree>
    <p:extLst>
      <p:ext uri="{BB962C8B-B14F-4D97-AF65-F5344CB8AC3E}">
        <p14:creationId xmlns:p14="http://schemas.microsoft.com/office/powerpoint/2010/main" val="30814326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ltLang="zh-CN" b="0" kern="0" dirty="0" smtClean="0">
                <a:ea typeface="宋体" panose="02010600030101010101" pitchFamily="2" charset="-122"/>
              </a:rPr>
              <a:t>Notice-to-Send (NTS) Mechanism for </a:t>
            </a:r>
            <a:br>
              <a:rPr lang="en-US" altLang="zh-CN" b="0" kern="0" dirty="0" smtClean="0">
                <a:ea typeface="宋体" panose="02010600030101010101" pitchFamily="2" charset="-122"/>
              </a:rPr>
            </a:br>
            <a:r>
              <a:rPr lang="en-US" altLang="zh-CN" b="0" kern="0" dirty="0" smtClean="0">
                <a:ea typeface="宋体" panose="02010600030101010101" pitchFamily="2" charset="-122"/>
              </a:rPr>
              <a:t>the constrained MLD – Case I</a:t>
            </a:r>
            <a:endParaRPr lang="zh-CN" altLang="en-US" kern="0" dirty="0"/>
          </a:p>
        </p:txBody>
      </p:sp>
      <p:sp>
        <p:nvSpPr>
          <p:cNvPr id="93" name="文本框 92"/>
          <p:cNvSpPr txBox="1"/>
          <p:nvPr/>
        </p:nvSpPr>
        <p:spPr>
          <a:xfrm>
            <a:off x="685800" y="1752600"/>
            <a:ext cx="7990656" cy="369332"/>
          </a:xfrm>
          <a:prstGeom prst="rect">
            <a:avLst/>
          </a:prstGeom>
          <a:noFill/>
        </p:spPr>
        <p:txBody>
          <a:bodyPr wrap="square" rtlCol="0">
            <a:spAutoFit/>
          </a:bodyPr>
          <a:lstStyle/>
          <a:p>
            <a:pPr marL="285750" indent="-285750">
              <a:buFont typeface="Wingdings" panose="05000000000000000000" pitchFamily="2" charset="2"/>
              <a:buChar char="p"/>
            </a:pPr>
            <a:r>
              <a:rPr lang="en-US" altLang="zh-CN" sz="1800" b="1" dirty="0" smtClean="0"/>
              <a:t>Case I: </a:t>
            </a:r>
            <a:r>
              <a:rPr lang="en-US" altLang="zh-CN" sz="1800" b="1" dirty="0"/>
              <a:t>the </a:t>
            </a:r>
            <a:r>
              <a:rPr lang="en-US" altLang="zh-CN" sz="1800" b="1" dirty="0" smtClean="0"/>
              <a:t>STA(TXOP holder) is </a:t>
            </a:r>
            <a:r>
              <a:rPr lang="en-US" altLang="zh-CN" sz="1800" b="1" dirty="0"/>
              <a:t>affiliated with </a:t>
            </a:r>
            <a:r>
              <a:rPr lang="en-US" altLang="zh-CN" sz="1800" b="1" dirty="0" smtClean="0"/>
              <a:t>the </a:t>
            </a:r>
            <a:r>
              <a:rPr lang="en-US" altLang="zh-CN" sz="1800" b="1" kern="0" dirty="0" smtClean="0">
                <a:ea typeface="宋体" panose="02010600030101010101" pitchFamily="2" charset="-122"/>
              </a:rPr>
              <a:t>constrained </a:t>
            </a:r>
            <a:r>
              <a:rPr lang="en-US" altLang="zh-CN" sz="1800" b="1" kern="0" dirty="0">
                <a:ea typeface="宋体" panose="02010600030101010101" pitchFamily="2" charset="-122"/>
              </a:rPr>
              <a:t>MLD</a:t>
            </a:r>
            <a:r>
              <a:rPr lang="en-US" altLang="zh-CN" sz="1800" b="1" dirty="0" smtClean="0"/>
              <a:t> </a:t>
            </a:r>
            <a:endParaRPr lang="zh-CN" altLang="en-US" sz="1800" b="1" dirty="0"/>
          </a:p>
        </p:txBody>
      </p:sp>
      <p:sp>
        <p:nvSpPr>
          <p:cNvPr id="94" name="矩形 93"/>
          <p:cNvSpPr/>
          <p:nvPr/>
        </p:nvSpPr>
        <p:spPr bwMode="auto">
          <a:xfrm>
            <a:off x="827584" y="4473400"/>
            <a:ext cx="1180682" cy="1979936"/>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5" name="矩形 94"/>
          <p:cNvSpPr/>
          <p:nvPr/>
        </p:nvSpPr>
        <p:spPr bwMode="auto">
          <a:xfrm>
            <a:off x="996588" y="5045111"/>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STA3</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96" name="矩形 95"/>
          <p:cNvSpPr/>
          <p:nvPr/>
        </p:nvSpPr>
        <p:spPr bwMode="auto">
          <a:xfrm>
            <a:off x="1006316" y="5817229"/>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STA4</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97" name="文本框 96"/>
          <p:cNvSpPr txBox="1"/>
          <p:nvPr/>
        </p:nvSpPr>
        <p:spPr>
          <a:xfrm>
            <a:off x="863402" y="4571126"/>
            <a:ext cx="1002614" cy="338554"/>
          </a:xfrm>
          <a:prstGeom prst="rect">
            <a:avLst/>
          </a:prstGeom>
          <a:noFill/>
        </p:spPr>
        <p:txBody>
          <a:bodyPr wrap="square" rtlCol="0">
            <a:spAutoFit/>
          </a:bodyPr>
          <a:lstStyle/>
          <a:p>
            <a:r>
              <a:rPr lang="en-US" altLang="zh-CN" sz="1600" dirty="0"/>
              <a:t> </a:t>
            </a:r>
            <a:r>
              <a:rPr lang="en-US" altLang="zh-CN" sz="1600" dirty="0" smtClean="0"/>
              <a:t> MLD  1</a:t>
            </a:r>
            <a:endParaRPr lang="zh-CN" altLang="en-US" sz="1600" dirty="0"/>
          </a:p>
        </p:txBody>
      </p:sp>
      <p:sp>
        <p:nvSpPr>
          <p:cNvPr id="98" name="矩形 97"/>
          <p:cNvSpPr/>
          <p:nvPr/>
        </p:nvSpPr>
        <p:spPr bwMode="auto">
          <a:xfrm>
            <a:off x="6879136" y="4457640"/>
            <a:ext cx="1718586" cy="1995696"/>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9" name="矩形 98"/>
          <p:cNvSpPr/>
          <p:nvPr/>
        </p:nvSpPr>
        <p:spPr bwMode="auto">
          <a:xfrm>
            <a:off x="7330008" y="5049346"/>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STA1</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100" name="矩形 99"/>
          <p:cNvSpPr/>
          <p:nvPr/>
        </p:nvSpPr>
        <p:spPr bwMode="auto">
          <a:xfrm>
            <a:off x="7330008" y="5817229"/>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STA2</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101" name="文本框 100"/>
          <p:cNvSpPr txBox="1"/>
          <p:nvPr/>
        </p:nvSpPr>
        <p:spPr>
          <a:xfrm>
            <a:off x="6826207" y="4454623"/>
            <a:ext cx="1924256" cy="584775"/>
          </a:xfrm>
          <a:prstGeom prst="rect">
            <a:avLst/>
          </a:prstGeom>
          <a:noFill/>
        </p:spPr>
        <p:txBody>
          <a:bodyPr wrap="square" rtlCol="0">
            <a:spAutoFit/>
          </a:bodyPr>
          <a:lstStyle/>
          <a:p>
            <a:pPr algn="ctr"/>
            <a:r>
              <a:rPr lang="en-US" altLang="zh-CN" sz="1600" dirty="0" smtClean="0"/>
              <a:t>MLD 2</a:t>
            </a:r>
          </a:p>
          <a:p>
            <a:pPr algn="ctr"/>
            <a:r>
              <a:rPr lang="en-US" altLang="zh-CN" sz="1600" dirty="0" smtClean="0"/>
              <a:t>(</a:t>
            </a:r>
            <a:r>
              <a:rPr lang="en-US" altLang="zh-CN" sz="1600" b="1" dirty="0">
                <a:solidFill>
                  <a:srgbClr val="FF0000"/>
                </a:solidFill>
              </a:rPr>
              <a:t>STR-</a:t>
            </a:r>
            <a:r>
              <a:rPr lang="en-US" altLang="zh-CN" sz="1600" b="1" dirty="0">
                <a:solidFill>
                  <a:srgbClr val="FF0000"/>
                </a:solidFill>
                <a:ea typeface="宋体" panose="02010600030101010101" pitchFamily="2" charset="-122"/>
              </a:rPr>
              <a:t>Constrained</a:t>
            </a:r>
            <a:r>
              <a:rPr lang="en-US" altLang="zh-CN" sz="1600" dirty="0" smtClean="0"/>
              <a:t>)</a:t>
            </a:r>
            <a:endParaRPr lang="zh-CN" altLang="en-US" sz="1600" dirty="0"/>
          </a:p>
        </p:txBody>
      </p:sp>
      <p:cxnSp>
        <p:nvCxnSpPr>
          <p:cNvPr id="102" name="直接连接符 101"/>
          <p:cNvCxnSpPr/>
          <p:nvPr/>
        </p:nvCxnSpPr>
        <p:spPr bwMode="auto">
          <a:xfrm>
            <a:off x="2008265" y="5138138"/>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103" name="矩形 102"/>
          <p:cNvSpPr/>
          <p:nvPr/>
        </p:nvSpPr>
        <p:spPr bwMode="auto">
          <a:xfrm>
            <a:off x="3156938" y="4839073"/>
            <a:ext cx="3042656" cy="309575"/>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104" name="直接连接符 103"/>
          <p:cNvCxnSpPr/>
          <p:nvPr/>
        </p:nvCxnSpPr>
        <p:spPr bwMode="auto">
          <a:xfrm>
            <a:off x="2003568" y="5938767"/>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105" name="矩形 104"/>
          <p:cNvSpPr/>
          <p:nvPr/>
        </p:nvSpPr>
        <p:spPr bwMode="auto">
          <a:xfrm>
            <a:off x="3020699" y="5933304"/>
            <a:ext cx="3587906" cy="264601"/>
          </a:xfrm>
          <a:prstGeom prst="rect">
            <a:avLst/>
          </a:prstGeom>
          <a:pattFill prst="openDmnd">
            <a:fgClr>
              <a:schemeClr val="accent3">
                <a:lumMod val="40000"/>
                <a:lumOff val="60000"/>
              </a:schemeClr>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7" name="矩形 106"/>
          <p:cNvSpPr/>
          <p:nvPr/>
        </p:nvSpPr>
        <p:spPr bwMode="auto">
          <a:xfrm>
            <a:off x="2702845" y="4958826"/>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8" name="矩形 107"/>
          <p:cNvSpPr/>
          <p:nvPr/>
        </p:nvSpPr>
        <p:spPr bwMode="auto">
          <a:xfrm>
            <a:off x="2802691" y="4958826"/>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9" name="矩形 108"/>
          <p:cNvSpPr/>
          <p:nvPr/>
        </p:nvSpPr>
        <p:spPr bwMode="auto">
          <a:xfrm>
            <a:off x="2508400" y="4941168"/>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0" name="矩形 109"/>
          <p:cNvSpPr/>
          <p:nvPr/>
        </p:nvSpPr>
        <p:spPr bwMode="auto">
          <a:xfrm>
            <a:off x="2608247" y="4955351"/>
            <a:ext cx="85877" cy="194829"/>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5" name="矩形 114"/>
          <p:cNvSpPr/>
          <p:nvPr/>
        </p:nvSpPr>
        <p:spPr bwMode="auto">
          <a:xfrm>
            <a:off x="2916906" y="4839073"/>
            <a:ext cx="103793" cy="299065"/>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6" name="文本框 115"/>
          <p:cNvSpPr txBox="1"/>
          <p:nvPr/>
        </p:nvSpPr>
        <p:spPr>
          <a:xfrm>
            <a:off x="2102996" y="5279718"/>
            <a:ext cx="1800547" cy="246221"/>
          </a:xfrm>
          <a:prstGeom prst="rect">
            <a:avLst/>
          </a:prstGeom>
          <a:noFill/>
        </p:spPr>
        <p:txBody>
          <a:bodyPr wrap="square" rtlCol="0">
            <a:spAutoFit/>
          </a:bodyPr>
          <a:lstStyle/>
          <a:p>
            <a:pPr algn="ctr"/>
            <a:r>
              <a:rPr lang="en-US" altLang="zh-CN" sz="1000" b="1" dirty="0" smtClean="0"/>
              <a:t>notice-to-send Short Frame</a:t>
            </a:r>
            <a:endParaRPr lang="zh-CN" altLang="en-US" sz="1000" b="1" dirty="0"/>
          </a:p>
        </p:txBody>
      </p:sp>
      <p:sp>
        <p:nvSpPr>
          <p:cNvPr id="118" name="矩形 117"/>
          <p:cNvSpPr/>
          <p:nvPr/>
        </p:nvSpPr>
        <p:spPr bwMode="auto">
          <a:xfrm>
            <a:off x="6318546" y="5142197"/>
            <a:ext cx="290060" cy="294289"/>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9" name="文本框 118"/>
          <p:cNvSpPr txBox="1"/>
          <p:nvPr/>
        </p:nvSpPr>
        <p:spPr>
          <a:xfrm>
            <a:off x="4230109" y="4872564"/>
            <a:ext cx="891982" cy="276999"/>
          </a:xfrm>
          <a:prstGeom prst="rect">
            <a:avLst/>
          </a:prstGeom>
          <a:noFill/>
        </p:spPr>
        <p:txBody>
          <a:bodyPr wrap="square" rtlCol="0">
            <a:spAutoFit/>
          </a:bodyPr>
          <a:lstStyle/>
          <a:p>
            <a:r>
              <a:rPr lang="en-US" altLang="zh-CN" sz="1200" dirty="0" smtClean="0"/>
              <a:t>A-MPDU</a:t>
            </a:r>
            <a:endParaRPr lang="zh-CN" altLang="en-US" sz="1200" dirty="0"/>
          </a:p>
        </p:txBody>
      </p:sp>
      <p:cxnSp>
        <p:nvCxnSpPr>
          <p:cNvPr id="121" name="直接连接符 120"/>
          <p:cNvCxnSpPr/>
          <p:nvPr/>
        </p:nvCxnSpPr>
        <p:spPr bwMode="auto">
          <a:xfrm>
            <a:off x="6609887" y="4473399"/>
            <a:ext cx="0" cy="690119"/>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22" name="直接箭头连接符 121"/>
          <p:cNvCxnSpPr/>
          <p:nvPr/>
        </p:nvCxnSpPr>
        <p:spPr bwMode="auto">
          <a:xfrm>
            <a:off x="2918693" y="4553891"/>
            <a:ext cx="3691194" cy="0"/>
          </a:xfrm>
          <a:prstGeom prst="straightConnector1">
            <a:avLst/>
          </a:prstGeom>
          <a:solidFill>
            <a:schemeClr val="accent1"/>
          </a:solidFill>
          <a:ln w="9525" cap="flat" cmpd="sng" algn="ctr">
            <a:solidFill>
              <a:schemeClr val="tx1"/>
            </a:solidFill>
            <a:prstDash val="solid"/>
            <a:round/>
            <a:headEnd type="triangle"/>
            <a:tailEnd type="triangle"/>
          </a:ln>
        </p:spPr>
      </p:cxnSp>
      <p:cxnSp>
        <p:nvCxnSpPr>
          <p:cNvPr id="123" name="直接连接符 122"/>
          <p:cNvCxnSpPr/>
          <p:nvPr/>
        </p:nvCxnSpPr>
        <p:spPr bwMode="auto">
          <a:xfrm>
            <a:off x="2915515" y="4457639"/>
            <a:ext cx="0" cy="690119"/>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124" name="文本框 123"/>
          <p:cNvSpPr txBox="1"/>
          <p:nvPr/>
        </p:nvSpPr>
        <p:spPr>
          <a:xfrm>
            <a:off x="4426964" y="4246114"/>
            <a:ext cx="826508" cy="307777"/>
          </a:xfrm>
          <a:prstGeom prst="rect">
            <a:avLst/>
          </a:prstGeom>
          <a:noFill/>
        </p:spPr>
        <p:txBody>
          <a:bodyPr wrap="square" rtlCol="0">
            <a:spAutoFit/>
          </a:bodyPr>
          <a:lstStyle/>
          <a:p>
            <a:r>
              <a:rPr lang="en-US" altLang="zh-CN" sz="1400" dirty="0" smtClean="0"/>
              <a:t>TXOP</a:t>
            </a:r>
            <a:endParaRPr lang="zh-CN" altLang="en-US" sz="1400" dirty="0"/>
          </a:p>
        </p:txBody>
      </p:sp>
      <p:sp>
        <p:nvSpPr>
          <p:cNvPr id="125" name="文本框 124"/>
          <p:cNvSpPr txBox="1"/>
          <p:nvPr/>
        </p:nvSpPr>
        <p:spPr>
          <a:xfrm>
            <a:off x="3047057" y="5931228"/>
            <a:ext cx="3685183" cy="335169"/>
          </a:xfrm>
          <a:prstGeom prst="rect">
            <a:avLst/>
          </a:prstGeom>
          <a:noFill/>
        </p:spPr>
        <p:txBody>
          <a:bodyPr wrap="square" rtlCol="0">
            <a:spAutoFit/>
          </a:bodyPr>
          <a:lstStyle/>
          <a:p>
            <a:r>
              <a:rPr lang="en-US" altLang="zh-CN" sz="1200" dirty="0" smtClean="0"/>
              <a:t>The transmission from STA4 to STA2 is not allowed </a:t>
            </a:r>
            <a:endParaRPr lang="zh-CN" altLang="en-US" sz="1200" dirty="0"/>
          </a:p>
        </p:txBody>
      </p:sp>
      <p:cxnSp>
        <p:nvCxnSpPr>
          <p:cNvPr id="126" name="直接箭头连接符 125"/>
          <p:cNvCxnSpPr/>
          <p:nvPr/>
        </p:nvCxnSpPr>
        <p:spPr bwMode="auto">
          <a:xfrm flipV="1">
            <a:off x="2974295" y="5142498"/>
            <a:ext cx="0" cy="170637"/>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127" name="直接连接符 126"/>
          <p:cNvCxnSpPr/>
          <p:nvPr/>
        </p:nvCxnSpPr>
        <p:spPr bwMode="auto">
          <a:xfrm>
            <a:off x="3020699" y="4698363"/>
            <a:ext cx="0" cy="248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28" name="直接连接符 127"/>
          <p:cNvCxnSpPr/>
          <p:nvPr/>
        </p:nvCxnSpPr>
        <p:spPr bwMode="auto">
          <a:xfrm>
            <a:off x="3152079" y="4703617"/>
            <a:ext cx="0" cy="248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29" name="直接箭头连接符 128"/>
          <p:cNvCxnSpPr/>
          <p:nvPr/>
        </p:nvCxnSpPr>
        <p:spPr bwMode="auto">
          <a:xfrm>
            <a:off x="3020699" y="4760377"/>
            <a:ext cx="131380" cy="0"/>
          </a:xfrm>
          <a:prstGeom prst="straightConnector1">
            <a:avLst/>
          </a:prstGeom>
          <a:solidFill>
            <a:schemeClr val="accent1"/>
          </a:solidFill>
          <a:ln w="9525" cap="flat" cmpd="sng" algn="ctr">
            <a:solidFill>
              <a:schemeClr val="tx1"/>
            </a:solidFill>
            <a:prstDash val="solid"/>
            <a:round/>
            <a:headEnd type="arrow" w="sm" len="med"/>
            <a:tailEnd type="triangle"/>
          </a:ln>
        </p:spPr>
      </p:cxnSp>
      <p:sp>
        <p:nvSpPr>
          <p:cNvPr id="130" name="文本框 129"/>
          <p:cNvSpPr txBox="1"/>
          <p:nvPr/>
        </p:nvSpPr>
        <p:spPr>
          <a:xfrm>
            <a:off x="3131836" y="4622804"/>
            <a:ext cx="771707" cy="246221"/>
          </a:xfrm>
          <a:prstGeom prst="rect">
            <a:avLst/>
          </a:prstGeom>
          <a:noFill/>
        </p:spPr>
        <p:txBody>
          <a:bodyPr wrap="square" rtlCol="0">
            <a:spAutoFit/>
          </a:bodyPr>
          <a:lstStyle/>
          <a:p>
            <a:r>
              <a:rPr lang="en-US" altLang="zh-CN" sz="1000" b="1" dirty="0" smtClean="0"/>
              <a:t>SF-IFS</a:t>
            </a:r>
            <a:endParaRPr lang="zh-CN" altLang="en-US" sz="1000" b="1" dirty="0"/>
          </a:p>
        </p:txBody>
      </p:sp>
      <p:cxnSp>
        <p:nvCxnSpPr>
          <p:cNvPr id="135" name="直接箭头连接符 134"/>
          <p:cNvCxnSpPr/>
          <p:nvPr/>
        </p:nvCxnSpPr>
        <p:spPr bwMode="auto">
          <a:xfrm>
            <a:off x="6318546" y="5537347"/>
            <a:ext cx="405404" cy="0"/>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136" name="直接箭头连接符 135"/>
          <p:cNvCxnSpPr/>
          <p:nvPr/>
        </p:nvCxnSpPr>
        <p:spPr bwMode="auto">
          <a:xfrm flipH="1">
            <a:off x="2152353" y="4885558"/>
            <a:ext cx="356047" cy="0"/>
          </a:xfrm>
          <a:prstGeom prst="straightConnector1">
            <a:avLst/>
          </a:prstGeom>
          <a:solidFill>
            <a:schemeClr val="accent1"/>
          </a:solidFill>
          <a:ln w="9525" cap="flat" cmpd="sng" algn="ctr">
            <a:solidFill>
              <a:schemeClr val="tx1"/>
            </a:solidFill>
            <a:prstDash val="solid"/>
            <a:round/>
            <a:headEnd type="none" w="med" len="med"/>
            <a:tailEnd type="triangle"/>
          </a:ln>
        </p:spPr>
      </p:cxnSp>
      <p:sp>
        <p:nvSpPr>
          <p:cNvPr id="138" name="文本框 137"/>
          <p:cNvSpPr txBox="1"/>
          <p:nvPr/>
        </p:nvSpPr>
        <p:spPr>
          <a:xfrm>
            <a:off x="701966" y="2060848"/>
            <a:ext cx="8124648" cy="2585323"/>
          </a:xfrm>
          <a:prstGeom prst="rect">
            <a:avLst/>
          </a:prstGeom>
          <a:noFill/>
        </p:spPr>
        <p:txBody>
          <a:bodyPr wrap="square" rtlCol="0">
            <a:spAutoFit/>
          </a:bodyPr>
          <a:lstStyle/>
          <a:p>
            <a:pPr marL="285750" indent="-285750">
              <a:buFont typeface="Wingdings" panose="05000000000000000000" pitchFamily="2" charset="2"/>
              <a:buChar char="l"/>
            </a:pPr>
            <a:r>
              <a:rPr lang="en-US" altLang="zh-CN" sz="1800" dirty="0" smtClean="0"/>
              <a:t>STA1 and STA2 are affiliated with a constrained MLD, and STA3 and STA4 are affiliated with a STR MLD.</a:t>
            </a:r>
          </a:p>
          <a:p>
            <a:pPr marL="285750" indent="-285750">
              <a:buFont typeface="Wingdings" panose="05000000000000000000" pitchFamily="2" charset="2"/>
              <a:buChar char="l"/>
            </a:pPr>
            <a:r>
              <a:rPr lang="en-US" altLang="zh-CN" sz="1800" dirty="0" smtClean="0"/>
              <a:t>when STA1 obtains </a:t>
            </a:r>
            <a:r>
              <a:rPr lang="en-US" altLang="zh-CN" sz="1800" dirty="0"/>
              <a:t>the TXOP and gets ready to send MPDU</a:t>
            </a:r>
            <a:r>
              <a:rPr lang="en-US" altLang="zh-CN" sz="1800" dirty="0" smtClean="0"/>
              <a:t> it sends a </a:t>
            </a:r>
            <a:r>
              <a:rPr lang="en-US" altLang="zh-CN" sz="1800" dirty="0"/>
              <a:t>Notice-to-Send (NTS) </a:t>
            </a:r>
            <a:r>
              <a:rPr lang="en-US" altLang="zh-CN" sz="1800" dirty="0" smtClean="0"/>
              <a:t>frame before </a:t>
            </a:r>
            <a:r>
              <a:rPr lang="en-US" altLang="zh-CN" sz="1800" dirty="0"/>
              <a:t>the transmission of </a:t>
            </a:r>
            <a:r>
              <a:rPr lang="en-US" altLang="zh-CN" sz="1800" dirty="0" smtClean="0"/>
              <a:t>MPDU. </a:t>
            </a:r>
          </a:p>
          <a:p>
            <a:pPr marL="285750" indent="-285750" algn="just">
              <a:buFont typeface="Wingdings" panose="05000000000000000000" pitchFamily="2" charset="2"/>
              <a:buChar char="l"/>
            </a:pPr>
            <a:r>
              <a:rPr lang="en-US" altLang="zh-CN" sz="1800" dirty="0"/>
              <a:t>STA3 receives the NTS frame and knows that STA1 has obtained the TXOP, then it would indicate STA4 not to send frame to </a:t>
            </a:r>
            <a:r>
              <a:rPr lang="en-US" altLang="zh-CN" sz="1800" dirty="0" smtClean="0"/>
              <a:t>STA2 during the time period of TXOP.</a:t>
            </a:r>
          </a:p>
          <a:p>
            <a:pPr marL="285750" indent="-285750">
              <a:buFont typeface="Wingdings" panose="05000000000000000000" pitchFamily="2" charset="2"/>
              <a:buChar char="l"/>
            </a:pPr>
            <a:r>
              <a:rPr lang="en-US" altLang="zh-CN" sz="1800" dirty="0" smtClean="0"/>
              <a:t>if STA2 receives no frame addressed to itself </a:t>
            </a:r>
            <a:r>
              <a:rPr lang="en-US" altLang="zh-CN" sz="1800" dirty="0"/>
              <a:t>d</a:t>
            </a:r>
            <a:r>
              <a:rPr lang="en-US" altLang="zh-CN" sz="1800" dirty="0" smtClean="0"/>
              <a:t>uring </a:t>
            </a:r>
            <a:r>
              <a:rPr lang="en-US" altLang="zh-CN" sz="1800" dirty="0"/>
              <a:t>the xIFS time slot after the transmission of the NTS frame </a:t>
            </a:r>
            <a:r>
              <a:rPr lang="en-US" altLang="zh-CN" sz="1800" dirty="0" smtClean="0"/>
              <a:t>STA1 sends MPDU to STA3.</a:t>
            </a:r>
          </a:p>
          <a:p>
            <a:pPr marL="285750" indent="-285750">
              <a:buFont typeface="Wingdings" panose="05000000000000000000" pitchFamily="2" charset="2"/>
              <a:buChar char="l"/>
            </a:pPr>
            <a:endParaRPr lang="zh-CN" altLang="en-US" sz="1800" dirty="0"/>
          </a:p>
        </p:txBody>
      </p:sp>
      <p:sp>
        <p:nvSpPr>
          <p:cNvPr id="2" name="文本框 1"/>
          <p:cNvSpPr txBox="1"/>
          <p:nvPr/>
        </p:nvSpPr>
        <p:spPr>
          <a:xfrm>
            <a:off x="6282560" y="5160402"/>
            <a:ext cx="441044" cy="276999"/>
          </a:xfrm>
          <a:prstGeom prst="rect">
            <a:avLst/>
          </a:prstGeom>
          <a:noFill/>
        </p:spPr>
        <p:txBody>
          <a:bodyPr wrap="square" rtlCol="0">
            <a:spAutoFit/>
          </a:bodyPr>
          <a:lstStyle/>
          <a:p>
            <a:r>
              <a:rPr lang="en-US" altLang="zh-CN" dirty="0" smtClean="0"/>
              <a:t>BA</a:t>
            </a:r>
            <a:endParaRPr lang="zh-CN" altLang="en-US" dirty="0"/>
          </a:p>
        </p:txBody>
      </p:sp>
      <p:sp>
        <p:nvSpPr>
          <p:cNvPr id="42" name="Slide Number Placeholder 4"/>
          <p:cNvSpPr>
            <a:spLocks noGrp="1"/>
          </p:cNvSpPr>
          <p:nvPr>
            <p:ph type="sldNum" sz="quarter" idx="11"/>
          </p:nvPr>
        </p:nvSpPr>
        <p:spPr>
          <a:xfrm>
            <a:off x="4571630" y="6475413"/>
            <a:ext cx="76944" cy="184666"/>
          </a:xfrm>
        </p:spPr>
        <p:txBody>
          <a:bodyPr/>
          <a:lstStyle/>
          <a:p>
            <a:pPr>
              <a:defRPr/>
            </a:pPr>
            <a:r>
              <a:rPr lang="en-US" altLang="zh-CN" dirty="0" smtClean="0"/>
              <a:t>9</a:t>
            </a:r>
            <a:endParaRPr lang="en-US" altLang="zh-CN" dirty="0"/>
          </a:p>
        </p:txBody>
      </p:sp>
    </p:spTree>
    <p:extLst>
      <p:ext uri="{BB962C8B-B14F-4D97-AF65-F5344CB8AC3E}">
        <p14:creationId xmlns:p14="http://schemas.microsoft.com/office/powerpoint/2010/main" val="7946146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0</TotalTime>
  <Words>2282</Words>
  <Application>Microsoft Office PowerPoint</Application>
  <PresentationFormat>全屏显示(4:3)</PresentationFormat>
  <Paragraphs>263</Paragraphs>
  <Slides>17</Slides>
  <Notes>2</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17</vt:i4>
      </vt:variant>
    </vt:vector>
  </HeadingPairs>
  <TitlesOfParts>
    <vt:vector size="24" baseType="lpstr">
      <vt:lpstr>Gulim</vt:lpstr>
      <vt:lpstr>宋体</vt:lpstr>
      <vt:lpstr>Arial</vt:lpstr>
      <vt:lpstr>Calibri</vt:lpstr>
      <vt:lpstr>Times New Roman</vt:lpstr>
      <vt:lpstr>Wingdings</vt:lpstr>
      <vt:lpstr>802-11-Submission</vt:lpstr>
      <vt:lpstr>PowerPoint 演示文稿</vt:lpstr>
      <vt:lpstr>Introduction</vt:lpstr>
      <vt:lpstr>Background</vt:lpstr>
      <vt:lpstr>Overhead caused by RTS/CTS</vt:lpstr>
      <vt:lpstr>STR &amp; Non-STR &amp; STR-Constrained</vt:lpstr>
      <vt:lpstr>A potential issue for non-STR MLO</vt:lpstr>
      <vt:lpstr>Proposal – Notice-to-Send (NTS) Mechanism for the constrained MLD</vt:lpstr>
      <vt:lpstr>Notice-to-Send (NTS) Mechanism for  the constrained MLD - example</vt:lpstr>
      <vt:lpstr>PowerPoint 演示文稿</vt:lpstr>
      <vt:lpstr>PowerPoint 演示文稿</vt:lpstr>
      <vt:lpstr>PowerPoint 演示文稿</vt:lpstr>
      <vt:lpstr>PowerPoint 演示文稿</vt:lpstr>
      <vt:lpstr>Conclusion</vt:lpstr>
      <vt:lpstr>Straw Poll 1</vt:lpstr>
      <vt:lpstr>Straw Poll 2</vt:lpstr>
      <vt:lpstr>References </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2019-01-11T20:08:28Z</dcterms:created>
  <dcterms:modified xsi:type="dcterms:W3CDTF">2020-08-24T08:53:39Z</dcterms:modified>
</cp:coreProperties>
</file>