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334" r:id="rId3"/>
    <p:sldId id="284" r:id="rId4"/>
    <p:sldId id="355" r:id="rId5"/>
    <p:sldId id="353" r:id="rId6"/>
    <p:sldId id="337" r:id="rId7"/>
    <p:sldId id="342" r:id="rId8"/>
    <p:sldId id="341" r:id="rId9"/>
    <p:sldId id="356" r:id="rId10"/>
    <p:sldId id="343" r:id="rId11"/>
    <p:sldId id="333" r:id="rId12"/>
    <p:sldId id="35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1E1EFA"/>
    <a:srgbClr val="DFB7D9"/>
    <a:srgbClr val="C2C2FE"/>
    <a:srgbClr val="90FA93"/>
    <a:srgbClr val="F49088"/>
    <a:srgbClr val="FFABFF"/>
    <a:srgbClr val="FFCCFF"/>
    <a:srgbClr val="FFE5FF"/>
    <a:srgbClr val="FD94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6" autoAdjust="0"/>
    <p:restoredTop sz="94660"/>
  </p:normalViewPr>
  <p:slideViewPr>
    <p:cSldViewPr>
      <p:cViewPr>
        <p:scale>
          <a:sx n="100" d="100"/>
          <a:sy n="100" d="100"/>
        </p:scale>
        <p:origin x="1938" y="30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81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smtClean="0"/>
              <a:t>Philip Levis, Stanford University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smtClean="0"/>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Philip Levis, Stanford University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995470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92123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589771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645767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40821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093591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3734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438467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smtClean="0"/>
              <a:t>doc.: IEEE 802.11-13/xxxxr0</a:t>
            </a:r>
            <a:endParaRPr lang="en-US" dirty="0"/>
          </a:p>
        </p:txBody>
      </p:sp>
      <p:sp>
        <p:nvSpPr>
          <p:cNvPr id="5" name="Rectangle 3"/>
          <p:cNvSpPr>
            <a:spLocks noGrp="1" noChangeArrowheads="1"/>
          </p:cNvSpPr>
          <p:nvPr>
            <p:ph type="dt" idx="1"/>
          </p:nvPr>
        </p:nvSpPr>
        <p:spPr>
          <a:ln/>
        </p:spPr>
        <p:txBody>
          <a:bodyPr/>
          <a:lstStyle/>
          <a:p>
            <a:r>
              <a:rPr lang="en-US" dirty="0" smtClean="0"/>
              <a:t>November 2013</a:t>
            </a:r>
            <a:endParaRPr lang="en-US" dirty="0"/>
          </a:p>
        </p:txBody>
      </p:sp>
      <p:sp>
        <p:nvSpPr>
          <p:cNvPr id="6" name="Rectangle 6"/>
          <p:cNvSpPr>
            <a:spLocks noGrp="1" noChangeArrowheads="1"/>
          </p:cNvSpPr>
          <p:nvPr>
            <p:ph type="ftr" sz="quarter" idx="4"/>
          </p:nvPr>
        </p:nvSpPr>
        <p:spPr>
          <a:ln/>
        </p:spPr>
        <p:txBody>
          <a:bodyPr/>
          <a:lstStyle/>
          <a:p>
            <a:pPr lvl="4"/>
            <a:r>
              <a:rPr lang="en-US" dirty="0" smtClean="0"/>
              <a:t>Philip Levis, Stanford University</a:t>
            </a:r>
            <a:endParaRPr lang="en-US" dirty="0"/>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9</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599758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a:t>
            </a:r>
            <a:r>
              <a:rPr lang="en-US" sz="1800" b="1" dirty="0" smtClean="0"/>
              <a:t>IEEE 802.11-20/0971r0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altLang="zh-CN" sz="1800" b="1" kern="1200" dirty="0" smtClean="0">
                <a:solidFill>
                  <a:schemeClr val="tx1"/>
                </a:solidFill>
                <a:latin typeface="Times New Roman" charset="0"/>
                <a:ea typeface="+mn-ea"/>
                <a:cs typeface="+mn-cs"/>
              </a:rPr>
              <a:t>July</a:t>
            </a:r>
            <a:r>
              <a:rPr lang="en-US" sz="1800" b="1" dirty="0" smtClean="0"/>
              <a:t> 2020</a:t>
            </a:r>
            <a:endParaRPr lang="en-US" sz="1800" b="1" dirty="0"/>
          </a:p>
        </p:txBody>
      </p:sp>
      <p:sp>
        <p:nvSpPr>
          <p:cNvPr id="12" name="Rectangle 7"/>
          <p:cNvSpPr>
            <a:spLocks noChangeArrowheads="1"/>
          </p:cNvSpPr>
          <p:nvPr userDrawn="1"/>
        </p:nvSpPr>
        <p:spPr bwMode="auto">
          <a:xfrm>
            <a:off x="6048573" y="6536002"/>
            <a:ext cx="2485827"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smtClean="0"/>
              <a:t>Mengshi</a:t>
            </a:r>
            <a:r>
              <a:rPr lang="en-US" sz="1200" baseline="0" dirty="0" smtClean="0"/>
              <a:t> Hu</a:t>
            </a:r>
            <a:r>
              <a:rPr lang="en-US" sz="1200" dirty="0" smtClean="0"/>
              <a:t>, </a:t>
            </a:r>
            <a:r>
              <a:rPr lang="en-US" sz="1200" i="1" dirty="0" smtClean="0"/>
              <a:t>et al</a:t>
            </a:r>
            <a:r>
              <a:rPr lang="en-US" sz="1200" dirty="0" smtClean="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vsdx"/></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__2.vsdx"/></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3.emf"/><Relationship Id="rId4" Type="http://schemas.openxmlformats.org/officeDocument/2006/relationships/package" Target="../embeddings/Microsoft_Visio___3.vsd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167488" y="763509"/>
            <a:ext cx="9029701" cy="762000"/>
          </a:xfrm>
          <a:noFill/>
          <a:ln/>
        </p:spPr>
        <p:txBody>
          <a:bodyPr/>
          <a:lstStyle/>
          <a:p>
            <a:pPr eaLnBrk="1" hangingPunct="1">
              <a:lnSpc>
                <a:spcPct val="120000"/>
              </a:lnSpc>
            </a:pPr>
            <a:r>
              <a:rPr lang="en-US" altLang="zh-CN">
                <a:solidFill>
                  <a:schemeClr val="tx1"/>
                </a:solidFill>
              </a:rPr>
              <a:t>Spoofing </a:t>
            </a:r>
            <a:r>
              <a:rPr lang="en-US" altLang="zh-CN" smtClean="0">
                <a:solidFill>
                  <a:schemeClr val="tx1"/>
                </a:solidFill>
              </a:rPr>
              <a:t>Indication </a:t>
            </a:r>
            <a:r>
              <a:rPr lang="en-US" altLang="zh-CN" dirty="0">
                <a:solidFill>
                  <a:schemeClr val="tx1"/>
                </a:solidFill>
              </a:rPr>
              <a:t>in EHT-SIG</a:t>
            </a:r>
            <a:endParaRPr lang="en-US" dirty="0">
              <a:solidFill>
                <a:schemeClr val="tx1"/>
              </a:solidFill>
            </a:endParaRPr>
          </a:p>
        </p:txBody>
      </p:sp>
      <p:sp>
        <p:nvSpPr>
          <p:cNvPr id="30726" name="Rectangle 6"/>
          <p:cNvSpPr>
            <a:spLocks noGrp="1" noChangeArrowheads="1"/>
          </p:cNvSpPr>
          <p:nvPr>
            <p:ph type="body" idx="1"/>
          </p:nvPr>
        </p:nvSpPr>
        <p:spPr>
          <a:xfrm>
            <a:off x="609599" y="1600200"/>
            <a:ext cx="7772400" cy="381000"/>
          </a:xfrm>
          <a:noFill/>
          <a:ln/>
        </p:spPr>
        <p:txBody>
          <a:bodyPr/>
          <a:lstStyle/>
          <a:p>
            <a:pPr algn="ctr">
              <a:buFontTx/>
              <a:buNone/>
            </a:pPr>
            <a:r>
              <a:rPr lang="en-US" sz="2000" dirty="0"/>
              <a:t>Date:</a:t>
            </a:r>
            <a:r>
              <a:rPr lang="en-US" sz="2000" b="0" dirty="0" smtClean="0"/>
              <a:t> 2020-06-30</a:t>
            </a:r>
            <a:endParaRPr lang="en-US" sz="2000" b="0" dirty="0"/>
          </a:p>
        </p:txBody>
      </p:sp>
      <p:sp>
        <p:nvSpPr>
          <p:cNvPr id="30732" name="Rectangle 12"/>
          <p:cNvSpPr>
            <a:spLocks noChangeArrowheads="1"/>
          </p:cNvSpPr>
          <p:nvPr/>
        </p:nvSpPr>
        <p:spPr bwMode="auto">
          <a:xfrm>
            <a:off x="762000" y="2286000"/>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4048333920"/>
              </p:ext>
            </p:extLst>
          </p:nvPr>
        </p:nvGraphicFramePr>
        <p:xfrm>
          <a:off x="624688" y="2846625"/>
          <a:ext cx="8115299" cy="1351280"/>
        </p:xfrm>
        <a:graphic>
          <a:graphicData uri="http://schemas.openxmlformats.org/drawingml/2006/table">
            <a:tbl>
              <a:tblPr firstRow="1" bandRow="1">
                <a:tableStyleId>{5940675A-B579-460E-94D1-54222C63F5DA}</a:tableStyleId>
              </a:tblPr>
              <a:tblGrid>
                <a:gridCol w="1786143"/>
                <a:gridCol w="1444446"/>
                <a:gridCol w="1615293"/>
                <a:gridCol w="978495"/>
                <a:gridCol w="2290922"/>
              </a:tblGrid>
              <a:tr h="370840">
                <a:tc>
                  <a:txBody>
                    <a:bodyPr/>
                    <a:lstStyle/>
                    <a:p>
                      <a:r>
                        <a:rPr lang="en-US" altLang="zh-CN" sz="1400" b="1" kern="1200" dirty="0" smtClean="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tr>
              <a:tr h="370840">
                <a:tc>
                  <a:txBody>
                    <a:bodyPr/>
                    <a:lstStyle/>
                    <a:p>
                      <a:pPr algn="ctr"/>
                      <a:r>
                        <a:rPr lang="en-US" altLang="zh-CN" sz="1400" dirty="0" smtClean="0"/>
                        <a:t>Mengshi Hu</a:t>
                      </a:r>
                      <a:endParaRPr lang="zh-CN" altLang="en-US" sz="1400" dirty="0"/>
                    </a:p>
                  </a:txBody>
                  <a:tcPr anchor="ctr"/>
                </a:tc>
                <a:tc>
                  <a:txBody>
                    <a:bodyPr/>
                    <a:lstStyle/>
                    <a:p>
                      <a:pPr algn="ctr" fontAlgn="b">
                        <a:spcAft>
                          <a:spcPts val="0"/>
                        </a:spcAft>
                      </a:pPr>
                      <a:r>
                        <a:rPr lang="en-US" sz="1200" dirty="0" smtClean="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r>
                        <a:rPr lang="en-US" altLang="zh-CN" sz="1400" dirty="0" smtClean="0"/>
                        <a:t>humengshi@Huawei.com</a:t>
                      </a:r>
                      <a:endParaRPr lang="zh-CN" altLang="en-US" sz="1400" dirty="0"/>
                    </a:p>
                  </a:txBody>
                  <a:tcPr anchor="ctr"/>
                </a:tc>
              </a:tr>
              <a:tr h="185420">
                <a:tc>
                  <a:txBody>
                    <a:bodyPr/>
                    <a:lstStyle/>
                    <a:p>
                      <a:pPr algn="ctr"/>
                      <a:r>
                        <a:rPr lang="en-US" altLang="zh-CN" sz="1400" dirty="0" smtClean="0"/>
                        <a:t>Ross Yu</a:t>
                      </a:r>
                      <a:endParaRPr lang="en-US" altLang="zh-CN" sz="1400" dirty="0"/>
                    </a:p>
                  </a:txBody>
                  <a:tcPr anchor="ctr"/>
                </a:tc>
                <a:tc>
                  <a:txBody>
                    <a:bodyPr/>
                    <a:lstStyle/>
                    <a:p>
                      <a:pPr algn="ctr" fontAlgn="b">
                        <a:spcAft>
                          <a:spcPts val="0"/>
                        </a:spcAft>
                      </a:pPr>
                      <a:r>
                        <a:rPr lang="en-US" sz="1200" dirty="0" smtClean="0">
                          <a:effectLst/>
                          <a:latin typeface="Times New Roman" panose="02020603050405020304" pitchFamily="18" charset="0"/>
                          <a:ea typeface="宋体" panose="02010600030101010101" pitchFamily="2" charset="-122"/>
                        </a:rPr>
                        <a:t>Huawei</a:t>
                      </a:r>
                      <a:endParaRPr lang="zh-CN" sz="800" dirty="0">
                        <a:effectLst/>
                        <a:latin typeface="Times New Roman" panose="02020603050405020304" pitchFamily="18" charset="0"/>
                        <a:ea typeface="宋体" panose="02010600030101010101" pitchFamily="2" charset="-122"/>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dirty="0" smtClean="0"/>
                        <a:t>ross.yujian@huawei.com</a:t>
                      </a:r>
                      <a:endParaRPr lang="zh-CN" altLang="en-US" sz="1400" dirty="0" smtClean="0"/>
                    </a:p>
                  </a:txBody>
                  <a:tcPr anchor="ctr"/>
                </a:tc>
              </a:tr>
              <a:tr h="185420">
                <a:tc>
                  <a:txBody>
                    <a:bodyPr/>
                    <a:lstStyle/>
                    <a:p>
                      <a:pPr algn="ctr"/>
                      <a:r>
                        <a:rPr lang="en-US" altLang="zh-CN" sz="1400" dirty="0" smtClean="0"/>
                        <a:t>Ming Gan</a:t>
                      </a:r>
                      <a:endParaRPr lang="zh-CN" altLang="en-US" sz="1400" dirty="0"/>
                    </a:p>
                  </a:txBody>
                  <a:tcPr anchor="ct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CN" sz="1200" kern="1200" dirty="0" smtClean="0">
                          <a:solidFill>
                            <a:schemeClr val="tx1"/>
                          </a:solidFill>
                          <a:effectLst/>
                          <a:latin typeface="Times New Roman" panose="02020603050405020304" pitchFamily="18" charset="0"/>
                          <a:ea typeface="宋体" panose="02010600030101010101" pitchFamily="2" charset="-122"/>
                          <a:cs typeface="+mn-cs"/>
                        </a:rPr>
                        <a:t>Huawei</a:t>
                      </a:r>
                      <a:endParaRPr lang="zh-CN" altLang="zh-CN" sz="1200" kern="1200" dirty="0" smtClean="0">
                        <a:solidFill>
                          <a:schemeClr val="tx1"/>
                        </a:solidFill>
                        <a:effectLst/>
                        <a:latin typeface="Times New Roman" panose="02020603050405020304" pitchFamily="18" charset="0"/>
                        <a:ea typeface="宋体" panose="02010600030101010101" pitchFamily="2" charset="-122"/>
                        <a:cs typeface="+mn-cs"/>
                      </a:endParaRPr>
                    </a:p>
                  </a:txBody>
                  <a:tcPr marL="68580" marR="68580" marT="0" marB="0" anchor="ctr"/>
                </a:tc>
                <a:tc>
                  <a:txBody>
                    <a:bodyPr/>
                    <a:lstStyle/>
                    <a:p>
                      <a:pPr algn="ctr"/>
                      <a:endParaRPr lang="zh-CN" altLang="en-US" sz="1400" dirty="0"/>
                    </a:p>
                  </a:txBody>
                  <a:tcPr anchor="ctr"/>
                </a:tc>
                <a:tc>
                  <a:txBody>
                    <a:bodyPr/>
                    <a:lstStyle/>
                    <a:p>
                      <a:pPr algn="ctr"/>
                      <a:endParaRPr lang="zh-CN" altLang="en-US" sz="1400" dirty="0"/>
                    </a:p>
                  </a:txBody>
                  <a:tcPr anchor="ctr"/>
                </a:tc>
                <a:tc>
                  <a:txBody>
                    <a:bodyPr/>
                    <a:lstStyle/>
                    <a:p>
                      <a:pPr algn="ctr"/>
                      <a:endParaRPr lang="zh-CN" altLang="en-US" sz="1400" dirty="0"/>
                    </a:p>
                  </a:txBody>
                  <a:tcPr anchor="ct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10</a:t>
            </a:fld>
            <a:endParaRPr lang="en-US" dirty="0"/>
          </a:p>
        </p:txBody>
      </p:sp>
      <p:sp>
        <p:nvSpPr>
          <p:cNvPr id="1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smtClean="0"/>
              <a:t>Summary</a:t>
            </a:r>
            <a:endParaRPr lang="en-US" kern="0" dirty="0">
              <a:solidFill>
                <a:schemeClr val="tx1"/>
              </a:solidFill>
            </a:endParaRPr>
          </a:p>
        </p:txBody>
      </p:sp>
      <p:sp>
        <p:nvSpPr>
          <p:cNvPr id="3" name="矩形 2"/>
          <p:cNvSpPr/>
          <p:nvPr/>
        </p:nvSpPr>
        <p:spPr>
          <a:xfrm>
            <a:off x="533400" y="1447800"/>
            <a:ext cx="8001000" cy="2640723"/>
          </a:xfrm>
          <a:prstGeom prst="rect">
            <a:avLst/>
          </a:prstGeom>
        </p:spPr>
        <p:txBody>
          <a:bodyPr wrap="square">
            <a:sp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rPr>
              <a:t>To </a:t>
            </a:r>
            <a:r>
              <a:rPr lang="en-US" altLang="zh-CN" sz="1800" b="1" dirty="0">
                <a:solidFill>
                  <a:schemeClr val="dk1"/>
                </a:solidFill>
                <a:ea typeface="Times New Roman"/>
                <a:cs typeface="Times New Roman"/>
              </a:rPr>
              <a:t>save the overhead of EHT-SIG, </a:t>
            </a:r>
            <a:r>
              <a:rPr lang="en-US" altLang="zh-CN" sz="1800" b="1" dirty="0" smtClean="0">
                <a:solidFill>
                  <a:schemeClr val="dk1"/>
                </a:solidFill>
                <a:ea typeface="Times New Roman"/>
                <a:cs typeface="Times New Roman"/>
              </a:rPr>
              <a:t>the </a:t>
            </a:r>
            <a:r>
              <a:rPr lang="en-US" altLang="zh-CN" sz="1800" b="1" dirty="0">
                <a:solidFill>
                  <a:schemeClr val="dk1"/>
                </a:solidFill>
                <a:ea typeface="Times New Roman"/>
                <a:cs typeface="Times New Roman"/>
              </a:rPr>
              <a:t>RU Allocation subfield may not need to </a:t>
            </a:r>
            <a:r>
              <a:rPr lang="en-US" altLang="zh-CN" sz="1800" b="1" dirty="0" smtClean="0">
                <a:solidFill>
                  <a:schemeClr val="dk1"/>
                </a:solidFill>
                <a:ea typeface="Times New Roman"/>
                <a:cs typeface="Times New Roman"/>
              </a:rPr>
              <a:t>reflect the </a:t>
            </a:r>
            <a:r>
              <a:rPr lang="en-US" altLang="zh-CN" sz="1800" b="1" dirty="0">
                <a:solidFill>
                  <a:schemeClr val="dk1"/>
                </a:solidFill>
                <a:ea typeface="Times New Roman"/>
                <a:cs typeface="Times New Roman"/>
              </a:rPr>
              <a:t>practical allocation of the whole </a:t>
            </a:r>
            <a:r>
              <a:rPr lang="en-US" altLang="zh-CN" sz="1800" b="1" dirty="0" smtClean="0">
                <a:solidFill>
                  <a:schemeClr val="dk1"/>
                </a:solidFill>
                <a:ea typeface="Times New Roman"/>
                <a:cs typeface="Times New Roman"/>
              </a:rPr>
              <a:t>bandwidth.</a:t>
            </a:r>
            <a:r>
              <a:rPr lang="en-US" altLang="zh-CN" sz="1800" i="1" dirty="0"/>
              <a:t> </a:t>
            </a:r>
            <a:r>
              <a:rPr lang="en-US" altLang="zh-CN" sz="1800" b="1" dirty="0">
                <a:solidFill>
                  <a:schemeClr val="dk1"/>
                </a:solidFill>
                <a:ea typeface="Times New Roman"/>
                <a:cs typeface="Times New Roman"/>
              </a:rPr>
              <a:t>Each segment only needs to focus on the allocation </a:t>
            </a:r>
            <a:r>
              <a:rPr lang="en-US" altLang="zh-CN" sz="1800" b="1" dirty="0" smtClean="0">
                <a:solidFill>
                  <a:schemeClr val="dk1"/>
                </a:solidFill>
                <a:ea typeface="Times New Roman"/>
                <a:cs typeface="Times New Roman"/>
              </a:rPr>
              <a:t>of </a:t>
            </a:r>
            <a:r>
              <a:rPr lang="en-US" altLang="zh-CN" sz="1800" b="1" dirty="0">
                <a:solidFill>
                  <a:schemeClr val="dk1"/>
                </a:solidFill>
                <a:ea typeface="Times New Roman"/>
                <a:cs typeface="Times New Roman"/>
              </a:rPr>
              <a:t>its own users (the users parked on it).</a:t>
            </a:r>
          </a:p>
          <a:p>
            <a:pPr marL="342900" lvl="1" indent="-342900" algn="just">
              <a:spcBef>
                <a:spcPts val="0"/>
              </a:spcBef>
              <a:buSzPct val="100000"/>
              <a:buChar char="•"/>
            </a:pPr>
            <a:endParaRPr lang="en-US" altLang="zh-CN" sz="1800" b="1" i="1" dirty="0">
              <a:solidFill>
                <a:schemeClr val="dk1"/>
              </a:solidFill>
              <a:ea typeface="Times New Roman"/>
              <a:cs typeface="Times New Roman"/>
            </a:endParaRPr>
          </a:p>
          <a:p>
            <a:pPr marL="342900" lvl="1" indent="-342900" algn="just">
              <a:spcBef>
                <a:spcPts val="0"/>
              </a:spcBef>
              <a:buSzPct val="100000"/>
              <a:buChar char="•"/>
            </a:pPr>
            <a:r>
              <a:rPr lang="en-US" altLang="zh-CN" sz="1800" b="1" dirty="0" smtClean="0">
                <a:solidFill>
                  <a:schemeClr val="dk1"/>
                </a:solidFill>
                <a:ea typeface="Times New Roman"/>
                <a:cs typeface="Times New Roman"/>
              </a:rPr>
              <a:t> Three types of spoofing signaling in per-80MHz is given </a:t>
            </a:r>
            <a:r>
              <a:rPr lang="en-US" altLang="zh-CN" sz="1800" b="1" dirty="0">
                <a:solidFill>
                  <a:schemeClr val="dk1"/>
                </a:solidFill>
                <a:ea typeface="Times New Roman"/>
                <a:cs typeface="Times New Roman"/>
              </a:rPr>
              <a:t>from the perspectives of  different resource </a:t>
            </a:r>
            <a:r>
              <a:rPr lang="en-US" altLang="zh-CN" sz="1800" b="1" dirty="0" smtClean="0">
                <a:solidFill>
                  <a:schemeClr val="dk1"/>
                </a:solidFill>
                <a:ea typeface="Times New Roman"/>
                <a:cs typeface="Times New Roman"/>
              </a:rPr>
              <a:t>granularities.</a:t>
            </a:r>
            <a:endParaRPr lang="en-US" altLang="zh-CN" sz="1800" b="1" dirty="0">
              <a:solidFill>
                <a:schemeClr val="dk1"/>
              </a:solidFill>
              <a:ea typeface="Times New Roman"/>
              <a:cs typeface="Times New Roman"/>
            </a:endParaRPr>
          </a:p>
          <a:p>
            <a:pPr marL="742950" lvl="1" indent="-285750" algn="just">
              <a:spcBef>
                <a:spcPct val="20000"/>
              </a:spcBef>
              <a:buSzPct val="100000"/>
              <a:buFontTx/>
              <a:buChar char="–"/>
            </a:pPr>
            <a:r>
              <a:rPr lang="en-US" altLang="zh-CN" sz="1600" dirty="0"/>
              <a:t>Spoofing signaling in small-RU granularity</a:t>
            </a:r>
          </a:p>
          <a:p>
            <a:pPr marL="742950" lvl="1" indent="-285750" algn="just">
              <a:spcBef>
                <a:spcPct val="20000"/>
              </a:spcBef>
              <a:buSzPct val="100000"/>
              <a:buFontTx/>
              <a:buChar char="–"/>
            </a:pPr>
            <a:r>
              <a:rPr lang="en-US" altLang="zh-CN" sz="1600" dirty="0"/>
              <a:t>Spoofing signaling in large-RU granularity</a:t>
            </a:r>
          </a:p>
          <a:p>
            <a:pPr marL="742950" lvl="1" indent="-285750" algn="just">
              <a:spcBef>
                <a:spcPct val="20000"/>
              </a:spcBef>
              <a:buSzPct val="100000"/>
              <a:buFontTx/>
              <a:buChar char="–"/>
            </a:pPr>
            <a:r>
              <a:rPr lang="en-US" altLang="zh-CN" sz="1600" dirty="0"/>
              <a:t>Spoofing signaling in segment </a:t>
            </a:r>
            <a:r>
              <a:rPr lang="en-US" altLang="zh-CN" sz="1600" dirty="0" smtClean="0"/>
              <a:t>granularity</a:t>
            </a:r>
            <a:endParaRPr lang="en-US" altLang="zh-CN" sz="1600" dirty="0"/>
          </a:p>
        </p:txBody>
      </p:sp>
    </p:spTree>
    <p:extLst>
      <p:ext uri="{BB962C8B-B14F-4D97-AF65-F5344CB8AC3E}">
        <p14:creationId xmlns:p14="http://schemas.microsoft.com/office/powerpoint/2010/main" val="2608024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524000"/>
            <a:ext cx="7620000" cy="3886200"/>
          </a:xfrm>
        </p:spPr>
        <p:txBody>
          <a:bodyPr/>
          <a:lstStyle/>
          <a:p>
            <a:pPr marL="361950" indent="-361950">
              <a:spcBef>
                <a:spcPts val="600"/>
              </a:spcBef>
              <a:spcAft>
                <a:spcPts val="0"/>
              </a:spcAft>
              <a:buNone/>
            </a:pPr>
            <a:r>
              <a:rPr lang="en-US" altLang="zh-CN" sz="1600" b="0" dirty="0"/>
              <a:t>[1] </a:t>
            </a:r>
            <a:r>
              <a:rPr lang="en-US" altLang="zh-CN" sz="1600" b="0" dirty="0" smtClean="0"/>
              <a:t> IEEE </a:t>
            </a:r>
            <a:r>
              <a:rPr lang="en-US" altLang="zh-CN" sz="1600" b="0" dirty="0"/>
              <a:t>802.11-20/0566r34 Compendium of straw polls and potential changes to the Specification Framework Document    </a:t>
            </a:r>
          </a:p>
          <a:p>
            <a:pPr marL="361950" indent="-361950">
              <a:spcBef>
                <a:spcPts val="600"/>
              </a:spcBef>
              <a:spcAft>
                <a:spcPts val="0"/>
              </a:spcAft>
              <a:buNone/>
            </a:pPr>
            <a:r>
              <a:rPr lang="en-US" altLang="zh-CN" sz="1600" b="0" dirty="0" smtClean="0"/>
              <a:t>[2]  IEEE 802.11-20/0439r0 Efficient EHT Preamble Design</a:t>
            </a:r>
          </a:p>
          <a:p>
            <a:pPr marL="180975" indent="-180975">
              <a:spcBef>
                <a:spcPts val="600"/>
              </a:spcBef>
              <a:spcAft>
                <a:spcPts val="0"/>
              </a:spcAft>
              <a:buNone/>
            </a:pPr>
            <a:r>
              <a:rPr lang="en-US" altLang="zh-CN" sz="1600" b="0" dirty="0" smtClean="0"/>
              <a:t>[3]  IEEE 802.11-20/0380r0 </a:t>
            </a:r>
            <a:r>
              <a:rPr lang="en-GB" altLang="en-US" sz="1600" b="0" dirty="0"/>
              <a:t>U-SIG Structure and Preamble Processing</a:t>
            </a:r>
            <a:endParaRPr lang="en-US" altLang="zh-CN" sz="1600" b="0" dirty="0"/>
          </a:p>
          <a:p>
            <a:pPr marL="180975" indent="-180975">
              <a:spcBef>
                <a:spcPts val="600"/>
              </a:spcBef>
              <a:spcAft>
                <a:spcPts val="0"/>
              </a:spcAft>
              <a:buNone/>
            </a:pPr>
            <a:r>
              <a:rPr lang="en-US" altLang="zh-CN" sz="1600" b="0" dirty="0" smtClean="0"/>
              <a:t>[4]  IEEE 802.11-20/0605r0 </a:t>
            </a:r>
            <a:r>
              <a:rPr lang="en-US" altLang="zh-CN" sz="1600" b="0" dirty="0"/>
              <a:t>Further Discussions on Efficient EHT Preamble </a:t>
            </a:r>
            <a:endParaRPr lang="en-US" altLang="zh-CN" sz="1600" b="0" dirty="0" smtClean="0"/>
          </a:p>
          <a:p>
            <a:pPr marL="361950" indent="-361950">
              <a:spcBef>
                <a:spcPts val="600"/>
              </a:spcBef>
              <a:spcAft>
                <a:spcPts val="0"/>
              </a:spcAft>
              <a:buNone/>
            </a:pPr>
            <a:r>
              <a:rPr lang="en-US" altLang="zh-CN" sz="1600" b="0" dirty="0" smtClean="0"/>
              <a:t>[5]  IEEE 802.11-20/0922r2 </a:t>
            </a:r>
            <a:r>
              <a:rPr lang="en-US" altLang="zh-CN" sz="1600" b="0" dirty="0"/>
              <a:t>RU allocation subfield in EHT-SIG Follow up II</a:t>
            </a:r>
            <a:endParaRPr lang="en-US" altLang="zh-CN" sz="1600" b="0" dirty="0" smtClean="0"/>
          </a:p>
          <a:p>
            <a:pPr marL="180975" indent="-180975">
              <a:spcBef>
                <a:spcPts val="600"/>
              </a:spcBef>
              <a:spcAft>
                <a:spcPts val="0"/>
              </a:spcAft>
              <a:buNone/>
            </a:pPr>
            <a:r>
              <a:rPr lang="en-US" altLang="zh-CN" sz="1600" b="0" dirty="0" smtClean="0"/>
              <a:t>[6]  IEEE 802.11-20/0783r1 </a:t>
            </a:r>
            <a:r>
              <a:rPr lang="en-US" altLang="zh-CN" sz="1600" b="0" dirty="0"/>
              <a:t>EHT-SIG Compression Format</a:t>
            </a:r>
          </a:p>
          <a:p>
            <a:pPr marL="0" indent="0">
              <a:buNone/>
            </a:pPr>
            <a:endParaRPr lang="en-US" altLang="zh-CN" sz="1800" b="0" dirty="0"/>
          </a:p>
          <a:p>
            <a:endParaRPr lang="zh-CN" altLang="en-US" sz="1800" dirty="0"/>
          </a:p>
        </p:txBody>
      </p:sp>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11</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smtClean="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1380569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r>
              <a:rPr lang="en-US" dirty="0" smtClean="0"/>
              <a:t>Slide </a:t>
            </a:r>
            <a:fld id="{A5ED327D-21C3-674C-981C-8A8BC9E6D25C}" type="slidenum">
              <a:rPr lang="en-US" smtClean="0"/>
              <a:pPr/>
              <a:t>12</a:t>
            </a:fld>
            <a:endParaRPr lang="en-US" dirty="0"/>
          </a:p>
        </p:txBody>
      </p:sp>
      <p:sp>
        <p:nvSpPr>
          <p:cNvPr id="4" name="Title 1"/>
          <p:cNvSpPr>
            <a:spLocks noGrp="1"/>
          </p:cNvSpPr>
          <p:nvPr>
            <p:ph type="title"/>
          </p:nvPr>
        </p:nvSpPr>
        <p:spPr>
          <a:xfrm>
            <a:off x="685800" y="685800"/>
            <a:ext cx="7772400" cy="609600"/>
          </a:xfrm>
        </p:spPr>
        <p:txBody>
          <a:bodyPr/>
          <a:lstStyle/>
          <a:p>
            <a:r>
              <a:rPr lang="en-US" dirty="0"/>
              <a:t>Straw </a:t>
            </a:r>
            <a:r>
              <a:rPr lang="en-US" dirty="0" smtClean="0"/>
              <a:t>Poll #1</a:t>
            </a:r>
            <a:endParaRPr lang="en-US" dirty="0"/>
          </a:p>
        </p:txBody>
      </p:sp>
      <p:sp>
        <p:nvSpPr>
          <p:cNvPr id="6" name="Content Placeholder 2"/>
          <p:cNvSpPr txBox="1">
            <a:spLocks/>
          </p:cNvSpPr>
          <p:nvPr/>
        </p:nvSpPr>
        <p:spPr bwMode="auto">
          <a:xfrm>
            <a:off x="800100" y="1524000"/>
            <a:ext cx="7505700" cy="2209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algn="just"/>
            <a:r>
              <a:rPr lang="en-US" kern="0" dirty="0" smtClean="0"/>
              <a:t>Do you agree that </a:t>
            </a:r>
            <a:r>
              <a:rPr lang="en-US" altLang="zh-CN" dirty="0" smtClean="0">
                <a:latin typeface="Times New Roman" charset="0"/>
              </a:rPr>
              <a:t>the RU Allocation subfields </a:t>
            </a:r>
            <a:r>
              <a:rPr lang="en-US" altLang="zh-CN" dirty="0">
                <a:latin typeface="Times New Roman" charset="0"/>
              </a:rPr>
              <a:t>in different segments </a:t>
            </a:r>
            <a:r>
              <a:rPr lang="en-US" altLang="zh-CN" dirty="0" smtClean="0">
                <a:latin typeface="Times New Roman" charset="0"/>
              </a:rPr>
              <a:t>corresponding </a:t>
            </a:r>
            <a:r>
              <a:rPr lang="en-US" altLang="zh-CN" dirty="0">
                <a:latin typeface="Times New Roman" charset="0"/>
              </a:rPr>
              <a:t>to a same </a:t>
            </a:r>
            <a:r>
              <a:rPr lang="en-US" altLang="zh-CN" dirty="0" smtClean="0">
                <a:latin typeface="Times New Roman" charset="0"/>
              </a:rPr>
              <a:t>20MHz can be different?</a:t>
            </a:r>
            <a:endParaRPr lang="en-US" kern="0" dirty="0" smtClean="0"/>
          </a:p>
          <a:p>
            <a:pPr lvl="1" algn="just">
              <a:buSzPct val="100000"/>
            </a:pPr>
            <a:r>
              <a:rPr lang="en-US" sz="1600" dirty="0" smtClean="0">
                <a:latin typeface="Times New Roman" charset="0"/>
                <a:ea typeface="+mn-ea"/>
              </a:rPr>
              <a:t>The </a:t>
            </a:r>
            <a:r>
              <a:rPr lang="en-US" altLang="zh-CN" sz="1600" dirty="0" smtClean="0">
                <a:latin typeface="Times New Roman" charset="0"/>
                <a:ea typeface="+mn-ea"/>
              </a:rPr>
              <a:t>RU </a:t>
            </a:r>
            <a:r>
              <a:rPr lang="en-US" altLang="zh-CN" sz="1600" dirty="0">
                <a:latin typeface="Times New Roman" charset="0"/>
                <a:ea typeface="+mn-ea"/>
              </a:rPr>
              <a:t>Allocation subfields in each segment only need to reflect the practical allocation of  the users parked on that </a:t>
            </a:r>
            <a:r>
              <a:rPr lang="en-US" altLang="zh-CN" sz="1600" dirty="0" smtClean="0">
                <a:latin typeface="Times New Roman" charset="0"/>
                <a:ea typeface="+mn-ea"/>
              </a:rPr>
              <a:t>segment</a:t>
            </a:r>
            <a:endParaRPr lang="en-US" altLang="zh-CN" sz="1600" dirty="0">
              <a:latin typeface="Times New Roman" charset="0"/>
              <a:ea typeface="+mn-ea"/>
            </a:endParaRPr>
          </a:p>
          <a:p>
            <a:pPr lvl="1" algn="just">
              <a:buSzPct val="100000"/>
            </a:pPr>
            <a:r>
              <a:rPr lang="en-US" altLang="zh-CN" sz="1600" dirty="0" smtClean="0">
                <a:latin typeface="Times New Roman" charset="0"/>
                <a:ea typeface="+mn-ea"/>
              </a:rPr>
              <a:t>The RU </a:t>
            </a:r>
            <a:r>
              <a:rPr lang="en-US" altLang="zh-CN" sz="1600" dirty="0">
                <a:latin typeface="Times New Roman" charset="0"/>
                <a:ea typeface="+mn-ea"/>
              </a:rPr>
              <a:t>Allocation </a:t>
            </a:r>
            <a:r>
              <a:rPr lang="en-US" altLang="zh-CN" sz="1600" dirty="0" smtClean="0">
                <a:latin typeface="Times New Roman" charset="0"/>
                <a:ea typeface="+mn-ea"/>
              </a:rPr>
              <a:t>subfields </a:t>
            </a:r>
            <a:r>
              <a:rPr lang="en-US" altLang="zh-CN" sz="1600" dirty="0">
                <a:latin typeface="Times New Roman" charset="0"/>
                <a:ea typeface="+mn-ea"/>
              </a:rPr>
              <a:t>may not need to reflect the practical allocation of the whole bandwidth</a:t>
            </a:r>
            <a:endParaRPr lang="en-US" sz="1600" dirty="0">
              <a:latin typeface="Times New Roman" charset="0"/>
              <a:ea typeface="+mn-ea"/>
            </a:endParaRPr>
          </a:p>
          <a:p>
            <a:pPr algn="just"/>
            <a:endParaRPr lang="en-US" kern="0" dirty="0"/>
          </a:p>
        </p:txBody>
      </p:sp>
    </p:spTree>
    <p:extLst>
      <p:ext uri="{BB962C8B-B14F-4D97-AF65-F5344CB8AC3E}">
        <p14:creationId xmlns:p14="http://schemas.microsoft.com/office/powerpoint/2010/main" val="568439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5" name="Shape 94"/>
          <p:cNvSpPr txBox="1">
            <a:spLocks noGrp="1"/>
          </p:cNvSpPr>
          <p:nvPr>
            <p:ph idx="1"/>
          </p:nvPr>
        </p:nvSpPr>
        <p:spPr>
          <a:xfrm>
            <a:off x="620917" y="1447800"/>
            <a:ext cx="7903134" cy="3581400"/>
          </a:xfrm>
          <a:prstGeom prst="rect">
            <a:avLst/>
          </a:prstGeom>
          <a:noFill/>
          <a:ln>
            <a:noFill/>
          </a:ln>
        </p:spPr>
        <p:txBody>
          <a:bodyPr lIns="92075" tIns="46025" rIns="92075" bIns="46025" anchor="t" anchorCtr="0">
            <a:noAutofit/>
          </a:bodyPr>
          <a:lstStyle/>
          <a:p>
            <a:pPr marL="0" indent="0" algn="just">
              <a:spcBef>
                <a:spcPts val="0"/>
              </a:spcBef>
              <a:buSzPct val="100000"/>
              <a:buNone/>
            </a:pPr>
            <a:endParaRPr lang="en-US" altLang="zh-CN" sz="2000" b="0" dirty="0" smtClean="0"/>
          </a:p>
          <a:p>
            <a:pPr lvl="0" algn="just">
              <a:spcBef>
                <a:spcPts val="0"/>
              </a:spcBef>
              <a:buSzPct val="100000"/>
            </a:pPr>
            <a:r>
              <a:rPr lang="en-US" altLang="zh-CN" sz="1800" dirty="0" smtClean="0">
                <a:solidFill>
                  <a:schemeClr val="dk1"/>
                </a:solidFill>
                <a:ea typeface="Times New Roman"/>
                <a:cs typeface="Times New Roman"/>
                <a:sym typeface="Times New Roman"/>
              </a:rPr>
              <a:t>EHT has adopted the </a:t>
            </a:r>
            <a:r>
              <a:rPr lang="en-US" altLang="zh-CN" sz="1800" dirty="0">
                <a:solidFill>
                  <a:schemeClr val="dk1"/>
                </a:solidFill>
                <a:ea typeface="Times New Roman"/>
                <a:cs typeface="Times New Roman"/>
                <a:sym typeface="Times New Roman"/>
              </a:rPr>
              <a:t>following </a:t>
            </a:r>
            <a:r>
              <a:rPr lang="en-US" altLang="zh-CN" sz="1800" dirty="0" smtClean="0">
                <a:solidFill>
                  <a:schemeClr val="dk1"/>
                </a:solidFill>
                <a:ea typeface="Times New Roman"/>
                <a:cs typeface="Times New Roman"/>
                <a:sym typeface="Times New Roman"/>
              </a:rPr>
              <a:t>format of an EHT </a:t>
            </a:r>
            <a:r>
              <a:rPr lang="en-US" altLang="zh-CN" sz="1800" dirty="0">
                <a:solidFill>
                  <a:schemeClr val="dk1"/>
                </a:solidFill>
                <a:ea typeface="Times New Roman"/>
                <a:cs typeface="Times New Roman"/>
                <a:sym typeface="Times New Roman"/>
              </a:rPr>
              <a:t>PPDU sent </a:t>
            </a:r>
            <a:r>
              <a:rPr lang="en-US" altLang="zh-CN" sz="1800" dirty="0" smtClean="0">
                <a:solidFill>
                  <a:schemeClr val="dk1"/>
                </a:solidFill>
                <a:ea typeface="Times New Roman"/>
                <a:cs typeface="Times New Roman"/>
                <a:sym typeface="Times New Roman"/>
              </a:rPr>
              <a:t>to multiple users [1]. </a:t>
            </a:r>
            <a:endParaRPr lang="en-US" altLang="zh-CN" sz="1800" dirty="0">
              <a:solidFill>
                <a:schemeClr val="dk1"/>
              </a:solidFill>
              <a:ea typeface="Times New Roman"/>
              <a:cs typeface="Times New Roman"/>
              <a:sym typeface="Times New Roman"/>
            </a:endParaRPr>
          </a:p>
          <a:p>
            <a:pPr marL="715963" lvl="1" indent="-354013" algn="just">
              <a:buSzPct val="100000"/>
            </a:pPr>
            <a:r>
              <a:rPr lang="en-US" altLang="zh-CN" sz="1600" dirty="0"/>
              <a:t>There shall be a 2 OFDM symbol long, jointly encoded U-SIG in the EHT preamble immediately after the RL-SIG</a:t>
            </a:r>
            <a:r>
              <a:rPr lang="en-US" altLang="zh-CN" sz="1600" dirty="0" smtClean="0"/>
              <a:t>.</a:t>
            </a:r>
            <a:endParaRPr lang="en-US" altLang="zh-CN" sz="1600" dirty="0" smtClean="0">
              <a:ea typeface="Times New Roman"/>
              <a:cs typeface="Times New Roman"/>
            </a:endParaRPr>
          </a:p>
          <a:p>
            <a:pPr marL="715963" lvl="1" indent="-354013" algn="just">
              <a:buSzPct val="100000"/>
            </a:pPr>
            <a:r>
              <a:rPr lang="en-US" altLang="zh-CN" sz="1600" dirty="0" smtClean="0">
                <a:ea typeface="Times New Roman"/>
                <a:cs typeface="Times New Roman"/>
              </a:rPr>
              <a:t>The </a:t>
            </a:r>
            <a:r>
              <a:rPr lang="en-US" altLang="zh-CN" sz="1600" dirty="0">
                <a:ea typeface="Times New Roman"/>
                <a:cs typeface="Times New Roman"/>
              </a:rPr>
              <a:t>EHT-SIG (immediately after the U-SIG) in an EHT PPDU sent to multiple users shall have a common field and user-specific field(s).</a:t>
            </a:r>
            <a:endParaRPr lang="zh-CN" altLang="zh-CN" sz="1600" dirty="0">
              <a:ea typeface="Times New Roman"/>
              <a:cs typeface="Times New Roman"/>
            </a:endParaRPr>
          </a:p>
          <a:p>
            <a:pPr marL="1077913" lvl="1" indent="-361950" algn="just">
              <a:buSzPct val="100000"/>
              <a:buFont typeface="Wingdings" panose="05000000000000000000" pitchFamily="2" charset="2"/>
              <a:buChar char="p"/>
              <a:tabLst>
                <a:tab pos="1077913" algn="l"/>
              </a:tabLst>
            </a:pPr>
            <a:r>
              <a:rPr lang="en-US" altLang="zh-CN" sz="1600" dirty="0">
                <a:ea typeface="Times New Roman"/>
                <a:cs typeface="Times New Roman"/>
              </a:rPr>
              <a:t>Special case compressed modes (e.g., full BW MU-MIMO) are TBD</a:t>
            </a:r>
            <a:r>
              <a:rPr lang="en-US" altLang="zh-CN" sz="1600" dirty="0" smtClean="0">
                <a:ea typeface="Times New Roman"/>
                <a:cs typeface="Times New Roman"/>
              </a:rPr>
              <a:t>.</a:t>
            </a:r>
          </a:p>
          <a:p>
            <a:pPr marL="715963" lvl="1" indent="-354013" algn="just">
              <a:buSzPct val="100000"/>
            </a:pPr>
            <a:r>
              <a:rPr lang="en-US" altLang="zh-CN" sz="1600" dirty="0">
                <a:ea typeface="Times New Roman"/>
                <a:cs typeface="Times New Roman"/>
              </a:rPr>
              <a:t>An RU Allocation subfield is present in the Common field of the EHT-SIG field of an EHT PPDU sent to multiple users.</a:t>
            </a:r>
            <a:endParaRPr lang="zh-CN" altLang="zh-CN" sz="1600" dirty="0">
              <a:ea typeface="Times New Roman"/>
              <a:cs typeface="Times New Roman"/>
            </a:endParaRPr>
          </a:p>
          <a:p>
            <a:pPr marL="1077913" lvl="1" indent="-361950" algn="just">
              <a:buSzPct val="100000"/>
              <a:buFont typeface="Wingdings" panose="05000000000000000000" pitchFamily="2" charset="2"/>
              <a:buChar char="p"/>
              <a:tabLst>
                <a:tab pos="1077913" algn="l"/>
              </a:tabLst>
            </a:pPr>
            <a:r>
              <a:rPr lang="en-US" altLang="zh-CN" sz="1600" dirty="0">
                <a:ea typeface="Times New Roman"/>
                <a:cs typeface="Times New Roman"/>
              </a:rPr>
              <a:t>Compressed modes are TBD.</a:t>
            </a:r>
            <a:endParaRPr lang="zh-CN" altLang="zh-CN" sz="1600" dirty="0">
              <a:ea typeface="Times New Roman"/>
              <a:cs typeface="Times New Roman"/>
            </a:endParaRPr>
          </a:p>
          <a:p>
            <a:pPr marL="1077913" lvl="1" indent="-361950" algn="just">
              <a:buSzPct val="100000"/>
              <a:buFont typeface="Wingdings" panose="05000000000000000000" pitchFamily="2" charset="2"/>
              <a:buChar char="p"/>
              <a:tabLst>
                <a:tab pos="1077913" algn="l"/>
              </a:tabLst>
            </a:pPr>
            <a:r>
              <a:rPr lang="en-US" altLang="zh-CN" sz="1600" dirty="0">
                <a:ea typeface="Times New Roman"/>
                <a:cs typeface="Times New Roman"/>
              </a:rPr>
              <a:t>Contents of the RU Allocation subfield are TBD.</a:t>
            </a:r>
            <a:endParaRPr lang="zh-CN" altLang="zh-CN" sz="1600" dirty="0">
              <a:ea typeface="Times New Roman"/>
              <a:cs typeface="Times New Roman"/>
            </a:endParaRPr>
          </a:p>
          <a:p>
            <a:pPr marL="1077913" lvl="1" indent="-361950" algn="just">
              <a:buSzPct val="100000"/>
              <a:buFont typeface="Wingdings" panose="05000000000000000000" pitchFamily="2" charset="2"/>
              <a:buChar char="p"/>
              <a:tabLst>
                <a:tab pos="1077913" algn="l"/>
              </a:tabLst>
            </a:pPr>
            <a:endParaRPr lang="zh-CN" altLang="zh-CN" sz="1600" dirty="0">
              <a:ea typeface="Times New Roman"/>
              <a:cs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IE" dirty="0" smtClean="0">
                <a:solidFill>
                  <a:schemeClr val="tx1"/>
                </a:solidFill>
              </a:rPr>
              <a:t>EHT PPDU Format</a:t>
            </a:r>
            <a:endParaRPr lang="en-US" dirty="0">
              <a:solidFill>
                <a:schemeClr val="tx1"/>
              </a:solidFill>
            </a:endParaRPr>
          </a:p>
        </p:txBody>
      </p:sp>
      <p:graphicFrame>
        <p:nvGraphicFramePr>
          <p:cNvPr id="2" name="表格 1"/>
          <p:cNvGraphicFramePr>
            <a:graphicFrameLocks noGrp="1"/>
          </p:cNvGraphicFramePr>
          <p:nvPr>
            <p:extLst>
              <p:ext uri="{D42A27DB-BD31-4B8C-83A1-F6EECF244321}">
                <p14:modId xmlns:p14="http://schemas.microsoft.com/office/powerpoint/2010/main" val="435691989"/>
              </p:ext>
            </p:extLst>
          </p:nvPr>
        </p:nvGraphicFramePr>
        <p:xfrm>
          <a:off x="995650" y="4930866"/>
          <a:ext cx="7528401" cy="301762"/>
        </p:xfrm>
        <a:graphic>
          <a:graphicData uri="http://schemas.openxmlformats.org/drawingml/2006/table">
            <a:tbl>
              <a:tblPr firstRow="1" bandRow="1">
                <a:tableStyleId>{5940675A-B579-460E-94D1-54222C63F5DA}</a:tableStyleId>
              </a:tblPr>
              <a:tblGrid>
                <a:gridCol w="836489"/>
                <a:gridCol w="836489"/>
                <a:gridCol w="836489"/>
                <a:gridCol w="836489"/>
                <a:gridCol w="836489"/>
                <a:gridCol w="836489"/>
                <a:gridCol w="836489"/>
                <a:gridCol w="836489"/>
                <a:gridCol w="836489"/>
              </a:tblGrid>
              <a:tr h="301762">
                <a:tc>
                  <a:txBody>
                    <a:bodyPr/>
                    <a:lstStyle/>
                    <a:p>
                      <a:pPr algn="ctr"/>
                      <a:r>
                        <a:rPr lang="en-US" altLang="zh-CN" sz="1200" dirty="0" smtClean="0"/>
                        <a:t>L-STF</a:t>
                      </a:r>
                      <a:endParaRPr lang="zh-CN" altLang="en-US" sz="1200" dirty="0"/>
                    </a:p>
                  </a:txBody>
                  <a:tcPr anchor="ctr"/>
                </a:tc>
                <a:tc>
                  <a:txBody>
                    <a:bodyPr/>
                    <a:lstStyle/>
                    <a:p>
                      <a:pPr algn="ctr"/>
                      <a:r>
                        <a:rPr lang="en-US" altLang="zh-CN" sz="1200" dirty="0" smtClean="0"/>
                        <a:t>L-LTF</a:t>
                      </a:r>
                      <a:endParaRPr lang="zh-CN" altLang="en-US" sz="1200" dirty="0"/>
                    </a:p>
                  </a:txBody>
                  <a:tcPr anchor="ctr"/>
                </a:tc>
                <a:tc>
                  <a:txBody>
                    <a:bodyPr/>
                    <a:lstStyle/>
                    <a:p>
                      <a:pPr algn="ctr"/>
                      <a:r>
                        <a:rPr lang="en-US" altLang="zh-CN" sz="1200" dirty="0" smtClean="0"/>
                        <a:t>L-SIG</a:t>
                      </a:r>
                      <a:endParaRPr lang="zh-CN" altLang="en-US" sz="1200" dirty="0"/>
                    </a:p>
                  </a:txBody>
                  <a:tcPr anchor="ctr"/>
                </a:tc>
                <a:tc>
                  <a:txBody>
                    <a:bodyPr/>
                    <a:lstStyle/>
                    <a:p>
                      <a:pPr algn="ctr"/>
                      <a:r>
                        <a:rPr lang="en-US" altLang="zh-CN" sz="1200" dirty="0" smtClean="0"/>
                        <a:t>RL-SIG</a:t>
                      </a:r>
                      <a:endParaRPr lang="zh-CN" altLang="en-US" sz="1200" dirty="0"/>
                    </a:p>
                  </a:txBody>
                  <a:tcPr anchor="ctr"/>
                </a:tc>
                <a:tc>
                  <a:txBody>
                    <a:bodyPr/>
                    <a:lstStyle/>
                    <a:p>
                      <a:pPr algn="ctr"/>
                      <a:r>
                        <a:rPr lang="en-US" altLang="zh-CN" sz="1200" dirty="0" smtClean="0"/>
                        <a:t>U-SIG</a:t>
                      </a:r>
                      <a:endParaRPr lang="zh-CN" altLang="en-US" sz="1200" dirty="0"/>
                    </a:p>
                  </a:txBody>
                  <a:tcPr anchor="ctr">
                    <a:solidFill>
                      <a:srgbClr val="FFC000"/>
                    </a:solidFill>
                  </a:tcPr>
                </a:tc>
                <a:tc>
                  <a:txBody>
                    <a:bodyPr/>
                    <a:lstStyle/>
                    <a:p>
                      <a:pPr algn="ctr"/>
                      <a:r>
                        <a:rPr lang="en-US" altLang="zh-CN" sz="1200" dirty="0" smtClean="0"/>
                        <a:t>EHT-SIG</a:t>
                      </a:r>
                      <a:endParaRPr lang="zh-CN" altLang="en-US" sz="1200" dirty="0"/>
                    </a:p>
                  </a:txBody>
                  <a:tcPr anchor="ctr">
                    <a:solidFill>
                      <a:srgbClr val="92D050"/>
                    </a:solidFill>
                  </a:tcPr>
                </a:tc>
                <a:tc>
                  <a:txBody>
                    <a:bodyPr/>
                    <a:lstStyle/>
                    <a:p>
                      <a:pPr algn="ctr"/>
                      <a:r>
                        <a:rPr lang="en-US" altLang="zh-CN" sz="1200" dirty="0" smtClean="0"/>
                        <a:t>EHT-STF</a:t>
                      </a:r>
                      <a:endParaRPr lang="zh-CN" altLang="en-US" sz="1200" dirty="0"/>
                    </a:p>
                  </a:txBody>
                  <a:tcPr anchor="ctr"/>
                </a:tc>
                <a:tc>
                  <a:txBody>
                    <a:bodyPr/>
                    <a:lstStyle/>
                    <a:p>
                      <a:pPr algn="ctr"/>
                      <a:r>
                        <a:rPr lang="en-US" altLang="zh-CN" sz="1200" dirty="0" smtClean="0"/>
                        <a:t>EHT-LTF</a:t>
                      </a:r>
                      <a:endParaRPr lang="zh-CN" altLang="en-US" sz="1200" dirty="0"/>
                    </a:p>
                  </a:txBody>
                  <a:tcPr anchor="ctr"/>
                </a:tc>
                <a:tc>
                  <a:txBody>
                    <a:bodyPr/>
                    <a:lstStyle/>
                    <a:p>
                      <a:pPr algn="ctr"/>
                      <a:r>
                        <a:rPr lang="en-US" altLang="zh-CN" sz="1200" dirty="0" smtClean="0"/>
                        <a:t>Data</a:t>
                      </a:r>
                      <a:endParaRPr lang="zh-CN" altLang="en-US" sz="1200" dirty="0"/>
                    </a:p>
                  </a:txBody>
                  <a:tcPr anchor="ctr"/>
                </a:tc>
              </a:tr>
            </a:tbl>
          </a:graphicData>
        </a:graphic>
      </p:graphicFrame>
      <p:cxnSp>
        <p:nvCxnSpPr>
          <p:cNvPr id="29" name="直接箭头连接符 28"/>
          <p:cNvCxnSpPr/>
          <p:nvPr/>
        </p:nvCxnSpPr>
        <p:spPr bwMode="auto">
          <a:xfrm flipH="1">
            <a:off x="4191000" y="5235666"/>
            <a:ext cx="983658" cy="3566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直接箭头连接符 29"/>
          <p:cNvCxnSpPr/>
          <p:nvPr/>
        </p:nvCxnSpPr>
        <p:spPr bwMode="auto">
          <a:xfrm>
            <a:off x="6023019" y="5248636"/>
            <a:ext cx="960117" cy="3436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graphicFrame>
        <p:nvGraphicFramePr>
          <p:cNvPr id="34" name="表格 33"/>
          <p:cNvGraphicFramePr>
            <a:graphicFrameLocks noGrp="1"/>
          </p:cNvGraphicFramePr>
          <p:nvPr>
            <p:extLst>
              <p:ext uri="{D42A27DB-BD31-4B8C-83A1-F6EECF244321}">
                <p14:modId xmlns:p14="http://schemas.microsoft.com/office/powerpoint/2010/main" val="1914151844"/>
              </p:ext>
            </p:extLst>
          </p:nvPr>
        </p:nvGraphicFramePr>
        <p:xfrm>
          <a:off x="4191000" y="5592286"/>
          <a:ext cx="2792136" cy="274320"/>
        </p:xfrm>
        <a:graphic>
          <a:graphicData uri="http://schemas.openxmlformats.org/drawingml/2006/table">
            <a:tbl>
              <a:tblPr firstRow="1" bandRow="1">
                <a:tableStyleId>{5940675A-B579-460E-94D1-54222C63F5DA}</a:tableStyleId>
              </a:tblPr>
              <a:tblGrid>
                <a:gridCol w="1396068"/>
                <a:gridCol w="1396068"/>
              </a:tblGrid>
              <a:tr h="253090">
                <a:tc>
                  <a:txBody>
                    <a:bodyPr/>
                    <a:lstStyle/>
                    <a:p>
                      <a:pPr algn="ctr"/>
                      <a:r>
                        <a:rPr lang="en-US" altLang="zh-CN" sz="1200" dirty="0" smtClean="0"/>
                        <a:t>Common</a:t>
                      </a:r>
                      <a:r>
                        <a:rPr lang="en-US" altLang="zh-CN" sz="1200" baseline="0" dirty="0" smtClean="0"/>
                        <a:t> field</a:t>
                      </a:r>
                      <a:endParaRPr lang="zh-CN" altLang="en-US" sz="1200" dirty="0"/>
                    </a:p>
                  </a:txBody>
                  <a:tcPr/>
                </a:tc>
                <a:tc>
                  <a:txBody>
                    <a:bodyPr/>
                    <a:lstStyle/>
                    <a:p>
                      <a:pPr algn="ctr"/>
                      <a:r>
                        <a:rPr lang="en-US" altLang="zh-CN" sz="1200" dirty="0" smtClean="0"/>
                        <a:t>User</a:t>
                      </a:r>
                      <a:r>
                        <a:rPr lang="en-US" altLang="zh-CN" sz="1200" baseline="0" dirty="0" smtClean="0"/>
                        <a:t> Specific field</a:t>
                      </a:r>
                      <a:endParaRPr lang="zh-CN" altLang="en-US" sz="1200" dirty="0"/>
                    </a:p>
                  </a:txBody>
                  <a:tcPr/>
                </a:tc>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300027682"/>
              </p:ext>
            </p:extLst>
          </p:nvPr>
        </p:nvGraphicFramePr>
        <p:xfrm>
          <a:off x="4026940" y="6089104"/>
          <a:ext cx="1684730" cy="274320"/>
        </p:xfrm>
        <a:graphic>
          <a:graphicData uri="http://schemas.openxmlformats.org/drawingml/2006/table">
            <a:tbl>
              <a:tblPr firstRow="1" bandRow="1">
                <a:tableStyleId>{5940675A-B579-460E-94D1-54222C63F5DA}</a:tableStyleId>
              </a:tblPr>
              <a:tblGrid>
                <a:gridCol w="1684730"/>
              </a:tblGrid>
              <a:tr h="253090">
                <a:tc>
                  <a:txBody>
                    <a:bodyPr/>
                    <a:lstStyle/>
                    <a:p>
                      <a:pPr algn="ctr"/>
                      <a:r>
                        <a:rPr lang="en-US" altLang="zh-CN" sz="1200" dirty="0" smtClean="0"/>
                        <a:t>RU Allocation</a:t>
                      </a:r>
                      <a:r>
                        <a:rPr lang="en-US" altLang="zh-CN" sz="1200" baseline="0" dirty="0" smtClean="0"/>
                        <a:t> subfield</a:t>
                      </a:r>
                      <a:endParaRPr lang="zh-CN" altLang="en-US" sz="1200" dirty="0"/>
                    </a:p>
                  </a:txBody>
                  <a:tcPr/>
                </a:tc>
              </a:tr>
            </a:tbl>
          </a:graphicData>
        </a:graphic>
      </p:graphicFrame>
      <p:cxnSp>
        <p:nvCxnSpPr>
          <p:cNvPr id="13" name="直接箭头连接符 12"/>
          <p:cNvCxnSpPr/>
          <p:nvPr/>
        </p:nvCxnSpPr>
        <p:spPr bwMode="auto">
          <a:xfrm>
            <a:off x="4869305" y="5862025"/>
            <a:ext cx="5908" cy="2270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953475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3</a:t>
            </a:fld>
            <a:endParaRPr lang="en-US" dirty="0"/>
          </a:p>
        </p:txBody>
      </p:sp>
      <p:sp>
        <p:nvSpPr>
          <p:cNvPr id="5" name="Shape 94"/>
          <p:cNvSpPr txBox="1">
            <a:spLocks noGrp="1"/>
          </p:cNvSpPr>
          <p:nvPr>
            <p:ph idx="1"/>
          </p:nvPr>
        </p:nvSpPr>
        <p:spPr>
          <a:xfrm>
            <a:off x="584167" y="1188643"/>
            <a:ext cx="8020053" cy="3761814"/>
          </a:xfrm>
          <a:prstGeom prst="rect">
            <a:avLst/>
          </a:prstGeom>
          <a:noFill/>
          <a:ln>
            <a:noFill/>
          </a:ln>
        </p:spPr>
        <p:txBody>
          <a:bodyPr lIns="92075" tIns="46025" rIns="92075" bIns="46025" anchor="t" anchorCtr="0">
            <a:noAutofit/>
          </a:bodyPr>
          <a:lstStyle/>
          <a:p>
            <a:pPr marL="0" indent="0" algn="just">
              <a:spcBef>
                <a:spcPts val="0"/>
              </a:spcBef>
              <a:buSzPct val="100000"/>
              <a:buNone/>
            </a:pPr>
            <a:endParaRPr lang="en-US" altLang="zh-CN" sz="2000" b="0" dirty="0" smtClean="0"/>
          </a:p>
          <a:p>
            <a:pPr lvl="0" algn="just">
              <a:spcBef>
                <a:spcPts val="0"/>
              </a:spcBef>
              <a:buSzPct val="100000"/>
            </a:pPr>
            <a:r>
              <a:rPr lang="en-US" altLang="zh-CN" sz="1800" dirty="0" smtClean="0">
                <a:solidFill>
                  <a:schemeClr val="dk1"/>
                </a:solidFill>
                <a:ea typeface="Times New Roman"/>
                <a:cs typeface="Times New Roman"/>
                <a:sym typeface="Times New Roman"/>
              </a:rPr>
              <a:t>On the basis of the EHT PPDU format sent to multiple users, an efficient per-80MHz preamble </a:t>
            </a:r>
            <a:r>
              <a:rPr lang="en-US" altLang="zh-CN" sz="1800" dirty="0">
                <a:solidFill>
                  <a:schemeClr val="dk1"/>
                </a:solidFill>
                <a:ea typeface="Times New Roman"/>
                <a:cs typeface="Times New Roman"/>
                <a:sym typeface="Times New Roman"/>
              </a:rPr>
              <a:t>structure</a:t>
            </a:r>
            <a:r>
              <a:rPr lang="en-US" altLang="zh-CN" sz="1800" dirty="0" smtClean="0">
                <a:solidFill>
                  <a:schemeClr val="dk1"/>
                </a:solidFill>
                <a:ea typeface="Times New Roman"/>
                <a:cs typeface="Times New Roman"/>
                <a:sym typeface="Times New Roman"/>
              </a:rPr>
              <a:t> is designed [2-4].</a:t>
            </a:r>
            <a:endParaRPr lang="en-US" altLang="zh-CN" sz="1800" dirty="0">
              <a:solidFill>
                <a:schemeClr val="dk1"/>
              </a:solidFill>
              <a:ea typeface="Times New Roman"/>
              <a:cs typeface="Times New Roman"/>
              <a:sym typeface="Times New Roman"/>
            </a:endParaRPr>
          </a:p>
          <a:p>
            <a:pPr marL="715963" lvl="1" indent="-354013" algn="just">
              <a:buSzPct val="100000"/>
            </a:pPr>
            <a:r>
              <a:rPr lang="en-US" altLang="zh-CN" sz="1600" dirty="0"/>
              <a:t>Information in U-SIG is allowed to vary from one 80 MHz to the next in an EHT PPDU of bandwidth &gt; </a:t>
            </a:r>
            <a:r>
              <a:rPr lang="en-US" altLang="zh-CN" sz="1600" dirty="0" smtClean="0"/>
              <a:t>80MHz </a:t>
            </a:r>
          </a:p>
          <a:p>
            <a:pPr marL="715963" lvl="1" indent="-354013" algn="just">
              <a:buSzPct val="100000"/>
            </a:pPr>
            <a:r>
              <a:rPr lang="en-US" altLang="zh-CN" sz="1600" dirty="0"/>
              <a:t>Within each 80MHz, U-SIG is still duplicated in every non-punctured </a:t>
            </a:r>
            <a:r>
              <a:rPr lang="en-US" altLang="zh-CN" sz="1600" dirty="0" smtClean="0"/>
              <a:t>20MHz.</a:t>
            </a:r>
          </a:p>
          <a:p>
            <a:pPr marL="715963" lvl="1" indent="-354013" algn="just">
              <a:buSzPct val="100000"/>
            </a:pPr>
            <a:r>
              <a:rPr lang="en-GB" altLang="zh-CN" sz="1600" dirty="0"/>
              <a:t>EHT-SIG may carry different content in each </a:t>
            </a:r>
            <a:r>
              <a:rPr lang="en-GB" altLang="zh-CN" sz="1600" dirty="0" smtClean="0"/>
              <a:t>80MHz.</a:t>
            </a:r>
            <a:endParaRPr lang="zh-CN" altLang="zh-CN" sz="1600" dirty="0"/>
          </a:p>
          <a:p>
            <a:pPr marL="715963" lvl="1" indent="-354013" algn="just">
              <a:buSzPct val="100000"/>
            </a:pPr>
            <a:r>
              <a:rPr lang="en-US" altLang="zh-CN" sz="1600" dirty="0"/>
              <a:t>A STA only needs to process up to one 80 MHz segment of the pre-EHT preamble (up-to and including EHT-SIG) to get all the assignment information for itself.</a:t>
            </a:r>
            <a:endParaRPr lang="zh-CN" altLang="zh-CN" sz="1600" dirty="0"/>
          </a:p>
          <a:p>
            <a:pPr marL="0" indent="0" algn="just">
              <a:spcBef>
                <a:spcPts val="0"/>
              </a:spcBef>
              <a:buSzPct val="100000"/>
              <a:buNone/>
            </a:pPr>
            <a:endParaRPr lang="en-US" altLang="zh-CN" sz="1800" b="0" dirty="0" smtClean="0">
              <a:solidFill>
                <a:schemeClr val="dk1"/>
              </a:solidFill>
              <a:ea typeface="Times New Roman"/>
              <a:cs typeface="Times New Roman"/>
              <a:sym typeface="Times New Roman"/>
            </a:endParaRPr>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a:t>Per-80MHz </a:t>
            </a:r>
            <a:r>
              <a:rPr lang="en-US" altLang="zh-CN" dirty="0" smtClean="0"/>
              <a:t>Preamble Signaling</a:t>
            </a:r>
            <a:endParaRPr lang="en-US" dirty="0">
              <a:solidFill>
                <a:schemeClr val="tx1"/>
              </a:solidFill>
            </a:endParaRPr>
          </a:p>
        </p:txBody>
      </p:sp>
      <p:cxnSp>
        <p:nvCxnSpPr>
          <p:cNvPr id="18" name="Straight Arrow Connector 21">
            <a:extLst>
              <a:ext uri="{FF2B5EF4-FFF2-40B4-BE49-F238E27FC236}">
                <a16:creationId xmlns:a16="http://schemas.microsoft.com/office/drawing/2014/main" xmlns="" id="{93501787-FC6C-46EA-809B-6494F6E1448C}"/>
              </a:ext>
            </a:extLst>
          </p:cNvPr>
          <p:cNvCxnSpPr/>
          <p:nvPr/>
        </p:nvCxnSpPr>
        <p:spPr bwMode="auto">
          <a:xfrm flipV="1">
            <a:off x="881001" y="4073250"/>
            <a:ext cx="0" cy="1060051"/>
          </a:xfrm>
          <a:prstGeom prst="straightConnector1">
            <a:avLst/>
          </a:prstGeom>
          <a:solidFill>
            <a:schemeClr val="accent1"/>
          </a:solidFill>
          <a:ln w="12700" cap="flat" cmpd="sng" algn="ctr">
            <a:solidFill>
              <a:schemeClr val="tx1"/>
            </a:solidFill>
            <a:prstDash val="solid"/>
            <a:round/>
            <a:headEnd type="triangle"/>
            <a:tailEnd type="triangle"/>
          </a:ln>
          <a:effectLst/>
        </p:spPr>
      </p:cxnSp>
      <p:graphicFrame>
        <p:nvGraphicFramePr>
          <p:cNvPr id="3" name="表格 2"/>
          <p:cNvGraphicFramePr>
            <a:graphicFrameLocks noGrp="1"/>
          </p:cNvGraphicFramePr>
          <p:nvPr>
            <p:extLst>
              <p:ext uri="{D42A27DB-BD31-4B8C-83A1-F6EECF244321}">
                <p14:modId xmlns:p14="http://schemas.microsoft.com/office/powerpoint/2010/main" val="1144102044"/>
              </p:ext>
            </p:extLst>
          </p:nvPr>
        </p:nvGraphicFramePr>
        <p:xfrm>
          <a:off x="996258" y="4090625"/>
          <a:ext cx="3863049" cy="2085353"/>
        </p:xfrm>
        <a:graphic>
          <a:graphicData uri="http://schemas.openxmlformats.org/drawingml/2006/table">
            <a:tbl>
              <a:tblPr firstRow="1" bandRow="1">
                <a:tableStyleId>{5940675A-B579-460E-94D1-54222C63F5DA}</a:tableStyleId>
              </a:tblPr>
              <a:tblGrid>
                <a:gridCol w="494343"/>
                <a:gridCol w="1437181"/>
                <a:gridCol w="1382219"/>
                <a:gridCol w="549306"/>
              </a:tblGrid>
              <a:tr h="271793">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U-SIG2</a:t>
                      </a:r>
                      <a:endParaRPr lang="zh-CN" altLang="en-US" sz="1100" dirty="0"/>
                    </a:p>
                  </a:txBody>
                  <a:tcPr anchor="ctr">
                    <a:lnL w="12700" cap="flat" cmpd="sng" algn="ctr">
                      <a:solidFill>
                        <a:schemeClr val="tx1"/>
                      </a:solidFill>
                      <a:prstDash val="solid"/>
                      <a:round/>
                      <a:headEnd type="none" w="med" len="med"/>
                      <a:tailEnd type="none" w="med" len="med"/>
                    </a:lnL>
                    <a:solidFill>
                      <a:srgbClr val="FFFF00"/>
                    </a:solidFill>
                  </a:tcPr>
                </a:tc>
                <a:tc>
                  <a:txBody>
                    <a:bodyPr/>
                    <a:lstStyle/>
                    <a:p>
                      <a:pPr algn="ctr"/>
                      <a:r>
                        <a:rPr lang="en-US" altLang="zh-CN" sz="1100" dirty="0" smtClean="0"/>
                        <a:t>EHT-SIG2_2</a:t>
                      </a:r>
                      <a:endParaRPr lang="zh-CN" altLang="en-US" sz="1100" dirty="0"/>
                    </a:p>
                  </a:txBody>
                  <a:tcPr anchor="ctr">
                    <a:lnR w="12700" cap="flat" cmpd="sng" algn="ctr">
                      <a:solidFill>
                        <a:schemeClr val="tx1"/>
                      </a:solidFill>
                      <a:prstDash val="solid"/>
                      <a:round/>
                      <a:headEnd type="none" w="med" len="med"/>
                      <a:tailEnd type="none" w="med" len="med"/>
                    </a:lnR>
                    <a:solidFill>
                      <a:schemeClr val="accent5"/>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U-SIG2</a:t>
                      </a:r>
                      <a:endParaRPr lang="zh-CN" altLang="en-US" sz="1100" dirty="0"/>
                    </a:p>
                  </a:txBody>
                  <a:tcPr anchor="ctr">
                    <a:lnL w="12700" cap="flat" cmpd="sng" algn="ctr">
                      <a:solidFill>
                        <a:schemeClr val="tx1"/>
                      </a:solidFill>
                      <a:prstDash val="solid"/>
                      <a:round/>
                      <a:headEnd type="none" w="med" len="med"/>
                      <a:tailEnd type="none" w="med" len="med"/>
                    </a:lnL>
                    <a:solidFill>
                      <a:srgbClr val="FFFF00"/>
                    </a:solidFill>
                  </a:tcPr>
                </a:tc>
                <a:tc>
                  <a:txBody>
                    <a:bodyPr/>
                    <a:lstStyle/>
                    <a:p>
                      <a:pPr algn="ctr"/>
                      <a:r>
                        <a:rPr lang="en-US" altLang="zh-CN" sz="1100" dirty="0" smtClean="0"/>
                        <a:t>EHT-SIG2_1</a:t>
                      </a:r>
                      <a:endParaRPr lang="zh-CN" altLang="en-US" sz="1100" dirty="0"/>
                    </a:p>
                  </a:txBody>
                  <a:tcPr anchor="ctr">
                    <a:lnR w="12700" cap="flat" cmpd="sng" algn="ctr">
                      <a:solidFill>
                        <a:schemeClr val="tx1"/>
                      </a:solidFill>
                      <a:prstDash val="solid"/>
                      <a:round/>
                      <a:headEnd type="none" w="med" len="med"/>
                      <a:tailEnd type="none" w="med" len="med"/>
                    </a:lnR>
                    <a:solidFill>
                      <a:schemeClr val="accent5"/>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U-SIG2</a:t>
                      </a:r>
                      <a:endParaRPr lang="zh-CN" altLang="en-US" sz="1100" dirty="0"/>
                    </a:p>
                  </a:txBody>
                  <a:tcPr anchor="ctr">
                    <a:lnL w="12700" cap="flat" cmpd="sng" algn="ctr">
                      <a:solidFill>
                        <a:schemeClr val="tx1"/>
                      </a:solidFill>
                      <a:prstDash val="solid"/>
                      <a:round/>
                      <a:headEnd type="none" w="med" len="med"/>
                      <a:tailEnd type="none" w="med" len="med"/>
                    </a:lnL>
                    <a:solidFill>
                      <a:srgbClr val="FFFF00"/>
                    </a:solidFill>
                  </a:tcPr>
                </a:tc>
                <a:tc>
                  <a:txBody>
                    <a:bodyPr/>
                    <a:lstStyle/>
                    <a:p>
                      <a:pPr algn="ctr"/>
                      <a:r>
                        <a:rPr lang="en-US" altLang="zh-CN" sz="1100" dirty="0" smtClean="0"/>
                        <a:t>EHT-SIG2_2</a:t>
                      </a:r>
                      <a:endParaRPr lang="zh-CN" altLang="en-US" sz="1100" dirty="0"/>
                    </a:p>
                  </a:txBody>
                  <a:tcPr anchor="ctr">
                    <a:lnR w="12700" cap="flat" cmpd="sng" algn="ctr">
                      <a:solidFill>
                        <a:schemeClr val="tx1"/>
                      </a:solidFill>
                      <a:prstDash val="solid"/>
                      <a:round/>
                      <a:headEnd type="none" w="med" len="med"/>
                      <a:tailEnd type="none" w="med" len="med"/>
                    </a:lnR>
                    <a:solidFill>
                      <a:schemeClr val="accent5"/>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U-SIG2</a:t>
                      </a:r>
                      <a:endParaRPr lang="zh-CN" altLang="en-US" sz="1100" dirty="0"/>
                    </a:p>
                  </a:txBody>
                  <a:tcPr anchor="ctr">
                    <a:lnL w="12700" cap="flat" cmpd="sng" algn="ctr">
                      <a:solidFill>
                        <a:schemeClr val="tx1"/>
                      </a:solidFill>
                      <a:prstDash val="solid"/>
                      <a:round/>
                      <a:headEnd type="none" w="med" len="med"/>
                      <a:tailEnd type="none" w="med" len="med"/>
                    </a:lnL>
                    <a:solidFill>
                      <a:srgbClr val="FFFF00"/>
                    </a:solidFill>
                  </a:tcPr>
                </a:tc>
                <a:tc>
                  <a:txBody>
                    <a:bodyPr/>
                    <a:lstStyle/>
                    <a:p>
                      <a:pPr algn="ctr"/>
                      <a:r>
                        <a:rPr lang="en-US" altLang="zh-CN" sz="1100" dirty="0" smtClean="0"/>
                        <a:t>EHT-SIG2_1</a:t>
                      </a:r>
                      <a:endParaRPr lang="zh-CN" altLang="en-US" sz="1100" dirty="0"/>
                    </a:p>
                  </a:txBody>
                  <a:tcPr anchor="ctr">
                    <a:lnR w="12700" cap="flat" cmpd="sng" algn="ctr">
                      <a:solidFill>
                        <a:schemeClr val="tx1"/>
                      </a:solidFill>
                      <a:prstDash val="solid"/>
                      <a:round/>
                      <a:headEnd type="none" w="med" len="med"/>
                      <a:tailEnd type="none" w="med" len="med"/>
                    </a:lnR>
                    <a:solidFill>
                      <a:schemeClr val="accent5"/>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U-SIG1</a:t>
                      </a:r>
                      <a:endParaRPr lang="zh-CN" altLang="en-US" sz="1100" dirty="0"/>
                    </a:p>
                  </a:txBody>
                  <a:tcPr anchor="ctr">
                    <a:lnL w="12700" cap="flat" cmpd="sng" algn="ctr">
                      <a:solidFill>
                        <a:schemeClr val="tx1"/>
                      </a:solidFill>
                      <a:prstDash val="solid"/>
                      <a:round/>
                      <a:headEnd type="none" w="med" len="med"/>
                      <a:tailEnd type="none" w="med" len="med"/>
                    </a:lnL>
                    <a:solidFill>
                      <a:srgbClr val="FFC000"/>
                    </a:solidFill>
                  </a:tcPr>
                </a:tc>
                <a:tc>
                  <a:txBody>
                    <a:bodyPr/>
                    <a:lstStyle/>
                    <a:p>
                      <a:pPr algn="ctr"/>
                      <a:r>
                        <a:rPr lang="en-US" altLang="zh-CN" sz="1100" dirty="0" smtClean="0"/>
                        <a:t>EHT-SIG1_2</a:t>
                      </a:r>
                      <a:endParaRPr lang="zh-CN" altLang="en-US" sz="1100" dirty="0"/>
                    </a:p>
                  </a:txBody>
                  <a:tcPr anchor="ctr">
                    <a:lnR w="12700" cap="flat" cmpd="sng" algn="ctr">
                      <a:solidFill>
                        <a:schemeClr val="tx1"/>
                      </a:solidFill>
                      <a:prstDash val="solid"/>
                      <a:round/>
                      <a:headEnd type="none" w="med" len="med"/>
                      <a:tailEnd type="none" w="med" len="med"/>
                    </a:lnR>
                    <a:solidFill>
                      <a:srgbClr val="92D050"/>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U-SIG1</a:t>
                      </a:r>
                      <a:endParaRPr lang="zh-CN" altLang="en-US" sz="1100" dirty="0"/>
                    </a:p>
                  </a:txBody>
                  <a:tcPr anchor="ctr">
                    <a:lnL w="12700" cap="flat" cmpd="sng" algn="ctr">
                      <a:solidFill>
                        <a:schemeClr val="tx1"/>
                      </a:solidFill>
                      <a:prstDash val="solid"/>
                      <a:round/>
                      <a:headEnd type="none" w="med" len="med"/>
                      <a:tailEnd type="none" w="med" len="med"/>
                    </a:lnL>
                    <a:solidFill>
                      <a:srgbClr val="FFC000"/>
                    </a:solidFill>
                  </a:tcPr>
                </a:tc>
                <a:tc>
                  <a:txBody>
                    <a:bodyPr/>
                    <a:lstStyle/>
                    <a:p>
                      <a:pPr algn="ctr"/>
                      <a:r>
                        <a:rPr lang="en-US" altLang="zh-CN" sz="1100" dirty="0" smtClean="0"/>
                        <a:t>EHT-SIG1_1</a:t>
                      </a:r>
                      <a:endParaRPr lang="zh-CN" altLang="en-US" sz="1100" dirty="0"/>
                    </a:p>
                  </a:txBody>
                  <a:tcPr anchor="ctr">
                    <a:lnR w="12700" cap="flat" cmpd="sng" algn="ctr">
                      <a:solidFill>
                        <a:schemeClr val="tx1"/>
                      </a:solidFill>
                      <a:prstDash val="solid"/>
                      <a:round/>
                      <a:headEnd type="none" w="med" len="med"/>
                      <a:tailEnd type="none" w="med" len="med"/>
                    </a:lnR>
                    <a:solidFill>
                      <a:srgbClr val="92D050"/>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U-SIG1</a:t>
                      </a:r>
                      <a:endParaRPr lang="zh-CN" altLang="en-US" sz="1100" dirty="0"/>
                    </a:p>
                  </a:txBody>
                  <a:tcPr anchor="ctr">
                    <a:lnL w="12700" cap="flat" cmpd="sng" algn="ctr">
                      <a:solidFill>
                        <a:schemeClr val="tx1"/>
                      </a:solidFill>
                      <a:prstDash val="solid"/>
                      <a:round/>
                      <a:headEnd type="none" w="med" len="med"/>
                      <a:tailEnd type="none" w="med" len="med"/>
                    </a:lnL>
                    <a:solidFill>
                      <a:srgbClr val="FFC000"/>
                    </a:solidFill>
                  </a:tcPr>
                </a:tc>
                <a:tc>
                  <a:txBody>
                    <a:bodyPr/>
                    <a:lstStyle/>
                    <a:p>
                      <a:pPr algn="ctr"/>
                      <a:r>
                        <a:rPr lang="en-US" altLang="zh-CN" sz="1100" dirty="0" smtClean="0"/>
                        <a:t>EHT-SIG1_2</a:t>
                      </a:r>
                      <a:endParaRPr lang="zh-CN" altLang="en-US" sz="1100" dirty="0"/>
                    </a:p>
                  </a:txBody>
                  <a:tcPr anchor="ctr">
                    <a:lnR w="12700" cap="flat" cmpd="sng" algn="ctr">
                      <a:solidFill>
                        <a:schemeClr val="tx1"/>
                      </a:solidFill>
                      <a:prstDash val="solid"/>
                      <a:round/>
                      <a:headEnd type="none" w="med" len="med"/>
                      <a:tailEnd type="none" w="med" len="med"/>
                    </a:lnR>
                    <a:solidFill>
                      <a:srgbClr val="92D050"/>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r h="229400">
                <a:tc>
                  <a:txBody>
                    <a:bodyPr/>
                    <a:lstStyle/>
                    <a:p>
                      <a:pPr algn="r"/>
                      <a:r>
                        <a:rPr lang="en-US" altLang="zh-CN" sz="1100" dirty="0" smtClean="0"/>
                        <a:t>…</a:t>
                      </a:r>
                      <a:endParaRPr lang="zh-CN" altLang="en-US" sz="1100" dirty="0"/>
                    </a:p>
                  </a:txBody>
                  <a:tcPr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altLang="zh-CN" sz="1100" dirty="0" smtClean="0"/>
                        <a:t>U-SIG1</a:t>
                      </a:r>
                      <a:endParaRPr lang="zh-CN" altLang="en-US" sz="1100" dirty="0"/>
                    </a:p>
                  </a:txBody>
                  <a:tcPr anchor="ctr">
                    <a:lnL w="12700" cap="flat" cmpd="sng" algn="ctr">
                      <a:solidFill>
                        <a:schemeClr val="tx1"/>
                      </a:solidFill>
                      <a:prstDash val="solid"/>
                      <a:round/>
                      <a:headEnd type="none" w="med" len="med"/>
                      <a:tailEnd type="none" w="med" len="med"/>
                    </a:lnL>
                    <a:solidFill>
                      <a:srgbClr val="FFC000"/>
                    </a:solidFill>
                  </a:tcPr>
                </a:tc>
                <a:tc>
                  <a:txBody>
                    <a:bodyPr/>
                    <a:lstStyle/>
                    <a:p>
                      <a:pPr algn="ctr"/>
                      <a:r>
                        <a:rPr lang="en-US" altLang="zh-CN" sz="1100" dirty="0" smtClean="0"/>
                        <a:t>EHT-SIG1_1</a:t>
                      </a:r>
                      <a:endParaRPr lang="zh-CN" altLang="en-US" sz="1100" dirty="0"/>
                    </a:p>
                  </a:txBody>
                  <a:tcPr anchor="ctr">
                    <a:lnR w="12700" cap="flat" cmpd="sng" algn="ctr">
                      <a:solidFill>
                        <a:schemeClr val="tx1"/>
                      </a:solidFill>
                      <a:prstDash val="solid"/>
                      <a:round/>
                      <a:headEnd type="none" w="med" len="med"/>
                      <a:tailEnd type="none" w="med" len="med"/>
                    </a:lnR>
                    <a:solidFill>
                      <a:srgbClr val="92D050"/>
                    </a:solidFill>
                  </a:tcPr>
                </a:tc>
                <a:tc>
                  <a:txBody>
                    <a:bodyPr/>
                    <a:lstStyle/>
                    <a:p>
                      <a:pPr algn="l"/>
                      <a:r>
                        <a:rPr lang="en-US" altLang="zh-CN" sz="1100" dirty="0" smtClean="0"/>
                        <a:t>…</a:t>
                      </a:r>
                      <a:endParaRPr lang="zh-CN" altLang="en-US" sz="1100" dirty="0"/>
                    </a:p>
                  </a:txBody>
                  <a:tcPr anchor="ctr">
                    <a:lnL w="12700" cap="flat" cmpd="sng" algn="ctr">
                      <a:solidFill>
                        <a:schemeClr val="tx1"/>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cxnSp>
        <p:nvCxnSpPr>
          <p:cNvPr id="29" name="Straight Arrow Connector 21">
            <a:extLst>
              <a:ext uri="{FF2B5EF4-FFF2-40B4-BE49-F238E27FC236}">
                <a16:creationId xmlns:a16="http://schemas.microsoft.com/office/drawing/2014/main" xmlns="" id="{93501787-FC6C-46EA-809B-6494F6E1448C}"/>
              </a:ext>
            </a:extLst>
          </p:cNvPr>
          <p:cNvCxnSpPr/>
          <p:nvPr/>
        </p:nvCxnSpPr>
        <p:spPr bwMode="auto">
          <a:xfrm flipV="1">
            <a:off x="881001" y="5115927"/>
            <a:ext cx="0" cy="1060051"/>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0" name="TextBox 20">
            <a:extLst>
              <a:ext uri="{FF2B5EF4-FFF2-40B4-BE49-F238E27FC236}">
                <a16:creationId xmlns:a16="http://schemas.microsoft.com/office/drawing/2014/main" xmlns="" id="{6E55616D-9DC3-4BE9-90BD-4D2D49A9C5CE}"/>
              </a:ext>
            </a:extLst>
          </p:cNvPr>
          <p:cNvSpPr txBox="1"/>
          <p:nvPr/>
        </p:nvSpPr>
        <p:spPr>
          <a:xfrm>
            <a:off x="239700" y="5440107"/>
            <a:ext cx="1018893" cy="246221"/>
          </a:xfrm>
          <a:prstGeom prst="rect">
            <a:avLst/>
          </a:prstGeom>
          <a:noFill/>
        </p:spPr>
        <p:txBody>
          <a:bodyPr wrap="square" rtlCol="0">
            <a:spAutoFit/>
          </a:bodyPr>
          <a:lstStyle/>
          <a:p>
            <a:r>
              <a:rPr lang="en-US" sz="1000" dirty="0"/>
              <a:t>Primary </a:t>
            </a:r>
            <a:r>
              <a:rPr lang="en-US" sz="1000" dirty="0" smtClean="0"/>
              <a:t>80MHz</a:t>
            </a:r>
            <a:endParaRPr lang="en-US" sz="1000" dirty="0"/>
          </a:p>
        </p:txBody>
      </p:sp>
      <p:sp>
        <p:nvSpPr>
          <p:cNvPr id="31" name="TextBox 22">
            <a:extLst>
              <a:ext uri="{FF2B5EF4-FFF2-40B4-BE49-F238E27FC236}">
                <a16:creationId xmlns:a16="http://schemas.microsoft.com/office/drawing/2014/main" xmlns="" id="{8E312AE8-5F14-41B3-8A03-BDC27C19C041}"/>
              </a:ext>
            </a:extLst>
          </p:cNvPr>
          <p:cNvSpPr txBox="1"/>
          <p:nvPr/>
        </p:nvSpPr>
        <p:spPr>
          <a:xfrm>
            <a:off x="239700" y="4416577"/>
            <a:ext cx="1155342" cy="246221"/>
          </a:xfrm>
          <a:prstGeom prst="rect">
            <a:avLst/>
          </a:prstGeom>
          <a:noFill/>
        </p:spPr>
        <p:txBody>
          <a:bodyPr wrap="square" rtlCol="0">
            <a:spAutoFit/>
          </a:bodyPr>
          <a:lstStyle/>
          <a:p>
            <a:r>
              <a:rPr lang="en-US" sz="1000" dirty="0"/>
              <a:t>Secondary</a:t>
            </a:r>
            <a:r>
              <a:rPr lang="en-US" sz="900" dirty="0"/>
              <a:t> </a:t>
            </a:r>
            <a:r>
              <a:rPr lang="en-US" sz="900" dirty="0" smtClean="0"/>
              <a:t> 80MHz</a:t>
            </a:r>
            <a:endParaRPr lang="en-US" sz="900" dirty="0"/>
          </a:p>
        </p:txBody>
      </p:sp>
      <p:sp>
        <p:nvSpPr>
          <p:cNvPr id="32" name="TextBox 30">
            <a:extLst>
              <a:ext uri="{FF2B5EF4-FFF2-40B4-BE49-F238E27FC236}">
                <a16:creationId xmlns:a16="http://schemas.microsoft.com/office/drawing/2014/main" xmlns="" id="{FDF94694-7B3B-4D5B-9498-CDFF565675A4}"/>
              </a:ext>
            </a:extLst>
          </p:cNvPr>
          <p:cNvSpPr txBox="1"/>
          <p:nvPr/>
        </p:nvSpPr>
        <p:spPr>
          <a:xfrm>
            <a:off x="5376644" y="4643455"/>
            <a:ext cx="3352800" cy="1384995"/>
          </a:xfrm>
          <a:prstGeom prst="rect">
            <a:avLst/>
          </a:prstGeom>
          <a:noFill/>
        </p:spPr>
        <p:txBody>
          <a:bodyPr wrap="square" rtlCol="0">
            <a:spAutoFit/>
          </a:bodyPr>
          <a:lstStyle/>
          <a:p>
            <a:pPr algn="just"/>
            <a:r>
              <a:rPr lang="en-US" sz="1400" dirty="0" smtClean="0"/>
              <a:t>In the per-80MHz preamble structure, a STA parked on the secondary 80MHz only needs to process its corresponding  80MHz </a:t>
            </a:r>
            <a:r>
              <a:rPr lang="en-US" altLang="zh-CN" sz="1400" dirty="0"/>
              <a:t>segment of the pre-EHT preamble (up-to and including EHT-SIG) to get all the assignment information for itself</a:t>
            </a:r>
            <a:r>
              <a:rPr lang="en-US" altLang="zh-CN" sz="1400" dirty="0" smtClean="0"/>
              <a:t>.</a:t>
            </a:r>
            <a:endParaRPr lang="zh-CN" altLang="zh-CN" sz="1400" dirty="0"/>
          </a:p>
        </p:txBody>
      </p:sp>
      <p:cxnSp>
        <p:nvCxnSpPr>
          <p:cNvPr id="34" name="直接箭头连接符 33"/>
          <p:cNvCxnSpPr>
            <a:stCxn id="32" idx="1"/>
          </p:cNvCxnSpPr>
          <p:nvPr/>
        </p:nvCxnSpPr>
        <p:spPr bwMode="auto">
          <a:xfrm flipH="1" flipV="1">
            <a:off x="4556539" y="4625644"/>
            <a:ext cx="820105" cy="710309"/>
          </a:xfrm>
          <a:prstGeom prst="straightConnector1">
            <a:avLst/>
          </a:prstGeom>
          <a:solidFill>
            <a:schemeClr val="accent1"/>
          </a:solidFill>
          <a:ln w="12700" cap="flat" cmpd="sng" algn="ctr">
            <a:solidFill>
              <a:schemeClr val="tx1"/>
            </a:solidFill>
            <a:prstDash val="solid"/>
            <a:round/>
            <a:headEnd type="triangle"/>
            <a:tailEnd type="triangle"/>
          </a:ln>
          <a:effectLst/>
        </p:spPr>
      </p:cxnSp>
    </p:spTree>
    <p:extLst>
      <p:ext uri="{BB962C8B-B14F-4D97-AF65-F5344CB8AC3E}">
        <p14:creationId xmlns:p14="http://schemas.microsoft.com/office/powerpoint/2010/main" val="220267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4</a:t>
            </a:fld>
            <a:endParaRPr lang="en-US" dirty="0"/>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a:t>Number of RU Allocation </a:t>
            </a:r>
            <a:r>
              <a:rPr lang="en-US" altLang="zh-CN" dirty="0" smtClean="0"/>
              <a:t>Subfields</a:t>
            </a:r>
            <a:endParaRPr lang="en-US" dirty="0">
              <a:solidFill>
                <a:schemeClr val="tx1"/>
              </a:solidFill>
            </a:endParaRPr>
          </a:p>
        </p:txBody>
      </p:sp>
      <p:sp>
        <p:nvSpPr>
          <p:cNvPr id="18" name="矩形 17"/>
          <p:cNvSpPr/>
          <p:nvPr/>
        </p:nvSpPr>
        <p:spPr>
          <a:xfrm>
            <a:off x="609600" y="1447800"/>
            <a:ext cx="7772400" cy="2271391"/>
          </a:xfrm>
          <a:prstGeom prst="rect">
            <a:avLst/>
          </a:prstGeom>
        </p:spPr>
        <p:txBody>
          <a:bodyPr wrap="square">
            <a:spAutoFit/>
          </a:bodyPr>
          <a:lstStyle/>
          <a:p>
            <a:pPr marL="342900" indent="-342900" algn="just">
              <a:spcBef>
                <a:spcPts val="0"/>
              </a:spcBef>
              <a:buSzPct val="100000"/>
              <a:buChar char="•"/>
            </a:pPr>
            <a:r>
              <a:rPr lang="en-US" altLang="zh-CN" sz="1800" b="1" dirty="0" smtClean="0">
                <a:solidFill>
                  <a:schemeClr val="dk1"/>
                </a:solidFill>
                <a:latin typeface="+mn-lt"/>
                <a:ea typeface="Times New Roman"/>
                <a:cs typeface="Times New Roman"/>
              </a:rPr>
              <a:t>In [5], we have discussed the non-compressed OFDMA mode (11be baseline method, similar as 11ax):</a:t>
            </a:r>
          </a:p>
          <a:p>
            <a:pPr marL="715963" lvl="1" indent="-354013" algn="just">
              <a:spcBef>
                <a:spcPct val="20000"/>
              </a:spcBef>
              <a:buSzPct val="100000"/>
              <a:buChar char="–"/>
            </a:pPr>
            <a:r>
              <a:rPr lang="en-US" altLang="zh-CN" sz="1600" dirty="0">
                <a:latin typeface="+mn-lt"/>
                <a:ea typeface="ＭＳ Ｐゴシック" charset="-128"/>
              </a:rPr>
              <a:t>RU Allocation subfield in the common field indicates the RU assignment information with granularity of 20MHz</a:t>
            </a:r>
          </a:p>
          <a:p>
            <a:pPr marL="715963" lvl="1" indent="-354013" algn="just">
              <a:spcBef>
                <a:spcPct val="20000"/>
              </a:spcBef>
              <a:buSzPct val="100000"/>
              <a:buChar char="–"/>
            </a:pPr>
            <a:r>
              <a:rPr lang="en-US" altLang="zh-CN" sz="1600" dirty="0" smtClean="0">
                <a:latin typeface="+mn-lt"/>
                <a:ea typeface="ＭＳ Ｐゴシック" charset="-128"/>
              </a:rPr>
              <a:t>N RU </a:t>
            </a:r>
            <a:r>
              <a:rPr lang="en-US" altLang="zh-CN" sz="1600" dirty="0">
                <a:latin typeface="+mn-lt"/>
                <a:ea typeface="ＭＳ Ｐゴシック" charset="-128"/>
              </a:rPr>
              <a:t>Allocation </a:t>
            </a:r>
            <a:r>
              <a:rPr lang="en-US" altLang="zh-CN" sz="1600" dirty="0" smtClean="0">
                <a:latin typeface="+mn-lt"/>
                <a:ea typeface="ＭＳ Ｐゴシック" charset="-128"/>
              </a:rPr>
              <a:t>subfields </a:t>
            </a:r>
            <a:r>
              <a:rPr lang="en-US" altLang="zh-CN" sz="1600" dirty="0">
                <a:latin typeface="+mn-lt"/>
                <a:ea typeface="ＭＳ Ｐゴシック" charset="-128"/>
              </a:rPr>
              <a:t>in one CC, where N=1 for 20/40MHz, </a:t>
            </a:r>
            <a:r>
              <a:rPr lang="en-US" altLang="zh-CN" sz="1600" dirty="0">
                <a:ea typeface="ＭＳ Ｐゴシック" charset="-128"/>
              </a:rPr>
              <a:t>N=</a:t>
            </a:r>
            <a:r>
              <a:rPr lang="en-US" altLang="zh-CN" sz="1600" dirty="0" smtClean="0">
                <a:latin typeface="+mn-lt"/>
                <a:ea typeface="ＭＳ Ｐゴシック" charset="-128"/>
              </a:rPr>
              <a:t>2 </a:t>
            </a:r>
            <a:r>
              <a:rPr lang="en-US" altLang="zh-CN" sz="1600" dirty="0">
                <a:latin typeface="+mn-lt"/>
                <a:ea typeface="ＭＳ Ｐゴシック" charset="-128"/>
              </a:rPr>
              <a:t>for 80MHz, </a:t>
            </a:r>
            <a:r>
              <a:rPr lang="en-US" altLang="zh-CN" sz="1600" dirty="0">
                <a:ea typeface="ＭＳ Ｐゴシック" charset="-128"/>
              </a:rPr>
              <a:t>N=</a:t>
            </a:r>
            <a:r>
              <a:rPr lang="en-US" altLang="zh-CN" sz="1600" dirty="0" smtClean="0">
                <a:latin typeface="+mn-lt"/>
                <a:ea typeface="ＭＳ Ｐゴシック" charset="-128"/>
              </a:rPr>
              <a:t>4 </a:t>
            </a:r>
            <a:r>
              <a:rPr lang="en-US" altLang="zh-CN" sz="1600" dirty="0">
                <a:latin typeface="+mn-lt"/>
                <a:ea typeface="ＭＳ Ｐゴシック" charset="-128"/>
              </a:rPr>
              <a:t>for 160MHz, </a:t>
            </a:r>
            <a:r>
              <a:rPr lang="en-US" altLang="zh-CN" sz="1600" dirty="0" smtClean="0">
                <a:latin typeface="+mn-lt"/>
                <a:ea typeface="ＭＳ Ｐゴシック" charset="-128"/>
              </a:rPr>
              <a:t>and </a:t>
            </a:r>
            <a:r>
              <a:rPr lang="en-US" altLang="zh-CN" sz="1600" dirty="0">
                <a:ea typeface="ＭＳ Ｐゴシック" charset="-128"/>
              </a:rPr>
              <a:t>N=</a:t>
            </a:r>
            <a:r>
              <a:rPr lang="en-US" altLang="zh-CN" sz="1600" dirty="0" smtClean="0">
                <a:latin typeface="+mn-lt"/>
                <a:ea typeface="ＭＳ Ｐゴシック" charset="-128"/>
              </a:rPr>
              <a:t>8 </a:t>
            </a:r>
            <a:r>
              <a:rPr lang="en-US" altLang="zh-CN" sz="1600" dirty="0">
                <a:latin typeface="+mn-lt"/>
                <a:ea typeface="ＭＳ Ｐゴシック" charset="-128"/>
              </a:rPr>
              <a:t>for 320MHz – needed for non-SST </a:t>
            </a:r>
            <a:r>
              <a:rPr lang="en-US" altLang="zh-CN" sz="1600" dirty="0" smtClean="0">
                <a:latin typeface="+mn-lt"/>
                <a:ea typeface="ＭＳ Ｐゴシック" charset="-128"/>
              </a:rPr>
              <a:t>scenarios</a:t>
            </a:r>
          </a:p>
          <a:p>
            <a:pPr marL="715963" lvl="1" indent="-354013" algn="just">
              <a:spcBef>
                <a:spcPct val="20000"/>
              </a:spcBef>
              <a:buSzPct val="100000"/>
              <a:buChar char="–"/>
            </a:pPr>
            <a:r>
              <a:rPr lang="en-US" altLang="zh-CN" sz="1600" dirty="0" smtClean="0">
                <a:latin typeface="+mn-lt"/>
                <a:ea typeface="ＭＳ Ｐゴシック" charset="-128"/>
              </a:rPr>
              <a:t>The baseline method enables allocating the RU/MRU in other segments to a STA (cross-segment allocation).</a:t>
            </a:r>
            <a:endParaRPr lang="en-US" altLang="zh-CN" sz="1600" dirty="0">
              <a:latin typeface="+mn-lt"/>
              <a:ea typeface="ＭＳ Ｐゴシック" charset="-128"/>
            </a:endParaRPr>
          </a:p>
        </p:txBody>
      </p:sp>
    </p:spTree>
    <p:extLst>
      <p:ext uri="{BB962C8B-B14F-4D97-AF65-F5344CB8AC3E}">
        <p14:creationId xmlns:p14="http://schemas.microsoft.com/office/powerpoint/2010/main" val="2162381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5</a:t>
            </a:fld>
            <a:endParaRPr lang="en-US" dirty="0"/>
          </a:p>
        </p:txBody>
      </p:sp>
      <p:sp>
        <p:nvSpPr>
          <p:cNvPr id="8" name="Rectangle 2"/>
          <p:cNvSpPr>
            <a:spLocks noGrp="1" noChangeArrowheads="1"/>
          </p:cNvSpPr>
          <p:nvPr>
            <p:ph type="title"/>
          </p:nvPr>
        </p:nvSpPr>
        <p:spPr>
          <a:xfrm>
            <a:off x="609600" y="756239"/>
            <a:ext cx="8001000" cy="533400"/>
          </a:xfrm>
          <a:noFill/>
          <a:ln/>
        </p:spPr>
        <p:txBody>
          <a:bodyPr/>
          <a:lstStyle/>
          <a:p>
            <a:r>
              <a:rPr lang="en-US" altLang="zh-CN" dirty="0" smtClean="0"/>
              <a:t>Spoofing Signaling in Per-80MHz  </a:t>
            </a:r>
            <a:endParaRPr lang="en-US" dirty="0">
              <a:solidFill>
                <a:schemeClr val="tx1"/>
              </a:solidFill>
            </a:endParaRPr>
          </a:p>
        </p:txBody>
      </p:sp>
      <p:sp>
        <p:nvSpPr>
          <p:cNvPr id="14" name="矩形 13"/>
          <p:cNvSpPr/>
          <p:nvPr/>
        </p:nvSpPr>
        <p:spPr>
          <a:xfrm>
            <a:off x="609600" y="1518105"/>
            <a:ext cx="7750914" cy="3194721"/>
          </a:xfrm>
          <a:prstGeom prst="rect">
            <a:avLst/>
          </a:prstGeom>
        </p:spPr>
        <p:txBody>
          <a:bodyPr wrap="square">
            <a:spAutoFit/>
          </a:bodyPr>
          <a:lstStyle/>
          <a:p>
            <a:pPr marL="342900" lvl="1" indent="-342900" algn="just">
              <a:spcBef>
                <a:spcPts val="0"/>
              </a:spcBef>
              <a:buSzPct val="100000"/>
              <a:buFontTx/>
              <a:buChar char="•"/>
            </a:pPr>
            <a:r>
              <a:rPr lang="en-US" altLang="zh-CN" sz="1800" b="1" dirty="0" smtClean="0">
                <a:solidFill>
                  <a:schemeClr val="dk1"/>
                </a:solidFill>
                <a:ea typeface="Times New Roman"/>
                <a:cs typeface="Times New Roman"/>
              </a:rPr>
              <a:t>On the basis of the above </a:t>
            </a:r>
            <a:r>
              <a:rPr lang="en-US" altLang="zh-CN" sz="1800" b="1" dirty="0" smtClean="0">
                <a:solidFill>
                  <a:schemeClr val="dk1"/>
                </a:solidFill>
                <a:ea typeface="Times New Roman"/>
                <a:cs typeface="Times New Roman"/>
              </a:rPr>
              <a:t>baseline configuration, here </a:t>
            </a:r>
            <a:r>
              <a:rPr lang="en-US" altLang="zh-CN" sz="1800" b="1" dirty="0" smtClean="0">
                <a:solidFill>
                  <a:schemeClr val="dk1"/>
                </a:solidFill>
                <a:ea typeface="Times New Roman"/>
                <a:cs typeface="Times New Roman"/>
              </a:rPr>
              <a:t>we </a:t>
            </a:r>
            <a:r>
              <a:rPr lang="en-US" altLang="zh-CN" sz="1800" b="1" dirty="0">
                <a:solidFill>
                  <a:schemeClr val="dk1"/>
                </a:solidFill>
                <a:ea typeface="Times New Roman"/>
                <a:cs typeface="Times New Roman"/>
              </a:rPr>
              <a:t>propose </a:t>
            </a:r>
            <a:r>
              <a:rPr lang="en-US" altLang="zh-CN" sz="1800" b="1" dirty="0" smtClean="0">
                <a:solidFill>
                  <a:schemeClr val="dk1"/>
                </a:solidFill>
                <a:ea typeface="Times New Roman"/>
                <a:cs typeface="Times New Roman"/>
              </a:rPr>
              <a:t>a spoofing </a:t>
            </a:r>
            <a:r>
              <a:rPr lang="en-US" altLang="zh-CN" sz="1800" b="1" dirty="0">
                <a:solidFill>
                  <a:schemeClr val="dk1"/>
                </a:solidFill>
                <a:ea typeface="Times New Roman"/>
                <a:cs typeface="Times New Roman"/>
              </a:rPr>
              <a:t>signaling </a:t>
            </a:r>
            <a:r>
              <a:rPr lang="en-US" altLang="zh-CN" sz="1800" b="1" dirty="0" smtClean="0">
                <a:solidFill>
                  <a:schemeClr val="dk1"/>
                </a:solidFill>
                <a:ea typeface="Times New Roman"/>
                <a:cs typeface="Times New Roman"/>
              </a:rPr>
              <a:t>to save the overhead of User Specific fields</a:t>
            </a:r>
            <a:r>
              <a:rPr lang="en-US" altLang="zh-CN" sz="1800" b="1" dirty="0" smtClean="0">
                <a:solidFill>
                  <a:schemeClr val="dk1"/>
                </a:solidFill>
                <a:ea typeface="Times New Roman"/>
                <a:cs typeface="Times New Roman"/>
              </a:rPr>
              <a:t>.</a:t>
            </a:r>
          </a:p>
          <a:p>
            <a:pPr marL="342900" indent="-342900" algn="just">
              <a:spcBef>
                <a:spcPts val="0"/>
              </a:spcBef>
              <a:buSzPct val="100000"/>
              <a:buChar char="•"/>
            </a:pPr>
            <a:endParaRPr lang="en-US" altLang="zh-CN" sz="1800" b="1" dirty="0" smtClean="0">
              <a:solidFill>
                <a:schemeClr val="dk1"/>
              </a:solidFill>
              <a:ea typeface="Times New Roman"/>
              <a:cs typeface="Times New Roman"/>
            </a:endParaRPr>
          </a:p>
          <a:p>
            <a:pPr marL="342900" indent="-342900" algn="just">
              <a:spcBef>
                <a:spcPts val="0"/>
              </a:spcBef>
              <a:buSzPct val="100000"/>
              <a:buChar char="•"/>
            </a:pPr>
            <a:r>
              <a:rPr lang="en-US" altLang="zh-CN" sz="1800" b="1" dirty="0" smtClean="0">
                <a:solidFill>
                  <a:schemeClr val="dk1"/>
                </a:solidFill>
                <a:ea typeface="Times New Roman"/>
                <a:cs typeface="Times New Roman"/>
              </a:rPr>
              <a:t>Here </a:t>
            </a:r>
            <a:r>
              <a:rPr lang="en-US" altLang="zh-CN" sz="1800" b="1" dirty="0">
                <a:solidFill>
                  <a:schemeClr val="dk1"/>
                </a:solidFill>
                <a:ea typeface="Times New Roman"/>
                <a:cs typeface="Times New Roman"/>
              </a:rPr>
              <a:t>we classify the spoofing signaling into three types from the perspectives of  different resource granularities.</a:t>
            </a:r>
          </a:p>
          <a:p>
            <a:pPr marL="742950" lvl="1" indent="-285750" algn="just">
              <a:spcBef>
                <a:spcPct val="20000"/>
              </a:spcBef>
              <a:buSzPct val="100000"/>
              <a:buFontTx/>
              <a:buChar char="–"/>
            </a:pPr>
            <a:r>
              <a:rPr lang="en-US" altLang="zh-CN" sz="1600" dirty="0"/>
              <a:t>Spoofing signaling in small-RU granularity</a:t>
            </a:r>
          </a:p>
          <a:p>
            <a:pPr marL="742950" lvl="1" indent="-285750" algn="just">
              <a:spcBef>
                <a:spcPct val="20000"/>
              </a:spcBef>
              <a:buSzPct val="100000"/>
              <a:buFontTx/>
              <a:buChar char="–"/>
            </a:pPr>
            <a:r>
              <a:rPr lang="en-US" altLang="zh-CN" sz="1600" dirty="0"/>
              <a:t>Spoofing signaling in large-RU granularity</a:t>
            </a:r>
          </a:p>
          <a:p>
            <a:pPr marL="742950" lvl="1" indent="-285750" algn="just">
              <a:spcBef>
                <a:spcPct val="20000"/>
              </a:spcBef>
              <a:buSzPct val="100000"/>
              <a:buFontTx/>
              <a:buChar char="–"/>
            </a:pPr>
            <a:r>
              <a:rPr lang="en-US" altLang="zh-CN" sz="1600" dirty="0"/>
              <a:t>Spoofing signaling in segment granularity</a:t>
            </a:r>
          </a:p>
          <a:p>
            <a:pPr marL="342900" indent="-342900" algn="just">
              <a:spcBef>
                <a:spcPts val="0"/>
              </a:spcBef>
              <a:buSzPct val="100000"/>
              <a:buChar char="•"/>
            </a:pPr>
            <a:endParaRPr lang="en-US" altLang="zh-CN" sz="1600" dirty="0"/>
          </a:p>
          <a:p>
            <a:pPr marL="342900" lvl="1" indent="-342900" algn="just">
              <a:spcBef>
                <a:spcPts val="0"/>
              </a:spcBef>
              <a:buSzPct val="100000"/>
              <a:buChar char="•"/>
            </a:pPr>
            <a:r>
              <a:rPr lang="en-US" altLang="zh-CN" sz="1800" b="1" dirty="0">
                <a:solidFill>
                  <a:schemeClr val="dk1"/>
                </a:solidFill>
                <a:ea typeface="Times New Roman"/>
                <a:cs typeface="Times New Roman"/>
              </a:rPr>
              <a:t>In the following, we give the details of the proposed methods.</a:t>
            </a:r>
          </a:p>
          <a:p>
            <a:pPr marL="342900" lvl="1" indent="-342900" algn="just">
              <a:spcBef>
                <a:spcPts val="0"/>
              </a:spcBef>
              <a:buSzPct val="100000"/>
              <a:buFontTx/>
              <a:buChar char="•"/>
            </a:pPr>
            <a:endParaRPr lang="en-US" altLang="zh-CN" sz="2000" dirty="0" smtClean="0"/>
          </a:p>
        </p:txBody>
      </p:sp>
    </p:spTree>
    <p:extLst>
      <p:ext uri="{BB962C8B-B14F-4D97-AF65-F5344CB8AC3E}">
        <p14:creationId xmlns:p14="http://schemas.microsoft.com/office/powerpoint/2010/main" val="12927807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6</a:t>
            </a:fld>
            <a:endParaRPr lang="en-US" dirty="0"/>
          </a:p>
        </p:txBody>
      </p:sp>
      <p:sp>
        <p:nvSpPr>
          <p:cNvPr id="7" name="矩形 6"/>
          <p:cNvSpPr/>
          <p:nvPr/>
        </p:nvSpPr>
        <p:spPr>
          <a:xfrm>
            <a:off x="631794" y="1306826"/>
            <a:ext cx="7924800" cy="1760482"/>
          </a:xfrm>
          <a:prstGeom prst="rect">
            <a:avLst/>
          </a:prstGeom>
        </p:spPr>
        <p:txBody>
          <a:bodyPr wrap="square">
            <a:spAutoFit/>
          </a:bodyPr>
          <a:lstStyle/>
          <a:p>
            <a:pPr marL="342900" lvl="1" indent="-342900" algn="just">
              <a:spcBef>
                <a:spcPts val="0"/>
              </a:spcBef>
              <a:buSzPct val="100000"/>
              <a:buChar char="•"/>
            </a:pPr>
            <a:r>
              <a:rPr lang="en-US" altLang="zh-CN" sz="1800" b="1" dirty="0" smtClean="0">
                <a:solidFill>
                  <a:schemeClr val="dk1"/>
                </a:solidFill>
                <a:ea typeface="Times New Roman"/>
                <a:cs typeface="Times New Roman"/>
              </a:rPr>
              <a:t>Spoofing signaling in small-RU granularity indicates a spoofing design </a:t>
            </a:r>
            <a:r>
              <a:rPr lang="en-US" altLang="zh-CN" sz="1800" b="1" dirty="0">
                <a:solidFill>
                  <a:schemeClr val="dk1"/>
                </a:solidFill>
                <a:ea typeface="Times New Roman"/>
                <a:cs typeface="Times New Roman"/>
              </a:rPr>
              <a:t> </a:t>
            </a:r>
            <a:r>
              <a:rPr lang="en-US" altLang="zh-CN" sz="1800" b="1" dirty="0" smtClean="0">
                <a:solidFill>
                  <a:schemeClr val="dk1"/>
                </a:solidFill>
                <a:ea typeface="Times New Roman"/>
                <a:cs typeface="Times New Roman"/>
              </a:rPr>
              <a:t>utilizing small RU. </a:t>
            </a:r>
          </a:p>
          <a:p>
            <a:pPr marL="742950" lvl="1" indent="-285750" algn="just">
              <a:spcBef>
                <a:spcPct val="20000"/>
              </a:spcBef>
              <a:buSzPct val="100000"/>
              <a:buFontTx/>
              <a:buChar char="–"/>
            </a:pPr>
            <a:r>
              <a:rPr lang="en-US" altLang="zh-CN" sz="1600" dirty="0"/>
              <a:t>Small RU means the RU with size smaller than 242 tones</a:t>
            </a:r>
            <a:r>
              <a:rPr lang="en-US" altLang="zh-CN" sz="1600" dirty="0" smtClean="0"/>
              <a:t>.</a:t>
            </a:r>
          </a:p>
          <a:p>
            <a:pPr marL="742950" lvl="1" indent="-285750" algn="just">
              <a:spcBef>
                <a:spcPct val="20000"/>
              </a:spcBef>
              <a:buSzPct val="100000"/>
              <a:buFontTx/>
              <a:buChar char="–"/>
            </a:pPr>
            <a:r>
              <a:rPr lang="en-US" altLang="zh-CN" sz="1600" dirty="0"/>
              <a:t>The main idea is to use a smaller number of small </a:t>
            </a:r>
            <a:r>
              <a:rPr lang="en-US" altLang="zh-CN" sz="1600" dirty="0" smtClean="0"/>
              <a:t>RUs to </a:t>
            </a:r>
            <a:r>
              <a:rPr lang="en-US" altLang="zh-CN" sz="1600" dirty="0"/>
              <a:t>replace the practical assigned small RUs which are not allocated to the users parked on this segment.</a:t>
            </a:r>
          </a:p>
          <a:p>
            <a:pPr marL="342900" lvl="1" indent="-342900" algn="just">
              <a:spcBef>
                <a:spcPts val="0"/>
              </a:spcBef>
              <a:buSzPct val="100000"/>
              <a:buChar char="•"/>
            </a:pPr>
            <a:r>
              <a:rPr lang="en-US" altLang="zh-CN" sz="1800" b="1" dirty="0">
                <a:solidFill>
                  <a:schemeClr val="dk1"/>
                </a:solidFill>
                <a:ea typeface="Times New Roman"/>
                <a:cs typeface="Times New Roman"/>
              </a:rPr>
              <a:t>Example:</a:t>
            </a:r>
          </a:p>
        </p:txBody>
      </p:sp>
      <p:sp>
        <p:nvSpPr>
          <p:cNvPr id="19" name="Rectangle 2"/>
          <p:cNvSpPr txBox="1">
            <a:spLocks noChangeArrowheads="1"/>
          </p:cNvSpPr>
          <p:nvPr/>
        </p:nvSpPr>
        <p:spPr bwMode="auto">
          <a:xfrm>
            <a:off x="457200" y="762000"/>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smtClean="0"/>
              <a:t>Spoofing Signaling in Small-RU Granularity</a:t>
            </a:r>
            <a:endParaRPr lang="en-US" kern="0" dirty="0">
              <a:solidFill>
                <a:schemeClr val="tx1"/>
              </a:solidFill>
            </a:endParaRPr>
          </a:p>
        </p:txBody>
      </p:sp>
      <p:sp>
        <p:nvSpPr>
          <p:cNvPr id="3" name="矩形 2"/>
          <p:cNvSpPr/>
          <p:nvPr/>
        </p:nvSpPr>
        <p:spPr>
          <a:xfrm>
            <a:off x="6086475" y="3511514"/>
            <a:ext cx="1301959" cy="276999"/>
          </a:xfrm>
          <a:prstGeom prst="rect">
            <a:avLst/>
          </a:prstGeom>
        </p:spPr>
        <p:txBody>
          <a:bodyPr wrap="none">
            <a:spAutoFit/>
          </a:bodyPr>
          <a:lstStyle/>
          <a:p>
            <a:r>
              <a:rPr lang="en-US" altLang="zh-CN" dirty="0" smtClean="0"/>
              <a:t>Need 9 user fields</a:t>
            </a:r>
            <a:endParaRPr lang="zh-CN" altLang="en-US" dirty="0"/>
          </a:p>
        </p:txBody>
      </p:sp>
      <p:sp>
        <p:nvSpPr>
          <p:cNvPr id="9" name="矩形 8"/>
          <p:cNvSpPr/>
          <p:nvPr/>
        </p:nvSpPr>
        <p:spPr>
          <a:xfrm>
            <a:off x="6086475" y="4086778"/>
            <a:ext cx="1301959" cy="276999"/>
          </a:xfrm>
          <a:prstGeom prst="rect">
            <a:avLst/>
          </a:prstGeom>
        </p:spPr>
        <p:txBody>
          <a:bodyPr wrap="none">
            <a:spAutoFit/>
          </a:bodyPr>
          <a:lstStyle/>
          <a:p>
            <a:r>
              <a:rPr lang="en-US" altLang="zh-CN" dirty="0" smtClean="0"/>
              <a:t>Need 5 user fields</a:t>
            </a:r>
            <a:endParaRPr lang="zh-CN" altLang="en-US" dirty="0"/>
          </a:p>
        </p:txBody>
      </p:sp>
      <p:sp>
        <p:nvSpPr>
          <p:cNvPr id="10" name="矩形 9"/>
          <p:cNvSpPr/>
          <p:nvPr/>
        </p:nvSpPr>
        <p:spPr>
          <a:xfrm>
            <a:off x="6086475" y="4671169"/>
            <a:ext cx="1301959" cy="276999"/>
          </a:xfrm>
          <a:prstGeom prst="rect">
            <a:avLst/>
          </a:prstGeom>
        </p:spPr>
        <p:txBody>
          <a:bodyPr wrap="none">
            <a:spAutoFit/>
          </a:bodyPr>
          <a:lstStyle/>
          <a:p>
            <a:r>
              <a:rPr lang="en-US" altLang="zh-CN" dirty="0" smtClean="0"/>
              <a:t>Need 8 user fields</a:t>
            </a:r>
            <a:endParaRPr lang="zh-CN" altLang="en-US" dirty="0"/>
          </a:p>
        </p:txBody>
      </p:sp>
      <p:graphicFrame>
        <p:nvGraphicFramePr>
          <p:cNvPr id="2" name="对象 1"/>
          <p:cNvGraphicFramePr>
            <a:graphicFrameLocks noChangeAspect="1"/>
          </p:cNvGraphicFramePr>
          <p:nvPr>
            <p:extLst>
              <p:ext uri="{D42A27DB-BD31-4B8C-83A1-F6EECF244321}">
                <p14:modId xmlns:p14="http://schemas.microsoft.com/office/powerpoint/2010/main" val="1732313086"/>
              </p:ext>
            </p:extLst>
          </p:nvPr>
        </p:nvGraphicFramePr>
        <p:xfrm>
          <a:off x="1584325" y="3355975"/>
          <a:ext cx="4375150" cy="1901825"/>
        </p:xfrm>
        <a:graphic>
          <a:graphicData uri="http://schemas.openxmlformats.org/presentationml/2006/ole">
            <mc:AlternateContent xmlns:mc="http://schemas.openxmlformats.org/markup-compatibility/2006">
              <mc:Choice xmlns:v="urn:schemas-microsoft-com:vml" Requires="v">
                <p:oleObj spid="_x0000_s16714" name="Visio" r:id="rId4" imgW="4514742" imgH="1962176" progId="Visio.Drawing.15">
                  <p:embed/>
                </p:oleObj>
              </mc:Choice>
              <mc:Fallback>
                <p:oleObj name="Visio" r:id="rId4" imgW="4514742" imgH="1962176" progId="Visio.Drawing.15">
                  <p:embed/>
                  <p:pic>
                    <p:nvPicPr>
                      <p:cNvPr id="0" name=""/>
                      <p:cNvPicPr/>
                      <p:nvPr/>
                    </p:nvPicPr>
                    <p:blipFill>
                      <a:blip r:embed="rId5"/>
                      <a:stretch>
                        <a:fillRect/>
                      </a:stretch>
                    </p:blipFill>
                    <p:spPr>
                      <a:xfrm>
                        <a:off x="1584325" y="3355975"/>
                        <a:ext cx="4375150" cy="1901825"/>
                      </a:xfrm>
                      <a:prstGeom prst="rect">
                        <a:avLst/>
                      </a:prstGeom>
                    </p:spPr>
                  </p:pic>
                </p:oleObj>
              </mc:Fallback>
            </mc:AlternateContent>
          </a:graphicData>
        </a:graphic>
      </p:graphicFrame>
      <p:sp>
        <p:nvSpPr>
          <p:cNvPr id="4" name="文本框 3"/>
          <p:cNvSpPr txBox="1"/>
          <p:nvPr/>
        </p:nvSpPr>
        <p:spPr>
          <a:xfrm>
            <a:off x="2209800" y="5427117"/>
            <a:ext cx="4495800" cy="738664"/>
          </a:xfrm>
          <a:prstGeom prst="rect">
            <a:avLst/>
          </a:prstGeom>
          <a:noFill/>
          <a:ln>
            <a:solidFill>
              <a:schemeClr val="tx1"/>
            </a:solidFill>
          </a:ln>
        </p:spPr>
        <p:txBody>
          <a:bodyPr wrap="square" rtlCol="0">
            <a:spAutoFit/>
          </a:bodyPr>
          <a:lstStyle/>
          <a:p>
            <a:r>
              <a:rPr lang="en-US" altLang="zh-CN" sz="1400" dirty="0" smtClean="0"/>
              <a:t>Yellow block: Practical RUs allocated to STAs in segment 1</a:t>
            </a:r>
          </a:p>
          <a:p>
            <a:r>
              <a:rPr lang="en-US" altLang="zh-CN" sz="1400" dirty="0" smtClean="0"/>
              <a:t>Orange block: Practical RUs allocated to STAs in segment 2</a:t>
            </a:r>
          </a:p>
          <a:p>
            <a:r>
              <a:rPr lang="en-US" altLang="zh-CN" sz="1400" dirty="0" smtClean="0"/>
              <a:t>White block: Dummy RUs through spoofing signaling</a:t>
            </a:r>
            <a:endParaRPr lang="zh-CN" altLang="en-US" sz="1400" dirty="0"/>
          </a:p>
        </p:txBody>
      </p:sp>
    </p:spTree>
    <p:extLst>
      <p:ext uri="{BB962C8B-B14F-4D97-AF65-F5344CB8AC3E}">
        <p14:creationId xmlns:p14="http://schemas.microsoft.com/office/powerpoint/2010/main" val="7708748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7</a:t>
            </a:fld>
            <a:endParaRPr lang="en-US" dirty="0"/>
          </a:p>
        </p:txBody>
      </p:sp>
      <p:sp>
        <p:nvSpPr>
          <p:cNvPr id="7" name="矩形 6"/>
          <p:cNvSpPr/>
          <p:nvPr/>
        </p:nvSpPr>
        <p:spPr>
          <a:xfrm>
            <a:off x="533400" y="1326043"/>
            <a:ext cx="7924800" cy="2616101"/>
          </a:xfrm>
          <a:prstGeom prst="rect">
            <a:avLst/>
          </a:prstGeom>
        </p:spPr>
        <p:txBody>
          <a:bodyPr wrap="square">
            <a:spAutoFit/>
          </a:bodyPr>
          <a:lstStyle/>
          <a:p>
            <a:pPr marL="342900" lvl="1" indent="-342900" algn="just">
              <a:spcBef>
                <a:spcPts val="0"/>
              </a:spcBef>
              <a:buSzPct val="100000"/>
              <a:buFontTx/>
              <a:buChar char="•"/>
            </a:pPr>
            <a:r>
              <a:rPr lang="en-US" altLang="zh-CN" sz="1800" b="1" dirty="0" smtClean="0">
                <a:solidFill>
                  <a:schemeClr val="dk1"/>
                </a:solidFill>
                <a:ea typeface="Times New Roman"/>
                <a:cs typeface="Times New Roman"/>
              </a:rPr>
              <a:t>Spoofing signaling in large-RU </a:t>
            </a:r>
            <a:r>
              <a:rPr lang="en-US" altLang="zh-CN" sz="1800" b="1" dirty="0">
                <a:solidFill>
                  <a:schemeClr val="dk1"/>
                </a:solidFill>
                <a:ea typeface="Times New Roman"/>
                <a:cs typeface="Times New Roman"/>
              </a:rPr>
              <a:t>granularity indicates a spoofing design  utilizing </a:t>
            </a:r>
            <a:r>
              <a:rPr lang="en-US" altLang="zh-CN" sz="1800" b="1" dirty="0" smtClean="0">
                <a:solidFill>
                  <a:schemeClr val="dk1"/>
                </a:solidFill>
                <a:ea typeface="Times New Roman"/>
                <a:cs typeface="Times New Roman"/>
              </a:rPr>
              <a:t>large </a:t>
            </a:r>
            <a:r>
              <a:rPr lang="en-US" altLang="zh-CN" sz="1800" b="1" dirty="0">
                <a:solidFill>
                  <a:schemeClr val="dk1"/>
                </a:solidFill>
                <a:ea typeface="Times New Roman"/>
                <a:cs typeface="Times New Roman"/>
              </a:rPr>
              <a:t>RU. </a:t>
            </a:r>
            <a:endParaRPr lang="en-US" altLang="zh-CN" sz="1800" b="1" dirty="0" smtClean="0">
              <a:solidFill>
                <a:schemeClr val="dk1"/>
              </a:solidFill>
              <a:ea typeface="Times New Roman"/>
              <a:cs typeface="Times New Roman"/>
            </a:endParaRPr>
          </a:p>
          <a:p>
            <a:pPr marL="742950" lvl="1" indent="-285750" algn="just">
              <a:spcBef>
                <a:spcPct val="20000"/>
              </a:spcBef>
              <a:buSzPct val="100000"/>
              <a:buChar char="–"/>
            </a:pPr>
            <a:r>
              <a:rPr lang="en-US" altLang="zh-CN" sz="1600" dirty="0" smtClean="0">
                <a:latin typeface="+mn-lt"/>
              </a:rPr>
              <a:t>Large RU means the RU with the size larger than or equal to 242 tones.</a:t>
            </a:r>
          </a:p>
          <a:p>
            <a:pPr marL="742950" lvl="1" indent="-285750" algn="just">
              <a:spcBef>
                <a:spcPct val="20000"/>
              </a:spcBef>
              <a:buSzPct val="100000"/>
              <a:buFontTx/>
              <a:buChar char="–"/>
            </a:pPr>
            <a:r>
              <a:rPr lang="en-US" altLang="zh-CN" sz="1600" dirty="0"/>
              <a:t>The main idea is to use RU Allocation subfield corresponding to the large RU and zero user field to replace the practical assigned RUs which are not allocated to the users parked on this </a:t>
            </a:r>
            <a:r>
              <a:rPr lang="en-US" altLang="zh-CN" sz="1600" dirty="0" smtClean="0"/>
              <a:t>segment.</a:t>
            </a:r>
          </a:p>
          <a:p>
            <a:pPr marL="342900" lvl="1" indent="-342900" algn="just">
              <a:spcBef>
                <a:spcPts val="0"/>
              </a:spcBef>
              <a:buSzPct val="100000"/>
              <a:buFontTx/>
              <a:buChar char="•"/>
            </a:pPr>
            <a:r>
              <a:rPr lang="en-US" altLang="zh-CN" sz="1800" b="1" dirty="0">
                <a:solidFill>
                  <a:schemeClr val="dk1"/>
                </a:solidFill>
                <a:ea typeface="Times New Roman"/>
                <a:cs typeface="Times New Roman"/>
              </a:rPr>
              <a:t>Example:</a:t>
            </a:r>
          </a:p>
          <a:p>
            <a:pPr marL="742950" lvl="1" indent="-285750" algn="just">
              <a:spcBef>
                <a:spcPct val="20000"/>
              </a:spcBef>
              <a:buSzPct val="100000"/>
              <a:buFontTx/>
              <a:buChar char="–"/>
            </a:pPr>
            <a:endParaRPr lang="en-US" altLang="zh-CN" sz="1600" dirty="0"/>
          </a:p>
          <a:p>
            <a:pPr marL="742950" lvl="1" indent="-285750" algn="just">
              <a:spcBef>
                <a:spcPct val="20000"/>
              </a:spcBef>
              <a:buSzPct val="100000"/>
              <a:buChar char="–"/>
            </a:pPr>
            <a:endParaRPr lang="en-US" altLang="zh-CN" sz="1600" dirty="0">
              <a:latin typeface="+mn-lt"/>
            </a:endParaRPr>
          </a:p>
        </p:txBody>
      </p:sp>
      <p:sp>
        <p:nvSpPr>
          <p:cNvPr id="4" name="矩形 3"/>
          <p:cNvSpPr/>
          <p:nvPr/>
        </p:nvSpPr>
        <p:spPr>
          <a:xfrm>
            <a:off x="6934200" y="3403184"/>
            <a:ext cx="2133600" cy="646331"/>
          </a:xfrm>
          <a:prstGeom prst="rect">
            <a:avLst/>
          </a:prstGeom>
        </p:spPr>
        <p:txBody>
          <a:bodyPr wrap="square">
            <a:spAutoFit/>
          </a:bodyPr>
          <a:lstStyle/>
          <a:p>
            <a:r>
              <a:rPr lang="en-US" altLang="zh-CN" dirty="0" smtClean="0"/>
              <a:t>The user fields corresponding to 9 26-tone</a:t>
            </a:r>
            <a:r>
              <a:rPr lang="zh-CN" altLang="en-US" dirty="0" smtClean="0"/>
              <a:t> </a:t>
            </a:r>
            <a:r>
              <a:rPr lang="en-US" altLang="zh-CN" dirty="0" smtClean="0"/>
              <a:t>RUs can be saved in Segment 1</a:t>
            </a:r>
          </a:p>
        </p:txBody>
      </p:sp>
      <p:sp>
        <p:nvSpPr>
          <p:cNvPr id="5" name="矩形 4"/>
          <p:cNvSpPr/>
          <p:nvPr/>
        </p:nvSpPr>
        <p:spPr>
          <a:xfrm>
            <a:off x="571500" y="6065168"/>
            <a:ext cx="7772400" cy="338554"/>
          </a:xfrm>
          <a:prstGeom prst="rect">
            <a:avLst/>
          </a:prstGeom>
        </p:spPr>
        <p:txBody>
          <a:bodyPr wrap="square">
            <a:spAutoFit/>
          </a:bodyPr>
          <a:lstStyle/>
          <a:p>
            <a:pPr marL="742950" lvl="1" indent="-285750" algn="just">
              <a:spcBef>
                <a:spcPct val="20000"/>
              </a:spcBef>
              <a:buSzPct val="100000"/>
              <a:buFontTx/>
              <a:buChar char="–"/>
            </a:pPr>
            <a:r>
              <a:rPr lang="en-US" altLang="zh-CN" sz="1600" dirty="0" smtClean="0"/>
              <a:t>Note </a:t>
            </a:r>
            <a:r>
              <a:rPr lang="en-US" altLang="zh-CN" sz="1600" dirty="0" smtClean="0"/>
              <a:t>that 484 </a:t>
            </a:r>
            <a:r>
              <a:rPr lang="en-US" altLang="zh-CN" sz="1600" dirty="0"/>
              <a:t>(0) and 996 (0) can also be replaced by multiple 242 (0</a:t>
            </a:r>
            <a:r>
              <a:rPr lang="en-US" altLang="zh-CN" sz="1600" dirty="0" smtClean="0"/>
              <a:t>).</a:t>
            </a:r>
            <a:endParaRPr lang="en-US" altLang="zh-CN" sz="1600" dirty="0"/>
          </a:p>
        </p:txBody>
      </p:sp>
      <p:sp>
        <p:nvSpPr>
          <p:cNvPr id="8" name="Rectangle 2"/>
          <p:cNvSpPr txBox="1">
            <a:spLocks noChangeArrowheads="1"/>
          </p:cNvSpPr>
          <p:nvPr/>
        </p:nvSpPr>
        <p:spPr bwMode="auto">
          <a:xfrm>
            <a:off x="457200" y="762000"/>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smtClean="0"/>
              <a:t>Spoofing Signaling in Large-RU Granularity</a:t>
            </a:r>
            <a:endParaRPr lang="en-US" kern="0" dirty="0">
              <a:solidFill>
                <a:schemeClr val="tx1"/>
              </a:solidFill>
            </a:endParaRPr>
          </a:p>
        </p:txBody>
      </p:sp>
      <p:graphicFrame>
        <p:nvGraphicFramePr>
          <p:cNvPr id="11" name="对象 10"/>
          <p:cNvGraphicFramePr>
            <a:graphicFrameLocks noChangeAspect="1"/>
          </p:cNvGraphicFramePr>
          <p:nvPr>
            <p:extLst>
              <p:ext uri="{D42A27DB-BD31-4B8C-83A1-F6EECF244321}">
                <p14:modId xmlns:p14="http://schemas.microsoft.com/office/powerpoint/2010/main" val="2223025423"/>
              </p:ext>
            </p:extLst>
          </p:nvPr>
        </p:nvGraphicFramePr>
        <p:xfrm>
          <a:off x="1290873" y="3355600"/>
          <a:ext cx="5410200" cy="1673599"/>
        </p:xfrm>
        <a:graphic>
          <a:graphicData uri="http://schemas.openxmlformats.org/presentationml/2006/ole">
            <mc:AlternateContent xmlns:mc="http://schemas.openxmlformats.org/markup-compatibility/2006">
              <mc:Choice xmlns:v="urn:schemas-microsoft-com:vml" Requires="v">
                <p:oleObj spid="_x0000_s17738" name="Visio" r:id="rId4" imgW="6276914" imgH="1886066" progId="Visio.Drawing.15">
                  <p:embed/>
                </p:oleObj>
              </mc:Choice>
              <mc:Fallback>
                <p:oleObj name="Visio" r:id="rId4" imgW="6276914" imgH="1886066" progId="Visio.Drawing.15">
                  <p:embed/>
                  <p:pic>
                    <p:nvPicPr>
                      <p:cNvPr id="0" name=""/>
                      <p:cNvPicPr/>
                      <p:nvPr/>
                    </p:nvPicPr>
                    <p:blipFill>
                      <a:blip r:embed="rId5"/>
                      <a:stretch>
                        <a:fillRect/>
                      </a:stretch>
                    </p:blipFill>
                    <p:spPr>
                      <a:xfrm>
                        <a:off x="1290873" y="3355600"/>
                        <a:ext cx="5410200" cy="1673599"/>
                      </a:xfrm>
                      <a:prstGeom prst="rect">
                        <a:avLst/>
                      </a:prstGeom>
                    </p:spPr>
                  </p:pic>
                </p:oleObj>
              </mc:Fallback>
            </mc:AlternateContent>
          </a:graphicData>
        </a:graphic>
      </p:graphicFrame>
      <p:cxnSp>
        <p:nvCxnSpPr>
          <p:cNvPr id="3" name="直接箭头连接符 2"/>
          <p:cNvCxnSpPr>
            <a:endCxn id="4" idx="1"/>
          </p:cNvCxnSpPr>
          <p:nvPr/>
        </p:nvCxnSpPr>
        <p:spPr bwMode="auto">
          <a:xfrm flipV="1">
            <a:off x="5486400" y="3726350"/>
            <a:ext cx="1447800" cy="3963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2" name="矩形 11"/>
          <p:cNvSpPr/>
          <p:nvPr/>
        </p:nvSpPr>
        <p:spPr>
          <a:xfrm>
            <a:off x="7002101" y="4451950"/>
            <a:ext cx="2133600" cy="646331"/>
          </a:xfrm>
          <a:prstGeom prst="rect">
            <a:avLst/>
          </a:prstGeom>
        </p:spPr>
        <p:txBody>
          <a:bodyPr wrap="square">
            <a:spAutoFit/>
          </a:bodyPr>
          <a:lstStyle/>
          <a:p>
            <a:r>
              <a:rPr lang="en-US" altLang="zh-CN" dirty="0" smtClean="0"/>
              <a:t>The user fields corresponding to these yellow blocks can be saved in Segment 2</a:t>
            </a:r>
          </a:p>
        </p:txBody>
      </p:sp>
      <p:cxnSp>
        <p:nvCxnSpPr>
          <p:cNvPr id="15" name="直接箭头连接符 14"/>
          <p:cNvCxnSpPr/>
          <p:nvPr/>
        </p:nvCxnSpPr>
        <p:spPr bwMode="auto">
          <a:xfrm>
            <a:off x="6477000" y="4265310"/>
            <a:ext cx="533400" cy="4041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 name="文本框 12"/>
          <p:cNvSpPr txBox="1"/>
          <p:nvPr/>
        </p:nvSpPr>
        <p:spPr>
          <a:xfrm>
            <a:off x="2209800" y="5233037"/>
            <a:ext cx="4495800" cy="738664"/>
          </a:xfrm>
          <a:prstGeom prst="rect">
            <a:avLst/>
          </a:prstGeom>
          <a:noFill/>
          <a:ln>
            <a:solidFill>
              <a:schemeClr val="tx1"/>
            </a:solidFill>
          </a:ln>
        </p:spPr>
        <p:txBody>
          <a:bodyPr wrap="square" rtlCol="0">
            <a:spAutoFit/>
          </a:bodyPr>
          <a:lstStyle/>
          <a:p>
            <a:r>
              <a:rPr lang="en-US" altLang="zh-CN" sz="1400" dirty="0" smtClean="0"/>
              <a:t>Yellow block: Practical RUs allocated to STAs in segment 1</a:t>
            </a:r>
          </a:p>
          <a:p>
            <a:r>
              <a:rPr lang="en-US" altLang="zh-CN" sz="1400" dirty="0" smtClean="0"/>
              <a:t>Orange block: Practical RUs allocated to STAs in segment 2</a:t>
            </a:r>
          </a:p>
          <a:p>
            <a:r>
              <a:rPr lang="en-US" altLang="zh-CN" sz="1400" dirty="0" smtClean="0"/>
              <a:t>White block: Dummy RUs through spoofing signaling</a:t>
            </a:r>
            <a:endParaRPr lang="zh-CN" altLang="en-US" sz="1400" dirty="0"/>
          </a:p>
        </p:txBody>
      </p:sp>
    </p:spTree>
    <p:extLst>
      <p:ext uri="{BB962C8B-B14F-4D97-AF65-F5344CB8AC3E}">
        <p14:creationId xmlns:p14="http://schemas.microsoft.com/office/powerpoint/2010/main" val="1578311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8</a:t>
            </a:fld>
            <a:endParaRPr lang="en-US" dirty="0"/>
          </a:p>
        </p:txBody>
      </p:sp>
      <p:sp>
        <p:nvSpPr>
          <p:cNvPr id="7" name="矩形 6"/>
          <p:cNvSpPr/>
          <p:nvPr/>
        </p:nvSpPr>
        <p:spPr>
          <a:xfrm>
            <a:off x="609600" y="1324115"/>
            <a:ext cx="7696200" cy="2271391"/>
          </a:xfrm>
          <a:prstGeom prst="rect">
            <a:avLst/>
          </a:prstGeom>
        </p:spPr>
        <p:txBody>
          <a:bodyPr wrap="square">
            <a:spAutoFit/>
          </a:bodyPr>
          <a:lstStyle/>
          <a:p>
            <a:pPr marL="342900" lvl="1" indent="-342900" algn="just">
              <a:spcBef>
                <a:spcPts val="0"/>
              </a:spcBef>
              <a:buSzPct val="100000"/>
              <a:buFontTx/>
              <a:buChar char="•"/>
            </a:pPr>
            <a:r>
              <a:rPr lang="en-US" altLang="zh-CN" sz="1800" b="1" dirty="0" smtClean="0">
                <a:solidFill>
                  <a:schemeClr val="dk1"/>
                </a:solidFill>
                <a:ea typeface="Times New Roman"/>
                <a:cs typeface="Times New Roman"/>
              </a:rPr>
              <a:t>Spoofing signaling in segment granularity </a:t>
            </a:r>
            <a:r>
              <a:rPr lang="en-US" altLang="zh-CN" sz="1800" b="1" dirty="0">
                <a:solidFill>
                  <a:schemeClr val="dk1"/>
                </a:solidFill>
                <a:ea typeface="Times New Roman"/>
                <a:cs typeface="Times New Roman"/>
              </a:rPr>
              <a:t>indicates a spoofing design </a:t>
            </a:r>
            <a:r>
              <a:rPr lang="en-US" altLang="zh-CN" sz="1800" b="1" dirty="0" smtClean="0">
                <a:solidFill>
                  <a:schemeClr val="dk1"/>
                </a:solidFill>
                <a:ea typeface="Times New Roman"/>
                <a:cs typeface="Times New Roman"/>
              </a:rPr>
              <a:t>utilizing </a:t>
            </a:r>
            <a:r>
              <a:rPr lang="en-US" altLang="zh-CN" sz="1800" b="1" dirty="0">
                <a:solidFill>
                  <a:schemeClr val="dk1"/>
                </a:solidFill>
                <a:ea typeface="Times New Roman"/>
                <a:cs typeface="Times New Roman"/>
              </a:rPr>
              <a:t>non-OFDMA </a:t>
            </a:r>
            <a:r>
              <a:rPr lang="en-US" altLang="zh-CN" sz="1800" b="1" dirty="0" smtClean="0">
                <a:solidFill>
                  <a:schemeClr val="dk1"/>
                </a:solidFill>
                <a:ea typeface="Times New Roman"/>
                <a:cs typeface="Times New Roman"/>
              </a:rPr>
              <a:t>signaling in a segment</a:t>
            </a:r>
          </a:p>
          <a:p>
            <a:pPr marL="742950" lvl="1" indent="-285750" algn="just">
              <a:spcBef>
                <a:spcPct val="20000"/>
              </a:spcBef>
              <a:buSzPct val="100000"/>
              <a:buFontTx/>
              <a:buChar char="–"/>
            </a:pPr>
            <a:r>
              <a:rPr lang="en-US" altLang="zh-CN" sz="1600" dirty="0" smtClean="0">
                <a:latin typeface="+mn-lt"/>
              </a:rPr>
              <a:t>The segment granularity indicates the resources allocated to a segment can be regarded as a non-OFDMA mode [6].</a:t>
            </a:r>
          </a:p>
          <a:p>
            <a:pPr marL="742950" lvl="1" indent="-285750" algn="just">
              <a:spcBef>
                <a:spcPct val="20000"/>
              </a:spcBef>
              <a:buSzPct val="100000"/>
              <a:buFontTx/>
              <a:buChar char="–"/>
            </a:pPr>
            <a:r>
              <a:rPr lang="en-US" altLang="zh-CN" sz="1600" dirty="0" smtClean="0">
                <a:latin typeface="+mn-lt"/>
              </a:rPr>
              <a:t>This spoofing signaling can be used when the resource allocated to one segment is non-OFDMA and can be indicated by preamble puncture information. Thus the RU Allocation subfield can also be saved.</a:t>
            </a:r>
          </a:p>
          <a:p>
            <a:pPr marL="342900" lvl="1" indent="-342900" algn="just">
              <a:spcBef>
                <a:spcPts val="0"/>
              </a:spcBef>
              <a:buSzPct val="100000"/>
              <a:buFontTx/>
              <a:buChar char="•"/>
            </a:pPr>
            <a:r>
              <a:rPr lang="en-US" altLang="zh-CN" sz="1800" b="1" dirty="0">
                <a:solidFill>
                  <a:schemeClr val="dk1"/>
                </a:solidFill>
                <a:ea typeface="Times New Roman"/>
                <a:cs typeface="Times New Roman"/>
              </a:rPr>
              <a:t>Example:</a:t>
            </a:r>
          </a:p>
        </p:txBody>
      </p:sp>
      <p:sp>
        <p:nvSpPr>
          <p:cNvPr id="1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smtClean="0"/>
              <a:t>Spoofing Signaling in Segment Granularity</a:t>
            </a:r>
            <a:endParaRPr lang="en-US" kern="0" dirty="0">
              <a:solidFill>
                <a:schemeClr val="tx1"/>
              </a:solidFill>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500026940"/>
              </p:ext>
            </p:extLst>
          </p:nvPr>
        </p:nvGraphicFramePr>
        <p:xfrm>
          <a:off x="739162" y="3590078"/>
          <a:ext cx="7897844" cy="1848626"/>
        </p:xfrm>
        <a:graphic>
          <a:graphicData uri="http://schemas.openxmlformats.org/presentationml/2006/ole">
            <mc:AlternateContent xmlns:mc="http://schemas.openxmlformats.org/markup-compatibility/2006">
              <mc:Choice xmlns:v="urn:schemas-microsoft-com:vml" Requires="v">
                <p:oleObj spid="_x0000_s18760" name="Visio" r:id="rId4" imgW="8629715" imgH="1886066" progId="Visio.Drawing.15">
                  <p:embed/>
                </p:oleObj>
              </mc:Choice>
              <mc:Fallback>
                <p:oleObj name="Visio" r:id="rId4" imgW="8629715" imgH="1886066" progId="Visio.Drawing.15">
                  <p:embed/>
                  <p:pic>
                    <p:nvPicPr>
                      <p:cNvPr id="0" name=""/>
                      <p:cNvPicPr/>
                      <p:nvPr/>
                    </p:nvPicPr>
                    <p:blipFill>
                      <a:blip r:embed="rId5"/>
                      <a:stretch>
                        <a:fillRect/>
                      </a:stretch>
                    </p:blipFill>
                    <p:spPr>
                      <a:xfrm>
                        <a:off x="739162" y="3590078"/>
                        <a:ext cx="7897844" cy="1848626"/>
                      </a:xfrm>
                      <a:prstGeom prst="rect">
                        <a:avLst/>
                      </a:prstGeom>
                    </p:spPr>
                  </p:pic>
                </p:oleObj>
              </mc:Fallback>
            </mc:AlternateContent>
          </a:graphicData>
        </a:graphic>
      </p:graphicFrame>
      <p:sp>
        <p:nvSpPr>
          <p:cNvPr id="9" name="文本框 8"/>
          <p:cNvSpPr txBox="1"/>
          <p:nvPr/>
        </p:nvSpPr>
        <p:spPr>
          <a:xfrm>
            <a:off x="2081182" y="5438704"/>
            <a:ext cx="4495800" cy="954107"/>
          </a:xfrm>
          <a:prstGeom prst="rect">
            <a:avLst/>
          </a:prstGeom>
          <a:noFill/>
          <a:ln>
            <a:solidFill>
              <a:schemeClr val="tx1"/>
            </a:solidFill>
          </a:ln>
        </p:spPr>
        <p:txBody>
          <a:bodyPr wrap="square" rtlCol="0">
            <a:spAutoFit/>
          </a:bodyPr>
          <a:lstStyle/>
          <a:p>
            <a:r>
              <a:rPr lang="en-US" altLang="zh-CN" sz="1400" dirty="0" smtClean="0"/>
              <a:t>Yellow block: Practical RUs allocated to STAs in segment 1</a:t>
            </a:r>
          </a:p>
          <a:p>
            <a:r>
              <a:rPr lang="en-US" altLang="zh-CN" sz="1400" dirty="0" smtClean="0"/>
              <a:t>Orange block: Practical RUs allocated to STAs in segment 2</a:t>
            </a:r>
          </a:p>
          <a:p>
            <a:r>
              <a:rPr lang="en-US" altLang="zh-CN" sz="1400" dirty="0" smtClean="0"/>
              <a:t>White block: Dummy RUs through spoofing signaling</a:t>
            </a:r>
          </a:p>
          <a:p>
            <a:r>
              <a:rPr lang="en-US" altLang="zh-CN" sz="1400" dirty="0" smtClean="0"/>
              <a:t>Grey block: Dummy punctured RU</a:t>
            </a:r>
            <a:endParaRPr lang="zh-CN" altLang="en-US" sz="1400" dirty="0"/>
          </a:p>
        </p:txBody>
      </p:sp>
    </p:spTree>
    <p:extLst>
      <p:ext uri="{BB962C8B-B14F-4D97-AF65-F5344CB8AC3E}">
        <p14:creationId xmlns:p14="http://schemas.microsoft.com/office/powerpoint/2010/main" val="1785513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29082" y="6475413"/>
            <a:ext cx="530225" cy="182562"/>
          </a:xfrm>
        </p:spPr>
        <p:txBody>
          <a:bodyPr/>
          <a:lstStyle/>
          <a:p>
            <a:r>
              <a:rPr lang="en-US" dirty="0"/>
              <a:t>Slide </a:t>
            </a:r>
            <a:fld id="{EC42CFA8-65D8-C540-B090-A854712382F8}" type="slidenum">
              <a:rPr lang="en-US"/>
              <a:pPr/>
              <a:t>9</a:t>
            </a:fld>
            <a:endParaRPr lang="en-US" dirty="0"/>
          </a:p>
        </p:txBody>
      </p:sp>
      <p:graphicFrame>
        <p:nvGraphicFramePr>
          <p:cNvPr id="4" name="表格 3"/>
          <p:cNvGraphicFramePr>
            <a:graphicFrameLocks noGrp="1"/>
          </p:cNvGraphicFramePr>
          <p:nvPr>
            <p:extLst>
              <p:ext uri="{D42A27DB-BD31-4B8C-83A1-F6EECF244321}">
                <p14:modId xmlns:p14="http://schemas.microsoft.com/office/powerpoint/2010/main" val="116244937"/>
              </p:ext>
            </p:extLst>
          </p:nvPr>
        </p:nvGraphicFramePr>
        <p:xfrm>
          <a:off x="349211" y="1752600"/>
          <a:ext cx="8489966" cy="3571240"/>
        </p:xfrm>
        <a:graphic>
          <a:graphicData uri="http://schemas.openxmlformats.org/drawingml/2006/table">
            <a:tbl>
              <a:tblPr firstRow="1" bandRow="1">
                <a:tableStyleId>{5C22544A-7EE6-4342-B048-85BDC9FD1C3A}</a:tableStyleId>
              </a:tblPr>
              <a:tblGrid>
                <a:gridCol w="1403389"/>
                <a:gridCol w="4876800"/>
                <a:gridCol w="2209777"/>
              </a:tblGrid>
              <a:tr h="370840">
                <a:tc>
                  <a:txBody>
                    <a:bodyPr/>
                    <a:lstStyle/>
                    <a:p>
                      <a:pPr algn="ctr"/>
                      <a:r>
                        <a:rPr lang="en-US" altLang="zh-CN" dirty="0" smtClean="0">
                          <a:solidFill>
                            <a:schemeClr val="tx1"/>
                          </a:solidFill>
                        </a:rPr>
                        <a:t>Granularity</a:t>
                      </a:r>
                      <a:endParaRPr lang="zh-CN" altLang="en-US" dirty="0">
                        <a:solidFill>
                          <a:schemeClr val="tx1"/>
                        </a:solidFill>
                      </a:endParaRPr>
                    </a:p>
                  </a:txBody>
                  <a:tcPr anchor="ctr"/>
                </a:tc>
                <a:tc>
                  <a:txBody>
                    <a:bodyPr/>
                    <a:lstStyle/>
                    <a:p>
                      <a:pPr algn="ctr"/>
                      <a:r>
                        <a:rPr lang="en-US" altLang="zh-CN" sz="1800" kern="0" dirty="0" smtClean="0">
                          <a:solidFill>
                            <a:schemeClr val="tx1"/>
                          </a:solidFill>
                        </a:rPr>
                        <a:t>Description</a:t>
                      </a:r>
                      <a:endParaRPr lang="zh-CN" altLang="en-US"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zh-CN" sz="1400" b="1" kern="0" dirty="0" smtClean="0">
                          <a:solidFill>
                            <a:schemeClr val="tx1"/>
                          </a:solidFill>
                          <a:latin typeface="+mn-lt"/>
                          <a:ea typeface="+mn-ea"/>
                          <a:cs typeface="+mn-cs"/>
                        </a:rPr>
                        <a:t>OVERHEAD SAVED</a:t>
                      </a:r>
                      <a:endParaRPr lang="zh-CN" altLang="en-US" sz="1400" b="1" kern="0" dirty="0" smtClean="0">
                        <a:solidFill>
                          <a:schemeClr val="tx1"/>
                        </a:solidFill>
                        <a:latin typeface="+mn-lt"/>
                        <a:ea typeface="+mn-ea"/>
                        <a:cs typeface="+mn-cs"/>
                      </a:endParaRPr>
                    </a:p>
                  </a:txBody>
                  <a:tcPr anchor="ctr"/>
                </a:tc>
              </a:tr>
              <a:tr h="370840">
                <a:tc>
                  <a:txBody>
                    <a:bodyPr/>
                    <a:lstStyle/>
                    <a:p>
                      <a:r>
                        <a:rPr lang="en-US" altLang="zh-CN" sz="1600" dirty="0" smtClean="0"/>
                        <a:t>Small RU</a:t>
                      </a:r>
                      <a:endParaRPr lang="zh-CN" altLang="en-US" sz="1600" dirty="0"/>
                    </a:p>
                  </a:txBody>
                  <a:tcPr/>
                </a:tc>
                <a:tc>
                  <a:txBody>
                    <a:bodyPr/>
                    <a:lstStyle/>
                    <a:p>
                      <a:pPr marL="342900" marR="0" lvl="0" indent="-342900" algn="just" defTabSz="457200" rtl="0" eaLnBrk="1" fontAlgn="auto" latinLnBrk="0" hangingPunct="1">
                        <a:lnSpc>
                          <a:spcPct val="100000"/>
                        </a:lnSpc>
                        <a:spcBef>
                          <a:spcPts val="0"/>
                        </a:spcBef>
                        <a:spcAft>
                          <a:spcPts val="0"/>
                        </a:spcAft>
                        <a:buClrTx/>
                        <a:buSzTx/>
                        <a:buFontTx/>
                        <a:buAutoNum type="arabicPeriod"/>
                        <a:tabLst/>
                        <a:defRPr/>
                      </a:pPr>
                      <a:r>
                        <a:rPr lang="en-US" altLang="zh-CN" sz="1600" kern="1200" baseline="0" dirty="0" smtClean="0">
                          <a:solidFill>
                            <a:schemeClr val="dk1"/>
                          </a:solidFill>
                          <a:latin typeface="+mn-lt"/>
                          <a:ea typeface="+mn-ea"/>
                          <a:cs typeface="+mn-cs"/>
                        </a:rPr>
                        <a:t>The User fields related to the users parked on the other segments can be saved, but some other user fields may be needed to be aligned with an available allocation entry in RU Allocation subfield.</a:t>
                      </a:r>
                      <a:endParaRPr lang="zh-CN" altLang="en-US" sz="1600" kern="1200" baseline="0" dirty="0">
                        <a:solidFill>
                          <a:schemeClr val="dk1"/>
                        </a:solidFill>
                        <a:latin typeface="+mn-lt"/>
                        <a:ea typeface="+mn-ea"/>
                        <a:cs typeface="+mn-cs"/>
                      </a:endParaRPr>
                    </a:p>
                  </a:txBody>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zh-CN" sz="1600" dirty="0" smtClean="0"/>
                        <a:t>1. </a:t>
                      </a:r>
                      <a:r>
                        <a:rPr lang="en-US" altLang="zh-CN" sz="1600" dirty="0" smtClean="0"/>
                        <a:t>Up to </a:t>
                      </a:r>
                      <a:r>
                        <a:rPr lang="en-US" altLang="zh-CN" sz="1600" baseline="0" dirty="0" smtClean="0"/>
                        <a:t>6 </a:t>
                      </a:r>
                      <a:r>
                        <a:rPr lang="en-US" altLang="zh-CN" sz="1600" baseline="0" dirty="0" smtClean="0"/>
                        <a:t>user fields per 242-tone boundary* </a:t>
                      </a:r>
                      <a:endParaRPr lang="zh-CN" altLang="en-US" sz="1600" dirty="0" smtClean="0"/>
                    </a:p>
                    <a:p>
                      <a:pPr marL="0" marR="0" lvl="0" indent="0" algn="just" defTabSz="457200" rtl="0" eaLnBrk="1" fontAlgn="auto" latinLnBrk="0" hangingPunct="1">
                        <a:lnSpc>
                          <a:spcPct val="100000"/>
                        </a:lnSpc>
                        <a:spcBef>
                          <a:spcPts val="0"/>
                        </a:spcBef>
                        <a:spcAft>
                          <a:spcPts val="0"/>
                        </a:spcAft>
                        <a:buClrTx/>
                        <a:buSzTx/>
                        <a:buFontTx/>
                        <a:buNone/>
                        <a:tabLst/>
                        <a:defRPr/>
                      </a:pPr>
                      <a:r>
                        <a:rPr lang="en-US" altLang="zh-CN" sz="1600" dirty="0" smtClean="0"/>
                        <a:t>(It depends on the </a:t>
                      </a:r>
                      <a:r>
                        <a:rPr lang="en-US" altLang="zh-CN" sz="1600" kern="1200" baseline="0" dirty="0" smtClean="0">
                          <a:solidFill>
                            <a:schemeClr val="dk1"/>
                          </a:solidFill>
                          <a:latin typeface="+mn-lt"/>
                          <a:ea typeface="+mn-ea"/>
                          <a:cs typeface="+mn-cs"/>
                        </a:rPr>
                        <a:t>available allocation pattern in RU Allocation subfield)</a:t>
                      </a:r>
                      <a:endParaRPr lang="zh-CN" altLang="en-US" sz="1600" kern="1200" baseline="0" dirty="0" smtClean="0">
                        <a:solidFill>
                          <a:schemeClr val="dk1"/>
                        </a:solidFill>
                        <a:latin typeface="+mn-lt"/>
                        <a:ea typeface="+mn-ea"/>
                        <a:cs typeface="+mn-cs"/>
                      </a:endParaRPr>
                    </a:p>
                  </a:txBody>
                  <a:tcPr/>
                </a:tc>
              </a:tr>
              <a:tr h="370840">
                <a:tc>
                  <a:txBody>
                    <a:bodyPr/>
                    <a:lstStyle/>
                    <a:p>
                      <a:r>
                        <a:rPr lang="en-US" altLang="zh-CN" sz="1600" dirty="0" smtClean="0"/>
                        <a:t>Large RU</a:t>
                      </a:r>
                      <a:endParaRPr lang="zh-CN" altLang="en-US" sz="1600" dirty="0"/>
                    </a:p>
                  </a:txBody>
                  <a:tcPr/>
                </a:tc>
                <a:tc>
                  <a:txBody>
                    <a:bodyPr/>
                    <a:lstStyle/>
                    <a:p>
                      <a:pPr marL="342900" marR="0" lvl="0" indent="-342900" algn="just" defTabSz="457200" rtl="0" eaLnBrk="1" fontAlgn="auto" latinLnBrk="0" hangingPunct="1">
                        <a:lnSpc>
                          <a:spcPct val="100000"/>
                        </a:lnSpc>
                        <a:spcBef>
                          <a:spcPts val="0"/>
                        </a:spcBef>
                        <a:spcAft>
                          <a:spcPts val="0"/>
                        </a:spcAft>
                        <a:buClrTx/>
                        <a:buSzTx/>
                        <a:buFontTx/>
                        <a:buAutoNum type="arabicPeriod"/>
                        <a:tabLst/>
                        <a:defRPr/>
                      </a:pPr>
                      <a:r>
                        <a:rPr lang="en-US" altLang="zh-CN" sz="1600" kern="1200" baseline="0" dirty="0" smtClean="0">
                          <a:solidFill>
                            <a:schemeClr val="dk1"/>
                          </a:solidFill>
                          <a:latin typeface="+mn-lt"/>
                          <a:ea typeface="+mn-ea"/>
                          <a:cs typeface="+mn-cs"/>
                        </a:rPr>
                        <a:t>The User fields related to the users parked on the other segments can be saved. </a:t>
                      </a:r>
                      <a:endParaRPr lang="zh-CN" altLang="en-US" sz="1600" kern="1200" baseline="0" dirty="0" smtClean="0">
                        <a:solidFill>
                          <a:schemeClr val="dk1"/>
                        </a:solidFill>
                        <a:latin typeface="+mn-lt"/>
                        <a:ea typeface="+mn-ea"/>
                        <a:cs typeface="+mn-cs"/>
                      </a:endParaRPr>
                    </a:p>
                  </a:txBody>
                  <a:tcPr/>
                </a:tc>
                <a:tc>
                  <a:txBody>
                    <a:bodyPr/>
                    <a:lstStyle/>
                    <a:p>
                      <a:r>
                        <a:rPr lang="en-US" altLang="zh-CN" sz="1600" dirty="0" smtClean="0"/>
                        <a:t>1. </a:t>
                      </a:r>
                      <a:r>
                        <a:rPr lang="en-US" altLang="zh-CN" sz="1600" dirty="0" smtClean="0"/>
                        <a:t>Up to </a:t>
                      </a:r>
                      <a:r>
                        <a:rPr lang="en-US" altLang="zh-CN" sz="1600" baseline="0" dirty="0" smtClean="0"/>
                        <a:t>9 </a:t>
                      </a:r>
                      <a:r>
                        <a:rPr lang="en-US" altLang="zh-CN" sz="1600" baseline="0" dirty="0" smtClean="0"/>
                        <a:t>user fields per 242-tone boundary </a:t>
                      </a:r>
                      <a:endParaRPr lang="zh-CN" altLang="en-US" sz="1600" dirty="0"/>
                    </a:p>
                  </a:txBody>
                  <a:tcPr/>
                </a:tc>
              </a:tr>
              <a:tr h="924560">
                <a:tc>
                  <a:txBody>
                    <a:bodyPr/>
                    <a:lstStyle/>
                    <a:p>
                      <a:r>
                        <a:rPr lang="en-US" altLang="zh-CN" sz="1600" dirty="0" smtClean="0"/>
                        <a:t>Segment</a:t>
                      </a:r>
                      <a:endParaRPr lang="zh-CN" altLang="en-US" sz="1600" dirty="0"/>
                    </a:p>
                  </a:txBody>
                  <a:tcPr/>
                </a:tc>
                <a:tc>
                  <a:txBody>
                    <a:bodyPr/>
                    <a:lstStyle/>
                    <a:p>
                      <a:pPr marL="342900" marR="0" lvl="0" indent="-342900" algn="just" defTabSz="457200" rtl="0" eaLnBrk="1" fontAlgn="auto" latinLnBrk="0" hangingPunct="1">
                        <a:lnSpc>
                          <a:spcPct val="100000"/>
                        </a:lnSpc>
                        <a:spcBef>
                          <a:spcPts val="0"/>
                        </a:spcBef>
                        <a:spcAft>
                          <a:spcPts val="0"/>
                        </a:spcAft>
                        <a:buClrTx/>
                        <a:buSzTx/>
                        <a:buFontTx/>
                        <a:buAutoNum type="arabicPeriod"/>
                        <a:tabLst/>
                        <a:defRPr/>
                      </a:pPr>
                      <a:r>
                        <a:rPr lang="en-US" altLang="zh-CN" sz="1600" baseline="0" dirty="0" smtClean="0"/>
                        <a:t>The RU Allocation subfield can be saved.</a:t>
                      </a:r>
                    </a:p>
                    <a:p>
                      <a:pPr marL="342900" marR="0" lvl="0" indent="-342900" algn="just" defTabSz="457200" rtl="0" eaLnBrk="1" fontAlgn="auto" latinLnBrk="0" hangingPunct="1">
                        <a:lnSpc>
                          <a:spcPct val="100000"/>
                        </a:lnSpc>
                        <a:spcBef>
                          <a:spcPts val="0"/>
                        </a:spcBef>
                        <a:spcAft>
                          <a:spcPts val="0"/>
                        </a:spcAft>
                        <a:buClrTx/>
                        <a:buSzTx/>
                        <a:buFontTx/>
                        <a:buAutoNum type="arabicPeriod"/>
                        <a:tabLst/>
                        <a:defRPr/>
                      </a:pPr>
                      <a:r>
                        <a:rPr lang="en-US" altLang="zh-CN" sz="1600" dirty="0" smtClean="0"/>
                        <a:t>The </a:t>
                      </a:r>
                      <a:r>
                        <a:rPr lang="en-US" altLang="zh-CN" sz="1600" baseline="0" dirty="0" smtClean="0"/>
                        <a:t>User fields related to the users parked on the other segments can be saved</a:t>
                      </a:r>
                      <a:endParaRPr lang="zh-CN" altLang="en-US" sz="1600" dirty="0" smtClean="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baseline="0" dirty="0" smtClean="0"/>
                        <a:t>1. The RU Allocation subfield can be saved</a:t>
                      </a:r>
                      <a:endParaRPr lang="zh-CN" altLang="en-US" sz="1600"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zh-CN" sz="1600" dirty="0" smtClean="0"/>
                        <a:t>2.</a:t>
                      </a:r>
                      <a:r>
                        <a:rPr lang="en-US" altLang="zh-CN" sz="1600" baseline="0" dirty="0" smtClean="0"/>
                        <a:t> </a:t>
                      </a:r>
                      <a:r>
                        <a:rPr lang="en-US" altLang="zh-CN" sz="1600" dirty="0" smtClean="0"/>
                        <a:t>Up to </a:t>
                      </a:r>
                      <a:r>
                        <a:rPr lang="en-US" altLang="zh-CN" sz="1600" baseline="0" dirty="0" smtClean="0"/>
                        <a:t>9 </a:t>
                      </a:r>
                      <a:r>
                        <a:rPr lang="en-US" altLang="zh-CN" sz="1600" baseline="0" dirty="0" smtClean="0"/>
                        <a:t>user fields per 242-tone boundary</a:t>
                      </a:r>
                    </a:p>
                  </a:txBody>
                  <a:tcPr/>
                </a:tc>
              </a:tr>
            </a:tbl>
          </a:graphicData>
        </a:graphic>
      </p:graphicFrame>
      <p:sp>
        <p:nvSpPr>
          <p:cNvPr id="11"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smtClean="0"/>
              <a:t>Overhead</a:t>
            </a:r>
            <a:r>
              <a:rPr lang="en-US" altLang="zh-CN" kern="0" dirty="0" smtClean="0">
                <a:solidFill>
                  <a:schemeClr val="tx1"/>
                </a:solidFill>
              </a:rPr>
              <a:t> </a:t>
            </a:r>
            <a:r>
              <a:rPr lang="en-US" altLang="zh-CN" kern="0" dirty="0" smtClean="0"/>
              <a:t>Analysis of Spoofing Signaling</a:t>
            </a:r>
            <a:endParaRPr lang="en-US" kern="0" dirty="0">
              <a:solidFill>
                <a:schemeClr val="tx1"/>
              </a:solidFill>
            </a:endParaRPr>
          </a:p>
        </p:txBody>
      </p:sp>
      <p:sp>
        <p:nvSpPr>
          <p:cNvPr id="5" name="矩形 4"/>
          <p:cNvSpPr/>
          <p:nvPr/>
        </p:nvSpPr>
        <p:spPr>
          <a:xfrm>
            <a:off x="466725" y="5530294"/>
            <a:ext cx="8286750" cy="738664"/>
          </a:xfrm>
          <a:prstGeom prst="rect">
            <a:avLst/>
          </a:prstGeom>
        </p:spPr>
        <p:txBody>
          <a:bodyPr wrap="square">
            <a:spAutoFit/>
          </a:bodyPr>
          <a:lstStyle/>
          <a:p>
            <a:r>
              <a:rPr lang="en-US" altLang="zh-CN" sz="1400" dirty="0" smtClean="0"/>
              <a:t>Note*: For example, 6 user fields can be saved by using [106 </a:t>
            </a:r>
            <a:r>
              <a:rPr lang="en-US" altLang="zh-CN" sz="1400" b="1" dirty="0" smtClean="0">
                <a:solidFill>
                  <a:srgbClr val="FF0000"/>
                </a:solidFill>
              </a:rPr>
              <a:t>26</a:t>
            </a:r>
            <a:r>
              <a:rPr lang="en-US" altLang="zh-CN" sz="1400" dirty="0" smtClean="0"/>
              <a:t> 106] to replace [26 26 26 26 </a:t>
            </a:r>
            <a:r>
              <a:rPr lang="en-US" altLang="zh-CN" sz="1400" b="1" dirty="0" smtClean="0">
                <a:solidFill>
                  <a:srgbClr val="FF0000"/>
                </a:solidFill>
              </a:rPr>
              <a:t>26</a:t>
            </a:r>
            <a:r>
              <a:rPr lang="en-US" altLang="zh-CN" sz="1400" dirty="0" smtClean="0"/>
              <a:t> 26 26 26 26]. The red color indicates the practical resource allocated to the user belonging to its corresponding </a:t>
            </a:r>
            <a:r>
              <a:rPr lang="en-US" altLang="zh-CN" sz="1400" dirty="0" smtClean="0"/>
              <a:t>segment</a:t>
            </a:r>
          </a:p>
          <a:p>
            <a:r>
              <a:rPr lang="en-US" altLang="zh-CN" sz="1400" dirty="0" smtClean="0"/>
              <a:t>In average, one user field consumes 27 bits (22 info bits + 5 bits half of CRC and tail), around 4 bytes per user</a:t>
            </a:r>
            <a:endParaRPr lang="zh-CN" altLang="en-US" sz="1400" dirty="0"/>
          </a:p>
        </p:txBody>
      </p:sp>
    </p:spTree>
    <p:extLst>
      <p:ext uri="{BB962C8B-B14F-4D97-AF65-F5344CB8AC3E}">
        <p14:creationId xmlns:p14="http://schemas.microsoft.com/office/powerpoint/2010/main" val="1395750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65079</TotalTime>
  <Words>1444</Words>
  <Application>Microsoft Office PowerPoint</Application>
  <PresentationFormat>全屏显示(4:3)</PresentationFormat>
  <Paragraphs>212</Paragraphs>
  <Slides>12</Slides>
  <Notes>10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18" baseType="lpstr">
      <vt:lpstr>ＭＳ Ｐゴシック</vt:lpstr>
      <vt:lpstr>宋体</vt:lpstr>
      <vt:lpstr>Times New Roman</vt:lpstr>
      <vt:lpstr>Wingdings</vt:lpstr>
      <vt:lpstr>802-11-Submission</vt:lpstr>
      <vt:lpstr>Visio</vt:lpstr>
      <vt:lpstr>Spoofing Indication in EHT-SIG</vt:lpstr>
      <vt:lpstr>EHT PPDU Format</vt:lpstr>
      <vt:lpstr>Per-80MHz Preamble Signaling</vt:lpstr>
      <vt:lpstr>Number of RU Allocation Subfields</vt:lpstr>
      <vt:lpstr>Spoofing Signaling in Per-80MHz  </vt:lpstr>
      <vt:lpstr>PowerPoint 演示文稿</vt:lpstr>
      <vt:lpstr>PowerPoint 演示文稿</vt:lpstr>
      <vt:lpstr>PowerPoint 演示文稿</vt:lpstr>
      <vt:lpstr>PowerPoint 演示文稿</vt:lpstr>
      <vt:lpstr>PowerPoint 演示文稿</vt:lpstr>
      <vt:lpstr>PowerPoint 演示文稿</vt:lpstr>
      <vt:lpstr>Straw Poll #1</vt:lpstr>
    </vt:vector>
  </TitlesOfParts>
  <Company>Huawei Technologies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Yujian (Ross Yu)</cp:lastModifiedBy>
  <cp:revision>1312</cp:revision>
  <cp:lastPrinted>1998-02-10T13:28:06Z</cp:lastPrinted>
  <dcterms:created xsi:type="dcterms:W3CDTF">2013-11-12T18:41:50Z</dcterms:created>
  <dcterms:modified xsi:type="dcterms:W3CDTF">2020-07-01T01:26:45Z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(3)B1HcE2VF9U0WWy5oqWdSsfVCR4OUFzXXKthxLyFM98SZXunodtCQdlH34wY92LSA+H4/cVAO
fAfvxi/7MlbgKXODMlEsVQNSVNn7DucbaD9HUH7isz5rhEjP0DvwaFLUnk5MNz3LdKwwbDN2
YLV7k3FN9vvewNM2WMTcANZZV2KlvIKpmwHfUqtHIr9DpRI10F82bO6AhF7hRvf0sDaD+Bho
iC/YkUFpcBItL1lwRu</vt:lpwstr>
  </property>
  <property fmtid="{D5CDD505-2E9C-101B-9397-08002B2CF9AE}" pid="4" name="_2015_ms_pID_7253431">
    <vt:lpwstr>f0U3EdeRFcte0iX0IGr2sDQfrLjCSTkzTz2zxMBoBP8bTMQq5ozSQI
XfS19iwBYcrOdFNoxgw+EdnDC4tgd22IRhHebGKlHSn1fwGSW5Eu5oAGWZC8BAUxvy28s0TM
ElW+9XKsUJL9bfD0eYutmiqJAR/Woyr2AcijzgWn0K9+UxbsMs24lQ6SB2N/WhQscLhDiaNj
S/ZjCIO2otI/pjXIx0x4oHM27VL0V03yY3uH</vt:lpwstr>
  </property>
  <property fmtid="{D5CDD505-2E9C-101B-9397-08002B2CF9AE}" pid="5" name="_2015_ms_pID_7253432">
    <vt:lpwstr>mQ==</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1593389095</vt:lpwstr>
  </property>
</Properties>
</file>