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9" r:id="rId2"/>
    <p:sldId id="331" r:id="rId3"/>
    <p:sldId id="336" r:id="rId4"/>
    <p:sldId id="284" r:id="rId5"/>
    <p:sldId id="337" r:id="rId6"/>
    <p:sldId id="341" r:id="rId7"/>
    <p:sldId id="343" r:id="rId8"/>
    <p:sldId id="344" r:id="rId9"/>
    <p:sldId id="345" r:id="rId10"/>
    <p:sldId id="346" r:id="rId11"/>
    <p:sldId id="352" r:id="rId12"/>
    <p:sldId id="347" r:id="rId13"/>
    <p:sldId id="349" r:id="rId14"/>
    <p:sldId id="350" r:id="rId15"/>
    <p:sldId id="351" r:id="rId16"/>
    <p:sldId id="348" r:id="rId17"/>
    <p:sldId id="291" r:id="rId18"/>
    <p:sldId id="321" r:id="rId19"/>
    <p:sldId id="353" r:id="rId20"/>
    <p:sldId id="334" r:id="rId21"/>
    <p:sldId id="354" r:id="rId22"/>
    <p:sldId id="355" r:id="rId23"/>
    <p:sldId id="356" r:id="rId24"/>
    <p:sldId id="270" r:id="rId2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DFB7D9"/>
    <a:srgbClr val="C2C2FE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61" autoAdjust="0"/>
    <p:restoredTop sz="94810" autoAdjust="0"/>
  </p:normalViewPr>
  <p:slideViewPr>
    <p:cSldViewPr>
      <p:cViewPr varScale="1">
        <p:scale>
          <a:sx n="110" d="100"/>
          <a:sy n="110" d="100"/>
        </p:scale>
        <p:origin x="199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144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486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383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7719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3177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6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7912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7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6805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8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2619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9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320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dirty="0" smtClean="0"/>
              <a:t>802.11-20/0970r1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July</a:t>
            </a:r>
            <a:r>
              <a:rPr lang="en-US" sz="1800" b="1" dirty="0" smtClean="0"/>
              <a:t> 2020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867401" y="6536002"/>
            <a:ext cx="2667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Ross Jian Yu,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578-00-00be-on-ru-allocation-singling-in-eht-sig.pptx" TargetMode="External"/><Relationship Id="rId2" Type="http://schemas.openxmlformats.org/officeDocument/2006/relationships/hyperlink" Target="https://mentor.ieee.org/802.11/dcn/20/11-20-0798-00-00be-signaling-of-ru-allocation-follow-up.pptx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mentor.ieee.org/802.11/dcn/20/11-20-0400-00-00be-multi-ru-combination-and-signaling-for-ofdma-transmission.pptx" TargetMode="External"/><Relationship Id="rId5" Type="http://schemas.openxmlformats.org/officeDocument/2006/relationships/hyperlink" Target="https://mentor.ieee.org/802.11/dcn/20/11-20-0609-05-00be-further-discussion-on-ru-allocation-subfield-in-eht-sig.pptx" TargetMode="External"/><Relationship Id="rId4" Type="http://schemas.openxmlformats.org/officeDocument/2006/relationships/hyperlink" Target="https://mentor.ieee.org/802.11/dcn/20/11-20-0373-01-00be-ru-allocation-subfield-design-for-multi-ru-support.ppt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299" y="741952"/>
            <a:ext cx="8763000" cy="828816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 smtClean="0"/>
              <a:t>Multi-RU indication in RU allocation subfield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81408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2020-06-24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860739"/>
              </p:ext>
            </p:extLst>
          </p:nvPr>
        </p:nvGraphicFramePr>
        <p:xfrm>
          <a:off x="933450" y="2743200"/>
          <a:ext cx="7353300" cy="22568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6211"/>
                <a:gridCol w="1315109"/>
                <a:gridCol w="1470660"/>
                <a:gridCol w="890881"/>
                <a:gridCol w="2050439"/>
              </a:tblGrid>
              <a:tr h="34589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34589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34589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 smtClean="0"/>
                        <a:t>Mengshi</a:t>
                      </a:r>
                      <a:r>
                        <a:rPr lang="en-US" altLang="zh-CN" sz="1400" dirty="0" smtClean="0"/>
                        <a:t> Hu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284298"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Ming </a:t>
                      </a:r>
                      <a:r>
                        <a:rPr lang="en-US" altLang="zh-CN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Gan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284298"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284298"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284298"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矩形 5"/>
          <p:cNvSpPr/>
          <p:nvPr/>
        </p:nvSpPr>
        <p:spPr>
          <a:xfrm>
            <a:off x="165407" y="1487137"/>
            <a:ext cx="8883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b="1" dirty="0" smtClean="0"/>
              <a:t>240 MHz</a:t>
            </a:r>
            <a:endParaRPr lang="zh-CN" altLang="en-US" sz="1400" b="1" dirty="0"/>
          </a:p>
        </p:txBody>
      </p:sp>
      <p:sp>
        <p:nvSpPr>
          <p:cNvPr id="8" name="梯形 7"/>
          <p:cNvSpPr/>
          <p:nvPr/>
        </p:nvSpPr>
        <p:spPr bwMode="auto">
          <a:xfrm>
            <a:off x="3581400" y="1568318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梯形 8"/>
          <p:cNvSpPr/>
          <p:nvPr/>
        </p:nvSpPr>
        <p:spPr bwMode="auto">
          <a:xfrm>
            <a:off x="4191000" y="1568318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梯形 9"/>
          <p:cNvSpPr/>
          <p:nvPr/>
        </p:nvSpPr>
        <p:spPr bwMode="auto">
          <a:xfrm>
            <a:off x="4806950" y="1568318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梯形 10"/>
          <p:cNvSpPr/>
          <p:nvPr/>
        </p:nvSpPr>
        <p:spPr bwMode="auto">
          <a:xfrm>
            <a:off x="5422900" y="1568318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梯形 11"/>
          <p:cNvSpPr/>
          <p:nvPr/>
        </p:nvSpPr>
        <p:spPr bwMode="auto">
          <a:xfrm>
            <a:off x="6168390" y="1568318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梯形 12"/>
          <p:cNvSpPr/>
          <p:nvPr/>
        </p:nvSpPr>
        <p:spPr bwMode="auto">
          <a:xfrm>
            <a:off x="6777990" y="1568318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梯形 13"/>
          <p:cNvSpPr/>
          <p:nvPr/>
        </p:nvSpPr>
        <p:spPr bwMode="auto">
          <a:xfrm>
            <a:off x="7393940" y="1568318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梯形 14"/>
          <p:cNvSpPr/>
          <p:nvPr/>
        </p:nvSpPr>
        <p:spPr bwMode="auto">
          <a:xfrm>
            <a:off x="8009890" y="1568318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060142" y="1544577"/>
            <a:ext cx="1454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484+242, </a:t>
            </a:r>
          </a:p>
          <a:p>
            <a:r>
              <a:rPr lang="en-US" altLang="zh-CN" dirty="0" smtClean="0"/>
              <a:t>4+4+4=12 cases</a:t>
            </a:r>
            <a:endParaRPr lang="zh-CN" altLang="en-US" dirty="0"/>
          </a:p>
        </p:txBody>
      </p:sp>
      <p:sp>
        <p:nvSpPr>
          <p:cNvPr id="26" name="梯形 25"/>
          <p:cNvSpPr/>
          <p:nvPr/>
        </p:nvSpPr>
        <p:spPr bwMode="auto">
          <a:xfrm>
            <a:off x="3569970" y="2010350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" name="梯形 26"/>
          <p:cNvSpPr/>
          <p:nvPr/>
        </p:nvSpPr>
        <p:spPr bwMode="auto">
          <a:xfrm>
            <a:off x="4179570" y="2010350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" name="梯形 27"/>
          <p:cNvSpPr/>
          <p:nvPr/>
        </p:nvSpPr>
        <p:spPr bwMode="auto">
          <a:xfrm>
            <a:off x="4795520" y="2010350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" name="梯形 28"/>
          <p:cNvSpPr/>
          <p:nvPr/>
        </p:nvSpPr>
        <p:spPr bwMode="auto">
          <a:xfrm>
            <a:off x="5411470" y="2010350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956311" y="2554452"/>
            <a:ext cx="1706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</a:t>
            </a:r>
            <a:r>
              <a:rPr lang="en-US" altLang="zh-CN" dirty="0" smtClean="0"/>
              <a:t>484+242) + (484+242), 3*4*4=48 cases</a:t>
            </a:r>
            <a:endParaRPr lang="zh-CN" altLang="en-US" dirty="0"/>
          </a:p>
        </p:txBody>
      </p:sp>
      <p:sp>
        <p:nvSpPr>
          <p:cNvPr id="31" name="梯形 30"/>
          <p:cNvSpPr/>
          <p:nvPr/>
        </p:nvSpPr>
        <p:spPr bwMode="auto">
          <a:xfrm>
            <a:off x="3493770" y="2499304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2" name="梯形 31"/>
          <p:cNvSpPr/>
          <p:nvPr/>
        </p:nvSpPr>
        <p:spPr bwMode="auto">
          <a:xfrm>
            <a:off x="4103370" y="2499304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" name="梯形 32"/>
          <p:cNvSpPr/>
          <p:nvPr/>
        </p:nvSpPr>
        <p:spPr bwMode="auto">
          <a:xfrm>
            <a:off x="4719320" y="2499304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4" name="梯形 33"/>
          <p:cNvSpPr/>
          <p:nvPr/>
        </p:nvSpPr>
        <p:spPr bwMode="auto">
          <a:xfrm>
            <a:off x="5335270" y="2499304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梯形 34"/>
          <p:cNvSpPr/>
          <p:nvPr/>
        </p:nvSpPr>
        <p:spPr bwMode="auto">
          <a:xfrm>
            <a:off x="6219190" y="2499304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" name="梯形 35"/>
          <p:cNvSpPr/>
          <p:nvPr/>
        </p:nvSpPr>
        <p:spPr bwMode="auto">
          <a:xfrm>
            <a:off x="6828790" y="2499304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梯形 36"/>
          <p:cNvSpPr/>
          <p:nvPr/>
        </p:nvSpPr>
        <p:spPr bwMode="auto">
          <a:xfrm>
            <a:off x="7444740" y="2499304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8" name="梯形 37"/>
          <p:cNvSpPr/>
          <p:nvPr/>
        </p:nvSpPr>
        <p:spPr bwMode="auto">
          <a:xfrm>
            <a:off x="8060690" y="2499304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9" name="直接连接符 38"/>
          <p:cNvCxnSpPr/>
          <p:nvPr/>
        </p:nvCxnSpPr>
        <p:spPr bwMode="auto">
          <a:xfrm>
            <a:off x="6084570" y="2346621"/>
            <a:ext cx="0" cy="685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0" name="梯形 39"/>
          <p:cNvSpPr/>
          <p:nvPr/>
        </p:nvSpPr>
        <p:spPr bwMode="auto">
          <a:xfrm>
            <a:off x="3493770" y="2988258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梯形 40"/>
          <p:cNvSpPr/>
          <p:nvPr/>
        </p:nvSpPr>
        <p:spPr bwMode="auto">
          <a:xfrm>
            <a:off x="4103370" y="2988258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2" name="梯形 41"/>
          <p:cNvSpPr/>
          <p:nvPr/>
        </p:nvSpPr>
        <p:spPr bwMode="auto">
          <a:xfrm>
            <a:off x="4719320" y="2988258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3" name="梯形 42"/>
          <p:cNvSpPr/>
          <p:nvPr/>
        </p:nvSpPr>
        <p:spPr bwMode="auto">
          <a:xfrm>
            <a:off x="5335270" y="2988258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4" name="直接连接符 43"/>
          <p:cNvCxnSpPr/>
          <p:nvPr/>
        </p:nvCxnSpPr>
        <p:spPr bwMode="auto">
          <a:xfrm>
            <a:off x="8763000" y="2346621"/>
            <a:ext cx="0" cy="685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5" name="梯形 44"/>
          <p:cNvSpPr/>
          <p:nvPr/>
        </p:nvSpPr>
        <p:spPr bwMode="auto">
          <a:xfrm>
            <a:off x="3493770" y="3471523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梯形 45"/>
          <p:cNvSpPr/>
          <p:nvPr/>
        </p:nvSpPr>
        <p:spPr bwMode="auto">
          <a:xfrm>
            <a:off x="4103370" y="3471523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7" name="梯形 46"/>
          <p:cNvSpPr/>
          <p:nvPr/>
        </p:nvSpPr>
        <p:spPr bwMode="auto">
          <a:xfrm>
            <a:off x="4719320" y="3471523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8" name="梯形 47"/>
          <p:cNvSpPr/>
          <p:nvPr/>
        </p:nvSpPr>
        <p:spPr bwMode="auto">
          <a:xfrm>
            <a:off x="5335270" y="3471523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9" name="梯形 48"/>
          <p:cNvSpPr/>
          <p:nvPr/>
        </p:nvSpPr>
        <p:spPr bwMode="auto">
          <a:xfrm>
            <a:off x="6219190" y="3471523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0" name="梯形 49"/>
          <p:cNvSpPr/>
          <p:nvPr/>
        </p:nvSpPr>
        <p:spPr bwMode="auto">
          <a:xfrm>
            <a:off x="6828790" y="3471523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1" name="梯形 50"/>
          <p:cNvSpPr/>
          <p:nvPr/>
        </p:nvSpPr>
        <p:spPr bwMode="auto">
          <a:xfrm>
            <a:off x="7444740" y="3471523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2" name="梯形 51"/>
          <p:cNvSpPr/>
          <p:nvPr/>
        </p:nvSpPr>
        <p:spPr bwMode="auto">
          <a:xfrm>
            <a:off x="8060690" y="3471523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53" name="直接连接符 52"/>
          <p:cNvCxnSpPr/>
          <p:nvPr/>
        </p:nvCxnSpPr>
        <p:spPr bwMode="auto">
          <a:xfrm>
            <a:off x="6084570" y="3318840"/>
            <a:ext cx="0" cy="685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4" name="梯形 53"/>
          <p:cNvSpPr/>
          <p:nvPr/>
        </p:nvSpPr>
        <p:spPr bwMode="auto">
          <a:xfrm>
            <a:off x="3493770" y="3967515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5" name="梯形 54"/>
          <p:cNvSpPr/>
          <p:nvPr/>
        </p:nvSpPr>
        <p:spPr bwMode="auto">
          <a:xfrm>
            <a:off x="4103370" y="3967515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56" name="梯形 55"/>
          <p:cNvSpPr/>
          <p:nvPr/>
        </p:nvSpPr>
        <p:spPr bwMode="auto">
          <a:xfrm>
            <a:off x="4719320" y="3967515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57" name="梯形 56"/>
          <p:cNvSpPr/>
          <p:nvPr/>
        </p:nvSpPr>
        <p:spPr bwMode="auto">
          <a:xfrm>
            <a:off x="5335270" y="3967515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58" name="直接连接符 57"/>
          <p:cNvCxnSpPr/>
          <p:nvPr/>
        </p:nvCxnSpPr>
        <p:spPr bwMode="auto">
          <a:xfrm>
            <a:off x="8763000" y="3318840"/>
            <a:ext cx="0" cy="685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9" name="文本框 58"/>
          <p:cNvSpPr txBox="1"/>
          <p:nvPr/>
        </p:nvSpPr>
        <p:spPr>
          <a:xfrm>
            <a:off x="930275" y="3526609"/>
            <a:ext cx="1706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</a:t>
            </a:r>
            <a:r>
              <a:rPr lang="en-US" altLang="zh-CN" dirty="0" smtClean="0"/>
              <a:t>484+242) + (484+242) + (484+242), </a:t>
            </a:r>
          </a:p>
          <a:p>
            <a:r>
              <a:rPr lang="en-US" altLang="zh-CN" dirty="0" smtClean="0"/>
              <a:t>4*4*4=64 cases</a:t>
            </a:r>
            <a:endParaRPr lang="zh-CN" altLang="en-US" dirty="0"/>
          </a:p>
        </p:txBody>
      </p:sp>
      <p:sp>
        <p:nvSpPr>
          <p:cNvPr id="78" name="矩形 77"/>
          <p:cNvSpPr/>
          <p:nvPr/>
        </p:nvSpPr>
        <p:spPr>
          <a:xfrm>
            <a:off x="4495800" y="1311410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79" name="矩形 78"/>
          <p:cNvSpPr/>
          <p:nvPr/>
        </p:nvSpPr>
        <p:spPr>
          <a:xfrm>
            <a:off x="7116418" y="1311410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0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80" name="矩形 79"/>
          <p:cNvSpPr/>
          <p:nvPr/>
        </p:nvSpPr>
        <p:spPr>
          <a:xfrm>
            <a:off x="4461537" y="1752594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0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81" name="矩形 80"/>
          <p:cNvSpPr/>
          <p:nvPr/>
        </p:nvSpPr>
        <p:spPr>
          <a:xfrm>
            <a:off x="4495800" y="2218536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82" name="矩形 81"/>
          <p:cNvSpPr/>
          <p:nvPr/>
        </p:nvSpPr>
        <p:spPr>
          <a:xfrm>
            <a:off x="4461537" y="2749974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0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83" name="矩形 82"/>
          <p:cNvSpPr/>
          <p:nvPr/>
        </p:nvSpPr>
        <p:spPr>
          <a:xfrm>
            <a:off x="7192022" y="2218536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84" name="矩形 83"/>
          <p:cNvSpPr/>
          <p:nvPr/>
        </p:nvSpPr>
        <p:spPr>
          <a:xfrm>
            <a:off x="4495800" y="3203135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85" name="矩形 84"/>
          <p:cNvSpPr/>
          <p:nvPr/>
        </p:nvSpPr>
        <p:spPr>
          <a:xfrm>
            <a:off x="7192022" y="3203135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86" name="矩形 85"/>
          <p:cNvSpPr/>
          <p:nvPr/>
        </p:nvSpPr>
        <p:spPr>
          <a:xfrm>
            <a:off x="4495800" y="3706406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94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kern="0" dirty="0" smtClean="0">
                <a:solidFill>
                  <a:schemeClr val="tx1"/>
                </a:solidFill>
              </a:rPr>
              <a:t>Opt C Examples (OFDMA cases)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08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文本框 4"/>
          <p:cNvSpPr txBox="1"/>
          <p:nvPr/>
        </p:nvSpPr>
        <p:spPr>
          <a:xfrm>
            <a:off x="883920" y="4535540"/>
            <a:ext cx="1706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(996+484) + (484+242), 2*4</a:t>
            </a:r>
            <a:r>
              <a:rPr lang="zh-CN" altLang="en-US" dirty="0" smtClean="0"/>
              <a:t>*</a:t>
            </a:r>
            <a:r>
              <a:rPr lang="en-US" altLang="zh-CN" dirty="0" smtClean="0"/>
              <a:t>4=32 cases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956311" y="1644995"/>
            <a:ext cx="1706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996+484, </a:t>
            </a:r>
          </a:p>
          <a:p>
            <a:r>
              <a:rPr lang="en-US" altLang="zh-CN" dirty="0" smtClean="0"/>
              <a:t>4+4=8 cases</a:t>
            </a:r>
            <a:endParaRPr lang="zh-CN" altLang="en-US" dirty="0"/>
          </a:p>
        </p:txBody>
      </p:sp>
      <p:sp>
        <p:nvSpPr>
          <p:cNvPr id="7" name="梯形 6"/>
          <p:cNvSpPr/>
          <p:nvPr/>
        </p:nvSpPr>
        <p:spPr bwMode="auto">
          <a:xfrm>
            <a:off x="3416935" y="1705462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梯形 7"/>
          <p:cNvSpPr/>
          <p:nvPr/>
        </p:nvSpPr>
        <p:spPr bwMode="auto">
          <a:xfrm>
            <a:off x="4026535" y="1705462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梯形 8"/>
          <p:cNvSpPr/>
          <p:nvPr/>
        </p:nvSpPr>
        <p:spPr bwMode="auto">
          <a:xfrm>
            <a:off x="4642485" y="1705462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梯形 9"/>
          <p:cNvSpPr/>
          <p:nvPr/>
        </p:nvSpPr>
        <p:spPr bwMode="auto">
          <a:xfrm>
            <a:off x="7367905" y="1705462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梯形 10"/>
          <p:cNvSpPr/>
          <p:nvPr/>
        </p:nvSpPr>
        <p:spPr bwMode="auto">
          <a:xfrm>
            <a:off x="7983855" y="1705462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梯形 11"/>
          <p:cNvSpPr/>
          <p:nvPr/>
        </p:nvSpPr>
        <p:spPr bwMode="auto">
          <a:xfrm>
            <a:off x="5252085" y="1705462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梯形 12"/>
          <p:cNvSpPr/>
          <p:nvPr/>
        </p:nvSpPr>
        <p:spPr bwMode="auto">
          <a:xfrm>
            <a:off x="6758305" y="1705462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梯形 13"/>
          <p:cNvSpPr/>
          <p:nvPr/>
        </p:nvSpPr>
        <p:spPr bwMode="auto">
          <a:xfrm>
            <a:off x="6142355" y="1705462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梯形 14"/>
          <p:cNvSpPr/>
          <p:nvPr/>
        </p:nvSpPr>
        <p:spPr bwMode="auto">
          <a:xfrm>
            <a:off x="3416300" y="2131759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梯形 15"/>
          <p:cNvSpPr/>
          <p:nvPr/>
        </p:nvSpPr>
        <p:spPr bwMode="auto">
          <a:xfrm>
            <a:off x="4025900" y="2131759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梯形 16"/>
          <p:cNvSpPr/>
          <p:nvPr/>
        </p:nvSpPr>
        <p:spPr bwMode="auto">
          <a:xfrm>
            <a:off x="4641850" y="2131759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梯形 17"/>
          <p:cNvSpPr/>
          <p:nvPr/>
        </p:nvSpPr>
        <p:spPr bwMode="auto">
          <a:xfrm>
            <a:off x="5257800" y="2131759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9" name="直接连接符 18"/>
          <p:cNvCxnSpPr/>
          <p:nvPr/>
        </p:nvCxnSpPr>
        <p:spPr bwMode="auto">
          <a:xfrm>
            <a:off x="8763000" y="1526913"/>
            <a:ext cx="0" cy="685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0" name="梯形 19"/>
          <p:cNvSpPr/>
          <p:nvPr/>
        </p:nvSpPr>
        <p:spPr bwMode="auto">
          <a:xfrm>
            <a:off x="3416935" y="4550421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1" name="梯形 20"/>
          <p:cNvSpPr/>
          <p:nvPr/>
        </p:nvSpPr>
        <p:spPr bwMode="auto">
          <a:xfrm>
            <a:off x="4026535" y="4550421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2" name="梯形 21"/>
          <p:cNvSpPr/>
          <p:nvPr/>
        </p:nvSpPr>
        <p:spPr bwMode="auto">
          <a:xfrm>
            <a:off x="4642485" y="4550421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梯形 22"/>
          <p:cNvSpPr/>
          <p:nvPr/>
        </p:nvSpPr>
        <p:spPr bwMode="auto">
          <a:xfrm>
            <a:off x="7367905" y="4550421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梯形 23"/>
          <p:cNvSpPr/>
          <p:nvPr/>
        </p:nvSpPr>
        <p:spPr bwMode="auto">
          <a:xfrm>
            <a:off x="7983855" y="4550421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梯形 24"/>
          <p:cNvSpPr/>
          <p:nvPr/>
        </p:nvSpPr>
        <p:spPr bwMode="auto">
          <a:xfrm>
            <a:off x="5252085" y="4550421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梯形 25"/>
          <p:cNvSpPr/>
          <p:nvPr/>
        </p:nvSpPr>
        <p:spPr bwMode="auto">
          <a:xfrm>
            <a:off x="6758305" y="4550421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" name="梯形 26"/>
          <p:cNvSpPr/>
          <p:nvPr/>
        </p:nvSpPr>
        <p:spPr bwMode="auto">
          <a:xfrm>
            <a:off x="6142355" y="4550421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8" name="直接连接符 27"/>
          <p:cNvCxnSpPr/>
          <p:nvPr/>
        </p:nvCxnSpPr>
        <p:spPr bwMode="auto">
          <a:xfrm>
            <a:off x="8763000" y="4371872"/>
            <a:ext cx="0" cy="685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9" name="梯形 28"/>
          <p:cNvSpPr/>
          <p:nvPr/>
        </p:nvSpPr>
        <p:spPr bwMode="auto">
          <a:xfrm>
            <a:off x="3416300" y="5142831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0" name="梯形 29"/>
          <p:cNvSpPr/>
          <p:nvPr/>
        </p:nvSpPr>
        <p:spPr bwMode="auto">
          <a:xfrm>
            <a:off x="4025900" y="5142831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31" name="梯形 30"/>
          <p:cNvSpPr/>
          <p:nvPr/>
        </p:nvSpPr>
        <p:spPr bwMode="auto">
          <a:xfrm>
            <a:off x="4641850" y="5142831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32" name="梯形 31"/>
          <p:cNvSpPr/>
          <p:nvPr/>
        </p:nvSpPr>
        <p:spPr bwMode="auto">
          <a:xfrm>
            <a:off x="5257800" y="5142831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4495800" y="1459049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4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34" name="矩形 33"/>
          <p:cNvSpPr/>
          <p:nvPr/>
        </p:nvSpPr>
        <p:spPr>
          <a:xfrm>
            <a:off x="7192022" y="1459049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2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35" name="矩形 34"/>
          <p:cNvSpPr/>
          <p:nvPr/>
        </p:nvSpPr>
        <p:spPr>
          <a:xfrm>
            <a:off x="4461537" y="1894411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0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36" name="矩形 35"/>
          <p:cNvSpPr/>
          <p:nvPr/>
        </p:nvSpPr>
        <p:spPr>
          <a:xfrm>
            <a:off x="4495800" y="4304665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4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37" name="矩形 36"/>
          <p:cNvSpPr/>
          <p:nvPr/>
        </p:nvSpPr>
        <p:spPr>
          <a:xfrm>
            <a:off x="7192022" y="4304665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2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38" name="矩形 37"/>
          <p:cNvSpPr/>
          <p:nvPr/>
        </p:nvSpPr>
        <p:spPr>
          <a:xfrm>
            <a:off x="4495800" y="4870825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3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3126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Opt C Examples (OFDMA cases)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793868" y="2443416"/>
            <a:ext cx="747649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/>
              <a:t>Discussion 1</a:t>
            </a:r>
            <a:r>
              <a:rPr lang="en-US" altLang="zh-CN" sz="1400" dirty="0" smtClean="0"/>
              <a:t>: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Assuming 1</a:t>
            </a:r>
            <a:r>
              <a:rPr lang="en-US" altLang="zh-CN" sz="1400" baseline="30000" dirty="0" smtClean="0"/>
              <a:t>st</a:t>
            </a:r>
            <a:r>
              <a:rPr lang="en-US" altLang="zh-CN" sz="1400" dirty="0" smtClean="0"/>
              <a:t> 80+2</a:t>
            </a:r>
            <a:r>
              <a:rPr lang="en-US" altLang="zh-CN" sz="1400" baseline="30000" dirty="0" smtClean="0"/>
              <a:t>nd</a:t>
            </a:r>
            <a:r>
              <a:rPr lang="en-US" altLang="zh-CN" sz="1400" dirty="0" smtClean="0"/>
              <a:t> 80 or 2</a:t>
            </a:r>
            <a:r>
              <a:rPr lang="en-US" altLang="zh-CN" sz="1400" baseline="30000" dirty="0" smtClean="0"/>
              <a:t>nd</a:t>
            </a:r>
            <a:r>
              <a:rPr lang="en-US" altLang="zh-CN" sz="1400" dirty="0" smtClean="0"/>
              <a:t> 80+3</a:t>
            </a:r>
            <a:r>
              <a:rPr lang="en-US" altLang="zh-CN" sz="1400" baseline="30000" dirty="0" smtClean="0"/>
              <a:t>rd</a:t>
            </a:r>
            <a:r>
              <a:rPr lang="en-US" altLang="zh-CN" sz="1400" dirty="0" smtClean="0"/>
              <a:t> 80 can both support 996+484, then 8 cases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Assuming only one of the two above cases can support 996+484, 4 cases, which one can be indicated by MAC (e.g., beacon frame) or defined by the spec (e.g., primary or secondary 160MHz w/o punctured 80MHz)</a:t>
            </a:r>
            <a:endParaRPr lang="zh-CN" altLang="en-US" sz="1400" dirty="0"/>
          </a:p>
        </p:txBody>
      </p:sp>
      <p:sp>
        <p:nvSpPr>
          <p:cNvPr id="41" name="文本框 40"/>
          <p:cNvSpPr txBox="1"/>
          <p:nvPr/>
        </p:nvSpPr>
        <p:spPr>
          <a:xfrm>
            <a:off x="609599" y="5406826"/>
            <a:ext cx="74764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/>
              <a:t>Discussion 2</a:t>
            </a:r>
            <a:r>
              <a:rPr lang="en-US" altLang="zh-CN" sz="1400" dirty="0" smtClean="0"/>
              <a:t>: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Assuming 1</a:t>
            </a:r>
            <a:r>
              <a:rPr lang="en-US" altLang="zh-CN" sz="1400" baseline="30000" dirty="0" smtClean="0"/>
              <a:t>st</a:t>
            </a:r>
            <a:r>
              <a:rPr lang="en-US" altLang="zh-CN" sz="1400" dirty="0" smtClean="0"/>
              <a:t> 80+2</a:t>
            </a:r>
            <a:r>
              <a:rPr lang="en-US" altLang="zh-CN" sz="1400" baseline="30000" dirty="0" smtClean="0"/>
              <a:t>nd</a:t>
            </a:r>
            <a:r>
              <a:rPr lang="en-US" altLang="zh-CN" sz="1400" dirty="0" smtClean="0"/>
              <a:t> 80 or 2</a:t>
            </a:r>
            <a:r>
              <a:rPr lang="en-US" altLang="zh-CN" sz="1400" baseline="30000" dirty="0" smtClean="0"/>
              <a:t>nd</a:t>
            </a:r>
            <a:r>
              <a:rPr lang="en-US" altLang="zh-CN" sz="1400" dirty="0" smtClean="0"/>
              <a:t> 80+3</a:t>
            </a:r>
            <a:r>
              <a:rPr lang="en-US" altLang="zh-CN" sz="1400" baseline="30000" dirty="0" smtClean="0"/>
              <a:t>rd</a:t>
            </a:r>
            <a:r>
              <a:rPr lang="en-US" altLang="zh-CN" sz="1400" dirty="0" smtClean="0"/>
              <a:t> 80 can both support </a:t>
            </a:r>
            <a:r>
              <a:rPr lang="en-US" altLang="zh-CN" sz="1400" dirty="0"/>
              <a:t>(996+484</a:t>
            </a:r>
            <a:r>
              <a:rPr lang="en-US" altLang="zh-CN" sz="1400" dirty="0" smtClean="0"/>
              <a:t>), then 32 cases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Assuming only one of the two above cases can support (996+484), 16 cases</a:t>
            </a:r>
            <a:endParaRPr lang="zh-CN" altLang="en-US" sz="1400" dirty="0"/>
          </a:p>
        </p:txBody>
      </p:sp>
      <p:sp>
        <p:nvSpPr>
          <p:cNvPr id="42" name="矩形 41"/>
          <p:cNvSpPr/>
          <p:nvPr/>
        </p:nvSpPr>
        <p:spPr>
          <a:xfrm>
            <a:off x="793868" y="3677089"/>
            <a:ext cx="7827618" cy="46166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altLang="zh-CN" dirty="0"/>
              <a:t>Passed motion: For the OFDMA transmission in contiguous 240 MHz, for one STA large size RU aggregation is allowed only within 160 MHz which is composed of two adjacent 80 MHz channels.</a:t>
            </a:r>
          </a:p>
        </p:txBody>
      </p:sp>
    </p:spTree>
    <p:extLst>
      <p:ext uri="{BB962C8B-B14F-4D97-AF65-F5344CB8AC3E}">
        <p14:creationId xmlns:p14="http://schemas.microsoft.com/office/powerpoint/2010/main" val="255791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矩形 5"/>
          <p:cNvSpPr/>
          <p:nvPr/>
        </p:nvSpPr>
        <p:spPr>
          <a:xfrm>
            <a:off x="165407" y="1725514"/>
            <a:ext cx="8883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b="1" dirty="0" smtClean="0"/>
              <a:t>240 MHz</a:t>
            </a:r>
            <a:endParaRPr lang="zh-CN" altLang="en-US" sz="1400" b="1" dirty="0"/>
          </a:p>
        </p:txBody>
      </p:sp>
      <p:sp>
        <p:nvSpPr>
          <p:cNvPr id="7" name="梯形 6"/>
          <p:cNvSpPr/>
          <p:nvPr/>
        </p:nvSpPr>
        <p:spPr bwMode="auto">
          <a:xfrm>
            <a:off x="3581400" y="2057032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梯形 7"/>
          <p:cNvSpPr/>
          <p:nvPr/>
        </p:nvSpPr>
        <p:spPr bwMode="auto">
          <a:xfrm>
            <a:off x="4191000" y="2057032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梯形 8"/>
          <p:cNvSpPr/>
          <p:nvPr/>
        </p:nvSpPr>
        <p:spPr bwMode="auto">
          <a:xfrm>
            <a:off x="4806950" y="2057032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梯形 9"/>
          <p:cNvSpPr/>
          <p:nvPr/>
        </p:nvSpPr>
        <p:spPr bwMode="auto">
          <a:xfrm>
            <a:off x="5422900" y="2057032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11" name="梯形 10"/>
          <p:cNvSpPr/>
          <p:nvPr/>
        </p:nvSpPr>
        <p:spPr bwMode="auto">
          <a:xfrm>
            <a:off x="6168390" y="2057032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12" name="梯形 11"/>
          <p:cNvSpPr/>
          <p:nvPr/>
        </p:nvSpPr>
        <p:spPr bwMode="auto">
          <a:xfrm>
            <a:off x="6777990" y="2057032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13" name="梯形 12"/>
          <p:cNvSpPr/>
          <p:nvPr/>
        </p:nvSpPr>
        <p:spPr bwMode="auto">
          <a:xfrm>
            <a:off x="7393940" y="2057032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14" name="梯形 13"/>
          <p:cNvSpPr/>
          <p:nvPr/>
        </p:nvSpPr>
        <p:spPr bwMode="auto">
          <a:xfrm>
            <a:off x="8009890" y="2057032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15" name="文本框 14"/>
          <p:cNvSpPr txBox="1"/>
          <p:nvPr/>
        </p:nvSpPr>
        <p:spPr>
          <a:xfrm>
            <a:off x="1060142" y="2033291"/>
            <a:ext cx="14544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2*996+484</a:t>
            </a:r>
            <a:r>
              <a:rPr lang="en-US" altLang="zh-CN" dirty="0" smtClean="0"/>
              <a:t>, </a:t>
            </a:r>
          </a:p>
        </p:txBody>
      </p:sp>
      <p:sp>
        <p:nvSpPr>
          <p:cNvPr id="16" name="梯形 15"/>
          <p:cNvSpPr/>
          <p:nvPr/>
        </p:nvSpPr>
        <p:spPr bwMode="auto">
          <a:xfrm>
            <a:off x="3569970" y="2499064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17" name="梯形 16"/>
          <p:cNvSpPr/>
          <p:nvPr/>
        </p:nvSpPr>
        <p:spPr bwMode="auto">
          <a:xfrm>
            <a:off x="4179570" y="2499064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18" name="梯形 17"/>
          <p:cNvSpPr/>
          <p:nvPr/>
        </p:nvSpPr>
        <p:spPr bwMode="auto">
          <a:xfrm>
            <a:off x="4795520" y="2499064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梯形 18"/>
          <p:cNvSpPr/>
          <p:nvPr/>
        </p:nvSpPr>
        <p:spPr bwMode="auto">
          <a:xfrm>
            <a:off x="5411470" y="2499064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4495800" y="1800124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4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21" name="矩形 20"/>
          <p:cNvSpPr/>
          <p:nvPr/>
        </p:nvSpPr>
        <p:spPr>
          <a:xfrm>
            <a:off x="7116418" y="1800124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4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22" name="矩形 21"/>
          <p:cNvSpPr/>
          <p:nvPr/>
        </p:nvSpPr>
        <p:spPr>
          <a:xfrm>
            <a:off x="4461537" y="2241308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2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46" name="文本框 45"/>
          <p:cNvSpPr txBox="1"/>
          <p:nvPr/>
        </p:nvSpPr>
        <p:spPr>
          <a:xfrm>
            <a:off x="609599" y="2787398"/>
            <a:ext cx="74764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/>
              <a:t>Discussion3: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Assuming 2*996 must be contiguous, then 4 cases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Assuming 2*996 can also be non-contiguous, 6 cases</a:t>
            </a:r>
            <a:endParaRPr lang="zh-CN" altLang="en-US" sz="1400" dirty="0"/>
          </a:p>
        </p:txBody>
      </p:sp>
      <p:sp>
        <p:nvSpPr>
          <p:cNvPr id="47" name="文本框 46"/>
          <p:cNvSpPr txBox="1"/>
          <p:nvPr/>
        </p:nvSpPr>
        <p:spPr>
          <a:xfrm>
            <a:off x="705484" y="3691005"/>
            <a:ext cx="2207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(996+484)+(996+484)</a:t>
            </a:r>
            <a:endParaRPr lang="en-US" altLang="zh-CN" u="sng" dirty="0" smtClean="0">
              <a:solidFill>
                <a:srgbClr val="FF0000"/>
              </a:solidFill>
            </a:endParaRPr>
          </a:p>
        </p:txBody>
      </p:sp>
      <p:sp>
        <p:nvSpPr>
          <p:cNvPr id="48" name="梯形 47"/>
          <p:cNvSpPr/>
          <p:nvPr/>
        </p:nvSpPr>
        <p:spPr bwMode="auto">
          <a:xfrm>
            <a:off x="3416935" y="3766360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9" name="梯形 48"/>
          <p:cNvSpPr/>
          <p:nvPr/>
        </p:nvSpPr>
        <p:spPr bwMode="auto">
          <a:xfrm>
            <a:off x="4026535" y="3766360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0" name="梯形 49"/>
          <p:cNvSpPr/>
          <p:nvPr/>
        </p:nvSpPr>
        <p:spPr bwMode="auto">
          <a:xfrm>
            <a:off x="4642485" y="3766360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1" name="梯形 50"/>
          <p:cNvSpPr/>
          <p:nvPr/>
        </p:nvSpPr>
        <p:spPr bwMode="auto">
          <a:xfrm>
            <a:off x="7367905" y="3766360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2" name="梯形 51"/>
          <p:cNvSpPr/>
          <p:nvPr/>
        </p:nvSpPr>
        <p:spPr bwMode="auto">
          <a:xfrm>
            <a:off x="7983855" y="3766360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 dirty="0"/>
              <a:t>MRU</a:t>
            </a:r>
            <a:endParaRPr lang="zh-CN" altLang="en-US" sz="1100" dirty="0"/>
          </a:p>
        </p:txBody>
      </p:sp>
      <p:sp>
        <p:nvSpPr>
          <p:cNvPr id="53" name="梯形 52"/>
          <p:cNvSpPr/>
          <p:nvPr/>
        </p:nvSpPr>
        <p:spPr bwMode="auto">
          <a:xfrm>
            <a:off x="5252085" y="3766360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4" name="梯形 53"/>
          <p:cNvSpPr/>
          <p:nvPr/>
        </p:nvSpPr>
        <p:spPr bwMode="auto">
          <a:xfrm>
            <a:off x="6758305" y="3766360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5" name="梯形 54"/>
          <p:cNvSpPr/>
          <p:nvPr/>
        </p:nvSpPr>
        <p:spPr bwMode="auto">
          <a:xfrm>
            <a:off x="6142355" y="3766360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6" name="梯形 55"/>
          <p:cNvSpPr/>
          <p:nvPr/>
        </p:nvSpPr>
        <p:spPr bwMode="auto">
          <a:xfrm>
            <a:off x="3416300" y="4192657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57" name="梯形 56"/>
          <p:cNvSpPr/>
          <p:nvPr/>
        </p:nvSpPr>
        <p:spPr bwMode="auto">
          <a:xfrm>
            <a:off x="4025900" y="4192657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58" name="梯形 57"/>
          <p:cNvSpPr/>
          <p:nvPr/>
        </p:nvSpPr>
        <p:spPr bwMode="auto">
          <a:xfrm>
            <a:off x="4641850" y="4192657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59" name="梯形 58"/>
          <p:cNvSpPr/>
          <p:nvPr/>
        </p:nvSpPr>
        <p:spPr bwMode="auto">
          <a:xfrm>
            <a:off x="5257800" y="4192657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cxnSp>
        <p:nvCxnSpPr>
          <p:cNvPr id="60" name="直接连接符 59"/>
          <p:cNvCxnSpPr/>
          <p:nvPr/>
        </p:nvCxnSpPr>
        <p:spPr bwMode="auto">
          <a:xfrm>
            <a:off x="8763000" y="3587811"/>
            <a:ext cx="0" cy="685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1" name="矩形 60"/>
          <p:cNvSpPr/>
          <p:nvPr/>
        </p:nvSpPr>
        <p:spPr>
          <a:xfrm>
            <a:off x="4495800" y="3519947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4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62" name="矩形 61"/>
          <p:cNvSpPr/>
          <p:nvPr/>
        </p:nvSpPr>
        <p:spPr>
          <a:xfrm>
            <a:off x="7192022" y="3519947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4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63" name="矩形 62"/>
          <p:cNvSpPr/>
          <p:nvPr/>
        </p:nvSpPr>
        <p:spPr>
          <a:xfrm>
            <a:off x="4461537" y="3955309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4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66" name="文本框 65"/>
          <p:cNvSpPr txBox="1"/>
          <p:nvPr/>
        </p:nvSpPr>
        <p:spPr>
          <a:xfrm>
            <a:off x="609599" y="4608493"/>
            <a:ext cx="74764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/>
              <a:t>Discussion4: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Is this supported? Equally split 240MHz into two parts seem to be a good option for scheduling, propose  to allow this and mandate </a:t>
            </a:r>
            <a:r>
              <a:rPr lang="en-US" altLang="zh-CN" sz="1400" dirty="0" smtClean="0">
                <a:solidFill>
                  <a:srgbClr val="FF0000"/>
                </a:solidFill>
              </a:rPr>
              <a:t>it has to be left 120MHz + right 120MHz</a:t>
            </a:r>
            <a:r>
              <a:rPr lang="en-US" altLang="zh-CN" sz="14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Under this assumption: 1 case.</a:t>
            </a:r>
            <a:endParaRPr lang="zh-CN" altLang="en-US" sz="1400" dirty="0"/>
          </a:p>
        </p:txBody>
      </p:sp>
      <p:sp>
        <p:nvSpPr>
          <p:cNvPr id="69" name="Rectangle 2"/>
          <p:cNvSpPr txBox="1">
            <a:spLocks noChangeArrowheads="1"/>
          </p:cNvSpPr>
          <p:nvPr/>
        </p:nvSpPr>
        <p:spPr bwMode="auto">
          <a:xfrm>
            <a:off x="609600" y="763126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altLang="zh-CN" kern="0" smtClean="0">
                <a:solidFill>
                  <a:schemeClr val="tx1"/>
                </a:solidFill>
              </a:rPr>
              <a:t>Opt C Examples (OFDMA cases)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8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40" name="表格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105327"/>
              </p:ext>
            </p:extLst>
          </p:nvPr>
        </p:nvGraphicFramePr>
        <p:xfrm>
          <a:off x="1856949" y="2334399"/>
          <a:ext cx="5172283" cy="2516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451"/>
                <a:gridCol w="879449"/>
                <a:gridCol w="886361"/>
                <a:gridCol w="908478"/>
                <a:gridCol w="2041544"/>
              </a:tblGrid>
              <a:tr h="302083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BW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r>
                        <a:rPr lang="en-US" altLang="zh-CN" sz="1200" baseline="30000" dirty="0" smtClean="0">
                          <a:solidFill>
                            <a:sysClr val="windowText" lastClr="000000"/>
                          </a:solidFill>
                        </a:rPr>
                        <a:t>st</a:t>
                      </a: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 80MHz</a:t>
                      </a:r>
                      <a:endParaRPr lang="zh-CN" altLang="en-US" sz="12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r>
                        <a:rPr lang="en-US" altLang="zh-CN" sz="1200" baseline="30000" dirty="0" smtClean="0">
                          <a:solidFill>
                            <a:sysClr val="windowText" lastClr="000000"/>
                          </a:solidFill>
                        </a:rPr>
                        <a:t>nd</a:t>
                      </a: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 80Mhz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r>
                        <a:rPr lang="en-US" altLang="zh-CN" sz="1200" baseline="30000" dirty="0" smtClean="0">
                          <a:solidFill>
                            <a:sysClr val="windowText" lastClr="000000"/>
                          </a:solidFill>
                        </a:rPr>
                        <a:t>rd</a:t>
                      </a: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 80MHz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MRU combinations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223459">
                <a:tc rowSpan="7"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240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484+242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223459">
                <a:tc vMerge="1">
                  <a:txBody>
                    <a:bodyPr/>
                    <a:lstStyle/>
                    <a:p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(484+242) + (484+242)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243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(484+242) + (484+242) + (484+242)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02083">
                <a:tc vMerge="1">
                  <a:txBody>
                    <a:bodyPr/>
                    <a:lstStyle/>
                    <a:p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996+484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02083">
                <a:tc vMerge="1">
                  <a:txBody>
                    <a:bodyPr/>
                    <a:lstStyle/>
                    <a:p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(996+484) + (484+242)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02083">
                <a:tc vMerge="1">
                  <a:txBody>
                    <a:bodyPr/>
                    <a:lstStyle/>
                    <a:p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2*996+484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02083">
                <a:tc vMerge="1">
                  <a:txBody>
                    <a:bodyPr/>
                    <a:lstStyle/>
                    <a:p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(996+484)+(996+484)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" name="文本框 40"/>
          <p:cNvSpPr txBox="1"/>
          <p:nvPr/>
        </p:nvSpPr>
        <p:spPr>
          <a:xfrm>
            <a:off x="1562100" y="2057400"/>
            <a:ext cx="609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Table Number of MRU indication within each 80MHz segment and MRU combinations</a:t>
            </a:r>
            <a:endParaRPr lang="zh-CN" altLang="en-US" b="1" dirty="0"/>
          </a:p>
        </p:txBody>
      </p:sp>
      <p:sp>
        <p:nvSpPr>
          <p:cNvPr id="4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3126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Opt C Examples (OFDMA cases)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965450" y="4874603"/>
            <a:ext cx="34353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Order can change between three 80MHz segments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8024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32737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Opt C Examples (OFDMA cases)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34020" y="1303458"/>
            <a:ext cx="8883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b="1" dirty="0" smtClean="0"/>
              <a:t>320 MHz</a:t>
            </a:r>
            <a:endParaRPr lang="zh-CN" altLang="en-US" sz="1400" b="1" dirty="0"/>
          </a:p>
        </p:txBody>
      </p:sp>
      <p:sp>
        <p:nvSpPr>
          <p:cNvPr id="7" name="梯形 6"/>
          <p:cNvSpPr/>
          <p:nvPr/>
        </p:nvSpPr>
        <p:spPr bwMode="auto">
          <a:xfrm>
            <a:off x="3550013" y="1384639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梯形 7"/>
          <p:cNvSpPr/>
          <p:nvPr/>
        </p:nvSpPr>
        <p:spPr bwMode="auto">
          <a:xfrm>
            <a:off x="4159613" y="1384639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梯形 8"/>
          <p:cNvSpPr/>
          <p:nvPr/>
        </p:nvSpPr>
        <p:spPr bwMode="auto">
          <a:xfrm>
            <a:off x="4775563" y="1384639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梯形 9"/>
          <p:cNvSpPr/>
          <p:nvPr/>
        </p:nvSpPr>
        <p:spPr bwMode="auto">
          <a:xfrm>
            <a:off x="5391513" y="1384639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梯形 10"/>
          <p:cNvSpPr/>
          <p:nvPr/>
        </p:nvSpPr>
        <p:spPr bwMode="auto">
          <a:xfrm>
            <a:off x="6137003" y="1384639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梯形 11"/>
          <p:cNvSpPr/>
          <p:nvPr/>
        </p:nvSpPr>
        <p:spPr bwMode="auto">
          <a:xfrm>
            <a:off x="6746603" y="1384639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梯形 12"/>
          <p:cNvSpPr/>
          <p:nvPr/>
        </p:nvSpPr>
        <p:spPr bwMode="auto">
          <a:xfrm>
            <a:off x="7362553" y="1384639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梯形 13"/>
          <p:cNvSpPr/>
          <p:nvPr/>
        </p:nvSpPr>
        <p:spPr bwMode="auto">
          <a:xfrm>
            <a:off x="7978503" y="1384639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028755" y="1360898"/>
            <a:ext cx="1454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484+242, </a:t>
            </a:r>
          </a:p>
          <a:p>
            <a:r>
              <a:rPr lang="en-US" altLang="zh-CN" dirty="0" smtClean="0"/>
              <a:t>4+4+4+4=16 cases</a:t>
            </a:r>
            <a:endParaRPr lang="zh-CN" altLang="en-US" dirty="0"/>
          </a:p>
        </p:txBody>
      </p:sp>
      <p:sp>
        <p:nvSpPr>
          <p:cNvPr id="16" name="梯形 15"/>
          <p:cNvSpPr/>
          <p:nvPr/>
        </p:nvSpPr>
        <p:spPr bwMode="auto">
          <a:xfrm>
            <a:off x="3538583" y="1826671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梯形 16"/>
          <p:cNvSpPr/>
          <p:nvPr/>
        </p:nvSpPr>
        <p:spPr bwMode="auto">
          <a:xfrm>
            <a:off x="4148183" y="1826671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梯形 17"/>
          <p:cNvSpPr/>
          <p:nvPr/>
        </p:nvSpPr>
        <p:spPr bwMode="auto">
          <a:xfrm>
            <a:off x="4764133" y="1826671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梯形 18"/>
          <p:cNvSpPr/>
          <p:nvPr/>
        </p:nvSpPr>
        <p:spPr bwMode="auto">
          <a:xfrm>
            <a:off x="5380083" y="1826671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924924" y="2370773"/>
            <a:ext cx="1706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</a:t>
            </a:r>
            <a:r>
              <a:rPr lang="en-US" altLang="zh-CN" dirty="0" smtClean="0"/>
              <a:t>484+242) + (484+242), 6*4*4=96 cases</a:t>
            </a:r>
            <a:endParaRPr lang="zh-CN" altLang="en-US" dirty="0"/>
          </a:p>
        </p:txBody>
      </p:sp>
      <p:sp>
        <p:nvSpPr>
          <p:cNvPr id="21" name="梯形 20"/>
          <p:cNvSpPr/>
          <p:nvPr/>
        </p:nvSpPr>
        <p:spPr bwMode="auto">
          <a:xfrm>
            <a:off x="3462383" y="231562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2" name="梯形 21"/>
          <p:cNvSpPr/>
          <p:nvPr/>
        </p:nvSpPr>
        <p:spPr bwMode="auto">
          <a:xfrm>
            <a:off x="4071983" y="231562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梯形 22"/>
          <p:cNvSpPr/>
          <p:nvPr/>
        </p:nvSpPr>
        <p:spPr bwMode="auto">
          <a:xfrm>
            <a:off x="4687933" y="231562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梯形 23"/>
          <p:cNvSpPr/>
          <p:nvPr/>
        </p:nvSpPr>
        <p:spPr bwMode="auto">
          <a:xfrm>
            <a:off x="5303883" y="2315625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梯形 24"/>
          <p:cNvSpPr/>
          <p:nvPr/>
        </p:nvSpPr>
        <p:spPr bwMode="auto">
          <a:xfrm>
            <a:off x="6187803" y="2315625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梯形 25"/>
          <p:cNvSpPr/>
          <p:nvPr/>
        </p:nvSpPr>
        <p:spPr bwMode="auto">
          <a:xfrm>
            <a:off x="6797403" y="2315625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" name="梯形 26"/>
          <p:cNvSpPr/>
          <p:nvPr/>
        </p:nvSpPr>
        <p:spPr bwMode="auto">
          <a:xfrm>
            <a:off x="7413353" y="2315625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" name="梯形 27"/>
          <p:cNvSpPr/>
          <p:nvPr/>
        </p:nvSpPr>
        <p:spPr bwMode="auto">
          <a:xfrm>
            <a:off x="8029303" y="2315625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9" name="直接连接符 28"/>
          <p:cNvCxnSpPr/>
          <p:nvPr/>
        </p:nvCxnSpPr>
        <p:spPr bwMode="auto">
          <a:xfrm>
            <a:off x="6053183" y="2162942"/>
            <a:ext cx="0" cy="685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0" name="梯形 29"/>
          <p:cNvSpPr/>
          <p:nvPr/>
        </p:nvSpPr>
        <p:spPr bwMode="auto">
          <a:xfrm>
            <a:off x="3462383" y="2804579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1" name="梯形 30"/>
          <p:cNvSpPr/>
          <p:nvPr/>
        </p:nvSpPr>
        <p:spPr bwMode="auto">
          <a:xfrm>
            <a:off x="4071983" y="2804579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2" name="梯形 31"/>
          <p:cNvSpPr/>
          <p:nvPr/>
        </p:nvSpPr>
        <p:spPr bwMode="auto">
          <a:xfrm>
            <a:off x="4687933" y="2804579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" name="梯形 32"/>
          <p:cNvSpPr/>
          <p:nvPr/>
        </p:nvSpPr>
        <p:spPr bwMode="auto">
          <a:xfrm>
            <a:off x="5303883" y="2804579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4" name="直接连接符 33"/>
          <p:cNvCxnSpPr/>
          <p:nvPr/>
        </p:nvCxnSpPr>
        <p:spPr bwMode="auto">
          <a:xfrm>
            <a:off x="8731613" y="2162942"/>
            <a:ext cx="0" cy="685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5" name="梯形 34"/>
          <p:cNvSpPr/>
          <p:nvPr/>
        </p:nvSpPr>
        <p:spPr bwMode="auto">
          <a:xfrm>
            <a:off x="3462383" y="3287844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" name="梯形 35"/>
          <p:cNvSpPr/>
          <p:nvPr/>
        </p:nvSpPr>
        <p:spPr bwMode="auto">
          <a:xfrm>
            <a:off x="4071983" y="3287844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梯形 36"/>
          <p:cNvSpPr/>
          <p:nvPr/>
        </p:nvSpPr>
        <p:spPr bwMode="auto">
          <a:xfrm>
            <a:off x="4687933" y="3287844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8" name="梯形 37"/>
          <p:cNvSpPr/>
          <p:nvPr/>
        </p:nvSpPr>
        <p:spPr bwMode="auto">
          <a:xfrm>
            <a:off x="5303883" y="3287844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9" name="梯形 38"/>
          <p:cNvSpPr/>
          <p:nvPr/>
        </p:nvSpPr>
        <p:spPr bwMode="auto">
          <a:xfrm>
            <a:off x="6187803" y="3287844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0" name="梯形 39"/>
          <p:cNvSpPr/>
          <p:nvPr/>
        </p:nvSpPr>
        <p:spPr bwMode="auto">
          <a:xfrm>
            <a:off x="6797403" y="3287844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梯形 40"/>
          <p:cNvSpPr/>
          <p:nvPr/>
        </p:nvSpPr>
        <p:spPr bwMode="auto">
          <a:xfrm>
            <a:off x="7413353" y="3287844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2" name="梯形 41"/>
          <p:cNvSpPr/>
          <p:nvPr/>
        </p:nvSpPr>
        <p:spPr bwMode="auto">
          <a:xfrm>
            <a:off x="8029303" y="3287844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3" name="直接连接符 42"/>
          <p:cNvCxnSpPr/>
          <p:nvPr/>
        </p:nvCxnSpPr>
        <p:spPr bwMode="auto">
          <a:xfrm>
            <a:off x="6053183" y="3135161"/>
            <a:ext cx="0" cy="86424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4" name="梯形 43"/>
          <p:cNvSpPr/>
          <p:nvPr/>
        </p:nvSpPr>
        <p:spPr bwMode="auto">
          <a:xfrm>
            <a:off x="3462383" y="3783836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梯形 44"/>
          <p:cNvSpPr/>
          <p:nvPr/>
        </p:nvSpPr>
        <p:spPr bwMode="auto">
          <a:xfrm>
            <a:off x="4071983" y="3783836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46" name="梯形 45"/>
          <p:cNvSpPr/>
          <p:nvPr/>
        </p:nvSpPr>
        <p:spPr bwMode="auto">
          <a:xfrm>
            <a:off x="4687933" y="3783836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47" name="梯形 46"/>
          <p:cNvSpPr/>
          <p:nvPr/>
        </p:nvSpPr>
        <p:spPr bwMode="auto">
          <a:xfrm>
            <a:off x="5303883" y="3783836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8" name="直接连接符 47"/>
          <p:cNvCxnSpPr/>
          <p:nvPr/>
        </p:nvCxnSpPr>
        <p:spPr bwMode="auto">
          <a:xfrm>
            <a:off x="8731613" y="3135161"/>
            <a:ext cx="0" cy="685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9" name="文本框 48"/>
          <p:cNvSpPr txBox="1"/>
          <p:nvPr/>
        </p:nvSpPr>
        <p:spPr>
          <a:xfrm>
            <a:off x="898888" y="3342930"/>
            <a:ext cx="1706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</a:t>
            </a:r>
            <a:r>
              <a:rPr lang="en-US" altLang="zh-CN" dirty="0" smtClean="0"/>
              <a:t>484+242) + (484+242) + (484+242), </a:t>
            </a:r>
          </a:p>
          <a:p>
            <a:r>
              <a:rPr lang="en-US" altLang="zh-CN" dirty="0" smtClean="0"/>
              <a:t>4*4*4*4=256 cases</a:t>
            </a:r>
            <a:endParaRPr lang="zh-CN" altLang="en-US" dirty="0"/>
          </a:p>
        </p:txBody>
      </p:sp>
      <p:sp>
        <p:nvSpPr>
          <p:cNvPr id="50" name="矩形 49"/>
          <p:cNvSpPr/>
          <p:nvPr/>
        </p:nvSpPr>
        <p:spPr>
          <a:xfrm>
            <a:off x="4464413" y="1127731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51" name="矩形 50"/>
          <p:cNvSpPr/>
          <p:nvPr/>
        </p:nvSpPr>
        <p:spPr>
          <a:xfrm>
            <a:off x="7085031" y="1127731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0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52" name="矩形 51"/>
          <p:cNvSpPr/>
          <p:nvPr/>
        </p:nvSpPr>
        <p:spPr>
          <a:xfrm>
            <a:off x="4430150" y="1568915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0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53" name="矩形 52"/>
          <p:cNvSpPr/>
          <p:nvPr/>
        </p:nvSpPr>
        <p:spPr>
          <a:xfrm>
            <a:off x="4464413" y="2034857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54" name="矩形 53"/>
          <p:cNvSpPr/>
          <p:nvPr/>
        </p:nvSpPr>
        <p:spPr>
          <a:xfrm>
            <a:off x="4430150" y="2566295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0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55" name="矩形 54"/>
          <p:cNvSpPr/>
          <p:nvPr/>
        </p:nvSpPr>
        <p:spPr>
          <a:xfrm>
            <a:off x="7160635" y="2034857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56" name="矩形 55"/>
          <p:cNvSpPr/>
          <p:nvPr/>
        </p:nvSpPr>
        <p:spPr>
          <a:xfrm>
            <a:off x="4464413" y="3019456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57" name="矩形 56"/>
          <p:cNvSpPr/>
          <p:nvPr/>
        </p:nvSpPr>
        <p:spPr>
          <a:xfrm>
            <a:off x="7160635" y="3019456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58" name="矩形 57"/>
          <p:cNvSpPr/>
          <p:nvPr/>
        </p:nvSpPr>
        <p:spPr>
          <a:xfrm>
            <a:off x="4464413" y="3522727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59" name="梯形 58"/>
          <p:cNvSpPr/>
          <p:nvPr/>
        </p:nvSpPr>
        <p:spPr bwMode="auto">
          <a:xfrm>
            <a:off x="6096363" y="1826671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0" name="梯形 59"/>
          <p:cNvSpPr/>
          <p:nvPr/>
        </p:nvSpPr>
        <p:spPr bwMode="auto">
          <a:xfrm>
            <a:off x="6705963" y="1826671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1" name="梯形 60"/>
          <p:cNvSpPr/>
          <p:nvPr/>
        </p:nvSpPr>
        <p:spPr bwMode="auto">
          <a:xfrm>
            <a:off x="7321913" y="1826671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2" name="梯形 61"/>
          <p:cNvSpPr/>
          <p:nvPr/>
        </p:nvSpPr>
        <p:spPr bwMode="auto">
          <a:xfrm>
            <a:off x="7937863" y="1826671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6987930" y="1568915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0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64" name="梯形 63"/>
          <p:cNvSpPr/>
          <p:nvPr/>
        </p:nvSpPr>
        <p:spPr bwMode="auto">
          <a:xfrm>
            <a:off x="6187803" y="2804579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5" name="梯形 64"/>
          <p:cNvSpPr/>
          <p:nvPr/>
        </p:nvSpPr>
        <p:spPr bwMode="auto">
          <a:xfrm>
            <a:off x="6797403" y="2804579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6" name="梯形 65"/>
          <p:cNvSpPr/>
          <p:nvPr/>
        </p:nvSpPr>
        <p:spPr bwMode="auto">
          <a:xfrm>
            <a:off x="7413353" y="2804579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7" name="梯形 66"/>
          <p:cNvSpPr/>
          <p:nvPr/>
        </p:nvSpPr>
        <p:spPr bwMode="auto">
          <a:xfrm>
            <a:off x="8029303" y="2804579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7155570" y="2566295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0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69" name="梯形 68"/>
          <p:cNvSpPr/>
          <p:nvPr/>
        </p:nvSpPr>
        <p:spPr bwMode="auto">
          <a:xfrm>
            <a:off x="6187803" y="3770808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0" name="梯形 69"/>
          <p:cNvSpPr/>
          <p:nvPr/>
        </p:nvSpPr>
        <p:spPr bwMode="auto">
          <a:xfrm>
            <a:off x="6797403" y="3770808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1" name="梯形 70"/>
          <p:cNvSpPr/>
          <p:nvPr/>
        </p:nvSpPr>
        <p:spPr bwMode="auto">
          <a:xfrm>
            <a:off x="7413353" y="3770808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2" name="梯形 71"/>
          <p:cNvSpPr/>
          <p:nvPr/>
        </p:nvSpPr>
        <p:spPr bwMode="auto">
          <a:xfrm>
            <a:off x="8029303" y="3770808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3" name="矩形 72"/>
          <p:cNvSpPr/>
          <p:nvPr/>
        </p:nvSpPr>
        <p:spPr>
          <a:xfrm>
            <a:off x="7155570" y="3532524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0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74" name="梯形 73"/>
          <p:cNvSpPr/>
          <p:nvPr/>
        </p:nvSpPr>
        <p:spPr bwMode="auto">
          <a:xfrm>
            <a:off x="3462383" y="4385240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5" name="梯形 74"/>
          <p:cNvSpPr/>
          <p:nvPr/>
        </p:nvSpPr>
        <p:spPr bwMode="auto">
          <a:xfrm>
            <a:off x="4071983" y="4385240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6" name="梯形 75"/>
          <p:cNvSpPr/>
          <p:nvPr/>
        </p:nvSpPr>
        <p:spPr bwMode="auto">
          <a:xfrm>
            <a:off x="4687933" y="4385240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7" name="梯形 76"/>
          <p:cNvSpPr/>
          <p:nvPr/>
        </p:nvSpPr>
        <p:spPr bwMode="auto">
          <a:xfrm>
            <a:off x="5303883" y="4385240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8" name="梯形 77"/>
          <p:cNvSpPr/>
          <p:nvPr/>
        </p:nvSpPr>
        <p:spPr bwMode="auto">
          <a:xfrm>
            <a:off x="6187803" y="4385240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9" name="梯形 78"/>
          <p:cNvSpPr/>
          <p:nvPr/>
        </p:nvSpPr>
        <p:spPr bwMode="auto">
          <a:xfrm>
            <a:off x="6797403" y="4385240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0" name="梯形 79"/>
          <p:cNvSpPr/>
          <p:nvPr/>
        </p:nvSpPr>
        <p:spPr bwMode="auto">
          <a:xfrm>
            <a:off x="7413353" y="4385240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1" name="梯形 80"/>
          <p:cNvSpPr/>
          <p:nvPr/>
        </p:nvSpPr>
        <p:spPr bwMode="auto">
          <a:xfrm>
            <a:off x="8029303" y="4385240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82" name="直接连接符 81"/>
          <p:cNvCxnSpPr/>
          <p:nvPr/>
        </p:nvCxnSpPr>
        <p:spPr bwMode="auto">
          <a:xfrm>
            <a:off x="6053183" y="4232557"/>
            <a:ext cx="0" cy="8772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3" name="梯形 82"/>
          <p:cNvSpPr/>
          <p:nvPr/>
        </p:nvSpPr>
        <p:spPr bwMode="auto">
          <a:xfrm>
            <a:off x="3462383" y="4881232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4" name="梯形 83"/>
          <p:cNvSpPr/>
          <p:nvPr/>
        </p:nvSpPr>
        <p:spPr bwMode="auto">
          <a:xfrm>
            <a:off x="4071983" y="4881232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85" name="梯形 84"/>
          <p:cNvSpPr/>
          <p:nvPr/>
        </p:nvSpPr>
        <p:spPr bwMode="auto">
          <a:xfrm>
            <a:off x="4687933" y="4881232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86" name="梯形 85"/>
          <p:cNvSpPr/>
          <p:nvPr/>
        </p:nvSpPr>
        <p:spPr bwMode="auto">
          <a:xfrm>
            <a:off x="5303883" y="4881232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87" name="直接连接符 86"/>
          <p:cNvCxnSpPr/>
          <p:nvPr/>
        </p:nvCxnSpPr>
        <p:spPr bwMode="auto">
          <a:xfrm>
            <a:off x="8731613" y="4232557"/>
            <a:ext cx="0" cy="685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8" name="文本框 87"/>
          <p:cNvSpPr txBox="1"/>
          <p:nvPr/>
        </p:nvSpPr>
        <p:spPr>
          <a:xfrm>
            <a:off x="898887" y="4440326"/>
            <a:ext cx="18548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</a:t>
            </a:r>
            <a:r>
              <a:rPr lang="en-US" altLang="zh-CN" dirty="0" smtClean="0"/>
              <a:t>484+242) + (484+242) + (484+242)</a:t>
            </a:r>
            <a:r>
              <a:rPr lang="en-US" altLang="zh-CN" dirty="0"/>
              <a:t> + (484+242), </a:t>
            </a:r>
            <a:r>
              <a:rPr lang="en-US" altLang="zh-CN" dirty="0" smtClean="0"/>
              <a:t> </a:t>
            </a:r>
          </a:p>
          <a:p>
            <a:r>
              <a:rPr lang="en-US" altLang="zh-CN" dirty="0" smtClean="0"/>
              <a:t>4*4*4*4=256 cases</a:t>
            </a:r>
            <a:endParaRPr lang="zh-CN" altLang="en-US" dirty="0"/>
          </a:p>
        </p:txBody>
      </p:sp>
      <p:sp>
        <p:nvSpPr>
          <p:cNvPr id="89" name="矩形 88"/>
          <p:cNvSpPr/>
          <p:nvPr/>
        </p:nvSpPr>
        <p:spPr>
          <a:xfrm>
            <a:off x="4464413" y="4116852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90" name="矩形 89"/>
          <p:cNvSpPr/>
          <p:nvPr/>
        </p:nvSpPr>
        <p:spPr>
          <a:xfrm>
            <a:off x="7160635" y="4116852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91" name="矩形 90"/>
          <p:cNvSpPr/>
          <p:nvPr/>
        </p:nvSpPr>
        <p:spPr>
          <a:xfrm>
            <a:off x="4464413" y="4620123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92" name="梯形 91"/>
          <p:cNvSpPr/>
          <p:nvPr/>
        </p:nvSpPr>
        <p:spPr bwMode="auto">
          <a:xfrm>
            <a:off x="6167483" y="4881232"/>
            <a:ext cx="609600" cy="228600"/>
          </a:xfrm>
          <a:prstGeom prst="trapezoid">
            <a:avLst/>
          </a:prstGeom>
          <a:solidFill>
            <a:srgbClr val="C2C2FE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3" name="梯形 92"/>
          <p:cNvSpPr/>
          <p:nvPr/>
        </p:nvSpPr>
        <p:spPr bwMode="auto">
          <a:xfrm>
            <a:off x="6777083" y="4881232"/>
            <a:ext cx="609600" cy="228600"/>
          </a:xfrm>
          <a:prstGeom prst="trapezoid">
            <a:avLst/>
          </a:prstGeom>
          <a:solidFill>
            <a:srgbClr val="C2C2FE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94" name="梯形 93"/>
          <p:cNvSpPr/>
          <p:nvPr/>
        </p:nvSpPr>
        <p:spPr bwMode="auto">
          <a:xfrm>
            <a:off x="7393033" y="4881232"/>
            <a:ext cx="609600" cy="228600"/>
          </a:xfrm>
          <a:prstGeom prst="trapezoid">
            <a:avLst/>
          </a:prstGeom>
          <a:solidFill>
            <a:srgbClr val="C2C2FE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95" name="梯形 94"/>
          <p:cNvSpPr/>
          <p:nvPr/>
        </p:nvSpPr>
        <p:spPr bwMode="auto">
          <a:xfrm>
            <a:off x="8008983" y="4881232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6" name="矩形 95"/>
          <p:cNvSpPr/>
          <p:nvPr/>
        </p:nvSpPr>
        <p:spPr>
          <a:xfrm>
            <a:off x="7169513" y="4620123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97" name="文本框 96"/>
          <p:cNvSpPr txBox="1"/>
          <p:nvPr/>
        </p:nvSpPr>
        <p:spPr>
          <a:xfrm>
            <a:off x="924924" y="5447000"/>
            <a:ext cx="1706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996+484, </a:t>
            </a:r>
          </a:p>
          <a:p>
            <a:r>
              <a:rPr lang="en-US" altLang="zh-CN" dirty="0" smtClean="0"/>
              <a:t>4+4=8 cases</a:t>
            </a:r>
            <a:endParaRPr lang="zh-CN" altLang="en-US" dirty="0"/>
          </a:p>
        </p:txBody>
      </p:sp>
      <p:sp>
        <p:nvSpPr>
          <p:cNvPr id="98" name="梯形 97"/>
          <p:cNvSpPr/>
          <p:nvPr/>
        </p:nvSpPr>
        <p:spPr bwMode="auto">
          <a:xfrm>
            <a:off x="3385548" y="5507467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9" name="梯形 98"/>
          <p:cNvSpPr/>
          <p:nvPr/>
        </p:nvSpPr>
        <p:spPr bwMode="auto">
          <a:xfrm>
            <a:off x="3995148" y="5507467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0" name="梯形 99"/>
          <p:cNvSpPr/>
          <p:nvPr/>
        </p:nvSpPr>
        <p:spPr bwMode="auto">
          <a:xfrm>
            <a:off x="4611098" y="5507467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1" name="梯形 100"/>
          <p:cNvSpPr/>
          <p:nvPr/>
        </p:nvSpPr>
        <p:spPr bwMode="auto">
          <a:xfrm>
            <a:off x="7336518" y="5507467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2" name="梯形 101"/>
          <p:cNvSpPr/>
          <p:nvPr/>
        </p:nvSpPr>
        <p:spPr bwMode="auto">
          <a:xfrm>
            <a:off x="7952468" y="5507467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3" name="梯形 102"/>
          <p:cNvSpPr/>
          <p:nvPr/>
        </p:nvSpPr>
        <p:spPr bwMode="auto">
          <a:xfrm>
            <a:off x="5220698" y="5507467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4" name="梯形 103"/>
          <p:cNvSpPr/>
          <p:nvPr/>
        </p:nvSpPr>
        <p:spPr bwMode="auto">
          <a:xfrm>
            <a:off x="6726918" y="5507467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5" name="梯形 104"/>
          <p:cNvSpPr/>
          <p:nvPr/>
        </p:nvSpPr>
        <p:spPr bwMode="auto">
          <a:xfrm>
            <a:off x="6110968" y="5507467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6" name="梯形 105"/>
          <p:cNvSpPr/>
          <p:nvPr/>
        </p:nvSpPr>
        <p:spPr bwMode="auto">
          <a:xfrm>
            <a:off x="3384913" y="5933764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7" name="梯形 106"/>
          <p:cNvSpPr/>
          <p:nvPr/>
        </p:nvSpPr>
        <p:spPr bwMode="auto">
          <a:xfrm>
            <a:off x="3994513" y="5933764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8" name="梯形 107"/>
          <p:cNvSpPr/>
          <p:nvPr/>
        </p:nvSpPr>
        <p:spPr bwMode="auto">
          <a:xfrm>
            <a:off x="4610463" y="5933764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9" name="梯形 108"/>
          <p:cNvSpPr/>
          <p:nvPr/>
        </p:nvSpPr>
        <p:spPr bwMode="auto">
          <a:xfrm>
            <a:off x="5226413" y="5933764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10" name="直接连接符 109"/>
          <p:cNvCxnSpPr/>
          <p:nvPr/>
        </p:nvCxnSpPr>
        <p:spPr bwMode="auto">
          <a:xfrm>
            <a:off x="8731613" y="5328918"/>
            <a:ext cx="0" cy="685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1" name="矩形 110"/>
          <p:cNvSpPr/>
          <p:nvPr/>
        </p:nvSpPr>
        <p:spPr>
          <a:xfrm>
            <a:off x="4464413" y="5261054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4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112" name="矩形 111"/>
          <p:cNvSpPr/>
          <p:nvPr/>
        </p:nvSpPr>
        <p:spPr>
          <a:xfrm>
            <a:off x="7160635" y="5261054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2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113" name="矩形 112"/>
          <p:cNvSpPr/>
          <p:nvPr/>
        </p:nvSpPr>
        <p:spPr>
          <a:xfrm>
            <a:off x="4430150" y="5696416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0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114" name="梯形 113"/>
          <p:cNvSpPr/>
          <p:nvPr/>
        </p:nvSpPr>
        <p:spPr bwMode="auto">
          <a:xfrm>
            <a:off x="6096363" y="5933764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5" name="梯形 114"/>
          <p:cNvSpPr/>
          <p:nvPr/>
        </p:nvSpPr>
        <p:spPr bwMode="auto">
          <a:xfrm>
            <a:off x="6705963" y="5933764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6" name="梯形 115"/>
          <p:cNvSpPr/>
          <p:nvPr/>
        </p:nvSpPr>
        <p:spPr bwMode="auto">
          <a:xfrm>
            <a:off x="7321913" y="5933764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7" name="梯形 116"/>
          <p:cNvSpPr/>
          <p:nvPr/>
        </p:nvSpPr>
        <p:spPr bwMode="auto">
          <a:xfrm>
            <a:off x="7937863" y="5933764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8" name="矩形 117"/>
          <p:cNvSpPr/>
          <p:nvPr/>
        </p:nvSpPr>
        <p:spPr>
          <a:xfrm>
            <a:off x="7141600" y="5696416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0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5888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06887" y="652739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52" name="矩形 51"/>
          <p:cNvSpPr/>
          <p:nvPr/>
        </p:nvSpPr>
        <p:spPr>
          <a:xfrm>
            <a:off x="165407" y="1203364"/>
            <a:ext cx="8883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b="1" dirty="0" smtClean="0"/>
              <a:t>320 MHz</a:t>
            </a:r>
            <a:endParaRPr lang="zh-CN" altLang="en-US" sz="1400" b="1" dirty="0"/>
          </a:p>
        </p:txBody>
      </p:sp>
      <p:sp>
        <p:nvSpPr>
          <p:cNvPr id="61" name="文本框 60"/>
          <p:cNvSpPr txBox="1"/>
          <p:nvPr/>
        </p:nvSpPr>
        <p:spPr>
          <a:xfrm>
            <a:off x="1084272" y="1343995"/>
            <a:ext cx="1706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(996+484) + (484+242), 2*4</a:t>
            </a:r>
            <a:r>
              <a:rPr lang="zh-CN" altLang="en-US" dirty="0" smtClean="0"/>
              <a:t>*</a:t>
            </a:r>
            <a:r>
              <a:rPr lang="en-US" altLang="zh-CN" dirty="0" smtClean="0"/>
              <a:t>8=64 cases</a:t>
            </a:r>
            <a:endParaRPr lang="zh-CN" altLang="en-US" dirty="0"/>
          </a:p>
        </p:txBody>
      </p:sp>
      <p:sp>
        <p:nvSpPr>
          <p:cNvPr id="129" name="梯形 128"/>
          <p:cNvSpPr/>
          <p:nvPr/>
        </p:nvSpPr>
        <p:spPr bwMode="auto">
          <a:xfrm>
            <a:off x="3416935" y="1358876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0" name="梯形 129"/>
          <p:cNvSpPr/>
          <p:nvPr/>
        </p:nvSpPr>
        <p:spPr bwMode="auto">
          <a:xfrm>
            <a:off x="4026535" y="1358876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1" name="梯形 130"/>
          <p:cNvSpPr/>
          <p:nvPr/>
        </p:nvSpPr>
        <p:spPr bwMode="auto">
          <a:xfrm>
            <a:off x="4642485" y="1358876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2" name="梯形 131"/>
          <p:cNvSpPr/>
          <p:nvPr/>
        </p:nvSpPr>
        <p:spPr bwMode="auto">
          <a:xfrm>
            <a:off x="7367905" y="1358876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3" name="梯形 132"/>
          <p:cNvSpPr/>
          <p:nvPr/>
        </p:nvSpPr>
        <p:spPr bwMode="auto">
          <a:xfrm>
            <a:off x="7983855" y="1358876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4" name="梯形 133"/>
          <p:cNvSpPr/>
          <p:nvPr/>
        </p:nvSpPr>
        <p:spPr bwMode="auto">
          <a:xfrm>
            <a:off x="5252085" y="1358876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5" name="梯形 134"/>
          <p:cNvSpPr/>
          <p:nvPr/>
        </p:nvSpPr>
        <p:spPr bwMode="auto">
          <a:xfrm>
            <a:off x="6758305" y="1358876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6" name="梯形 135"/>
          <p:cNvSpPr/>
          <p:nvPr/>
        </p:nvSpPr>
        <p:spPr bwMode="auto">
          <a:xfrm>
            <a:off x="6142355" y="1358876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37" name="直接连接符 136"/>
          <p:cNvCxnSpPr/>
          <p:nvPr/>
        </p:nvCxnSpPr>
        <p:spPr bwMode="auto">
          <a:xfrm>
            <a:off x="8763000" y="1180327"/>
            <a:ext cx="0" cy="685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8" name="梯形 137"/>
          <p:cNvSpPr/>
          <p:nvPr/>
        </p:nvSpPr>
        <p:spPr bwMode="auto">
          <a:xfrm>
            <a:off x="3416300" y="1796006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9" name="梯形 138"/>
          <p:cNvSpPr/>
          <p:nvPr/>
        </p:nvSpPr>
        <p:spPr bwMode="auto">
          <a:xfrm>
            <a:off x="4025900" y="1796006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140" name="梯形 139"/>
          <p:cNvSpPr/>
          <p:nvPr/>
        </p:nvSpPr>
        <p:spPr bwMode="auto">
          <a:xfrm>
            <a:off x="4641850" y="1796006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141" name="梯形 140"/>
          <p:cNvSpPr/>
          <p:nvPr/>
        </p:nvSpPr>
        <p:spPr bwMode="auto">
          <a:xfrm>
            <a:off x="5257800" y="1796006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5" name="矩形 154"/>
          <p:cNvSpPr/>
          <p:nvPr/>
        </p:nvSpPr>
        <p:spPr>
          <a:xfrm>
            <a:off x="4495800" y="1113120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4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156" name="矩形 155"/>
          <p:cNvSpPr/>
          <p:nvPr/>
        </p:nvSpPr>
        <p:spPr>
          <a:xfrm>
            <a:off x="7192022" y="1113120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2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157" name="矩形 156"/>
          <p:cNvSpPr/>
          <p:nvPr/>
        </p:nvSpPr>
        <p:spPr>
          <a:xfrm>
            <a:off x="4495800" y="1524000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173" name="梯形 172"/>
          <p:cNvSpPr/>
          <p:nvPr/>
        </p:nvSpPr>
        <p:spPr bwMode="auto">
          <a:xfrm>
            <a:off x="6127750" y="1796006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4" name="梯形 173"/>
          <p:cNvSpPr/>
          <p:nvPr/>
        </p:nvSpPr>
        <p:spPr bwMode="auto">
          <a:xfrm>
            <a:off x="6737350" y="1796006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5" name="梯形 174"/>
          <p:cNvSpPr/>
          <p:nvPr/>
        </p:nvSpPr>
        <p:spPr bwMode="auto">
          <a:xfrm>
            <a:off x="7353300" y="1796006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6" name="梯形 175"/>
          <p:cNvSpPr/>
          <p:nvPr/>
        </p:nvSpPr>
        <p:spPr bwMode="auto">
          <a:xfrm>
            <a:off x="7969250" y="1796006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7" name="矩形 176"/>
          <p:cNvSpPr/>
          <p:nvPr/>
        </p:nvSpPr>
        <p:spPr>
          <a:xfrm>
            <a:off x="7019317" y="1538250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0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178" name="文本框 177"/>
          <p:cNvSpPr txBox="1"/>
          <p:nvPr/>
        </p:nvSpPr>
        <p:spPr>
          <a:xfrm>
            <a:off x="1084272" y="2499566"/>
            <a:ext cx="1706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(996+484) + (484+242) + (484+242), 2*4</a:t>
            </a:r>
            <a:r>
              <a:rPr lang="zh-CN" altLang="en-US" dirty="0" smtClean="0"/>
              <a:t>*</a:t>
            </a:r>
            <a:r>
              <a:rPr lang="en-US" altLang="zh-CN" dirty="0" smtClean="0"/>
              <a:t>16=128 cases</a:t>
            </a:r>
            <a:endParaRPr lang="zh-CN" altLang="en-US" dirty="0"/>
          </a:p>
        </p:txBody>
      </p:sp>
      <p:sp>
        <p:nvSpPr>
          <p:cNvPr id="179" name="梯形 178"/>
          <p:cNvSpPr/>
          <p:nvPr/>
        </p:nvSpPr>
        <p:spPr bwMode="auto">
          <a:xfrm>
            <a:off x="3416935" y="245262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0" name="梯形 179"/>
          <p:cNvSpPr/>
          <p:nvPr/>
        </p:nvSpPr>
        <p:spPr bwMode="auto">
          <a:xfrm>
            <a:off x="4026535" y="245262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1" name="梯形 180"/>
          <p:cNvSpPr/>
          <p:nvPr/>
        </p:nvSpPr>
        <p:spPr bwMode="auto">
          <a:xfrm>
            <a:off x="4642485" y="245262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2" name="梯形 181"/>
          <p:cNvSpPr/>
          <p:nvPr/>
        </p:nvSpPr>
        <p:spPr bwMode="auto">
          <a:xfrm>
            <a:off x="7367905" y="2452625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3" name="梯形 182"/>
          <p:cNvSpPr/>
          <p:nvPr/>
        </p:nvSpPr>
        <p:spPr bwMode="auto">
          <a:xfrm>
            <a:off x="7983855" y="2452625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4" name="梯形 183"/>
          <p:cNvSpPr/>
          <p:nvPr/>
        </p:nvSpPr>
        <p:spPr bwMode="auto">
          <a:xfrm>
            <a:off x="5252085" y="245262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5" name="梯形 184"/>
          <p:cNvSpPr/>
          <p:nvPr/>
        </p:nvSpPr>
        <p:spPr bwMode="auto">
          <a:xfrm>
            <a:off x="6758305" y="245262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6" name="梯形 185"/>
          <p:cNvSpPr/>
          <p:nvPr/>
        </p:nvSpPr>
        <p:spPr bwMode="auto">
          <a:xfrm>
            <a:off x="6142355" y="245262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87" name="直接连接符 186"/>
          <p:cNvCxnSpPr/>
          <p:nvPr/>
        </p:nvCxnSpPr>
        <p:spPr bwMode="auto">
          <a:xfrm>
            <a:off x="8763000" y="2274076"/>
            <a:ext cx="0" cy="685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8" name="梯形 187"/>
          <p:cNvSpPr/>
          <p:nvPr/>
        </p:nvSpPr>
        <p:spPr bwMode="auto">
          <a:xfrm>
            <a:off x="3416300" y="2889755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9" name="梯形 188"/>
          <p:cNvSpPr/>
          <p:nvPr/>
        </p:nvSpPr>
        <p:spPr bwMode="auto">
          <a:xfrm>
            <a:off x="4025900" y="2889755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190" name="梯形 189"/>
          <p:cNvSpPr/>
          <p:nvPr/>
        </p:nvSpPr>
        <p:spPr bwMode="auto">
          <a:xfrm>
            <a:off x="4641850" y="2889755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191" name="梯形 190"/>
          <p:cNvSpPr/>
          <p:nvPr/>
        </p:nvSpPr>
        <p:spPr bwMode="auto">
          <a:xfrm>
            <a:off x="5257800" y="2889755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2" name="矩形 191"/>
          <p:cNvSpPr/>
          <p:nvPr/>
        </p:nvSpPr>
        <p:spPr>
          <a:xfrm>
            <a:off x="4495800" y="2206869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4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193" name="矩形 192"/>
          <p:cNvSpPr/>
          <p:nvPr/>
        </p:nvSpPr>
        <p:spPr>
          <a:xfrm>
            <a:off x="7192022" y="2206869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2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194" name="矩形 193"/>
          <p:cNvSpPr/>
          <p:nvPr/>
        </p:nvSpPr>
        <p:spPr>
          <a:xfrm>
            <a:off x="4495800" y="2617749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200" name="梯形 199"/>
          <p:cNvSpPr/>
          <p:nvPr/>
        </p:nvSpPr>
        <p:spPr bwMode="auto">
          <a:xfrm>
            <a:off x="6198870" y="2889901"/>
            <a:ext cx="609600" cy="228600"/>
          </a:xfrm>
          <a:prstGeom prst="trapezoid">
            <a:avLst/>
          </a:prstGeom>
          <a:solidFill>
            <a:srgbClr val="C2C2FE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1" name="梯形 200"/>
          <p:cNvSpPr/>
          <p:nvPr/>
        </p:nvSpPr>
        <p:spPr bwMode="auto">
          <a:xfrm>
            <a:off x="6808470" y="2889901"/>
            <a:ext cx="609600" cy="228600"/>
          </a:xfrm>
          <a:prstGeom prst="trapezoid">
            <a:avLst/>
          </a:prstGeom>
          <a:solidFill>
            <a:srgbClr val="C2C2FE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202" name="梯形 201"/>
          <p:cNvSpPr/>
          <p:nvPr/>
        </p:nvSpPr>
        <p:spPr bwMode="auto">
          <a:xfrm>
            <a:off x="7424420" y="2889901"/>
            <a:ext cx="609600" cy="228600"/>
          </a:xfrm>
          <a:prstGeom prst="trapezoid">
            <a:avLst/>
          </a:prstGeom>
          <a:solidFill>
            <a:srgbClr val="C2C2FE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203" name="梯形 202"/>
          <p:cNvSpPr/>
          <p:nvPr/>
        </p:nvSpPr>
        <p:spPr bwMode="auto">
          <a:xfrm>
            <a:off x="8040370" y="2889901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4" name="矩形 203"/>
          <p:cNvSpPr/>
          <p:nvPr/>
        </p:nvSpPr>
        <p:spPr>
          <a:xfrm>
            <a:off x="7200900" y="2628792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205" name="文本框 204"/>
          <p:cNvSpPr txBox="1"/>
          <p:nvPr/>
        </p:nvSpPr>
        <p:spPr>
          <a:xfrm>
            <a:off x="1084272" y="3581400"/>
            <a:ext cx="1706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(996+484) + (996+484), 4</a:t>
            </a:r>
            <a:r>
              <a:rPr lang="zh-CN" altLang="en-US" dirty="0" smtClean="0"/>
              <a:t>*</a:t>
            </a:r>
            <a:r>
              <a:rPr lang="en-US" altLang="zh-CN" dirty="0" smtClean="0"/>
              <a:t>4=16 cases</a:t>
            </a:r>
            <a:endParaRPr lang="zh-CN" altLang="en-US" dirty="0"/>
          </a:p>
        </p:txBody>
      </p:sp>
      <p:sp>
        <p:nvSpPr>
          <p:cNvPr id="206" name="梯形 205"/>
          <p:cNvSpPr/>
          <p:nvPr/>
        </p:nvSpPr>
        <p:spPr bwMode="auto">
          <a:xfrm>
            <a:off x="3416935" y="3531443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7" name="梯形 206"/>
          <p:cNvSpPr/>
          <p:nvPr/>
        </p:nvSpPr>
        <p:spPr bwMode="auto">
          <a:xfrm>
            <a:off x="4026535" y="3531443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8" name="梯形 207"/>
          <p:cNvSpPr/>
          <p:nvPr/>
        </p:nvSpPr>
        <p:spPr bwMode="auto">
          <a:xfrm>
            <a:off x="4642485" y="3531443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9" name="梯形 208"/>
          <p:cNvSpPr/>
          <p:nvPr/>
        </p:nvSpPr>
        <p:spPr bwMode="auto">
          <a:xfrm>
            <a:off x="7367905" y="3531443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10" name="梯形 209"/>
          <p:cNvSpPr/>
          <p:nvPr/>
        </p:nvSpPr>
        <p:spPr bwMode="auto">
          <a:xfrm>
            <a:off x="7983855" y="3531443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11" name="梯形 210"/>
          <p:cNvSpPr/>
          <p:nvPr/>
        </p:nvSpPr>
        <p:spPr bwMode="auto">
          <a:xfrm>
            <a:off x="5252085" y="3531443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12" name="梯形 211"/>
          <p:cNvSpPr/>
          <p:nvPr/>
        </p:nvSpPr>
        <p:spPr bwMode="auto">
          <a:xfrm>
            <a:off x="6758305" y="3531443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13" name="梯形 212"/>
          <p:cNvSpPr/>
          <p:nvPr/>
        </p:nvSpPr>
        <p:spPr bwMode="auto">
          <a:xfrm>
            <a:off x="6142355" y="3531443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14" name="直接连接符 213"/>
          <p:cNvCxnSpPr/>
          <p:nvPr/>
        </p:nvCxnSpPr>
        <p:spPr bwMode="auto">
          <a:xfrm>
            <a:off x="8763000" y="3352894"/>
            <a:ext cx="0" cy="53330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15" name="梯形 214"/>
          <p:cNvSpPr/>
          <p:nvPr/>
        </p:nvSpPr>
        <p:spPr bwMode="auto">
          <a:xfrm>
            <a:off x="3416300" y="3968573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16" name="梯形 215"/>
          <p:cNvSpPr/>
          <p:nvPr/>
        </p:nvSpPr>
        <p:spPr bwMode="auto">
          <a:xfrm>
            <a:off x="4025900" y="3968573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217" name="梯形 216"/>
          <p:cNvSpPr/>
          <p:nvPr/>
        </p:nvSpPr>
        <p:spPr bwMode="auto">
          <a:xfrm>
            <a:off x="4641850" y="3968573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 dirty="0"/>
              <a:t>MRU</a:t>
            </a:r>
            <a:endParaRPr lang="zh-CN" altLang="en-US" sz="1100" dirty="0"/>
          </a:p>
        </p:txBody>
      </p:sp>
      <p:sp>
        <p:nvSpPr>
          <p:cNvPr id="218" name="梯形 217"/>
          <p:cNvSpPr/>
          <p:nvPr/>
        </p:nvSpPr>
        <p:spPr bwMode="auto">
          <a:xfrm>
            <a:off x="5257800" y="3968573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219" name="矩形 218"/>
          <p:cNvSpPr/>
          <p:nvPr/>
        </p:nvSpPr>
        <p:spPr>
          <a:xfrm>
            <a:off x="4495800" y="3285687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4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220" name="矩形 219"/>
          <p:cNvSpPr/>
          <p:nvPr/>
        </p:nvSpPr>
        <p:spPr>
          <a:xfrm>
            <a:off x="7192022" y="3285687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2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221" name="矩形 220"/>
          <p:cNvSpPr/>
          <p:nvPr/>
        </p:nvSpPr>
        <p:spPr>
          <a:xfrm>
            <a:off x="4495800" y="3696567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4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224" name="梯形 223"/>
          <p:cNvSpPr/>
          <p:nvPr/>
        </p:nvSpPr>
        <p:spPr bwMode="auto">
          <a:xfrm>
            <a:off x="7353300" y="3968573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25" name="梯形 224"/>
          <p:cNvSpPr/>
          <p:nvPr/>
        </p:nvSpPr>
        <p:spPr bwMode="auto">
          <a:xfrm>
            <a:off x="7969250" y="3968573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26" name="矩形 225"/>
          <p:cNvSpPr/>
          <p:nvPr/>
        </p:nvSpPr>
        <p:spPr>
          <a:xfrm>
            <a:off x="7019317" y="3710817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2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227" name="梯形 226"/>
          <p:cNvSpPr/>
          <p:nvPr/>
        </p:nvSpPr>
        <p:spPr bwMode="auto">
          <a:xfrm>
            <a:off x="6127750" y="3968573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 dirty="0"/>
              <a:t>MRU</a:t>
            </a:r>
            <a:endParaRPr lang="zh-CN" altLang="en-US" sz="1100" dirty="0"/>
          </a:p>
        </p:txBody>
      </p:sp>
      <p:sp>
        <p:nvSpPr>
          <p:cNvPr id="228" name="梯形 227"/>
          <p:cNvSpPr/>
          <p:nvPr/>
        </p:nvSpPr>
        <p:spPr bwMode="auto">
          <a:xfrm>
            <a:off x="6743700" y="3968573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229" name="文本框 228"/>
          <p:cNvSpPr txBox="1"/>
          <p:nvPr/>
        </p:nvSpPr>
        <p:spPr>
          <a:xfrm>
            <a:off x="533400" y="4724400"/>
            <a:ext cx="2602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3*996+484, </a:t>
            </a:r>
          </a:p>
        </p:txBody>
      </p:sp>
      <p:sp>
        <p:nvSpPr>
          <p:cNvPr id="230" name="梯形 229"/>
          <p:cNvSpPr/>
          <p:nvPr/>
        </p:nvSpPr>
        <p:spPr bwMode="auto">
          <a:xfrm>
            <a:off x="3416935" y="457431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1" name="梯形 230"/>
          <p:cNvSpPr/>
          <p:nvPr/>
        </p:nvSpPr>
        <p:spPr bwMode="auto">
          <a:xfrm>
            <a:off x="4026535" y="457431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2" name="梯形 231"/>
          <p:cNvSpPr/>
          <p:nvPr/>
        </p:nvSpPr>
        <p:spPr bwMode="auto">
          <a:xfrm>
            <a:off x="4642485" y="457431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5" name="梯形 234"/>
          <p:cNvSpPr/>
          <p:nvPr/>
        </p:nvSpPr>
        <p:spPr bwMode="auto">
          <a:xfrm>
            <a:off x="5252085" y="457431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6" name="梯形 235"/>
          <p:cNvSpPr/>
          <p:nvPr/>
        </p:nvSpPr>
        <p:spPr bwMode="auto">
          <a:xfrm>
            <a:off x="6758305" y="457431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7" name="梯形 236"/>
          <p:cNvSpPr/>
          <p:nvPr/>
        </p:nvSpPr>
        <p:spPr bwMode="auto">
          <a:xfrm>
            <a:off x="6142355" y="457431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9" name="梯形 238"/>
          <p:cNvSpPr/>
          <p:nvPr/>
        </p:nvSpPr>
        <p:spPr bwMode="auto">
          <a:xfrm>
            <a:off x="3416300" y="501144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0" name="梯形 239"/>
          <p:cNvSpPr/>
          <p:nvPr/>
        </p:nvSpPr>
        <p:spPr bwMode="auto">
          <a:xfrm>
            <a:off x="4025900" y="501144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241" name="梯形 240"/>
          <p:cNvSpPr/>
          <p:nvPr/>
        </p:nvSpPr>
        <p:spPr bwMode="auto">
          <a:xfrm>
            <a:off x="4641850" y="501144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 dirty="0"/>
              <a:t>MRU</a:t>
            </a:r>
            <a:endParaRPr lang="zh-CN" altLang="en-US" sz="1100" dirty="0"/>
          </a:p>
        </p:txBody>
      </p:sp>
      <p:sp>
        <p:nvSpPr>
          <p:cNvPr id="242" name="梯形 241"/>
          <p:cNvSpPr/>
          <p:nvPr/>
        </p:nvSpPr>
        <p:spPr bwMode="auto">
          <a:xfrm>
            <a:off x="5257800" y="501144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243" name="矩形 242"/>
          <p:cNvSpPr/>
          <p:nvPr/>
        </p:nvSpPr>
        <p:spPr>
          <a:xfrm>
            <a:off x="4495800" y="4328559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4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244" name="矩形 243"/>
          <p:cNvSpPr/>
          <p:nvPr/>
        </p:nvSpPr>
        <p:spPr>
          <a:xfrm>
            <a:off x="7192022" y="4328559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4</a:t>
            </a:r>
            <a:r>
              <a:rPr lang="en-US" altLang="zh-CN" dirty="0" smtClean="0"/>
              <a:t>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245" name="矩形 244"/>
          <p:cNvSpPr/>
          <p:nvPr/>
        </p:nvSpPr>
        <p:spPr>
          <a:xfrm>
            <a:off x="4495800" y="4739439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4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246" name="梯形 245"/>
          <p:cNvSpPr/>
          <p:nvPr/>
        </p:nvSpPr>
        <p:spPr bwMode="auto">
          <a:xfrm>
            <a:off x="7353300" y="5011445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7" name="梯形 246"/>
          <p:cNvSpPr/>
          <p:nvPr/>
        </p:nvSpPr>
        <p:spPr bwMode="auto">
          <a:xfrm>
            <a:off x="7969250" y="5011445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8" name="矩形 247"/>
          <p:cNvSpPr/>
          <p:nvPr/>
        </p:nvSpPr>
        <p:spPr>
          <a:xfrm>
            <a:off x="7019317" y="4753689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2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249" name="梯形 248"/>
          <p:cNvSpPr/>
          <p:nvPr/>
        </p:nvSpPr>
        <p:spPr bwMode="auto">
          <a:xfrm>
            <a:off x="6127750" y="501144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 dirty="0"/>
              <a:t>MRU</a:t>
            </a:r>
            <a:endParaRPr lang="zh-CN" altLang="en-US" sz="1100" dirty="0"/>
          </a:p>
        </p:txBody>
      </p:sp>
      <p:sp>
        <p:nvSpPr>
          <p:cNvPr id="250" name="梯形 249"/>
          <p:cNvSpPr/>
          <p:nvPr/>
        </p:nvSpPr>
        <p:spPr bwMode="auto">
          <a:xfrm>
            <a:off x="6743700" y="501144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252" name="梯形 251"/>
          <p:cNvSpPr/>
          <p:nvPr/>
        </p:nvSpPr>
        <p:spPr bwMode="auto">
          <a:xfrm>
            <a:off x="7983855" y="457431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3" name="梯形 252"/>
          <p:cNvSpPr/>
          <p:nvPr/>
        </p:nvSpPr>
        <p:spPr bwMode="auto">
          <a:xfrm>
            <a:off x="7367905" y="457431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5" name="文本框 254"/>
          <p:cNvSpPr txBox="1"/>
          <p:nvPr/>
        </p:nvSpPr>
        <p:spPr>
          <a:xfrm>
            <a:off x="1053792" y="5703957"/>
            <a:ext cx="1706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3*996, 4 cases</a:t>
            </a:r>
            <a:endParaRPr lang="zh-CN" altLang="en-US" dirty="0"/>
          </a:p>
        </p:txBody>
      </p:sp>
      <p:sp>
        <p:nvSpPr>
          <p:cNvPr id="256" name="梯形 255"/>
          <p:cNvSpPr/>
          <p:nvPr/>
        </p:nvSpPr>
        <p:spPr bwMode="auto">
          <a:xfrm>
            <a:off x="3416935" y="5538833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7" name="梯形 256"/>
          <p:cNvSpPr/>
          <p:nvPr/>
        </p:nvSpPr>
        <p:spPr bwMode="auto">
          <a:xfrm>
            <a:off x="4026535" y="5538833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8" name="梯形 257"/>
          <p:cNvSpPr/>
          <p:nvPr/>
        </p:nvSpPr>
        <p:spPr bwMode="auto">
          <a:xfrm>
            <a:off x="4642485" y="5538833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9" name="梯形 258"/>
          <p:cNvSpPr/>
          <p:nvPr/>
        </p:nvSpPr>
        <p:spPr bwMode="auto">
          <a:xfrm>
            <a:off x="5252085" y="5538833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0" name="梯形 259"/>
          <p:cNvSpPr/>
          <p:nvPr/>
        </p:nvSpPr>
        <p:spPr bwMode="auto">
          <a:xfrm>
            <a:off x="6758305" y="5538833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1" name="梯形 260"/>
          <p:cNvSpPr/>
          <p:nvPr/>
        </p:nvSpPr>
        <p:spPr bwMode="auto">
          <a:xfrm>
            <a:off x="6142355" y="5538833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2" name="梯形 261"/>
          <p:cNvSpPr/>
          <p:nvPr/>
        </p:nvSpPr>
        <p:spPr bwMode="auto">
          <a:xfrm>
            <a:off x="3416300" y="5975963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3" name="梯形 262"/>
          <p:cNvSpPr/>
          <p:nvPr/>
        </p:nvSpPr>
        <p:spPr bwMode="auto">
          <a:xfrm>
            <a:off x="4025900" y="5975963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264" name="梯形 263"/>
          <p:cNvSpPr/>
          <p:nvPr/>
        </p:nvSpPr>
        <p:spPr bwMode="auto">
          <a:xfrm>
            <a:off x="4641850" y="5975963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 dirty="0"/>
              <a:t>MRU</a:t>
            </a:r>
            <a:endParaRPr lang="zh-CN" altLang="en-US" sz="1100" dirty="0"/>
          </a:p>
        </p:txBody>
      </p:sp>
      <p:sp>
        <p:nvSpPr>
          <p:cNvPr id="265" name="梯形 264"/>
          <p:cNvSpPr/>
          <p:nvPr/>
        </p:nvSpPr>
        <p:spPr bwMode="auto">
          <a:xfrm>
            <a:off x="5257800" y="5975963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266" name="矩形 265"/>
          <p:cNvSpPr/>
          <p:nvPr/>
        </p:nvSpPr>
        <p:spPr>
          <a:xfrm>
            <a:off x="4495800" y="5293077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4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267" name="矩形 266"/>
          <p:cNvSpPr/>
          <p:nvPr/>
        </p:nvSpPr>
        <p:spPr>
          <a:xfrm>
            <a:off x="7192022" y="5293077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4</a:t>
            </a:r>
            <a:r>
              <a:rPr lang="en-US" altLang="zh-CN" dirty="0" smtClean="0"/>
              <a:t>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268" name="矩形 267"/>
          <p:cNvSpPr/>
          <p:nvPr/>
        </p:nvSpPr>
        <p:spPr>
          <a:xfrm>
            <a:off x="4495800" y="5703957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4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269" name="梯形 268"/>
          <p:cNvSpPr/>
          <p:nvPr/>
        </p:nvSpPr>
        <p:spPr bwMode="auto">
          <a:xfrm>
            <a:off x="7353300" y="5975963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0" name="梯形 269"/>
          <p:cNvSpPr/>
          <p:nvPr/>
        </p:nvSpPr>
        <p:spPr bwMode="auto">
          <a:xfrm>
            <a:off x="7969250" y="5975963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1" name="矩形 270"/>
          <p:cNvSpPr/>
          <p:nvPr/>
        </p:nvSpPr>
        <p:spPr>
          <a:xfrm>
            <a:off x="7019317" y="5718207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0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274" name="梯形 273"/>
          <p:cNvSpPr/>
          <p:nvPr/>
        </p:nvSpPr>
        <p:spPr bwMode="auto">
          <a:xfrm>
            <a:off x="7983855" y="5538833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5" name="梯形 274"/>
          <p:cNvSpPr/>
          <p:nvPr/>
        </p:nvSpPr>
        <p:spPr bwMode="auto">
          <a:xfrm>
            <a:off x="7367905" y="5538833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6" name="梯形 275"/>
          <p:cNvSpPr/>
          <p:nvPr/>
        </p:nvSpPr>
        <p:spPr bwMode="auto">
          <a:xfrm>
            <a:off x="6142355" y="5975963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7" name="梯形 276"/>
          <p:cNvSpPr/>
          <p:nvPr/>
        </p:nvSpPr>
        <p:spPr bwMode="auto">
          <a:xfrm>
            <a:off x="6758305" y="5975963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61340" y="499206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b="1" dirty="0"/>
              <a:t>Discussion 5: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dirty="0"/>
              <a:t>3*996 must be contiguous: 4 cases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dirty="0"/>
              <a:t>Can be non-contiguous: 8 cases</a:t>
            </a:r>
            <a:endParaRPr lang="zh-CN" altLang="en-US" dirty="0"/>
          </a:p>
        </p:txBody>
      </p:sp>
      <p:sp>
        <p:nvSpPr>
          <p:cNvPr id="116" name="Rectangle 2"/>
          <p:cNvSpPr txBox="1">
            <a:spLocks noChangeArrowheads="1"/>
          </p:cNvSpPr>
          <p:nvPr/>
        </p:nvSpPr>
        <p:spPr bwMode="auto">
          <a:xfrm>
            <a:off x="609600" y="632737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altLang="zh-CN" kern="0" smtClean="0">
                <a:solidFill>
                  <a:schemeClr val="tx1"/>
                </a:solidFill>
              </a:rPr>
              <a:t>Opt C Examples (OFDMA cases)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20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24" name="表格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062507"/>
              </p:ext>
            </p:extLst>
          </p:nvPr>
        </p:nvGraphicFramePr>
        <p:xfrm>
          <a:off x="1676400" y="2258199"/>
          <a:ext cx="6069702" cy="3732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451"/>
                <a:gridCol w="879449"/>
                <a:gridCol w="886361"/>
                <a:gridCol w="908478"/>
                <a:gridCol w="897419"/>
                <a:gridCol w="2041544"/>
              </a:tblGrid>
              <a:tr h="302083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BW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r>
                        <a:rPr lang="en-US" altLang="zh-CN" sz="1200" baseline="30000" dirty="0" smtClean="0">
                          <a:solidFill>
                            <a:sysClr val="windowText" lastClr="000000"/>
                          </a:solidFill>
                        </a:rPr>
                        <a:t>st</a:t>
                      </a: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 80MHz</a:t>
                      </a:r>
                      <a:endParaRPr lang="zh-CN" altLang="en-US" sz="12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r>
                        <a:rPr lang="en-US" altLang="zh-CN" sz="1200" baseline="30000" dirty="0" smtClean="0">
                          <a:solidFill>
                            <a:sysClr val="windowText" lastClr="000000"/>
                          </a:solidFill>
                        </a:rPr>
                        <a:t>nd</a:t>
                      </a: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 80Mhz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r>
                        <a:rPr lang="en-US" altLang="zh-CN" sz="1200" baseline="30000" dirty="0" smtClean="0">
                          <a:solidFill>
                            <a:sysClr val="windowText" lastClr="000000"/>
                          </a:solidFill>
                        </a:rPr>
                        <a:t>rd</a:t>
                      </a: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 80MHz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r>
                        <a:rPr lang="en-US" altLang="zh-CN" sz="1200" baseline="30000" dirty="0" smtClean="0">
                          <a:solidFill>
                            <a:sysClr val="windowText" lastClr="000000"/>
                          </a:solidFill>
                        </a:rPr>
                        <a:t>th</a:t>
                      </a: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 80MHz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MRU combinations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223459">
                <a:tc rowSpan="10"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320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484+242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223459">
                <a:tc vMerge="1">
                  <a:txBody>
                    <a:bodyPr/>
                    <a:lstStyle/>
                    <a:p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(484+242) + (484+242)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243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zh-CN" altLang="en-US" sz="12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(484+242) + (484+242) + (484+242)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243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2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(484+242) + (484+242) + (484+242) + (484+242)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02083">
                <a:tc vMerge="1">
                  <a:txBody>
                    <a:bodyPr/>
                    <a:lstStyle/>
                    <a:p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996+484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02083">
                <a:tc vMerge="1">
                  <a:txBody>
                    <a:bodyPr/>
                    <a:lstStyle/>
                    <a:p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zh-CN" altLang="en-US" sz="12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(996+484) + (484+242)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0208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2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(996+484) + (484+242) + (484+242)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02083">
                <a:tc vMerge="1">
                  <a:txBody>
                    <a:bodyPr/>
                    <a:lstStyle/>
                    <a:p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zh-CN" altLang="en-US" sz="12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(996+484) + (996+484) 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0208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zh-CN" altLang="en-US" sz="12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r>
                        <a:rPr lang="zh-CN" altLang="en-US" sz="1200" dirty="0" smtClean="0">
                          <a:solidFill>
                            <a:sysClr val="windowText" lastClr="000000"/>
                          </a:solidFill>
                        </a:rPr>
                        <a:t>*</a:t>
                      </a: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996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02083">
                <a:tc vMerge="1">
                  <a:txBody>
                    <a:bodyPr/>
                    <a:lstStyle/>
                    <a:p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zh-CN" altLang="en-US" sz="12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r>
                        <a:rPr lang="zh-CN" altLang="en-US" sz="1200" dirty="0" smtClean="0">
                          <a:solidFill>
                            <a:sysClr val="windowText" lastClr="000000"/>
                          </a:solidFill>
                        </a:rPr>
                        <a:t>*</a:t>
                      </a: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996+484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1752600" y="1981200"/>
            <a:ext cx="609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Table Number of MRU indication within each 80MHz segment and MRU combinations</a:t>
            </a:r>
            <a:endParaRPr lang="zh-CN" altLang="en-US" b="1" dirty="0"/>
          </a:p>
        </p:txBody>
      </p:sp>
      <p:sp>
        <p:nvSpPr>
          <p:cNvPr id="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32737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Opt C Examples (OFDMA cases)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132772" y="5956175"/>
            <a:ext cx="3496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Order can change between four 80MHz segments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0895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873034" y="1371600"/>
            <a:ext cx="7772400" cy="4724400"/>
          </a:xfrm>
        </p:spPr>
        <p:txBody>
          <a:bodyPr/>
          <a:lstStyle/>
          <a:p>
            <a:r>
              <a:rPr lang="en-US" altLang="zh-CN" sz="2000" dirty="0" smtClean="0"/>
              <a:t>The contribution discussed the following parts:</a:t>
            </a:r>
          </a:p>
          <a:p>
            <a:pPr lvl="1"/>
            <a:r>
              <a:rPr lang="en-US" altLang="zh-CN" sz="1600" dirty="0" smtClean="0"/>
              <a:t>Indication of zero user field case for single RU:</a:t>
            </a:r>
          </a:p>
          <a:p>
            <a:pPr lvl="2"/>
            <a:r>
              <a:rPr lang="en-US" altLang="zh-CN" sz="1600" dirty="0"/>
              <a:t>Opt1: follow 11ax, besides 242(0), also include 484(0), 996(0), 2*996(0) in the table (preferred)</a:t>
            </a:r>
            <a:endParaRPr lang="zh-CN" altLang="zh-CN" sz="1600" dirty="0"/>
          </a:p>
          <a:p>
            <a:pPr lvl="2"/>
            <a:r>
              <a:rPr lang="en-US" altLang="zh-CN" sz="1600" dirty="0"/>
              <a:t>Opt2: only has 242(0</a:t>
            </a:r>
            <a:r>
              <a:rPr lang="en-US" altLang="zh-CN" sz="1600" dirty="0" smtClean="0"/>
              <a:t>)</a:t>
            </a:r>
            <a:endParaRPr lang="en-US" altLang="zh-CN" sz="1400" dirty="0" smtClean="0"/>
          </a:p>
          <a:p>
            <a:pPr lvl="1"/>
            <a:r>
              <a:rPr lang="en-US" altLang="zh-CN" sz="1600" dirty="0" smtClean="0"/>
              <a:t>Indication of large Multi-RU</a:t>
            </a:r>
          </a:p>
          <a:p>
            <a:pPr lvl="2"/>
            <a:r>
              <a:rPr lang="en-US" altLang="zh-CN" sz="1600" dirty="0" smtClean="0"/>
              <a:t>Opt A: absolute </a:t>
            </a:r>
            <a:r>
              <a:rPr lang="en-US" altLang="zh-CN" sz="1600" dirty="0"/>
              <a:t>frequency method </a:t>
            </a:r>
            <a:endParaRPr lang="en-US" altLang="zh-CN" sz="1600" dirty="0" smtClean="0"/>
          </a:p>
          <a:p>
            <a:pPr lvl="2"/>
            <a:r>
              <a:rPr lang="en-US" altLang="zh-CN" sz="1600" dirty="0" smtClean="0"/>
              <a:t>Opt B: 8 </a:t>
            </a:r>
            <a:r>
              <a:rPr lang="en-US" altLang="zh-CN" sz="1600" dirty="0"/>
              <a:t>or 9 entries for each MRU combinations </a:t>
            </a:r>
            <a:endParaRPr lang="en-US" altLang="zh-CN" sz="1600" dirty="0" smtClean="0"/>
          </a:p>
          <a:p>
            <a:pPr lvl="2"/>
            <a:r>
              <a:rPr lang="en-US" altLang="zh-CN" sz="1600" dirty="0" smtClean="0"/>
              <a:t>Opt C (preferred): 9 </a:t>
            </a:r>
            <a:r>
              <a:rPr lang="en-US" altLang="zh-CN" sz="1600" dirty="0"/>
              <a:t>entries for </a:t>
            </a:r>
            <a:r>
              <a:rPr lang="en-US" altLang="zh-CN" sz="1600" dirty="0" smtClean="0"/>
              <a:t>all </a:t>
            </a:r>
            <a:r>
              <a:rPr lang="en-US" altLang="zh-CN" sz="1600" dirty="0"/>
              <a:t>MRU combinations</a:t>
            </a:r>
            <a:endParaRPr lang="en-US" altLang="zh-CN" sz="1600" dirty="0" smtClean="0"/>
          </a:p>
          <a:p>
            <a:pPr lvl="1"/>
            <a:r>
              <a:rPr lang="en-US" altLang="zh-CN" sz="1600" dirty="0" smtClean="0"/>
              <a:t>5 Discussions regarding applicable scenarios regarding 996+484, 2*996+484, 3*996+484</a:t>
            </a:r>
          </a:p>
          <a:p>
            <a:pPr lvl="2"/>
            <a:r>
              <a:rPr lang="en-US" altLang="zh-CN" sz="1400" dirty="0" smtClean="0"/>
              <a:t>Applicable scenario of 996+484 within 240MHz: one 160MHz or either one of two 160MHz</a:t>
            </a:r>
          </a:p>
          <a:p>
            <a:pPr lvl="2"/>
            <a:r>
              <a:rPr lang="en-US" altLang="zh-CN" sz="1400" dirty="0"/>
              <a:t>Applicable scenario of </a:t>
            </a:r>
            <a:r>
              <a:rPr lang="en-US" altLang="zh-CN" sz="1400" dirty="0" smtClean="0"/>
              <a:t>2*996+484 </a:t>
            </a:r>
            <a:r>
              <a:rPr lang="en-US" altLang="zh-CN" sz="1400" dirty="0"/>
              <a:t>within </a:t>
            </a:r>
            <a:r>
              <a:rPr lang="en-US" altLang="zh-CN" sz="1400" dirty="0" smtClean="0"/>
              <a:t>240MHz: 2*996 be contiguous or not</a:t>
            </a:r>
          </a:p>
          <a:p>
            <a:pPr lvl="2"/>
            <a:r>
              <a:rPr lang="en-US" altLang="zh-CN" sz="1400" dirty="0"/>
              <a:t>Applicable scenario of </a:t>
            </a:r>
            <a:r>
              <a:rPr lang="en-US" altLang="zh-CN" sz="1400" dirty="0" smtClean="0"/>
              <a:t>3*996+484 </a:t>
            </a:r>
            <a:r>
              <a:rPr lang="en-US" altLang="zh-CN" sz="1400" dirty="0"/>
              <a:t>within </a:t>
            </a:r>
            <a:r>
              <a:rPr lang="en-US" altLang="zh-CN" sz="1400" dirty="0" smtClean="0"/>
              <a:t>320MHz: 3*996 be contiguous or not</a:t>
            </a:r>
            <a:endParaRPr lang="en-US" altLang="zh-CN" sz="1400" dirty="0"/>
          </a:p>
          <a:p>
            <a:pPr lvl="2"/>
            <a:endParaRPr lang="en-US" altLang="zh-CN" sz="1400" dirty="0" smtClean="0"/>
          </a:p>
          <a:p>
            <a:pPr lvl="2"/>
            <a:endParaRPr lang="en-US" altLang="zh-CN" sz="1400" dirty="0"/>
          </a:p>
          <a:p>
            <a:pPr lvl="2"/>
            <a:endParaRPr lang="en-US" altLang="zh-CN" sz="1400" dirty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Summary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87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Do you agree </a:t>
            </a:r>
            <a:r>
              <a:rPr lang="en-US" altLang="zh-CN" sz="2000" dirty="0" smtClean="0"/>
              <a:t>to add the following rows to the RU </a:t>
            </a:r>
            <a:r>
              <a:rPr lang="en-US" altLang="zh-CN" sz="2000" dirty="0"/>
              <a:t>Allocation </a:t>
            </a:r>
            <a:r>
              <a:rPr lang="en-US" altLang="zh-CN" sz="2000" dirty="0" smtClean="0"/>
              <a:t>table?</a:t>
            </a:r>
          </a:p>
          <a:p>
            <a:pPr lvl="1"/>
            <a:r>
              <a:rPr lang="en-US" altLang="zh-CN" sz="1600" dirty="0"/>
              <a:t>484-tone RU; contributes zero User fields to the User Specific field in </a:t>
            </a:r>
            <a:r>
              <a:rPr lang="en-US" altLang="zh-CN" sz="1600" dirty="0" smtClean="0"/>
              <a:t>the same </a:t>
            </a:r>
            <a:r>
              <a:rPr lang="en-US" altLang="zh-CN" sz="1600" dirty="0"/>
              <a:t>EHT-SIG content channel as this RU Allocation </a:t>
            </a:r>
            <a:r>
              <a:rPr lang="en-US" altLang="zh-CN" sz="1600" dirty="0" smtClean="0"/>
              <a:t>subfield</a:t>
            </a:r>
          </a:p>
          <a:p>
            <a:pPr lvl="2"/>
            <a:r>
              <a:rPr lang="en-US" altLang="zh-CN" sz="1400" dirty="0" smtClean="0"/>
              <a:t>Note: multi-RU is TBD</a:t>
            </a:r>
          </a:p>
          <a:p>
            <a:pPr lvl="1"/>
            <a:r>
              <a:rPr lang="en-US" altLang="zh-CN" sz="1600" dirty="0"/>
              <a:t>996-tone RU; contributes zero User fields to the User Specific field in </a:t>
            </a:r>
            <a:r>
              <a:rPr lang="en-US" altLang="zh-CN" sz="1600" dirty="0" smtClean="0"/>
              <a:t>the same </a:t>
            </a:r>
            <a:r>
              <a:rPr lang="en-US" altLang="zh-CN" sz="1600" dirty="0"/>
              <a:t>EHT-SIG content channel as this RU Allocation subfield</a:t>
            </a:r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#1</a:t>
            </a:r>
            <a:endParaRPr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433347"/>
              </p:ext>
            </p:extLst>
          </p:nvPr>
        </p:nvGraphicFramePr>
        <p:xfrm>
          <a:off x="1410526" y="4191000"/>
          <a:ext cx="6929373" cy="650342"/>
        </p:xfrm>
        <a:graphic>
          <a:graphicData uri="http://schemas.openxmlformats.org/drawingml/2006/table">
            <a:tbl>
              <a:tblPr/>
              <a:tblGrid>
                <a:gridCol w="626561"/>
                <a:gridCol w="5641007"/>
                <a:gridCol w="661805"/>
              </a:tblGrid>
              <a:tr h="12670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TBD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484-tone RU; contributes zero User fields to the User Specific field in the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same EHT-SIG content channel as this RU Allocation subfield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70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TBD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996-tone RU; contributes zero User fields to the User Specific field in the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same EHT-SIG content channel as this RU Allocation subfield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881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that </a:t>
            </a:r>
            <a:r>
              <a:rPr lang="en-US" altLang="zh-CN" dirty="0" smtClean="0"/>
              <a:t>for </a:t>
            </a:r>
            <a:r>
              <a:rPr lang="en-US" altLang="zh-CN" dirty="0"/>
              <a:t>large multi-RU, 9 entries will be used to indicate: belongs to an MRU, contributes 0~8 User fields to the User Specific field in the same EHT-SIG content channel as this RU Allocation subfield?</a:t>
            </a:r>
          </a:p>
          <a:p>
            <a:pPr lvl="1"/>
            <a:r>
              <a:rPr lang="en-US" altLang="zh-CN" dirty="0" smtClean="0"/>
              <a:t>Compressed </a:t>
            </a:r>
            <a:r>
              <a:rPr lang="en-US" altLang="zh-CN" dirty="0"/>
              <a:t>modes are TBD.</a:t>
            </a:r>
            <a:endParaRPr lang="zh-CN" altLang="zh-CN" dirty="0"/>
          </a:p>
          <a:p>
            <a:pPr lvl="1"/>
            <a:r>
              <a:rPr lang="en-US" altLang="zh-CN" dirty="0"/>
              <a:t>Yes/No/Abstain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#2</a:t>
            </a:r>
            <a:endParaRPr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910712"/>
              </p:ext>
            </p:extLst>
          </p:nvPr>
        </p:nvGraphicFramePr>
        <p:xfrm>
          <a:off x="1295400" y="4648200"/>
          <a:ext cx="6929373" cy="741782"/>
        </p:xfrm>
        <a:graphic>
          <a:graphicData uri="http://schemas.openxmlformats.org/drawingml/2006/table">
            <a:tbl>
              <a:tblPr/>
              <a:tblGrid>
                <a:gridCol w="626561"/>
                <a:gridCol w="5641007"/>
                <a:gridCol w="661805"/>
              </a:tblGrid>
              <a:tr h="208198">
                <a:tc>
                  <a:txBody>
                    <a:bodyPr/>
                    <a:lstStyle>
                      <a:lvl1pPr>
                        <a:lnSpc>
                          <a:spcPct val="140000"/>
                        </a:lnSpc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TBD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40000"/>
                        </a:lnSpc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algn="just"/>
                      <a:r>
                        <a:rPr lang="en-US" altLang="zh-CN" sz="10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Belongs to an MRU;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altLang="zh-CN" sz="10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contributes zero User fields to the User Specific field in the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altLang="zh-CN" sz="10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same EHT-SIG content channel as this RU Allocation subfield</a:t>
                      </a:r>
                      <a:endParaRPr lang="en-US" altLang="zh-CN" sz="10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40000"/>
                        </a:lnSpc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819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TBD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Belongs to an MRU; contributes 1~8 User fields to the User Specific field in the same EHT-SIG content channel as this RU Allocation subfield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lgun Gothic" panose="020B0503020000020004" pitchFamily="34" charset="-127"/>
                        <a:ea typeface="宋体" panose="02010600030101010101" pitchFamily="2" charset="-122"/>
                      </a:endParaRP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568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85800" y="1063396"/>
            <a:ext cx="7667625" cy="613004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cs typeface="Times New Roman"/>
                <a:sym typeface="Times New Roman"/>
              </a:rPr>
              <a:t>Summarizing all the passed SPs regarding RU allocation table, we have the following table so far: </a:t>
            </a:r>
            <a:endParaRPr lang="zh-CN" altLang="zh-CN" sz="1200" dirty="0" smtClean="0"/>
          </a:p>
          <a:p>
            <a:pPr lvl="1" algn="just">
              <a:spcBef>
                <a:spcPts val="0"/>
              </a:spcBef>
              <a:buSzPct val="100000"/>
            </a:pPr>
            <a:endParaRPr lang="en-US" altLang="zh-CN" sz="14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algn="just">
              <a:spcBef>
                <a:spcPts val="0"/>
              </a:spcBef>
              <a:buSzPct val="100000"/>
            </a:pPr>
            <a:endParaRPr lang="en-US" altLang="zh-CN" sz="14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600" dirty="0" smtClean="0"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2173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Introduction and recap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949881" y="1596796"/>
            <a:ext cx="13204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Table – Part I</a:t>
            </a:r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1865313"/>
            <a:ext cx="5904434" cy="4581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80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Do you agree that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996+484 is not supported in two contiguous 80 MHz segments that cross two 160MHz channels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5732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Which option do you prefer for RU 2*996+484 in a 240MHz OFDMA transmission?</a:t>
            </a:r>
          </a:p>
          <a:p>
            <a:pPr lvl="1"/>
            <a:r>
              <a:rPr lang="en-US" altLang="zh-CN" dirty="0" smtClean="0"/>
              <a:t>Opt1: Assuming </a:t>
            </a:r>
            <a:r>
              <a:rPr lang="en-US" altLang="zh-CN" dirty="0"/>
              <a:t>2*996 must be contiguous, then 4 cases</a:t>
            </a:r>
          </a:p>
          <a:p>
            <a:pPr lvl="1"/>
            <a:r>
              <a:rPr lang="en-US" altLang="zh-CN" dirty="0" smtClean="0"/>
              <a:t>Opt2: Assuming </a:t>
            </a:r>
            <a:r>
              <a:rPr lang="en-US" altLang="zh-CN" dirty="0"/>
              <a:t>2*996 can also be non-contiguous, 6 cases</a:t>
            </a:r>
          </a:p>
          <a:p>
            <a:pPr lvl="1"/>
            <a:r>
              <a:rPr lang="en-US" altLang="zh-CN" dirty="0" smtClean="0"/>
              <a:t>Abs</a:t>
            </a:r>
          </a:p>
          <a:p>
            <a:pPr lvl="1"/>
            <a:r>
              <a:rPr lang="en-US" altLang="zh-CN" dirty="0"/>
              <a:t>Note: not for SFD</a:t>
            </a:r>
            <a:endParaRPr lang="zh-CN" altLang="en-US" dirty="0"/>
          </a:p>
          <a:p>
            <a:pPr lvl="1"/>
            <a:endParaRPr lang="zh-CN" altLang="en-US" dirty="0"/>
          </a:p>
          <a:p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1826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Which option do you prefer for RU 3*996+484 in a 320MHz OFDMA transmission?</a:t>
            </a:r>
          </a:p>
          <a:p>
            <a:pPr lvl="1"/>
            <a:r>
              <a:rPr lang="en-US" altLang="zh-CN" dirty="0" smtClean="0"/>
              <a:t>Opt1: Assuming 3*996 </a:t>
            </a:r>
            <a:r>
              <a:rPr lang="en-US" altLang="zh-CN" dirty="0"/>
              <a:t>must be contiguous, then 4 cases</a:t>
            </a:r>
          </a:p>
          <a:p>
            <a:pPr lvl="1"/>
            <a:r>
              <a:rPr lang="en-US" altLang="zh-CN" dirty="0" smtClean="0"/>
              <a:t>Opt2: Assuming 3*996 </a:t>
            </a:r>
            <a:r>
              <a:rPr lang="en-US" altLang="zh-CN" dirty="0"/>
              <a:t>can also be non-contiguous, </a:t>
            </a:r>
            <a:r>
              <a:rPr lang="en-US" altLang="zh-CN" dirty="0" smtClean="0"/>
              <a:t>8 </a:t>
            </a:r>
            <a:r>
              <a:rPr lang="en-US" altLang="zh-CN" dirty="0"/>
              <a:t>cases</a:t>
            </a:r>
          </a:p>
          <a:p>
            <a:pPr lvl="1"/>
            <a:r>
              <a:rPr lang="en-US" altLang="zh-CN" dirty="0" smtClean="0"/>
              <a:t>Abs</a:t>
            </a:r>
          </a:p>
          <a:p>
            <a:pPr lvl="1"/>
            <a:r>
              <a:rPr lang="en-US" altLang="zh-CN" dirty="0"/>
              <a:t>Note: not for SFD</a:t>
            </a:r>
            <a:endParaRPr lang="zh-CN" altLang="en-US" dirty="0"/>
          </a:p>
          <a:p>
            <a:pPr lvl="1"/>
            <a:endParaRPr lang="zh-CN" altLang="en-US" dirty="0"/>
          </a:p>
          <a:p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8544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47700" y="1981200"/>
            <a:ext cx="7848600" cy="4114800"/>
          </a:xfrm>
        </p:spPr>
        <p:txBody>
          <a:bodyPr/>
          <a:lstStyle/>
          <a:p>
            <a:r>
              <a:rPr lang="en-US" altLang="zh-CN" dirty="0" smtClean="0"/>
              <a:t>Do you agree that the following MRU combination is supported and the only supported mode when two </a:t>
            </a:r>
            <a:r>
              <a:rPr lang="en-US" altLang="zh-CN" dirty="0"/>
              <a:t>groups </a:t>
            </a:r>
            <a:r>
              <a:rPr lang="en-US" altLang="zh-CN" dirty="0" smtClean="0"/>
              <a:t>of RU996+484 exist in an 240 MHz OFDMA transmission:</a:t>
            </a:r>
          </a:p>
          <a:p>
            <a:pPr lvl="1"/>
            <a:r>
              <a:rPr lang="en-US" altLang="zh-CN" dirty="0" smtClean="0"/>
              <a:t>(996+484) + (484+996), from lowest frequency to highest frequency</a:t>
            </a:r>
          </a:p>
          <a:p>
            <a:pPr lvl="1"/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#6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6151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031631" y="1600200"/>
            <a:ext cx="7543800" cy="4646613"/>
          </a:xfrm>
          <a:prstGeom prst="rect">
            <a:avLst/>
          </a:prstGeom>
          <a:noFill/>
          <a:ln/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altLang="zh-CN" sz="1600" b="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  <a:hlinkClick r:id="rId2"/>
              </a:rPr>
              <a:t>https://</a:t>
            </a:r>
            <a:r>
              <a:rPr lang="en-US" altLang="zh-CN" sz="1600" b="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  <a:hlinkClick r:id="rId2"/>
              </a:rPr>
              <a:t>mentor.ieee.org/802.11/dcn/20/11-20-0798-00-00be-signaling-of-ru-allocation-follow-up.pptx</a:t>
            </a:r>
            <a:r>
              <a:rPr lang="en-US" altLang="zh-CN" sz="1600" b="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, </a:t>
            </a:r>
            <a:r>
              <a:rPr lang="en-US" altLang="zh-CN" sz="1600" b="0" dirty="0" err="1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Dongguk</a:t>
            </a:r>
            <a:r>
              <a:rPr lang="en-US" altLang="zh-CN" sz="1600" b="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CN" sz="1600" b="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Lim, LG</a:t>
            </a:r>
          </a:p>
          <a:p>
            <a:pPr algn="just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altLang="zh-CN" sz="1600" b="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https://</a:t>
            </a:r>
            <a:r>
              <a:rPr lang="en-US" altLang="zh-CN" sz="1600" b="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mentor.ieee.org/802.11/dcn/20/11-20-0798-03-00be-signaling-of-ru-allocation-follow-up.pptx</a:t>
            </a:r>
            <a:r>
              <a:rPr lang="en-US" altLang="zh-CN" sz="1600" b="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, </a:t>
            </a:r>
            <a:r>
              <a:rPr lang="en-US" altLang="zh-CN" sz="1600" b="0" dirty="0" err="1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Dongguk</a:t>
            </a:r>
            <a:r>
              <a:rPr lang="en-US" altLang="zh-CN" sz="1600" b="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Lim, </a:t>
            </a:r>
            <a:r>
              <a:rPr lang="en-US" altLang="zh-CN" sz="1600" b="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LG</a:t>
            </a:r>
          </a:p>
          <a:p>
            <a:pPr algn="just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altLang="zh-CN" sz="1600" b="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  <a:hlinkClick r:id="rId3"/>
              </a:rPr>
              <a:t>https://</a:t>
            </a:r>
            <a:r>
              <a:rPr lang="en-US" altLang="zh-CN" sz="1600" b="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  <a:hlinkClick r:id="rId3"/>
              </a:rPr>
              <a:t>mentor.ieee.org/802.11/dcn/20/11-20-0578-00-00be-on-ru-allocation-singling-in-eht-sig.pptx</a:t>
            </a:r>
            <a:r>
              <a:rPr lang="en-US" altLang="zh-CN" sz="1600" b="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, </a:t>
            </a:r>
            <a:r>
              <a:rPr lang="en-US" altLang="zh-CN" sz="1600" b="0" dirty="0" err="1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Jianhan</a:t>
            </a:r>
            <a:r>
              <a:rPr lang="en-US" altLang="zh-CN" sz="1600" b="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Liu, </a:t>
            </a:r>
            <a:r>
              <a:rPr lang="en-US" altLang="zh-CN" sz="1600" b="0" dirty="0" err="1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Mediatek</a:t>
            </a:r>
            <a:endParaRPr lang="en-US" altLang="zh-CN" sz="1600" b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altLang="zh-CN" sz="1600" b="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  <a:hlinkClick r:id="rId4"/>
              </a:rPr>
              <a:t>https://</a:t>
            </a:r>
            <a:r>
              <a:rPr lang="en-US" altLang="zh-CN" sz="1600" b="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  <a:hlinkClick r:id="rId4"/>
              </a:rPr>
              <a:t>mentor.ieee.org/802.11/dcn/20/11-20-0373-01-00be-ru-allocation-subfield-design-for-multi-ru-support.pptx</a:t>
            </a:r>
            <a:r>
              <a:rPr lang="en-US" altLang="zh-CN" sz="1600" b="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, </a:t>
            </a:r>
            <a:r>
              <a:rPr lang="en-US" altLang="zh-CN" sz="1600" b="0" dirty="0" err="1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Myeongjin</a:t>
            </a:r>
            <a:r>
              <a:rPr lang="en-US" altLang="zh-CN" sz="1600" b="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Kim, Samsung</a:t>
            </a:r>
          </a:p>
          <a:p>
            <a:pPr algn="just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altLang="zh-CN" sz="1600" b="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  <a:hlinkClick r:id="rId5"/>
              </a:rPr>
              <a:t>https://</a:t>
            </a:r>
            <a:r>
              <a:rPr lang="en-US" altLang="zh-CN" sz="1600" b="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  <a:hlinkClick r:id="rId5"/>
              </a:rPr>
              <a:t>mentor.ieee.org/802.11/dcn/20/11-20-0609-05-00be-further-discussion-on-ru-allocation-subfield-in-eht-sig.pptx</a:t>
            </a:r>
            <a:r>
              <a:rPr lang="en-US" altLang="zh-CN" sz="1600" b="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,  Ross Jian Yu, Huawei</a:t>
            </a:r>
          </a:p>
          <a:p>
            <a:pPr algn="just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altLang="zh-CN" sz="1600" b="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  <a:hlinkClick r:id="rId6"/>
              </a:rPr>
              <a:t>https://</a:t>
            </a:r>
            <a:r>
              <a:rPr lang="en-US" altLang="zh-CN" sz="1600" b="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  <a:hlinkClick r:id="rId6"/>
              </a:rPr>
              <a:t>mentor.ieee.org/802.11/dcn/20/11-20-0400-00-00be-multi-ru-combination-and-signaling-for-ofdma-transmission.pptx</a:t>
            </a:r>
            <a:r>
              <a:rPr lang="en-US" altLang="zh-CN" sz="1600" b="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, </a:t>
            </a:r>
            <a:r>
              <a:rPr lang="en-US" altLang="zh-CN" sz="1600" b="0" dirty="0" err="1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Mengshi</a:t>
            </a:r>
            <a:r>
              <a:rPr lang="en-US" altLang="zh-CN" sz="1600" b="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Hu, Huawei</a:t>
            </a:r>
          </a:p>
          <a:p>
            <a:pPr algn="just">
              <a:spcBef>
                <a:spcPts val="0"/>
              </a:spcBef>
              <a:buSzPct val="100000"/>
              <a:buFont typeface="+mj-lt"/>
              <a:buAutoNum type="arabicPeriod"/>
            </a:pPr>
            <a:endParaRPr lang="en-US" altLang="zh-CN" sz="1600" b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 typeface="+mj-lt"/>
              <a:buAutoNum type="arabicPeriod"/>
            </a:pPr>
            <a:endParaRPr lang="en-US" altLang="zh-CN" sz="1600" b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 typeface="+mj-lt"/>
              <a:buAutoNum type="arabicPeriod"/>
            </a:pPr>
            <a:endParaRPr lang="en-US" altLang="zh-CN" sz="1600" b="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 typeface="+mj-lt"/>
              <a:buAutoNum type="arabicPeriod"/>
            </a:pPr>
            <a:endParaRPr lang="en-US" altLang="zh-CN" sz="1600" b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 typeface="+mj-lt"/>
              <a:buAutoNum type="arabicPeriod"/>
            </a:pPr>
            <a:endParaRPr lang="en-US" altLang="zh-CN" sz="1600" b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 typeface="+mj-lt"/>
              <a:buAutoNum type="arabicPeriod"/>
            </a:pPr>
            <a:endParaRPr lang="en-US" altLang="zh-CN" sz="1600" b="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600" b="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600" b="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85800" y="1063396"/>
            <a:ext cx="7667625" cy="613004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cs typeface="Times New Roman"/>
                <a:sym typeface="Times New Roman"/>
              </a:rPr>
              <a:t>Summarizing all the passed SPs regarding RU allocation table, we have the following table so far: </a:t>
            </a:r>
            <a:endParaRPr lang="zh-CN" altLang="zh-CN" sz="1200" dirty="0" smtClean="0"/>
          </a:p>
          <a:p>
            <a:pPr lvl="1" algn="just">
              <a:spcBef>
                <a:spcPts val="0"/>
              </a:spcBef>
              <a:buSzPct val="100000"/>
            </a:pPr>
            <a:endParaRPr lang="en-US" altLang="zh-CN" sz="14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algn="just">
              <a:spcBef>
                <a:spcPts val="0"/>
              </a:spcBef>
              <a:buSzPct val="100000"/>
            </a:pPr>
            <a:endParaRPr lang="en-US" altLang="zh-CN" sz="14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600" dirty="0" smtClean="0"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2173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Introduction and recap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949881" y="1596796"/>
            <a:ext cx="13204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Table – Part II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1884681"/>
            <a:ext cx="6858000" cy="3997902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949881" y="6019800"/>
            <a:ext cx="18413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83 entries so far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4339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85800" y="1447800"/>
            <a:ext cx="7667625" cy="44196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The </a:t>
            </a:r>
            <a:r>
              <a:rPr lang="en-US" altLang="zh-CN" sz="1800" dirty="0">
                <a:ea typeface="Times New Roman"/>
                <a:cs typeface="Times New Roman"/>
                <a:sym typeface="Times New Roman"/>
              </a:rPr>
              <a:t>following </a:t>
            </a: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entries </a:t>
            </a:r>
            <a:r>
              <a:rPr lang="en-US" altLang="zh-CN" sz="1800" dirty="0">
                <a:ea typeface="Times New Roman"/>
                <a:cs typeface="Times New Roman"/>
                <a:sym typeface="Times New Roman"/>
              </a:rPr>
              <a:t>are missing in the baseline table: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How to indicate zero user field cases for 484-tone RU, 996-tone RU, 2*996-tone RU</a:t>
            </a:r>
            <a:endParaRPr lang="en-US" altLang="zh-CN" sz="1400" dirty="0">
              <a:ea typeface="Times New Roman"/>
              <a:cs typeface="Times New Roman"/>
              <a:sym typeface="Times New Roman"/>
            </a:endParaRP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Large MRU (484+242-tone RU, 996+484-tone RU, 2*996+484-tone RU, 3*996-tone RU, 3*996+484-tone RU) indication</a:t>
            </a:r>
          </a:p>
          <a:p>
            <a:pPr lvl="2"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Including zero user field cases</a:t>
            </a: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In this contribution, we give a comparison of different methods regarding the above two cases. Moreover, we also talk about a special case about the case where 240MHz is composed of two groups of 996+484-tone RU.</a:t>
            </a: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Introduction and recap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85800" y="1334002"/>
            <a:ext cx="8153400" cy="4990597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The possible solutions include:</a:t>
            </a: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According to the above analysis, Opt1 is preferred with several advantages </a:t>
            </a:r>
            <a:r>
              <a:rPr lang="en-US" altLang="zh-CN" sz="1800" dirty="0">
                <a:ea typeface="Times New Roman"/>
                <a:cs typeface="Times New Roman"/>
                <a:sym typeface="Times New Roman"/>
              </a:rPr>
              <a:t>and only 3 entries additional overhead .</a:t>
            </a: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Zero user field cases indication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831205"/>
              </p:ext>
            </p:extLst>
          </p:nvPr>
        </p:nvGraphicFramePr>
        <p:xfrm>
          <a:off x="685800" y="1828800"/>
          <a:ext cx="7953375" cy="348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3048000"/>
                <a:gridCol w="3152775"/>
              </a:tblGrid>
              <a:tr h="381000"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Options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Pro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Con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8443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Opt1: </a:t>
                      </a:r>
                      <a:r>
                        <a:rPr lang="en-US" altLang="zh-CN" sz="1600" dirty="0" smtClean="0">
                          <a:ea typeface="Times New Roman"/>
                          <a:cs typeface="Times New Roman"/>
                          <a:sym typeface="Times New Roman"/>
                        </a:rPr>
                        <a:t>follow 11ax, besides 242(0), also include 484(0), 996(0), 2*996(0) in the table (preferred)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600" dirty="0" smtClean="0">
                          <a:ea typeface="Times New Roman"/>
                          <a:cs typeface="Times New Roman"/>
                          <a:sym typeface="Times New Roman"/>
                        </a:rPr>
                        <a:t>Can clearly indicate the RU size, position/number of pilot, even one of the two content channel is wrongly decoded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  <a:latin typeface="+mj-lt"/>
                          <a:cs typeface="Times New Roman"/>
                          <a:sym typeface="Times New Roman"/>
                        </a:rPr>
                        <a:t>One or multiple 242(0) clearly indicates</a:t>
                      </a:r>
                      <a:r>
                        <a:rPr lang="en-US" altLang="zh-CN" sz="1600" baseline="0" dirty="0" smtClean="0">
                          <a:solidFill>
                            <a:schemeClr val="tx1"/>
                          </a:solidFill>
                          <a:latin typeface="+mj-lt"/>
                          <a:cs typeface="Times New Roman"/>
                          <a:sym typeface="Times New Roman"/>
                        </a:rPr>
                        <a:t> empty RUs, not for MU-MIMO case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4 entries instead of 1 entry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Not a very</a:t>
                      </a:r>
                      <a:r>
                        <a:rPr lang="en-US" altLang="zh-CN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big overhead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712"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Opt2: only has 242(0)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 entry instead of 4 entries</a:t>
                      </a:r>
                      <a:endParaRPr lang="zh-CN" altLang="en-US" sz="160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242(0) doesn’t tell you the exact RU size,</a:t>
                      </a:r>
                      <a:r>
                        <a:rPr lang="en-US" altLang="zh-CN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altLang="zh-CN" sz="1600" dirty="0" smtClean="0">
                          <a:ea typeface="Times New Roman"/>
                          <a:cs typeface="Times New Roman"/>
                          <a:sym typeface="Times New Roman"/>
                        </a:rPr>
                        <a:t>position/number of pilot</a:t>
                      </a: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, need to</a:t>
                      </a:r>
                      <a:r>
                        <a:rPr lang="en-US" altLang="zh-CN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check the RU allocation subfield with 1~8 user fields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678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85800" y="1066800"/>
            <a:ext cx="8077200" cy="4990597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The following multi-RU combinations are supported: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484+242-tone RU, 996+484-tone RU, 2*996+484-tone RU, 3*996-tone RU, 3*996+484-tone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RU</a:t>
            </a: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The possible solutions include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: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 err="1" smtClean="0">
                <a:ea typeface="Times New Roman"/>
                <a:cs typeface="Times New Roman"/>
                <a:sym typeface="Times New Roman"/>
              </a:rPr>
              <a:t>OptA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: absolute frequency method [1-4], list all the possible combinations of the MRU within an 80/160/240/320Mhz transmission.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 err="1">
                <a:ea typeface="Times New Roman"/>
                <a:cs typeface="Times New Roman"/>
                <a:sym typeface="Times New Roman"/>
              </a:rPr>
              <a:t>OptA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: for zero user field case, can indicate through</a:t>
            </a:r>
          </a:p>
          <a:p>
            <a:pPr lvl="2" algn="just">
              <a:spcBef>
                <a:spcPts val="0"/>
              </a:spcBef>
              <a:buSzPct val="100000"/>
            </a:pP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Opt A1: one entry for each MRU combination</a:t>
            </a:r>
          </a:p>
          <a:p>
            <a:pPr lvl="2" algn="just">
              <a:spcBef>
                <a:spcPts val="0"/>
              </a:spcBef>
              <a:buSzPct val="100000"/>
            </a:pP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Opt A2: by counting multiple 242(0)</a:t>
            </a:r>
          </a:p>
          <a:p>
            <a:pPr lvl="2" algn="just">
              <a:spcBef>
                <a:spcPts val="0"/>
              </a:spcBef>
              <a:buSzPct val="100000"/>
            </a:pP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Opt A3: by counting each single RU (0) within a MRU</a:t>
            </a:r>
          </a:p>
          <a:p>
            <a:pPr lvl="2" algn="just">
              <a:spcBef>
                <a:spcPts val="0"/>
              </a:spcBef>
              <a:buSzPct val="100000"/>
            </a:pPr>
            <a:endParaRPr lang="en-US" altLang="zh-CN" sz="1400" dirty="0" smtClean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22394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Multi-RU indication (Opt A)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366615"/>
              </p:ext>
            </p:extLst>
          </p:nvPr>
        </p:nvGraphicFramePr>
        <p:xfrm>
          <a:off x="1295400" y="3581400"/>
          <a:ext cx="6553200" cy="2813356"/>
        </p:xfrm>
        <a:graphic>
          <a:graphicData uri="http://schemas.openxmlformats.org/drawingml/2006/table">
            <a:tbl>
              <a:tblPr/>
              <a:tblGrid>
                <a:gridCol w="1446811"/>
                <a:gridCol w="4595750"/>
                <a:gridCol w="510639"/>
              </a:tblGrid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242(1)+484(2)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242(2)+484(2)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484(1)+242(4)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484(1)+242(3)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484(1)+996(2)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484(2)+996(2) 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996(1)+484(3) 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484(1)+996(2)+996(3)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484(2)+996(2)+996(3)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996(1)+484(3)+996(3)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996(1)+484(4)+996(3)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996(1)+996(2)+484(5)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996(1)+996(2)+484(6)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996(1)+996(2)+996(3)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996(1)+996(3)+996(4)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996(2)+996(3)+996(4)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484(1)+996(2)+996(3)+996(4)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484(2)+996(2)+996(3)+996(4)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996(1)+484(3)+996(3)+996(4)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996(1)+484(4)+996(3)+996(4)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996(1)+996(2)+484(5)+996(4)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996(1)+996(2)+484(6)+996(4)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996(1)+996(2)+996(3)+484(7)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996(1)+996(2)+996(3)+484(8)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7956550" y="4988078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26*8=208 entries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7842250" y="2973746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26 or 0 entries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2591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85800" y="1334002"/>
            <a:ext cx="8077200" cy="4990597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The 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possible solutions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include (cont’d):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 err="1" smtClean="0">
                <a:ea typeface="Times New Roman"/>
                <a:cs typeface="Times New Roman"/>
                <a:sym typeface="Times New Roman"/>
              </a:rPr>
              <a:t>OptB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: 8 or 9 entries for each MRU combinations [2]</a:t>
            </a:r>
          </a:p>
          <a:p>
            <a:pPr lvl="2"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Since we assume all the RU allocation subfields exist for non-compression mode for the baseline mode, the Rx can check which RU allocation subfields are indicated as a MRU entry. For example, within one 80MHz, there are 4 RU allocation subfields. The Rx can check which 3 out of 4 RU allocation subfields indicate MRU entry, and thus know the exact location of this MRU.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 err="1">
                <a:ea typeface="Times New Roman"/>
                <a:cs typeface="Times New Roman"/>
                <a:sym typeface="Times New Roman"/>
              </a:rPr>
              <a:t>OptB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: for zero user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field case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, can indicate through</a:t>
            </a:r>
          </a:p>
          <a:p>
            <a:pPr lvl="2" algn="just">
              <a:spcBef>
                <a:spcPts val="0"/>
              </a:spcBef>
              <a:buSzPct val="100000"/>
            </a:pP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Opt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B1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: one entry for each MRU combination</a:t>
            </a:r>
          </a:p>
          <a:p>
            <a:pPr lvl="2" algn="just">
              <a:spcBef>
                <a:spcPts val="0"/>
              </a:spcBef>
              <a:buSzPct val="100000"/>
            </a:pP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Opt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B2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: by counting multiple 242(0)</a:t>
            </a:r>
          </a:p>
          <a:p>
            <a:pPr lvl="2" algn="just">
              <a:spcBef>
                <a:spcPts val="0"/>
              </a:spcBef>
              <a:buSzPct val="100000"/>
            </a:pP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Opt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B3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: by counting each single RU (0) within a MRU</a:t>
            </a:r>
          </a:p>
          <a:p>
            <a:pPr lvl="3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  <a:sym typeface="Times New Roman"/>
            </a:endParaRPr>
          </a:p>
          <a:p>
            <a:pPr lvl="2" algn="just">
              <a:spcBef>
                <a:spcPts val="0"/>
              </a:spcBef>
              <a:buSzPct val="100000"/>
            </a:pP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lvl="2" algn="just">
              <a:spcBef>
                <a:spcPts val="0"/>
              </a:spcBef>
              <a:buSzPct val="100000"/>
            </a:pPr>
            <a:endParaRPr lang="en-US" altLang="zh-CN" sz="1600" dirty="0" smtClean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Multi-RU indication</a:t>
            </a:r>
            <a:r>
              <a:rPr lang="en-IE" altLang="zh-CN" dirty="0">
                <a:solidFill>
                  <a:schemeClr val="tx1"/>
                </a:solidFill>
              </a:rPr>
              <a:t>(Opt </a:t>
            </a:r>
            <a:r>
              <a:rPr lang="en-IE" altLang="zh-CN" dirty="0" smtClean="0">
                <a:solidFill>
                  <a:schemeClr val="tx1"/>
                </a:solidFill>
              </a:rPr>
              <a:t>B)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941113"/>
              </p:ext>
            </p:extLst>
          </p:nvPr>
        </p:nvGraphicFramePr>
        <p:xfrm>
          <a:off x="1524000" y="4724400"/>
          <a:ext cx="6278953" cy="780965"/>
        </p:xfrm>
        <a:graphic>
          <a:graphicData uri="http://schemas.openxmlformats.org/drawingml/2006/table">
            <a:tbl>
              <a:tblPr/>
              <a:tblGrid>
                <a:gridCol w="1386263"/>
                <a:gridCol w="4403421"/>
                <a:gridCol w="489269"/>
              </a:tblGrid>
              <a:tr h="132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484+242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32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996+484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2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996+996+484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32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996+996+996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2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996+996+996+484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8083804" y="4846117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5*8=40 entries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7842250" y="3552301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5 or 0 entries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1280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85800" y="1334003"/>
            <a:ext cx="8077200" cy="19995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The 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possible solutions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include (cont’d):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 err="1" smtClean="0">
                <a:ea typeface="Times New Roman"/>
                <a:cs typeface="Times New Roman"/>
                <a:sym typeface="Times New Roman"/>
              </a:rPr>
              <a:t>OptC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: 9 entries for all the MRU combinations</a:t>
            </a:r>
          </a:p>
          <a:p>
            <a:pPr lvl="2"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Similar as </a:t>
            </a:r>
            <a:r>
              <a:rPr lang="en-US" altLang="zh-CN" sz="1600" dirty="0" err="1" smtClean="0">
                <a:ea typeface="Times New Roman"/>
                <a:cs typeface="Times New Roman"/>
                <a:sym typeface="Times New Roman"/>
              </a:rPr>
              <a:t>OptB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, since 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we assume all the RU allocation subfields exist for non-compression mode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, the 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baseline mode, the Rx can check which RU allocation subfields are indicated as a MRU entry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.</a:t>
            </a:r>
          </a:p>
          <a:p>
            <a:pPr lvl="2"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By checking how many RU allocation subfields within each 80MHz are indicated as one of the 9 entries, the Rx can identify the MRU patterns (both sizes and locations).</a:t>
            </a:r>
          </a:p>
          <a:p>
            <a:pPr lvl="2" algn="just">
              <a:spcBef>
                <a:spcPts val="0"/>
              </a:spcBef>
              <a:buSzPct val="100000"/>
            </a:pP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lvl="2" algn="just">
              <a:spcBef>
                <a:spcPts val="0"/>
              </a:spcBef>
              <a:buSzPct val="100000"/>
            </a:pPr>
            <a:endParaRPr lang="en-US" altLang="zh-CN" sz="1600" dirty="0" smtClean="0">
              <a:ea typeface="Times New Roman"/>
              <a:cs typeface="Times New Roman"/>
              <a:sym typeface="Times New Roman"/>
            </a:endParaRPr>
          </a:p>
          <a:p>
            <a:pPr lvl="2" algn="just">
              <a:spcBef>
                <a:spcPts val="0"/>
              </a:spcBef>
              <a:buSzPct val="100000"/>
            </a:pP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600" dirty="0" smtClean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Overhead 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comparison:</a:t>
            </a:r>
          </a:p>
          <a:p>
            <a:pPr lvl="2" algn="just">
              <a:spcBef>
                <a:spcPts val="0"/>
              </a:spcBef>
              <a:buSzPct val="100000"/>
            </a:pP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lvl="2" algn="just">
              <a:spcBef>
                <a:spcPts val="0"/>
              </a:spcBef>
              <a:buSzPct val="100000"/>
            </a:pPr>
            <a:endParaRPr lang="en-US" altLang="zh-CN" sz="1600" dirty="0" smtClean="0">
              <a:ea typeface="Times New Roman"/>
              <a:cs typeface="Times New Roman"/>
              <a:sym typeface="Times New Roman"/>
            </a:endParaRPr>
          </a:p>
          <a:p>
            <a:pPr lvl="2" algn="just">
              <a:spcBef>
                <a:spcPts val="0"/>
              </a:spcBef>
              <a:buSzPct val="100000"/>
            </a:pP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lvl="2" algn="just">
              <a:spcBef>
                <a:spcPts val="0"/>
              </a:spcBef>
              <a:buSzPct val="100000"/>
            </a:pPr>
            <a:endParaRPr lang="en-US" altLang="zh-CN" sz="1600" dirty="0" smtClean="0">
              <a:ea typeface="Times New Roman"/>
              <a:cs typeface="Times New Roman"/>
              <a:sym typeface="Times New Roman"/>
            </a:endParaRPr>
          </a:p>
          <a:p>
            <a:pPr lvl="2" algn="just">
              <a:spcBef>
                <a:spcPts val="0"/>
              </a:spcBef>
              <a:buSzPct val="100000"/>
            </a:pP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lvl="2" algn="just">
              <a:spcBef>
                <a:spcPts val="0"/>
              </a:spcBef>
              <a:buSzPct val="100000"/>
            </a:pP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lvl="2" algn="just">
              <a:spcBef>
                <a:spcPts val="0"/>
              </a:spcBef>
              <a:buSzPct val="100000"/>
            </a:pPr>
            <a:endParaRPr lang="en-US" altLang="zh-CN" sz="1600" dirty="0" smtClean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Multi-RU indication </a:t>
            </a:r>
            <a:r>
              <a:rPr lang="en-IE" altLang="zh-CN" dirty="0" smtClean="0">
                <a:solidFill>
                  <a:schemeClr val="tx1"/>
                </a:solidFill>
              </a:rPr>
              <a:t>(</a:t>
            </a:r>
            <a:r>
              <a:rPr lang="en-IE" altLang="zh-CN" dirty="0">
                <a:solidFill>
                  <a:schemeClr val="tx1"/>
                </a:solidFill>
              </a:rPr>
              <a:t>Opt </a:t>
            </a:r>
            <a:r>
              <a:rPr lang="en-US" altLang="zh-CN" dirty="0" smtClean="0">
                <a:solidFill>
                  <a:schemeClr val="tx1"/>
                </a:solidFill>
              </a:rPr>
              <a:t>C</a:t>
            </a:r>
            <a:r>
              <a:rPr lang="en-IE" altLang="zh-CN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42594"/>
              </p:ext>
            </p:extLst>
          </p:nvPr>
        </p:nvGraphicFramePr>
        <p:xfrm>
          <a:off x="1447800" y="3352800"/>
          <a:ext cx="6929373" cy="717335"/>
        </p:xfrm>
        <a:graphic>
          <a:graphicData uri="http://schemas.openxmlformats.org/drawingml/2006/table">
            <a:tbl>
              <a:tblPr/>
              <a:tblGrid>
                <a:gridCol w="626561"/>
                <a:gridCol w="5641007"/>
                <a:gridCol w="661805"/>
              </a:tblGrid>
              <a:tr h="208198">
                <a:tc>
                  <a:txBody>
                    <a:bodyPr/>
                    <a:lstStyle>
                      <a:lvl1pPr>
                        <a:lnSpc>
                          <a:spcPct val="140000"/>
                        </a:lnSpc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TBD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40000"/>
                        </a:lnSpc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algn="just"/>
                      <a:r>
                        <a:rPr lang="en-US" altLang="zh-CN" sz="10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Belongs to an MRU;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altLang="zh-CN" sz="10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contributes zero User fields to the User Specific field in the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altLang="zh-CN" sz="10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same EHT-SIG content channel as this RU Allocation subfield</a:t>
                      </a:r>
                      <a:endParaRPr lang="en-US" altLang="zh-CN" sz="10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40000"/>
                        </a:lnSpc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20819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TBD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Belongs to an MRU; contributes 1~8 User fields to the User Specific field in the same EHT-SIG content channel as this RU Allocation subfield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lgun Gothic" panose="020B0503020000020004" pitchFamily="34" charset="-127"/>
                        <a:ea typeface="宋体" panose="02010600030101010101" pitchFamily="2" charset="-122"/>
                      </a:endParaRP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330992"/>
              </p:ext>
            </p:extLst>
          </p:nvPr>
        </p:nvGraphicFramePr>
        <p:xfrm>
          <a:off x="2133600" y="4573644"/>
          <a:ext cx="5714205" cy="1582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4735"/>
                <a:gridCol w="1904735"/>
                <a:gridCol w="1904735"/>
              </a:tblGrid>
              <a:tr h="455747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Options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MRU Overhead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Total Overhead</a:t>
                      </a:r>
                      <a:endParaRPr lang="zh-CN" altLang="en-US" sz="1600" dirty="0"/>
                    </a:p>
                  </a:txBody>
                  <a:tcPr/>
                </a:tc>
              </a:tr>
              <a:tr h="314121">
                <a:tc>
                  <a:txBody>
                    <a:bodyPr/>
                    <a:lstStyle/>
                    <a:p>
                      <a:r>
                        <a:rPr lang="en-US" altLang="zh-CN" sz="1600" dirty="0" err="1" smtClean="0"/>
                        <a:t>OptA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234 or 208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Max 320, 9 bit</a:t>
                      </a:r>
                      <a:endParaRPr lang="zh-CN" altLang="en-US" sz="1600" dirty="0"/>
                    </a:p>
                  </a:txBody>
                  <a:tcPr/>
                </a:tc>
              </a:tr>
              <a:tr h="314121">
                <a:tc>
                  <a:txBody>
                    <a:bodyPr/>
                    <a:lstStyle/>
                    <a:p>
                      <a:r>
                        <a:rPr lang="en-US" altLang="zh-CN" sz="1600" dirty="0" err="1" smtClean="0"/>
                        <a:t>OptB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45 or 40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Max 131, 8 bit</a:t>
                      </a:r>
                      <a:endParaRPr lang="zh-CN" altLang="en-US" sz="1600" dirty="0"/>
                    </a:p>
                  </a:txBody>
                  <a:tcPr/>
                </a:tc>
              </a:tr>
              <a:tr h="455747">
                <a:tc>
                  <a:txBody>
                    <a:bodyPr/>
                    <a:lstStyle/>
                    <a:p>
                      <a:r>
                        <a:rPr lang="en-US" altLang="zh-CN" sz="1600" dirty="0" err="1" smtClean="0"/>
                        <a:t>OptC</a:t>
                      </a:r>
                      <a:r>
                        <a:rPr lang="en-US" altLang="zh-CN" sz="1600" dirty="0" smtClean="0"/>
                        <a:t> (preferred)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9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Max 95, 7bit</a:t>
                      </a:r>
                      <a:endParaRPr lang="zh-CN" alt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1005840" y="6138446"/>
            <a:ext cx="7223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Existing entries which passed SPs: 83, additional SRU zero user field entries 0 or 3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17205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Opt C Examples (OFDMA cases)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67875" y="1653067"/>
            <a:ext cx="79861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b="1" dirty="0" smtClean="0"/>
              <a:t>80 MHz</a:t>
            </a:r>
            <a:endParaRPr lang="zh-CN" altLang="en-US" sz="1400" b="1" dirty="0"/>
          </a:p>
        </p:txBody>
      </p:sp>
      <p:sp>
        <p:nvSpPr>
          <p:cNvPr id="21" name="梯形 20"/>
          <p:cNvSpPr/>
          <p:nvPr/>
        </p:nvSpPr>
        <p:spPr bwMode="auto">
          <a:xfrm>
            <a:off x="3505200" y="1675927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2" name="梯形 21"/>
          <p:cNvSpPr/>
          <p:nvPr/>
        </p:nvSpPr>
        <p:spPr bwMode="auto">
          <a:xfrm>
            <a:off x="4114800" y="1675927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梯形 22"/>
          <p:cNvSpPr/>
          <p:nvPr/>
        </p:nvSpPr>
        <p:spPr bwMode="auto">
          <a:xfrm>
            <a:off x="4730750" y="1675927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梯形 23"/>
          <p:cNvSpPr/>
          <p:nvPr/>
        </p:nvSpPr>
        <p:spPr bwMode="auto">
          <a:xfrm>
            <a:off x="5346700" y="1675927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905000" y="1651727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484+242, 4  cases</a:t>
            </a:r>
            <a:endParaRPr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3435350" y="1856601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242-tone</a:t>
            </a:r>
            <a:endParaRPr lang="zh-CN" altLang="en-US" dirty="0"/>
          </a:p>
        </p:txBody>
      </p:sp>
      <p:cxnSp>
        <p:nvCxnSpPr>
          <p:cNvPr id="27" name="直接连接符 26"/>
          <p:cNvCxnSpPr/>
          <p:nvPr/>
        </p:nvCxnSpPr>
        <p:spPr bwMode="auto">
          <a:xfrm>
            <a:off x="203353" y="2133600"/>
            <a:ext cx="859759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8" name="文本框 27"/>
          <p:cNvSpPr txBox="1"/>
          <p:nvPr/>
        </p:nvSpPr>
        <p:spPr>
          <a:xfrm>
            <a:off x="6019800" y="1312499"/>
            <a:ext cx="2895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 out of 4 RU allocation subfields indicate MRU entry</a:t>
            </a:r>
          </a:p>
          <a:p>
            <a:r>
              <a:rPr lang="en-US" altLang="zh-CN" dirty="0" smtClean="0"/>
              <a:t>White part means non-large-MRU, can be either small MRU, single RU, empty RU</a:t>
            </a:r>
            <a:endParaRPr lang="zh-CN" altLang="en-US" dirty="0"/>
          </a:p>
        </p:txBody>
      </p:sp>
      <p:sp>
        <p:nvSpPr>
          <p:cNvPr id="29" name="矩形 28"/>
          <p:cNvSpPr/>
          <p:nvPr/>
        </p:nvSpPr>
        <p:spPr>
          <a:xfrm>
            <a:off x="165407" y="2833169"/>
            <a:ext cx="8883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b="1" dirty="0" smtClean="0"/>
              <a:t>160 MHz</a:t>
            </a:r>
            <a:endParaRPr lang="zh-CN" altLang="en-US" sz="1400" b="1" dirty="0"/>
          </a:p>
        </p:txBody>
      </p:sp>
      <p:sp>
        <p:nvSpPr>
          <p:cNvPr id="30" name="梯形 29"/>
          <p:cNvSpPr/>
          <p:nvPr/>
        </p:nvSpPr>
        <p:spPr bwMode="auto">
          <a:xfrm>
            <a:off x="2971800" y="3170156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1" name="梯形 30"/>
          <p:cNvSpPr/>
          <p:nvPr/>
        </p:nvSpPr>
        <p:spPr bwMode="auto">
          <a:xfrm>
            <a:off x="3581400" y="3170156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2" name="梯形 31"/>
          <p:cNvSpPr/>
          <p:nvPr/>
        </p:nvSpPr>
        <p:spPr bwMode="auto">
          <a:xfrm>
            <a:off x="4197350" y="3170156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" name="梯形 32"/>
          <p:cNvSpPr/>
          <p:nvPr/>
        </p:nvSpPr>
        <p:spPr bwMode="auto">
          <a:xfrm>
            <a:off x="4813300" y="3170156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4" name="梯形 33"/>
          <p:cNvSpPr/>
          <p:nvPr/>
        </p:nvSpPr>
        <p:spPr bwMode="auto">
          <a:xfrm>
            <a:off x="5697220" y="3170156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梯形 34"/>
          <p:cNvSpPr/>
          <p:nvPr/>
        </p:nvSpPr>
        <p:spPr bwMode="auto">
          <a:xfrm>
            <a:off x="6306820" y="3170156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" name="梯形 35"/>
          <p:cNvSpPr/>
          <p:nvPr/>
        </p:nvSpPr>
        <p:spPr bwMode="auto">
          <a:xfrm>
            <a:off x="6922770" y="3170156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梯形 36"/>
          <p:cNvSpPr/>
          <p:nvPr/>
        </p:nvSpPr>
        <p:spPr bwMode="auto">
          <a:xfrm>
            <a:off x="7538720" y="3170156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1219200" y="3140946"/>
            <a:ext cx="1706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</a:t>
            </a:r>
            <a:r>
              <a:rPr lang="en-US" altLang="zh-CN" dirty="0" smtClean="0"/>
              <a:t>484+242) + (484+242), 16 cases</a:t>
            </a:r>
            <a:endParaRPr lang="zh-CN" altLang="en-US" dirty="0"/>
          </a:p>
        </p:txBody>
      </p:sp>
      <p:sp>
        <p:nvSpPr>
          <p:cNvPr id="39" name="文本框 38"/>
          <p:cNvSpPr txBox="1"/>
          <p:nvPr/>
        </p:nvSpPr>
        <p:spPr>
          <a:xfrm>
            <a:off x="1425893" y="2463821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484+242, 8 cases</a:t>
            </a:r>
            <a:endParaRPr lang="zh-CN" altLang="en-US" dirty="0"/>
          </a:p>
        </p:txBody>
      </p:sp>
      <p:cxnSp>
        <p:nvCxnSpPr>
          <p:cNvPr id="40" name="直接连接符 39"/>
          <p:cNvCxnSpPr/>
          <p:nvPr/>
        </p:nvCxnSpPr>
        <p:spPr bwMode="auto">
          <a:xfrm>
            <a:off x="5562600" y="3017473"/>
            <a:ext cx="0" cy="685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1" name="文本框 40"/>
          <p:cNvSpPr txBox="1"/>
          <p:nvPr/>
        </p:nvSpPr>
        <p:spPr>
          <a:xfrm>
            <a:off x="1429385" y="3931873"/>
            <a:ext cx="1706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996+484, 4 cases</a:t>
            </a:r>
            <a:endParaRPr lang="zh-CN" altLang="en-US" dirty="0"/>
          </a:p>
        </p:txBody>
      </p:sp>
      <p:sp>
        <p:nvSpPr>
          <p:cNvPr id="42" name="梯形 41"/>
          <p:cNvSpPr/>
          <p:nvPr/>
        </p:nvSpPr>
        <p:spPr bwMode="auto">
          <a:xfrm>
            <a:off x="2971800" y="3992340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3" name="梯形 42"/>
          <p:cNvSpPr/>
          <p:nvPr/>
        </p:nvSpPr>
        <p:spPr bwMode="auto">
          <a:xfrm>
            <a:off x="3581400" y="3992340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4" name="梯形 43"/>
          <p:cNvSpPr/>
          <p:nvPr/>
        </p:nvSpPr>
        <p:spPr bwMode="auto">
          <a:xfrm>
            <a:off x="4197350" y="3992340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梯形 44"/>
          <p:cNvSpPr/>
          <p:nvPr/>
        </p:nvSpPr>
        <p:spPr bwMode="auto">
          <a:xfrm>
            <a:off x="6922770" y="3992340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梯形 45"/>
          <p:cNvSpPr/>
          <p:nvPr/>
        </p:nvSpPr>
        <p:spPr bwMode="auto">
          <a:xfrm>
            <a:off x="7538720" y="3992340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7" name="梯形 46"/>
          <p:cNvSpPr/>
          <p:nvPr/>
        </p:nvSpPr>
        <p:spPr bwMode="auto">
          <a:xfrm>
            <a:off x="4806950" y="3992340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8" name="梯形 47"/>
          <p:cNvSpPr/>
          <p:nvPr/>
        </p:nvSpPr>
        <p:spPr bwMode="auto">
          <a:xfrm>
            <a:off x="6313170" y="3992340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9" name="梯形 48"/>
          <p:cNvSpPr/>
          <p:nvPr/>
        </p:nvSpPr>
        <p:spPr bwMode="auto">
          <a:xfrm>
            <a:off x="5697220" y="3992340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50" name="组合 49"/>
          <p:cNvGrpSpPr/>
          <p:nvPr/>
        </p:nvGrpSpPr>
        <p:grpSpPr>
          <a:xfrm>
            <a:off x="2971800" y="2248379"/>
            <a:ext cx="5176520" cy="494617"/>
            <a:chOff x="2971800" y="1897906"/>
            <a:chExt cx="5176520" cy="494617"/>
          </a:xfrm>
        </p:grpSpPr>
        <p:sp>
          <p:nvSpPr>
            <p:cNvPr id="51" name="梯形 50"/>
            <p:cNvSpPr/>
            <p:nvPr/>
          </p:nvSpPr>
          <p:spPr bwMode="auto">
            <a:xfrm>
              <a:off x="2971800" y="2163923"/>
              <a:ext cx="609600" cy="228600"/>
            </a:xfrm>
            <a:prstGeom prst="trapezoid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100" dirty="0" smtClean="0"/>
                <a:t>MRU</a:t>
              </a:r>
              <a:endParaRPr kumimoji="0" lang="zh-CN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2" name="梯形 51"/>
            <p:cNvSpPr/>
            <p:nvPr/>
          </p:nvSpPr>
          <p:spPr bwMode="auto">
            <a:xfrm>
              <a:off x="3581400" y="2163923"/>
              <a:ext cx="609600" cy="228600"/>
            </a:xfrm>
            <a:prstGeom prst="trapezoid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100" dirty="0" smtClean="0"/>
                <a:t>MRU</a:t>
              </a:r>
              <a:endParaRPr kumimoji="0" lang="zh-CN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3" name="梯形 52"/>
            <p:cNvSpPr/>
            <p:nvPr/>
          </p:nvSpPr>
          <p:spPr bwMode="auto">
            <a:xfrm>
              <a:off x="4197350" y="2163923"/>
              <a:ext cx="609600" cy="228600"/>
            </a:xfrm>
            <a:prstGeom prst="trapezoid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100" dirty="0" smtClean="0"/>
                <a:t>MRU</a:t>
              </a:r>
              <a:endParaRPr kumimoji="0" lang="zh-CN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4" name="梯形 53"/>
            <p:cNvSpPr/>
            <p:nvPr/>
          </p:nvSpPr>
          <p:spPr bwMode="auto">
            <a:xfrm>
              <a:off x="4813300" y="2163923"/>
              <a:ext cx="609600" cy="228600"/>
            </a:xfrm>
            <a:prstGeom prst="trapezoid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5" name="梯形 54"/>
            <p:cNvSpPr/>
            <p:nvPr/>
          </p:nvSpPr>
          <p:spPr bwMode="auto">
            <a:xfrm>
              <a:off x="5697220" y="2163923"/>
              <a:ext cx="609600" cy="228600"/>
            </a:xfrm>
            <a:prstGeom prst="trapezoid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6" name="梯形 55"/>
            <p:cNvSpPr/>
            <p:nvPr/>
          </p:nvSpPr>
          <p:spPr bwMode="auto">
            <a:xfrm>
              <a:off x="6306820" y="2163923"/>
              <a:ext cx="609600" cy="228600"/>
            </a:xfrm>
            <a:prstGeom prst="trapezoid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7" name="梯形 56"/>
            <p:cNvSpPr/>
            <p:nvPr/>
          </p:nvSpPr>
          <p:spPr bwMode="auto">
            <a:xfrm>
              <a:off x="6922770" y="2163923"/>
              <a:ext cx="609600" cy="228600"/>
            </a:xfrm>
            <a:prstGeom prst="trapezoid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8" name="梯形 57"/>
            <p:cNvSpPr/>
            <p:nvPr/>
          </p:nvSpPr>
          <p:spPr bwMode="auto">
            <a:xfrm>
              <a:off x="7538720" y="2163923"/>
              <a:ext cx="609600" cy="228600"/>
            </a:xfrm>
            <a:prstGeom prst="trapezoid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9" name="矩形 58"/>
            <p:cNvSpPr/>
            <p:nvPr/>
          </p:nvSpPr>
          <p:spPr>
            <a:xfrm>
              <a:off x="3684297" y="1897906"/>
              <a:ext cx="81785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dirty="0"/>
                <a:t>3 out of 4 </a:t>
              </a:r>
              <a:endParaRPr lang="zh-CN" altLang="en-US" dirty="0"/>
            </a:p>
          </p:txBody>
        </p:sp>
        <p:sp>
          <p:nvSpPr>
            <p:cNvPr id="60" name="矩形 59"/>
            <p:cNvSpPr/>
            <p:nvPr/>
          </p:nvSpPr>
          <p:spPr>
            <a:xfrm>
              <a:off x="6603365" y="1897906"/>
              <a:ext cx="81785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dirty="0" smtClean="0"/>
                <a:t>0 </a:t>
              </a:r>
              <a:r>
                <a:rPr lang="en-US" altLang="zh-CN" dirty="0"/>
                <a:t>out of 4 </a:t>
              </a:r>
              <a:endParaRPr lang="zh-CN" altLang="en-US" dirty="0"/>
            </a:p>
          </p:txBody>
        </p:sp>
      </p:grpSp>
      <p:sp>
        <p:nvSpPr>
          <p:cNvPr id="61" name="矩形 60"/>
          <p:cNvSpPr/>
          <p:nvPr/>
        </p:nvSpPr>
        <p:spPr>
          <a:xfrm>
            <a:off x="3684297" y="2870513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62" name="矩形 61"/>
          <p:cNvSpPr/>
          <p:nvPr/>
        </p:nvSpPr>
        <p:spPr>
          <a:xfrm>
            <a:off x="6611620" y="2870513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63" name="矩形 62"/>
          <p:cNvSpPr/>
          <p:nvPr/>
        </p:nvSpPr>
        <p:spPr>
          <a:xfrm>
            <a:off x="3684297" y="3667982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4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64" name="矩形 63"/>
          <p:cNvSpPr/>
          <p:nvPr/>
        </p:nvSpPr>
        <p:spPr>
          <a:xfrm>
            <a:off x="6643397" y="3667982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2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graphicFrame>
        <p:nvGraphicFramePr>
          <p:cNvPr id="65" name="表格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837462"/>
              </p:ext>
            </p:extLst>
          </p:nvPr>
        </p:nvGraphicFramePr>
        <p:xfrm>
          <a:off x="2053851" y="4738214"/>
          <a:ext cx="4896595" cy="135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4193"/>
                <a:gridCol w="1009968"/>
                <a:gridCol w="1017905"/>
                <a:gridCol w="234452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BW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r>
                        <a:rPr lang="en-US" altLang="zh-CN" sz="1400" baseline="30000" dirty="0" smtClean="0">
                          <a:solidFill>
                            <a:sysClr val="windowText" lastClr="000000"/>
                          </a:solidFill>
                        </a:rPr>
                        <a:t>st</a:t>
                      </a:r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 80MHz</a:t>
                      </a:r>
                      <a:endParaRPr lang="zh-CN" altLang="en-US" sz="14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r>
                        <a:rPr lang="en-US" altLang="zh-CN" sz="1400" baseline="30000" dirty="0" smtClean="0">
                          <a:solidFill>
                            <a:sysClr val="windowText" lastClr="000000"/>
                          </a:solidFill>
                        </a:rPr>
                        <a:t>nd</a:t>
                      </a:r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 80Mhz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MRU combinations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253914">
                <a:tc rowSpan="3"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160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484+242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253914">
                <a:tc vMerge="1">
                  <a:txBody>
                    <a:bodyPr/>
                    <a:lstStyle/>
                    <a:p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(484+242) + (484+242)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996+484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6" name="文本框 65"/>
          <p:cNvSpPr txBox="1"/>
          <p:nvPr/>
        </p:nvSpPr>
        <p:spPr>
          <a:xfrm>
            <a:off x="1562100" y="4425431"/>
            <a:ext cx="609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Table Number of MRU indication within each 80MHz segment and MRU combinations</a:t>
            </a:r>
            <a:endParaRPr lang="zh-CN" altLang="en-US" b="1" dirty="0"/>
          </a:p>
        </p:txBody>
      </p:sp>
      <p:sp>
        <p:nvSpPr>
          <p:cNvPr id="67" name="文本框 66"/>
          <p:cNvSpPr txBox="1"/>
          <p:nvPr/>
        </p:nvSpPr>
        <p:spPr>
          <a:xfrm>
            <a:off x="2965450" y="6096000"/>
            <a:ext cx="2954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Order can change for 1</a:t>
            </a:r>
            <a:r>
              <a:rPr lang="en-US" altLang="zh-CN" baseline="30000" dirty="0" smtClean="0"/>
              <a:t>st</a:t>
            </a:r>
            <a:r>
              <a:rPr lang="en-US" altLang="zh-CN" dirty="0" smtClean="0"/>
              <a:t> and 2</a:t>
            </a:r>
            <a:r>
              <a:rPr lang="en-US" altLang="zh-CN" baseline="30000" dirty="0" smtClean="0"/>
              <a:t>nd</a:t>
            </a:r>
            <a:r>
              <a:rPr lang="en-US" altLang="zh-CN" dirty="0" smtClean="0"/>
              <a:t>  80MHz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4192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62424</TotalTime>
  <Words>2882</Words>
  <Application>Microsoft Office PowerPoint</Application>
  <PresentationFormat>全屏显示(4:3)</PresentationFormat>
  <Paragraphs>794</Paragraphs>
  <Slides>24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2" baseType="lpstr">
      <vt:lpstr>Malgun Gothic</vt:lpstr>
      <vt:lpstr>Malgun Gothic</vt:lpstr>
      <vt:lpstr>MS PGothic</vt:lpstr>
      <vt:lpstr>宋体</vt:lpstr>
      <vt:lpstr>Arial</vt:lpstr>
      <vt:lpstr>Times New Roman</vt:lpstr>
      <vt:lpstr>Wingdings</vt:lpstr>
      <vt:lpstr>802-11-Submission</vt:lpstr>
      <vt:lpstr>Multi-RU indication in RU allocation subfield</vt:lpstr>
      <vt:lpstr>Introduction and recap</vt:lpstr>
      <vt:lpstr>Introduction and recap</vt:lpstr>
      <vt:lpstr>Introduction and recap</vt:lpstr>
      <vt:lpstr>Zero user field cases indication</vt:lpstr>
      <vt:lpstr>Multi-RU indication (Opt A)</vt:lpstr>
      <vt:lpstr>Multi-RU indication(Opt B)</vt:lpstr>
      <vt:lpstr>Multi-RU indication (Opt C)</vt:lpstr>
      <vt:lpstr>Opt C Examples (OFDMA cases)</vt:lpstr>
      <vt:lpstr>PowerPoint 演示文稿</vt:lpstr>
      <vt:lpstr>Opt C Examples (OFDMA cases)</vt:lpstr>
      <vt:lpstr>PowerPoint 演示文稿</vt:lpstr>
      <vt:lpstr>Opt C Examples (OFDMA cases)</vt:lpstr>
      <vt:lpstr>Opt C Examples (OFDMA cases)</vt:lpstr>
      <vt:lpstr>PowerPoint 演示文稿</vt:lpstr>
      <vt:lpstr>Opt C Examples (OFDMA cases)</vt:lpstr>
      <vt:lpstr>PowerPoint 演示文稿</vt:lpstr>
      <vt:lpstr>Straw Poll #1</vt:lpstr>
      <vt:lpstr>Straw Poll #2</vt:lpstr>
      <vt:lpstr>Straw Poll #3</vt:lpstr>
      <vt:lpstr>Straw Poll #4</vt:lpstr>
      <vt:lpstr>Straw Poll #5</vt:lpstr>
      <vt:lpstr>Straw Poll #6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Yujian (Ross Yu)</cp:lastModifiedBy>
  <cp:revision>1402</cp:revision>
  <cp:lastPrinted>1998-02-10T13:28:06Z</cp:lastPrinted>
  <dcterms:created xsi:type="dcterms:W3CDTF">2013-11-12T18:41:50Z</dcterms:created>
  <dcterms:modified xsi:type="dcterms:W3CDTF">2020-07-24T06:08:44Z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(3)MKoN2zxSw0em7Ov3zhjTl83XTwcuokkAt0I9Y770f+vCtUtPON4CXBdbYUNff2Az0NnO9Frj
Eu3urkRgHoa7USRX8DuvC6Woxfmd8l5v8r/EatEzA1A/UMe43D6FIqO6JlKmIWpaLZDtDbg0
BEhUqLh1ForXRG0j6n0/A9g1MjTQ7Ph6IzBAD0iCx6v4Z0OZVgoMaokGKvMWBlMnvtztB+Iv
rBsAjdvqJbSHDctoNw</vt:lpwstr>
  </property>
  <property fmtid="{D5CDD505-2E9C-101B-9397-08002B2CF9AE}" pid="4" name="_2015_ms_pID_7253431">
    <vt:lpwstr>Glaq+voK1agCc7oAObrBLoPh0tg85CU5fE2vHkvRrYnFQJDg0NUN0Q
nvx4PocFuzzMpSlU/khD4UvJp81zQAH9v/0Kq/WdLVz+SsfWzKIu9q3HD7TTbNeFPYxO5UiH
S6pm0+FBQ7Of7JA0DXmPe85eyO+R+gC2TnzYe1cVO9jfHV80pbLOEETBjlFbQaNomkFIObGB
FK33WLov+Hv+YrJ9z9BdT2s5EltYzjlhxwUt</vt:lpwstr>
  </property>
  <property fmtid="{D5CDD505-2E9C-101B-9397-08002B2CF9AE}" pid="5" name="_2015_ms_pID_7253432">
    <vt:lpwstr>aQ==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1578271083</vt:lpwstr>
  </property>
</Properties>
</file>