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37" r:id="rId3"/>
    <p:sldId id="439" r:id="rId4"/>
    <p:sldId id="438" r:id="rId5"/>
    <p:sldId id="436" r:id="rId6"/>
    <p:sldId id="445" r:id="rId7"/>
    <p:sldId id="444" r:id="rId8"/>
    <p:sldId id="446" r:id="rId9"/>
    <p:sldId id="448" r:id="rId10"/>
    <p:sldId id="447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0965r4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pPr lvl="0"/>
            <a:r>
              <a:rPr lang="en-US" sz="2400" dirty="0" err="1" smtClean="0"/>
              <a:t>6GHz</a:t>
            </a:r>
            <a:r>
              <a:rPr lang="en-US" sz="2400" dirty="0" smtClean="0"/>
              <a:t> </a:t>
            </a:r>
            <a:r>
              <a:rPr lang="en-US" sz="2400" dirty="0" err="1" smtClean="0"/>
              <a:t>LPI</a:t>
            </a:r>
            <a:r>
              <a:rPr lang="en-US" sz="2400" dirty="0" smtClean="0"/>
              <a:t> Range Extension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2020-08-04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307064"/>
              </p:ext>
            </p:extLst>
          </p:nvPr>
        </p:nvGraphicFramePr>
        <p:xfrm>
          <a:off x="685800" y="2824688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#3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Do you agree that the mode defined in </a:t>
            </a:r>
            <a:r>
              <a:rPr lang="en-US" sz="1800" b="0" dirty="0" err="1" smtClean="0"/>
              <a:t>SP</a:t>
            </a:r>
            <a:r>
              <a:rPr lang="en-US" sz="1800" b="0" dirty="0" smtClean="0"/>
              <a:t> #1 is limited to </a:t>
            </a:r>
            <a:r>
              <a:rPr lang="en-US" sz="1800" b="0" dirty="0" err="1" smtClean="0"/>
              <a:t>6GHz</a:t>
            </a:r>
            <a:r>
              <a:rPr lang="en-US" sz="1800" b="0" dirty="0" smtClean="0"/>
              <a:t>?</a:t>
            </a:r>
            <a:endParaRPr lang="en-US" sz="1400" b="0" dirty="0" smtClean="0"/>
          </a:p>
          <a:p>
            <a:pPr marL="0" indent="0">
              <a:buNone/>
            </a:pP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29985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In the US, </a:t>
            </a:r>
            <a:r>
              <a:rPr lang="en-US" sz="1800" b="0" dirty="0" err="1" smtClean="0"/>
              <a:t>1.2GHz</a:t>
            </a:r>
            <a:r>
              <a:rPr lang="en-US" sz="1800" b="0" dirty="0" smtClean="0"/>
              <a:t> is now approved for unlicensed use under low power indoor (</a:t>
            </a:r>
            <a:r>
              <a:rPr lang="en-US" sz="1800" b="0" dirty="0" err="1" smtClean="0"/>
              <a:t>LPI</a:t>
            </a:r>
            <a:r>
              <a:rPr lang="en-US" sz="1800" b="0" dirty="0" smtClean="0"/>
              <a:t>) rules. 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This provides a huge boost (</a:t>
            </a:r>
            <a:r>
              <a:rPr lang="en-US" sz="1800" b="0" dirty="0" err="1" smtClean="0"/>
              <a:t>3x</a:t>
            </a:r>
            <a:r>
              <a:rPr lang="en-US" sz="1800" b="0" dirty="0" smtClean="0"/>
              <a:t>) to the spectrum available to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11ax</a:t>
            </a:r>
            <a:r>
              <a:rPr lang="en-US" sz="1800" b="0" dirty="0" smtClean="0"/>
              <a:t> devices although at a reduced power and </a:t>
            </a:r>
            <a:r>
              <a:rPr lang="en-US" sz="1800" b="0" dirty="0" err="1" smtClean="0"/>
              <a:t>PSD</a:t>
            </a:r>
            <a:r>
              <a:rPr lang="en-US" sz="1800" b="0" dirty="0" smtClean="0"/>
              <a:t> </a:t>
            </a:r>
            <a:r>
              <a:rPr lang="en-US" sz="1800" b="0" dirty="0" smtClean="0">
                <a:sym typeface="Wingdings" panose="05000000000000000000" pitchFamily="2" charset="2"/>
              </a:rPr>
              <a:t>  </a:t>
            </a:r>
            <a:r>
              <a:rPr lang="en-US" sz="1800" b="0" dirty="0" err="1" smtClean="0">
                <a:sym typeface="Wingdings" panose="05000000000000000000" pitchFamily="2" charset="2"/>
              </a:rPr>
              <a:t>5dBm</a:t>
            </a:r>
            <a:r>
              <a:rPr lang="en-US" sz="1800" b="0" dirty="0" smtClean="0">
                <a:sym typeface="Wingdings" panose="05000000000000000000" pitchFamily="2" charset="2"/>
              </a:rPr>
              <a:t>/MHz for AP and -</a:t>
            </a:r>
            <a:r>
              <a:rPr lang="en-US" sz="1800" b="0" dirty="0" err="1" smtClean="0">
                <a:sym typeface="Wingdings" panose="05000000000000000000" pitchFamily="2" charset="2"/>
              </a:rPr>
              <a:t>1dBm</a:t>
            </a:r>
            <a:r>
              <a:rPr lang="en-US" sz="1800" b="0" dirty="0" smtClean="0">
                <a:sym typeface="Wingdings" panose="05000000000000000000" pitchFamily="2" charset="2"/>
              </a:rPr>
              <a:t>/MHz for STA. 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Hence, we propose to define one lower rate SU mode to improve DL and UL range over the </a:t>
            </a:r>
            <a:r>
              <a:rPr lang="en-US" sz="1800" b="0" dirty="0" err="1" smtClean="0"/>
              <a:t>11ax</a:t>
            </a:r>
            <a:r>
              <a:rPr lang="en-US" sz="1800" b="0" dirty="0" smtClean="0"/>
              <a:t> design</a:t>
            </a:r>
          </a:p>
          <a:p>
            <a:endParaRPr lang="en-US" sz="1800" b="0" dirty="0"/>
          </a:p>
          <a:p>
            <a:r>
              <a:rPr lang="en-US" sz="1800" b="0" dirty="0" smtClean="0">
                <a:solidFill>
                  <a:srgbClr val="C00000"/>
                </a:solidFill>
              </a:rPr>
              <a:t>Revision </a:t>
            </a:r>
            <a:r>
              <a:rPr lang="en-US" sz="1800" b="0" dirty="0" err="1" smtClean="0">
                <a:solidFill>
                  <a:srgbClr val="C00000"/>
                </a:solidFill>
              </a:rPr>
              <a:t>r3</a:t>
            </a:r>
            <a:r>
              <a:rPr lang="en-US" sz="1800" b="0" dirty="0" smtClean="0">
                <a:solidFill>
                  <a:srgbClr val="C00000"/>
                </a:solidFill>
              </a:rPr>
              <a:t> added </a:t>
            </a:r>
            <a:r>
              <a:rPr lang="en-US" sz="1800" b="0" dirty="0" err="1" smtClean="0">
                <a:solidFill>
                  <a:srgbClr val="C00000"/>
                </a:solidFill>
              </a:rPr>
              <a:t>SP</a:t>
            </a:r>
            <a:r>
              <a:rPr lang="en-US" sz="1800" b="0" dirty="0" smtClean="0">
                <a:solidFill>
                  <a:srgbClr val="C00000"/>
                </a:solidFill>
              </a:rPr>
              <a:t> based on discussion on the call </a:t>
            </a:r>
            <a:endParaRPr lang="en-US" sz="1800" b="0" dirty="0" smtClean="0">
              <a:solidFill>
                <a:srgbClr val="C00000"/>
              </a:solidFill>
            </a:endParaRPr>
          </a:p>
          <a:p>
            <a:r>
              <a:rPr lang="en-US" sz="1800" b="0" dirty="0">
                <a:solidFill>
                  <a:srgbClr val="C00000"/>
                </a:solidFill>
              </a:rPr>
              <a:t>Revision </a:t>
            </a:r>
            <a:r>
              <a:rPr lang="en-US" sz="1800" b="0" dirty="0" err="1" smtClean="0">
                <a:solidFill>
                  <a:srgbClr val="C00000"/>
                </a:solidFill>
              </a:rPr>
              <a:t>r4</a:t>
            </a:r>
            <a:r>
              <a:rPr lang="en-US" sz="1800" b="0" dirty="0" smtClean="0">
                <a:solidFill>
                  <a:srgbClr val="C00000"/>
                </a:solidFill>
              </a:rPr>
              <a:t> revised </a:t>
            </a:r>
            <a:r>
              <a:rPr lang="en-US" sz="1800" b="0" dirty="0" err="1" smtClean="0">
                <a:solidFill>
                  <a:srgbClr val="C00000"/>
                </a:solidFill>
              </a:rPr>
              <a:t>SP</a:t>
            </a:r>
            <a:r>
              <a:rPr lang="en-US" sz="1800" b="0" dirty="0" smtClean="0">
                <a:solidFill>
                  <a:srgbClr val="C00000"/>
                </a:solidFill>
              </a:rPr>
              <a:t> #2  </a:t>
            </a:r>
            <a:r>
              <a:rPr lang="en-US" sz="1800" b="0" dirty="0">
                <a:solidFill>
                  <a:srgbClr val="C00000"/>
                </a:solidFill>
              </a:rPr>
              <a:t>based on discussion on the call </a:t>
            </a:r>
            <a:r>
              <a:rPr lang="en-US" sz="1800" b="0" dirty="0" smtClean="0">
                <a:solidFill>
                  <a:srgbClr val="C00000"/>
                </a:solidFill>
              </a:rPr>
              <a:t>and added </a:t>
            </a:r>
            <a:r>
              <a:rPr lang="en-US" sz="1800" b="0" dirty="0" err="1" smtClean="0">
                <a:solidFill>
                  <a:srgbClr val="C00000"/>
                </a:solidFill>
              </a:rPr>
              <a:t>SP#2a</a:t>
            </a:r>
            <a:r>
              <a:rPr lang="en-US" sz="1800" b="0" dirty="0" smtClean="0">
                <a:solidFill>
                  <a:srgbClr val="C00000"/>
                </a:solidFill>
              </a:rPr>
              <a:t> as an alternative</a:t>
            </a:r>
            <a:endParaRPr lang="en-US" sz="1800" b="0" dirty="0">
              <a:solidFill>
                <a:srgbClr val="C00000"/>
              </a:solidFill>
            </a:endParaRPr>
          </a:p>
          <a:p>
            <a:endParaRPr lang="en-US" sz="1800" b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76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Max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LPI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Power and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11ax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Rates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2000" b="0" dirty="0" smtClean="0"/>
          </a:p>
          <a:p>
            <a:endParaRPr lang="en-US" sz="1800" b="0" dirty="0" smtClean="0"/>
          </a:p>
          <a:p>
            <a:endParaRPr lang="en-US" sz="1800" b="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671639"/>
              </p:ext>
            </p:extLst>
          </p:nvPr>
        </p:nvGraphicFramePr>
        <p:xfrm>
          <a:off x="1494514" y="3124200"/>
          <a:ext cx="6201686" cy="152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3100"/>
                <a:gridCol w="1943100"/>
                <a:gridCol w="2315486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Tx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BW [MHz]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Max Power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AP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EIRP</a:t>
                      </a:r>
                      <a:r>
                        <a:rPr lang="en-US" sz="1400" dirty="0">
                          <a:effectLst/>
                        </a:rPr>
                        <a:t> [</a:t>
                      </a:r>
                      <a:r>
                        <a:rPr lang="en-US" sz="1400" dirty="0" err="1">
                          <a:effectLst/>
                        </a:rPr>
                        <a:t>dBm</a:t>
                      </a:r>
                      <a:r>
                        <a:rPr lang="en-US" sz="1400" dirty="0">
                          <a:effectLst/>
                        </a:rPr>
                        <a:t>]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Lowest rate in </a:t>
                      </a:r>
                      <a:r>
                        <a:rPr lang="en-US" sz="1400" dirty="0" err="1">
                          <a:effectLst/>
                        </a:rPr>
                        <a:t>11ax</a:t>
                      </a:r>
                      <a:r>
                        <a:rPr lang="en-US" sz="1400" dirty="0">
                          <a:effectLst/>
                        </a:rPr>
                        <a:t> [Mbps] </a:t>
                      </a:r>
                      <a:r>
                        <a:rPr lang="en-US" sz="1400" dirty="0" err="1" smtClean="0">
                          <a:effectLst/>
                        </a:rPr>
                        <a:t>0.8uS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GI </a:t>
                      </a:r>
                      <a:r>
                        <a:rPr lang="en-US" sz="1400" dirty="0" smtClean="0">
                          <a:effectLst/>
                        </a:rPr>
                        <a:t>with </a:t>
                      </a:r>
                      <a:r>
                        <a:rPr lang="en-US" sz="1400" dirty="0" err="1">
                          <a:effectLst/>
                        </a:rPr>
                        <a:t>DCM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4.3  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40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8.6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80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18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36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</a:rPr>
                        <a:t>-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047694"/>
              </p:ext>
            </p:extLst>
          </p:nvPr>
        </p:nvGraphicFramePr>
        <p:xfrm>
          <a:off x="1494514" y="4800600"/>
          <a:ext cx="6201686" cy="152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3100"/>
                <a:gridCol w="1943100"/>
                <a:gridCol w="2315486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Tx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BW [MHz]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Max Power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EIRP</a:t>
                      </a:r>
                      <a:r>
                        <a:rPr lang="en-US" sz="1400" dirty="0">
                          <a:effectLst/>
                        </a:rPr>
                        <a:t> [</a:t>
                      </a:r>
                      <a:r>
                        <a:rPr lang="en-US" sz="1400" dirty="0" err="1">
                          <a:effectLst/>
                        </a:rPr>
                        <a:t>dBm</a:t>
                      </a:r>
                      <a:r>
                        <a:rPr lang="en-US" sz="1400" dirty="0">
                          <a:effectLst/>
                        </a:rPr>
                        <a:t>]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Lowest rate in </a:t>
                      </a:r>
                      <a:r>
                        <a:rPr lang="en-US" sz="1400" dirty="0" err="1">
                          <a:effectLst/>
                        </a:rPr>
                        <a:t>11ax</a:t>
                      </a:r>
                      <a:r>
                        <a:rPr lang="en-US" sz="1400" dirty="0">
                          <a:effectLst/>
                        </a:rPr>
                        <a:t> [Mbps] </a:t>
                      </a:r>
                      <a:r>
                        <a:rPr lang="en-US" sz="1400" dirty="0" err="1" smtClean="0">
                          <a:effectLst/>
                        </a:rPr>
                        <a:t>0.8uS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GI </a:t>
                      </a:r>
                      <a:r>
                        <a:rPr lang="en-US" sz="1400" dirty="0" smtClean="0">
                          <a:effectLst/>
                        </a:rPr>
                        <a:t>with </a:t>
                      </a:r>
                      <a:r>
                        <a:rPr lang="en-US" sz="1400" dirty="0" err="1">
                          <a:effectLst/>
                        </a:rPr>
                        <a:t>DCM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12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4.3 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</a:rPr>
                        <a:t>15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8.6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</a:rPr>
                        <a:t>18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18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21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36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</a:rPr>
                        <a:t>24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</a:rPr>
                        <a:t>-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90600" y="1676400"/>
            <a:ext cx="685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It is desirable by AP and </a:t>
            </a:r>
            <a:r>
              <a:rPr lang="en-US" sz="1600" dirty="0" err="1" smtClean="0"/>
              <a:t>STA</a:t>
            </a:r>
            <a:r>
              <a:rPr lang="en-US" sz="1600" dirty="0" smtClean="0"/>
              <a:t> to use the maximum available BW in the BSS in order to maximize the transmission power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Dropping BW doesn’t provide better SNR </a:t>
            </a:r>
            <a:r>
              <a:rPr lang="en-US" sz="1600" dirty="0" smtClean="0">
                <a:sym typeface="Wingdings" panose="05000000000000000000" pitchFamily="2" charset="2"/>
              </a:rPr>
              <a:t> prefer to maintain BW while lowering rates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9383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dirty="0" smtClean="0">
              <a:sym typeface="Wingdings" panose="05000000000000000000" pitchFamily="2" charset="2"/>
            </a:endParaRPr>
          </a:p>
          <a:p>
            <a:r>
              <a:rPr lang="en-US" sz="1800" b="0" dirty="0" smtClean="0">
                <a:sym typeface="Wingdings" panose="05000000000000000000" pitchFamily="2" charset="2"/>
              </a:rPr>
              <a:t>For </a:t>
            </a:r>
            <a:r>
              <a:rPr lang="en-US" sz="1800" b="0" dirty="0" err="1" smtClean="0">
                <a:sym typeface="Wingdings" panose="05000000000000000000" pitchFamily="2" charset="2"/>
              </a:rPr>
              <a:t>SU80</a:t>
            </a:r>
            <a:r>
              <a:rPr lang="en-US" sz="1800" b="0" dirty="0" smtClean="0">
                <a:sym typeface="Wingdings" panose="05000000000000000000" pitchFamily="2" charset="2"/>
              </a:rPr>
              <a:t>, </a:t>
            </a:r>
            <a:r>
              <a:rPr lang="en-US" sz="1800" b="0" dirty="0" err="1" smtClean="0">
                <a:sym typeface="Wingdings" panose="05000000000000000000" pitchFamily="2" charset="2"/>
              </a:rPr>
              <a:t>SU160</a:t>
            </a:r>
            <a:r>
              <a:rPr lang="en-US" sz="1800" b="0" dirty="0" smtClean="0">
                <a:sym typeface="Wingdings" panose="05000000000000000000" pitchFamily="2" charset="2"/>
              </a:rPr>
              <a:t> and </a:t>
            </a:r>
            <a:r>
              <a:rPr lang="en-US" sz="1800" b="0" dirty="0" err="1" smtClean="0">
                <a:sym typeface="Wingdings" panose="05000000000000000000" pitchFamily="2" charset="2"/>
              </a:rPr>
              <a:t>SU320</a:t>
            </a:r>
            <a:r>
              <a:rPr lang="en-US" sz="1800" b="0" dirty="0" smtClean="0">
                <a:sym typeface="Wingdings" panose="05000000000000000000" pitchFamily="2" charset="2"/>
              </a:rPr>
              <a:t> transmissions define a DUP mode of </a:t>
            </a:r>
            <a:r>
              <a:rPr lang="en-US" sz="1800" b="0" dirty="0" err="1" smtClean="0">
                <a:sym typeface="Wingdings" panose="05000000000000000000" pitchFamily="2" charset="2"/>
              </a:rPr>
              <a:t>SU40</a:t>
            </a:r>
            <a:r>
              <a:rPr lang="en-US" sz="1800" b="0" dirty="0" smtClean="0">
                <a:sym typeface="Wingdings" panose="05000000000000000000" pitchFamily="2" charset="2"/>
              </a:rPr>
              <a:t>, </a:t>
            </a:r>
            <a:r>
              <a:rPr lang="en-US" sz="1800" b="0" dirty="0" err="1" smtClean="0">
                <a:sym typeface="Wingdings" panose="05000000000000000000" pitchFamily="2" charset="2"/>
              </a:rPr>
              <a:t>SU80</a:t>
            </a:r>
            <a:r>
              <a:rPr lang="en-US" sz="1800" b="0" dirty="0" smtClean="0">
                <a:sym typeface="Wingdings" panose="05000000000000000000" pitchFamily="2" charset="2"/>
              </a:rPr>
              <a:t> and </a:t>
            </a:r>
            <a:r>
              <a:rPr lang="en-US" sz="1800" b="0" dirty="0" err="1" smtClean="0">
                <a:sym typeface="Wingdings" panose="05000000000000000000" pitchFamily="2" charset="2"/>
              </a:rPr>
              <a:t>SU160</a:t>
            </a:r>
            <a:r>
              <a:rPr lang="en-US" sz="1800" b="0" dirty="0" smtClean="0">
                <a:sym typeface="Wingdings" panose="05000000000000000000" pitchFamily="2" charset="2"/>
              </a:rPr>
              <a:t> limited to </a:t>
            </a:r>
            <a:r>
              <a:rPr lang="en-US" sz="1800" b="0" dirty="0" err="1" smtClean="0">
                <a:sym typeface="Wingdings" panose="05000000000000000000" pitchFamily="2" charset="2"/>
              </a:rPr>
              <a:t>MCS0+DCM</a:t>
            </a:r>
            <a:r>
              <a:rPr lang="en-US" sz="1800" b="0" dirty="0" smtClean="0">
                <a:sym typeface="Wingdings" panose="05000000000000000000" pitchFamily="2" charset="2"/>
              </a:rPr>
              <a:t> @</a:t>
            </a:r>
            <a:r>
              <a:rPr lang="en-US" sz="1800" b="0" dirty="0" err="1" smtClean="0">
                <a:sym typeface="Wingdings" panose="05000000000000000000" pitchFamily="2" charset="2"/>
              </a:rPr>
              <a:t>Nss</a:t>
            </a:r>
            <a:r>
              <a:rPr lang="en-US" sz="1800" b="0" dirty="0" smtClean="0">
                <a:sym typeface="Wingdings" panose="05000000000000000000" pitchFamily="2" charset="2"/>
              </a:rPr>
              <a:t>=1 to generate lower rates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For </a:t>
            </a:r>
            <a:r>
              <a:rPr lang="en-US" sz="1600" dirty="0" err="1">
                <a:sym typeface="Wingdings" panose="05000000000000000000" pitchFamily="2" charset="2"/>
              </a:rPr>
              <a:t>SU20</a:t>
            </a:r>
            <a:r>
              <a:rPr lang="en-US" sz="1600" dirty="0">
                <a:sym typeface="Wingdings" panose="05000000000000000000" pitchFamily="2" charset="2"/>
              </a:rPr>
              <a:t> and </a:t>
            </a:r>
            <a:r>
              <a:rPr lang="en-US" sz="1600" dirty="0" err="1">
                <a:sym typeface="Wingdings" panose="05000000000000000000" pitchFamily="2" charset="2"/>
              </a:rPr>
              <a:t>SU40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11ax</a:t>
            </a:r>
            <a:r>
              <a:rPr lang="en-US" sz="1600" dirty="0" smtClean="0">
                <a:sym typeface="Wingdings" panose="05000000000000000000" pitchFamily="2" charset="2"/>
              </a:rPr>
              <a:t> rates </a:t>
            </a:r>
            <a:r>
              <a:rPr lang="en-US" sz="1600" dirty="0">
                <a:sym typeface="Wingdings" panose="05000000000000000000" pitchFamily="2" charset="2"/>
              </a:rPr>
              <a:t>are quite low </a:t>
            </a:r>
            <a:r>
              <a:rPr lang="en-US" sz="1600" dirty="0" smtClean="0">
                <a:sym typeface="Wingdings" panose="05000000000000000000" pitchFamily="2" charset="2"/>
              </a:rPr>
              <a:t>already and we don’t see the need to define lower rates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E.g., </a:t>
            </a:r>
            <a:r>
              <a:rPr lang="en-US" sz="1600" dirty="0" err="1" smtClean="0">
                <a:sym typeface="Wingdings" panose="05000000000000000000" pitchFamily="2" charset="2"/>
              </a:rPr>
              <a:t>160MHz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>
                <a:sym typeface="Wingdings" panose="05000000000000000000" pitchFamily="2" charset="2"/>
              </a:rPr>
              <a:t>rates –&gt; </a:t>
            </a:r>
          </a:p>
          <a:p>
            <a:pPr lvl="2"/>
            <a:r>
              <a:rPr lang="en-US" sz="1600" dirty="0">
                <a:sym typeface="Wingdings" panose="05000000000000000000" pitchFamily="2" charset="2"/>
              </a:rPr>
              <a:t>160 </a:t>
            </a:r>
            <a:r>
              <a:rPr lang="en-US" sz="1600" dirty="0" err="1">
                <a:sym typeface="Wingdings" panose="05000000000000000000" pitchFamily="2" charset="2"/>
              </a:rPr>
              <a:t>MCS0</a:t>
            </a:r>
            <a:r>
              <a:rPr lang="en-US" sz="1600" dirty="0">
                <a:sym typeface="Wingdings" panose="05000000000000000000" pitchFamily="2" charset="2"/>
              </a:rPr>
              <a:t>  (</a:t>
            </a:r>
            <a:r>
              <a:rPr lang="en-US" sz="1600" dirty="0" err="1">
                <a:sym typeface="Wingdings" panose="05000000000000000000" pitchFamily="2" charset="2"/>
              </a:rPr>
              <a:t>72Mbps</a:t>
            </a:r>
            <a:r>
              <a:rPr lang="en-US" sz="1600" dirty="0">
                <a:sym typeface="Wingdings" panose="05000000000000000000" pitchFamily="2" charset="2"/>
              </a:rPr>
              <a:t>) </a:t>
            </a:r>
          </a:p>
          <a:p>
            <a:pPr lvl="2"/>
            <a:r>
              <a:rPr lang="en-US" sz="1600" dirty="0">
                <a:sym typeface="Wingdings" panose="05000000000000000000" pitchFamily="2" charset="2"/>
              </a:rPr>
              <a:t>160 </a:t>
            </a:r>
            <a:r>
              <a:rPr lang="en-US" sz="1600" dirty="0" err="1" smtClean="0">
                <a:sym typeface="Wingdings" panose="05000000000000000000" pitchFamily="2" charset="2"/>
              </a:rPr>
              <a:t>MCS0+DCM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>
                <a:sym typeface="Wingdings" panose="05000000000000000000" pitchFamily="2" charset="2"/>
              </a:rPr>
              <a:t>(</a:t>
            </a:r>
            <a:r>
              <a:rPr lang="en-US" sz="1600" dirty="0" err="1">
                <a:sym typeface="Wingdings" panose="05000000000000000000" pitchFamily="2" charset="2"/>
              </a:rPr>
              <a:t>36Mbps</a:t>
            </a:r>
            <a:r>
              <a:rPr lang="en-US" sz="1600" dirty="0">
                <a:sym typeface="Wingdings" panose="05000000000000000000" pitchFamily="2" charset="2"/>
              </a:rPr>
              <a:t>) </a:t>
            </a:r>
          </a:p>
          <a:p>
            <a:pPr lvl="2"/>
            <a:r>
              <a:rPr lang="en-US" sz="1600" dirty="0" smtClean="0">
                <a:sym typeface="Wingdings" panose="05000000000000000000" pitchFamily="2" charset="2"/>
              </a:rPr>
              <a:t>160 (</a:t>
            </a:r>
            <a:r>
              <a:rPr lang="en-US" sz="1600" dirty="0" err="1" smtClean="0">
                <a:sym typeface="Wingdings" panose="05000000000000000000" pitchFamily="2" charset="2"/>
              </a:rPr>
              <a:t>80MHz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MCS0+DCM</a:t>
            </a:r>
            <a:r>
              <a:rPr lang="en-US" sz="1600" dirty="0" smtClean="0">
                <a:sym typeface="Wingdings" panose="05000000000000000000" pitchFamily="2" charset="2"/>
              </a:rPr>
              <a:t>) + DUP </a:t>
            </a:r>
            <a:r>
              <a:rPr lang="en-US" sz="1600" dirty="0">
                <a:sym typeface="Wingdings" panose="05000000000000000000" pitchFamily="2" charset="2"/>
              </a:rPr>
              <a:t>(</a:t>
            </a:r>
            <a:r>
              <a:rPr lang="en-US" sz="1600" dirty="0" err="1">
                <a:sym typeface="Wingdings" panose="05000000000000000000" pitchFamily="2" charset="2"/>
              </a:rPr>
              <a:t>18Mbps</a:t>
            </a:r>
            <a:r>
              <a:rPr lang="en-US" sz="1600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Note – we assume </a:t>
            </a:r>
            <a:r>
              <a:rPr lang="en-US" sz="1600" dirty="0" err="1" smtClean="0">
                <a:sym typeface="Wingdings" panose="05000000000000000000" pitchFamily="2" charset="2"/>
              </a:rPr>
              <a:t>MCS0+DCM</a:t>
            </a:r>
            <a:r>
              <a:rPr lang="en-US" sz="1600" dirty="0" smtClean="0">
                <a:sym typeface="Wingdings" panose="05000000000000000000" pitchFamily="2" charset="2"/>
              </a:rPr>
              <a:t> will be defined in </a:t>
            </a:r>
            <a:r>
              <a:rPr lang="en-US" sz="1600" dirty="0" err="1" smtClean="0">
                <a:sym typeface="Wingdings" panose="05000000000000000000" pitchFamily="2" charset="2"/>
              </a:rPr>
              <a:t>11be</a:t>
            </a:r>
            <a:r>
              <a:rPr lang="en-US" sz="1600" dirty="0" smtClean="0">
                <a:sym typeface="Wingdings" panose="05000000000000000000" pitchFamily="2" charset="2"/>
              </a:rPr>
              <a:t> , see also [1]</a:t>
            </a:r>
            <a:endParaRPr lang="en-US" sz="1600" dirty="0">
              <a:sym typeface="Wingdings" panose="05000000000000000000" pitchFamily="2" charset="2"/>
            </a:endParaRPr>
          </a:p>
          <a:p>
            <a:pPr lvl="1"/>
            <a:endParaRPr lang="en-US" sz="1600" dirty="0">
              <a:sym typeface="Wingdings" panose="05000000000000000000" pitchFamily="2" charset="2"/>
            </a:endParaRPr>
          </a:p>
          <a:p>
            <a:pPr lvl="1"/>
            <a:endParaRPr lang="en-US" sz="1600" dirty="0" smtClean="0">
              <a:sym typeface="Wingdings" panose="05000000000000000000" pitchFamily="2" charset="2"/>
            </a:endParaRPr>
          </a:p>
          <a:p>
            <a:r>
              <a:rPr lang="en-US" sz="1800" b="0" dirty="0" smtClean="0">
                <a:sym typeface="Wingdings" panose="05000000000000000000" pitchFamily="2" charset="2"/>
              </a:rPr>
              <a:t>Beacons </a:t>
            </a:r>
            <a:r>
              <a:rPr lang="en-US" sz="1800" b="0" dirty="0">
                <a:sym typeface="Wingdings" panose="05000000000000000000" pitchFamily="2" charset="2"/>
              </a:rPr>
              <a:t>can already be sent in Non-</a:t>
            </a:r>
            <a:r>
              <a:rPr lang="en-US" sz="1800" b="0" dirty="0" err="1">
                <a:sym typeface="Wingdings" panose="05000000000000000000" pitchFamily="2" charset="2"/>
              </a:rPr>
              <a:t>HT</a:t>
            </a:r>
            <a:r>
              <a:rPr lang="en-US" sz="1800" b="0" dirty="0">
                <a:sym typeface="Wingdings" panose="05000000000000000000" pitchFamily="2" charset="2"/>
              </a:rPr>
              <a:t> DUP mode in </a:t>
            </a:r>
            <a:r>
              <a:rPr lang="en-US" sz="1800" b="0" dirty="0" err="1">
                <a:sym typeface="Wingdings" panose="05000000000000000000" pitchFamily="2" charset="2"/>
              </a:rPr>
              <a:t>11ax</a:t>
            </a:r>
            <a:r>
              <a:rPr lang="en-US" sz="1800" b="0" dirty="0">
                <a:sym typeface="Wingdings" panose="05000000000000000000" pitchFamily="2" charset="2"/>
              </a:rPr>
              <a:t> </a:t>
            </a:r>
            <a:r>
              <a:rPr lang="en-US" sz="1800" b="0" dirty="0" smtClean="0">
                <a:sym typeface="Wingdings" panose="05000000000000000000" pitchFamily="2" charset="2"/>
              </a:rPr>
              <a:t>@</a:t>
            </a:r>
            <a:r>
              <a:rPr lang="en-US" sz="1800" b="0" dirty="0" err="1" smtClean="0">
                <a:sym typeface="Wingdings" panose="05000000000000000000" pitchFamily="2" charset="2"/>
              </a:rPr>
              <a:t>6GHz</a:t>
            </a:r>
            <a:r>
              <a:rPr lang="en-US" sz="1800" b="0" dirty="0" smtClean="0">
                <a:sym typeface="Wingdings" panose="05000000000000000000" pitchFamily="2" charset="2"/>
              </a:rPr>
              <a:t>   </a:t>
            </a:r>
            <a:r>
              <a:rPr lang="en-US" sz="1800" b="0" dirty="0" err="1" smtClean="0">
                <a:sym typeface="Wingdings" panose="05000000000000000000" pitchFamily="2" charset="2"/>
              </a:rPr>
              <a:t>80MHz</a:t>
            </a:r>
            <a:r>
              <a:rPr lang="en-US" sz="1800" b="0" dirty="0" smtClean="0">
                <a:sym typeface="Wingdings" panose="05000000000000000000" pitchFamily="2" charset="2"/>
              </a:rPr>
              <a:t>-wide </a:t>
            </a:r>
            <a:r>
              <a:rPr lang="en-US" sz="1800" b="0" dirty="0">
                <a:sym typeface="Wingdings" panose="05000000000000000000" pitchFamily="2" charset="2"/>
              </a:rPr>
              <a:t>beacons provide range </a:t>
            </a:r>
            <a:r>
              <a:rPr lang="en-US" sz="1800" b="0" dirty="0" smtClean="0">
                <a:sym typeface="Wingdings" panose="05000000000000000000" pitchFamily="2" charset="2"/>
              </a:rPr>
              <a:t>extension for </a:t>
            </a:r>
            <a:r>
              <a:rPr lang="en-US" sz="1800" b="0" dirty="0" err="1" smtClean="0">
                <a:sym typeface="Wingdings" panose="05000000000000000000" pitchFamily="2" charset="2"/>
              </a:rPr>
              <a:t>STA</a:t>
            </a:r>
            <a:r>
              <a:rPr lang="en-US" sz="1800" b="0" dirty="0" smtClean="0">
                <a:sym typeface="Wingdings" panose="05000000000000000000" pitchFamily="2" charset="2"/>
              </a:rPr>
              <a:t> that combine the four repetitions. </a:t>
            </a:r>
            <a:endParaRPr lang="en-US" sz="1800" b="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1800" b="0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endParaRPr lang="en-US" sz="1800" b="0" dirty="0" smtClean="0">
              <a:sym typeface="Wingdings" panose="05000000000000000000" pitchFamily="2" charset="2"/>
            </a:endParaRPr>
          </a:p>
          <a:p>
            <a:endParaRPr lang="en-US" sz="1800" b="0" dirty="0" smtClean="0">
              <a:sym typeface="Wingdings" panose="05000000000000000000" pitchFamily="2" charset="2"/>
            </a:endParaRPr>
          </a:p>
          <a:p>
            <a:endParaRPr lang="en-US" sz="1800" b="0" dirty="0">
              <a:sym typeface="Wingdings" panose="05000000000000000000" pitchFamily="2" charset="2"/>
            </a:endParaRPr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44876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dirty="0" smtClean="0"/>
          </a:p>
          <a:p>
            <a:r>
              <a:rPr lang="en-US" sz="1800" b="0" dirty="0" smtClean="0"/>
              <a:t>Lower SU rate using DUP design is proposed for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for improved range of the new </a:t>
            </a:r>
            <a:r>
              <a:rPr lang="en-US" sz="1800" b="0" dirty="0" err="1" smtClean="0"/>
              <a:t>LPI</a:t>
            </a:r>
            <a:r>
              <a:rPr lang="en-US" sz="1800" b="0" dirty="0" smtClean="0"/>
              <a:t> spectrum. </a:t>
            </a:r>
            <a:endParaRPr lang="en-US" sz="1600" b="0" dirty="0" smtClean="0"/>
          </a:p>
          <a:p>
            <a:pPr lvl="2"/>
            <a:endParaRPr lang="en-US" sz="800" b="0" dirty="0"/>
          </a:p>
        </p:txBody>
      </p:sp>
    </p:spTree>
    <p:extLst>
      <p:ext uri="{BB962C8B-B14F-4D97-AF65-F5344CB8AC3E}">
        <p14:creationId xmlns:p14="http://schemas.microsoft.com/office/powerpoint/2010/main" val="280874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References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dirty="0" smtClean="0"/>
          </a:p>
          <a:p>
            <a:r>
              <a:rPr lang="en-US" sz="1800" b="0" dirty="0" smtClean="0"/>
              <a:t>[1] 20/0986 </a:t>
            </a:r>
            <a:r>
              <a:rPr lang="en-US" altLang="zh-TW" sz="1600" b="0" dirty="0" err="1"/>
              <a:t>DCM</a:t>
            </a:r>
            <a:r>
              <a:rPr lang="en-US" altLang="zh-TW" sz="1600" b="0" dirty="0"/>
              <a:t> for range extension in </a:t>
            </a:r>
            <a:r>
              <a:rPr lang="en-US" altLang="zh-TW" sz="1600" b="0" dirty="0" err="1"/>
              <a:t>6GHz</a:t>
            </a:r>
            <a:r>
              <a:rPr lang="en-US" altLang="zh-TW" sz="1600" b="0" dirty="0"/>
              <a:t> </a:t>
            </a:r>
            <a:r>
              <a:rPr lang="en-US" altLang="zh-CN" sz="1600" b="0" dirty="0" err="1"/>
              <a:t>LPI</a:t>
            </a:r>
            <a:endParaRPr lang="en-US" sz="1600" b="0" dirty="0" smtClean="0"/>
          </a:p>
          <a:p>
            <a:pPr lvl="2"/>
            <a:endParaRPr lang="en-US" sz="800" b="0" dirty="0"/>
          </a:p>
        </p:txBody>
      </p:sp>
    </p:spTree>
    <p:extLst>
      <p:ext uri="{BB962C8B-B14F-4D97-AF65-F5344CB8AC3E}">
        <p14:creationId xmlns:p14="http://schemas.microsoft.com/office/powerpoint/2010/main" val="301928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#1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Do you agree to define a DUP mode for non-punctured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, 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PPDUs</a:t>
            </a:r>
            <a:r>
              <a:rPr lang="en-US" sz="1800" b="0" dirty="0" smtClean="0"/>
              <a:t> transmitted to a single user, limited to {</a:t>
            </a:r>
            <a:r>
              <a:rPr lang="en-US" sz="1800" b="0" dirty="0" err="1" smtClean="0"/>
              <a:t>MCS0+DCM</a:t>
            </a:r>
            <a:r>
              <a:rPr lang="en-US" sz="1800" b="0" dirty="0" smtClean="0"/>
              <a:t>, </a:t>
            </a:r>
            <a:r>
              <a:rPr lang="en-US" sz="1800" b="0" dirty="0" err="1" smtClean="0"/>
              <a:t>Nss</a:t>
            </a:r>
            <a:r>
              <a:rPr lang="en-US" sz="1800" b="0" dirty="0" smtClean="0"/>
              <a:t>=1}?</a:t>
            </a:r>
          </a:p>
          <a:p>
            <a:pPr lvl="1"/>
            <a:r>
              <a:rPr lang="en-US" sz="1800" dirty="0" smtClean="0"/>
              <a:t>80 DUP = 40 duplicated</a:t>
            </a:r>
          </a:p>
          <a:p>
            <a:pPr lvl="1"/>
            <a:r>
              <a:rPr lang="en-US" sz="1800" dirty="0" smtClean="0"/>
              <a:t>160 </a:t>
            </a:r>
            <a:r>
              <a:rPr lang="en-US" sz="1800" dirty="0"/>
              <a:t>DUP = </a:t>
            </a:r>
            <a:r>
              <a:rPr lang="en-US" sz="1800" dirty="0" smtClean="0"/>
              <a:t>80 </a:t>
            </a:r>
            <a:r>
              <a:rPr lang="en-US" sz="1800" dirty="0"/>
              <a:t>duplicated</a:t>
            </a:r>
          </a:p>
          <a:p>
            <a:pPr lvl="1"/>
            <a:r>
              <a:rPr lang="en-US" sz="1800" dirty="0" smtClean="0"/>
              <a:t>320 </a:t>
            </a:r>
            <a:r>
              <a:rPr lang="en-US" sz="1800" dirty="0"/>
              <a:t>DUP = </a:t>
            </a:r>
            <a:r>
              <a:rPr lang="en-US" sz="1800" dirty="0" smtClean="0"/>
              <a:t>160 </a:t>
            </a:r>
            <a:r>
              <a:rPr lang="en-US" sz="1800" dirty="0"/>
              <a:t>duplicated</a:t>
            </a:r>
          </a:p>
          <a:p>
            <a:pPr lvl="1"/>
            <a:r>
              <a:rPr lang="en-US" sz="1800" dirty="0" err="1" smtClean="0"/>
              <a:t>PAPR</a:t>
            </a:r>
            <a:r>
              <a:rPr lang="en-US" sz="1800" dirty="0" smtClean="0"/>
              <a:t> reduction scheme is TBD</a:t>
            </a:r>
          </a:p>
          <a:p>
            <a:pPr lvl="1"/>
            <a:r>
              <a:rPr lang="en-US" sz="1800" dirty="0" smtClean="0"/>
              <a:t>For rel. 1</a:t>
            </a:r>
            <a:endParaRPr lang="en-US" sz="1400" b="0" dirty="0" smtClean="0"/>
          </a:p>
          <a:p>
            <a:pPr marL="0" indent="0">
              <a:buNone/>
            </a:pP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78544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#2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800" b="0" dirty="0" smtClean="0"/>
              <a:t>Do you agree that duplication in the mode defined in </a:t>
            </a:r>
            <a:r>
              <a:rPr lang="en-US" sz="1800" b="0" dirty="0" err="1" smtClean="0"/>
              <a:t>SP</a:t>
            </a:r>
            <a:r>
              <a:rPr lang="en-US" sz="1800" b="0" dirty="0" smtClean="0"/>
              <a:t> #1 is done </a:t>
            </a:r>
            <a:r>
              <a:rPr lang="en-US" sz="1800" b="0" dirty="0"/>
              <a:t>only on the data tones of the payload portion and that </a:t>
            </a:r>
            <a:r>
              <a:rPr lang="en-US" sz="1800" b="0" dirty="0" err="1"/>
              <a:t>EHT-STF</a:t>
            </a:r>
            <a:r>
              <a:rPr lang="en-US" sz="1800" b="0" dirty="0"/>
              <a:t>/LTF are based on the total BW?</a:t>
            </a:r>
          </a:p>
          <a:p>
            <a:r>
              <a:rPr lang="en-US" sz="1600" b="0" dirty="0" smtClean="0"/>
              <a:t>For </a:t>
            </a:r>
            <a:r>
              <a:rPr lang="en-US" sz="1600" b="0" dirty="0" err="1"/>
              <a:t>80MHz</a:t>
            </a:r>
            <a:r>
              <a:rPr lang="en-US" sz="1600" b="0" dirty="0"/>
              <a:t> </a:t>
            </a:r>
            <a:r>
              <a:rPr lang="en-US" sz="1600" b="0" dirty="0" smtClean="0"/>
              <a:t>the </a:t>
            </a:r>
            <a:r>
              <a:rPr lang="en-US" sz="1600" b="0" dirty="0" err="1" smtClean="0"/>
              <a:t>STF</a:t>
            </a:r>
            <a:r>
              <a:rPr lang="en-US" sz="1600" b="0" dirty="0" smtClean="0"/>
              <a:t>/LTF </a:t>
            </a:r>
            <a:r>
              <a:rPr lang="en-US" sz="1600" b="0" dirty="0" smtClean="0"/>
              <a:t>sequence </a:t>
            </a:r>
            <a:r>
              <a:rPr lang="en-US" sz="1600" b="0" dirty="0" smtClean="0"/>
              <a:t>used for </a:t>
            </a:r>
            <a:r>
              <a:rPr lang="en-US" sz="1600" b="0" dirty="0" err="1" smtClean="0"/>
              <a:t>80MHz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OFDMA</a:t>
            </a:r>
            <a:r>
              <a:rPr lang="en-US" sz="1600" b="0" dirty="0" smtClean="0"/>
              <a:t> is used</a:t>
            </a:r>
            <a:endParaRPr lang="en-US" sz="1600" b="0" dirty="0"/>
          </a:p>
          <a:p>
            <a:r>
              <a:rPr lang="en-US" sz="1600" b="0" dirty="0"/>
              <a:t>For 160/</a:t>
            </a:r>
            <a:r>
              <a:rPr lang="en-US" sz="1600" b="0" dirty="0" err="1"/>
              <a:t>320MHz</a:t>
            </a:r>
            <a:r>
              <a:rPr lang="en-US" sz="1600" b="0" dirty="0"/>
              <a:t> </a:t>
            </a:r>
            <a:r>
              <a:rPr lang="en-US" sz="1600" b="0" dirty="0" smtClean="0"/>
              <a:t>the </a:t>
            </a:r>
            <a:r>
              <a:rPr lang="en-US" sz="1600" b="0" dirty="0"/>
              <a:t>non-</a:t>
            </a:r>
            <a:r>
              <a:rPr lang="en-US" sz="1600" b="0" dirty="0" err="1"/>
              <a:t>OFDMA</a:t>
            </a:r>
            <a:r>
              <a:rPr lang="en-US" sz="1600" b="0" dirty="0"/>
              <a:t> 160/320 </a:t>
            </a:r>
            <a:r>
              <a:rPr lang="en-US" sz="1600" b="0" dirty="0" err="1" smtClean="0"/>
              <a:t>STF</a:t>
            </a:r>
            <a:r>
              <a:rPr lang="en-US" sz="1600" b="0" dirty="0" smtClean="0"/>
              <a:t>/LTF </a:t>
            </a:r>
            <a:r>
              <a:rPr lang="en-US" sz="1600" b="0" dirty="0" smtClean="0"/>
              <a:t>sequence is used</a:t>
            </a:r>
            <a:endParaRPr lang="en-US" sz="1600" b="0" dirty="0"/>
          </a:p>
          <a:p>
            <a:r>
              <a:rPr lang="en-US" sz="1600" b="0" dirty="0"/>
              <a:t>Pilots are the same as pilots for the non-DUP mode of the same BW and using</a:t>
            </a:r>
          </a:p>
          <a:p>
            <a:pPr lvl="1"/>
            <a:r>
              <a:rPr lang="en-US" sz="1600" dirty="0" err="1"/>
              <a:t>OFDMA</a:t>
            </a:r>
            <a:r>
              <a:rPr lang="en-US" sz="1600" dirty="0"/>
              <a:t> tone plan for </a:t>
            </a:r>
            <a:r>
              <a:rPr lang="en-US" sz="1600" dirty="0" err="1" smtClean="0"/>
              <a:t>80MHz</a:t>
            </a:r>
            <a:r>
              <a:rPr lang="en-US" sz="1600" dirty="0" smtClean="0"/>
              <a:t> (</a:t>
            </a:r>
            <a:r>
              <a:rPr lang="en-US" sz="1600" dirty="0" err="1" smtClean="0"/>
              <a:t>16x2</a:t>
            </a:r>
            <a:r>
              <a:rPr lang="en-US" sz="1600" dirty="0" smtClean="0"/>
              <a:t> pilots)</a:t>
            </a:r>
            <a:endParaRPr lang="en-US" sz="1600" dirty="0"/>
          </a:p>
          <a:p>
            <a:pPr lvl="1"/>
            <a:r>
              <a:rPr lang="en-US" sz="1600" dirty="0"/>
              <a:t>Non-</a:t>
            </a:r>
            <a:r>
              <a:rPr lang="en-US" sz="1600" dirty="0" err="1"/>
              <a:t>OFDMA</a:t>
            </a:r>
            <a:r>
              <a:rPr lang="en-US" sz="1600" dirty="0"/>
              <a:t> tone plan for </a:t>
            </a:r>
            <a:r>
              <a:rPr lang="en-US" sz="1600" dirty="0" smtClean="0"/>
              <a:t>160/</a:t>
            </a:r>
            <a:r>
              <a:rPr lang="en-US" sz="1600" dirty="0" err="1" smtClean="0"/>
              <a:t>320MHz</a:t>
            </a:r>
            <a:endParaRPr lang="en-US" sz="1600" dirty="0" smtClean="0"/>
          </a:p>
          <a:p>
            <a:r>
              <a:rPr lang="en-GB" sz="1600" b="0" dirty="0"/>
              <a:t>Note: pre-</a:t>
            </a:r>
            <a:r>
              <a:rPr lang="en-GB" sz="1600" b="0" dirty="0" err="1"/>
              <a:t>EHT</a:t>
            </a:r>
            <a:r>
              <a:rPr lang="en-GB" sz="1600" b="0" dirty="0"/>
              <a:t> modulated fields are TBD</a:t>
            </a:r>
            <a:endParaRPr lang="en-US" sz="1600" b="0" dirty="0"/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25151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#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2a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800" b="0" dirty="0" smtClean="0"/>
              <a:t>Do you agree that duplication in the mode defined in </a:t>
            </a:r>
            <a:r>
              <a:rPr lang="en-US" sz="1800" b="0" dirty="0" err="1" smtClean="0"/>
              <a:t>SP</a:t>
            </a:r>
            <a:r>
              <a:rPr lang="en-US" sz="1800" b="0" dirty="0" smtClean="0"/>
              <a:t> #1 is done </a:t>
            </a:r>
            <a:r>
              <a:rPr lang="en-US" sz="1800" b="0" dirty="0"/>
              <a:t>only on the data tones of the payload portion and that </a:t>
            </a:r>
            <a:r>
              <a:rPr lang="en-US" sz="1800" b="0" dirty="0" err="1"/>
              <a:t>EHT-STF</a:t>
            </a:r>
            <a:r>
              <a:rPr lang="en-US" sz="1800" b="0" dirty="0"/>
              <a:t>/LTF are based on the total BW?</a:t>
            </a:r>
          </a:p>
          <a:p>
            <a:pPr marL="0" indent="0">
              <a:buNone/>
            </a:pPr>
            <a:r>
              <a:rPr lang="en-US" sz="1800" b="0" dirty="0"/>
              <a:t>In this mode,</a:t>
            </a:r>
          </a:p>
          <a:p>
            <a:r>
              <a:rPr lang="en-US" sz="1600" b="0" dirty="0"/>
              <a:t>For </a:t>
            </a:r>
            <a:r>
              <a:rPr lang="en-US" sz="1600" b="0" dirty="0" err="1"/>
              <a:t>80MHz</a:t>
            </a:r>
            <a:r>
              <a:rPr lang="en-US" sz="1600" b="0" dirty="0"/>
              <a:t> </a:t>
            </a:r>
            <a:r>
              <a:rPr lang="en-US" sz="1600" b="0" dirty="0" err="1"/>
              <a:t>PPDU</a:t>
            </a:r>
            <a:r>
              <a:rPr lang="en-US" sz="1600" b="0" dirty="0"/>
              <a:t>, the </a:t>
            </a:r>
            <a:r>
              <a:rPr lang="en-US" sz="1600" b="0" dirty="0" err="1"/>
              <a:t>STF</a:t>
            </a:r>
            <a:r>
              <a:rPr lang="en-US" sz="1600" b="0" dirty="0"/>
              <a:t>, LTF and pilot are same as transmitting both </a:t>
            </a:r>
            <a:r>
              <a:rPr lang="en-US" sz="1600" b="0" dirty="0" err="1"/>
              <a:t>RU1</a:t>
            </a:r>
            <a:r>
              <a:rPr lang="en-US" sz="1600" b="0" dirty="0"/>
              <a:t> and </a:t>
            </a:r>
            <a:r>
              <a:rPr lang="en-US" sz="1600" b="0" dirty="0" err="1"/>
              <a:t>RU2</a:t>
            </a:r>
            <a:r>
              <a:rPr lang="en-US" sz="1600" b="0" dirty="0"/>
              <a:t> of 484-tone RU</a:t>
            </a:r>
          </a:p>
          <a:p>
            <a:r>
              <a:rPr lang="en-US" sz="1600" b="0" dirty="0"/>
              <a:t>For 160/</a:t>
            </a:r>
            <a:r>
              <a:rPr lang="en-US" sz="1600" b="0" dirty="0" err="1"/>
              <a:t>320MHz</a:t>
            </a:r>
            <a:r>
              <a:rPr lang="en-US" sz="1600" b="0" dirty="0"/>
              <a:t> </a:t>
            </a:r>
            <a:r>
              <a:rPr lang="en-US" sz="1600" b="0" dirty="0" err="1"/>
              <a:t>PPDU</a:t>
            </a:r>
            <a:r>
              <a:rPr lang="en-US" sz="1600" b="0" dirty="0"/>
              <a:t>, the </a:t>
            </a:r>
            <a:r>
              <a:rPr lang="en-US" sz="1600" b="0" dirty="0" err="1"/>
              <a:t>STF</a:t>
            </a:r>
            <a:r>
              <a:rPr lang="en-US" sz="1600" b="0" dirty="0"/>
              <a:t>, LTF and pilot are same as the non-</a:t>
            </a:r>
            <a:r>
              <a:rPr lang="en-US" sz="1600" b="0" dirty="0" err="1"/>
              <a:t>OFDMA</a:t>
            </a:r>
            <a:r>
              <a:rPr lang="en-US" sz="1600" b="0" dirty="0"/>
              <a:t> 160/</a:t>
            </a:r>
            <a:r>
              <a:rPr lang="en-US" sz="1600" b="0" dirty="0" err="1"/>
              <a:t>320MHz</a:t>
            </a:r>
            <a:r>
              <a:rPr lang="en-US" sz="1600" b="0" dirty="0"/>
              <a:t> </a:t>
            </a:r>
            <a:r>
              <a:rPr lang="en-US" sz="1600" b="0" dirty="0" err="1"/>
              <a:t>PPDU</a:t>
            </a:r>
            <a:r>
              <a:rPr lang="en-US" sz="1600" b="0" dirty="0"/>
              <a:t>.</a:t>
            </a:r>
          </a:p>
          <a:p>
            <a:endParaRPr lang="en-US" sz="1600" b="0" dirty="0" smtClean="0"/>
          </a:p>
          <a:p>
            <a:pPr marL="0" indent="0">
              <a:buNone/>
            </a:pPr>
            <a:r>
              <a:rPr lang="en-GB" sz="1600" b="0" dirty="0" smtClean="0"/>
              <a:t>Note</a:t>
            </a:r>
            <a:r>
              <a:rPr lang="en-GB" sz="1600" b="0" dirty="0"/>
              <a:t>: pre-</a:t>
            </a:r>
            <a:r>
              <a:rPr lang="en-GB" sz="1600" b="0" dirty="0" err="1"/>
              <a:t>EHT</a:t>
            </a:r>
            <a:r>
              <a:rPr lang="en-GB" sz="1600" b="0" dirty="0"/>
              <a:t> modulated fields are TBD</a:t>
            </a:r>
            <a:endParaRPr lang="en-US" sz="1600" b="0" dirty="0"/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78886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354164</TotalTime>
  <Words>748</Words>
  <Application>Microsoft Office PowerPoint</Application>
  <PresentationFormat>On-screen Show (4:3)</PresentationFormat>
  <Paragraphs>146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802-11-Submission</vt:lpstr>
      <vt:lpstr>6GHz LPI Range Extension</vt:lpstr>
      <vt:lpstr>Abstract</vt:lpstr>
      <vt:lpstr>Max LPI Power and 11ax Rates </vt:lpstr>
      <vt:lpstr>Proposal </vt:lpstr>
      <vt:lpstr>Summary</vt:lpstr>
      <vt:lpstr>References</vt:lpstr>
      <vt:lpstr>SP #1</vt:lpstr>
      <vt:lpstr>SP #2</vt:lpstr>
      <vt:lpstr>SP #2a</vt:lpstr>
      <vt:lpstr>SP #3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1618</cp:revision>
  <cp:lastPrinted>1998-02-10T13:28:06Z</cp:lastPrinted>
  <dcterms:created xsi:type="dcterms:W3CDTF">2007-05-21T21:00:37Z</dcterms:created>
  <dcterms:modified xsi:type="dcterms:W3CDTF">2020-08-05T00:20:45Z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